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0" r:id="rId3"/>
    <p:sldId id="312" r:id="rId4"/>
    <p:sldId id="321" r:id="rId5"/>
    <p:sldId id="314" r:id="rId6"/>
    <p:sldId id="315" r:id="rId7"/>
    <p:sldId id="316" r:id="rId8"/>
    <p:sldId id="317" r:id="rId9"/>
    <p:sldId id="318" r:id="rId10"/>
    <p:sldId id="319" r:id="rId11"/>
    <p:sldId id="322" r:id="rId12"/>
    <p:sldId id="323" r:id="rId13"/>
    <p:sldId id="324" r:id="rId14"/>
    <p:sldId id="331" r:id="rId15"/>
    <p:sldId id="340" r:id="rId16"/>
    <p:sldId id="325" r:id="rId17"/>
    <p:sldId id="326" r:id="rId18"/>
    <p:sldId id="327" r:id="rId19"/>
    <p:sldId id="328" r:id="rId20"/>
    <p:sldId id="329" r:id="rId21"/>
    <p:sldId id="330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1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43"/>
  </p:normalViewPr>
  <p:slideViewPr>
    <p:cSldViewPr>
      <p:cViewPr varScale="1">
        <p:scale>
          <a:sx n="90" d="100"/>
          <a:sy n="90" d="100"/>
        </p:scale>
        <p:origin x="15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505C0A-0B59-45EC-9E80-A15A7AFC4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274936-B1F9-423C-A49B-91B7566E3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9E729-C9E7-41A2-89B3-E7838443B27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3F3DA-18A9-4367-9B0C-01DEA7934D21}" type="slidenum">
              <a:rPr lang="en-US"/>
              <a:pPr/>
              <a:t>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C943D-A88B-4DBA-87B1-1AE2A5529A0B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FBE82-BE03-4305-9210-DAC7A34D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AD146-4A74-4363-B8F4-853141FD3AA8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E17A-DD72-4111-A0CF-7576DFB09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9F18B-5B1E-45D8-A1C0-7290E4B7915C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BEDD5-B1AC-42F7-844D-E1057E9D9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44A84-EA14-439F-95B3-4B74F3B41490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6D202-69A3-4F41-A282-B82015BAF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F8161-0511-4155-9972-61F6CD40EFF5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B714-183F-426C-92D3-3A3F9077E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19A23-FE98-4A34-AF8A-B654EDF5D9E9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F7726-0796-4011-8D11-D63657FB2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DA537-CF70-47A5-8056-5C91926865B1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DF1FA-A9D9-4BCC-B093-2F096899D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DFF5B-FFA3-4D45-ACF2-085266A5E85F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72DC-ACB1-4550-80F1-2ED64F5F0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04B93-5376-4205-94DE-0736716B6C44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DBBCB-C7E5-4178-8A41-CF2438B56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8CA92-D098-4538-8CAD-0D2F490E85DC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62770-FD57-4D78-84F1-AFCB1D1F3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9B5B0-316F-4A0E-BFC5-3964D66F0B22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2BCF6-FD57-42A6-ABA0-A3A429795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fld id="{946A82EA-D1FB-421E-9957-BA91360961B3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0795A69C-A363-4756-B84A-C52136040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47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an.harper@mnsu.edu" TargetMode="External"/><Relationship Id="rId4" Type="http://schemas.openxmlformats.org/officeDocument/2006/relationships/hyperlink" Target="mailto:jeffrey.ford@mn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623175" cy="1300163"/>
          </a:xfrm>
        </p:spPr>
        <p:txBody>
          <a:bodyPr/>
          <a:lstStyle/>
          <a:p>
            <a:pPr algn="ctr" eaLnBrk="1" hangingPunct="1"/>
            <a:r>
              <a:rPr lang="en-US" sz="3800" b="1" dirty="0" smtClean="0"/>
              <a:t>Investigating Algebraic Procedures with Class Discussions and Student Journaling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9624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	     MNADE Conference  	          	  October 1, 2010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Jonathan Harper</a:t>
            </a:r>
            <a:r>
              <a:rPr lang="en-US" sz="1200" dirty="0" smtClean="0"/>
              <a:t>			</a:t>
            </a:r>
            <a:r>
              <a:rPr lang="en-US" dirty="0" smtClean="0"/>
              <a:t>Jeffrey Ford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  Minnesota State University, Mankato			  Minnesota State University, Mankato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  </a:t>
            </a:r>
            <a:r>
              <a:rPr lang="en-US" sz="1200" dirty="0" smtClean="0">
                <a:hlinkClick r:id="rId3"/>
              </a:rPr>
              <a:t>jonathan.harper@mnsu.edu</a:t>
            </a:r>
            <a:r>
              <a:rPr lang="en-US" sz="1200" dirty="0" smtClean="0"/>
              <a:t>			  </a:t>
            </a:r>
            <a:r>
              <a:rPr lang="en-US" sz="1200" dirty="0" smtClean="0">
                <a:hlinkClick r:id="rId4"/>
              </a:rPr>
              <a:t>jeffrey.ford@mnsu.edu</a:t>
            </a:r>
            <a:r>
              <a:rPr lang="en-US" sz="1200" dirty="0" smtClean="0"/>
              <a:t> 			 	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understands why an algebraic process empowers her or him as a mathematical </a:t>
            </a:r>
            <a:r>
              <a:rPr lang="en-US" i="1" dirty="0" smtClean="0"/>
              <a:t>problem solver.</a:t>
            </a:r>
          </a:p>
          <a:p>
            <a:endParaRPr lang="en-US" i="1" dirty="0" smtClean="0"/>
          </a:p>
          <a:p>
            <a:pPr lvl="1"/>
            <a:r>
              <a:rPr lang="en-US" dirty="0" smtClean="0"/>
              <a:t> What can I use this procedure to do?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attended same lectures as control group</a:t>
            </a:r>
          </a:p>
          <a:p>
            <a:r>
              <a:rPr lang="en-US" dirty="0" smtClean="0"/>
              <a:t>Small group instructor used different activities and lesson plans</a:t>
            </a:r>
          </a:p>
          <a:p>
            <a:pPr lvl="1"/>
            <a:r>
              <a:rPr lang="en-US" dirty="0" smtClean="0"/>
              <a:t>Discussion oriented, technology use</a:t>
            </a:r>
          </a:p>
          <a:p>
            <a:r>
              <a:rPr lang="en-US" dirty="0" smtClean="0"/>
              <a:t>Students had regular writing prompts in small group class</a:t>
            </a:r>
          </a:p>
          <a:p>
            <a:r>
              <a:rPr lang="en-US" dirty="0" smtClean="0"/>
              <a:t>Students wrote different quizzes during the semester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See handout for discussion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Prompts –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we graph functions.</a:t>
            </a:r>
          </a:p>
          <a:p>
            <a:r>
              <a:rPr lang="en-US" dirty="0" smtClean="0"/>
              <a:t>Explain the differences between the solution to a linear equation and a linear inequality.</a:t>
            </a:r>
          </a:p>
          <a:p>
            <a:r>
              <a:rPr lang="en-US" dirty="0" smtClean="0"/>
              <a:t>Explain why we can drop the absolute value bars by setting the equation to the positive and negative values of the constant.</a:t>
            </a:r>
          </a:p>
          <a:p>
            <a:r>
              <a:rPr lang="en-US" dirty="0" smtClean="0"/>
              <a:t>Explain why factoring quadratic equations is an effective and valid procedure for obtaining a 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Prompts – Quizzes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Tanner solved a system of linear equations and found the solution was (-4, 1). What does this answer tell Tanner about the graphs of the two equations? Explain why.</a:t>
            </a:r>
          </a:p>
          <a:p>
            <a:r>
              <a:rPr lang="en-US" dirty="0" smtClean="0"/>
              <a:t>A classmate simplified the expression       and thinks that the answer is          . Show your classmate how to verify this without using the formula, since that would just duplicate your classmate’s work.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Prompts – Quizzes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is excited that he knows how to check his answers, but he is worried that he might miss a solution because some absolute value equations have two solutions. Explain either in words of with examples how you know when an absolute value equation has 0, 1, or 2 solutions.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felt rushed by trying to fit in all 6 goals in a 50 minute class period.</a:t>
            </a:r>
          </a:p>
          <a:p>
            <a:r>
              <a:rPr lang="en-US" dirty="0" smtClean="0"/>
              <a:t>Using technology to graphically demonstrate concepts was very helpful.</a:t>
            </a:r>
          </a:p>
          <a:p>
            <a:r>
              <a:rPr lang="en-US" dirty="0" smtClean="0"/>
              <a:t>Students typically needed to complete 3-5 writing prompts before understanding the concept of how to complete the prompts.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Students’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did not like math at all before I took this class and now I even can say that I can do math and like it.”</a:t>
            </a:r>
          </a:p>
          <a:p>
            <a:r>
              <a:rPr lang="en-US" dirty="0" smtClean="0"/>
              <a:t>“I really did not enjoy the lengthy word answers on the quizzes.”</a:t>
            </a:r>
          </a:p>
          <a:p>
            <a:r>
              <a:rPr lang="en-US" dirty="0" smtClean="0"/>
              <a:t>“The quizzes don’t cover material, I don’t feel you should have to write out answers… it’s math, you’re supposed to calculate, not write a paper.”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Pretest and posttest given to all sections to evaluate procedural execution skills</a:t>
            </a:r>
          </a:p>
          <a:p>
            <a:endParaRPr lang="en-US" dirty="0" smtClean="0"/>
          </a:p>
          <a:p>
            <a:r>
              <a:rPr lang="en-US" dirty="0" smtClean="0"/>
              <a:t>All sections given a writing exam at the end of the semester to evaluate procedural understanding as defined by Framework goals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Pre-Post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r>
              <a:rPr lang="en-US" dirty="0" smtClean="0"/>
              <a:t>Treatment students scored lower on the skills pretest with a statistically significant difference compared to the mean of the control group</a:t>
            </a:r>
          </a:p>
          <a:p>
            <a:r>
              <a:rPr lang="en-US" dirty="0" smtClean="0"/>
              <a:t>Treatment student scored comparable to control groups on the posttest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/>
          <a:p>
            <a:r>
              <a:rPr lang="en-US" dirty="0" smtClean="0"/>
              <a:t>Insert color profile plot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Algebra – Spring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sections of 24 students</a:t>
            </a:r>
          </a:p>
          <a:p>
            <a:pPr lvl="1"/>
            <a:r>
              <a:rPr lang="en-US" dirty="0" smtClean="0"/>
              <a:t>3 sections used redesigned curriculum</a:t>
            </a:r>
          </a:p>
          <a:p>
            <a:pPr lvl="1"/>
            <a:r>
              <a:rPr lang="en-US" dirty="0" smtClean="0"/>
              <a:t>11 sections served as control group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4 days a week</a:t>
            </a:r>
          </a:p>
          <a:p>
            <a:pPr lvl="1"/>
            <a:r>
              <a:rPr lang="en-US" dirty="0" smtClean="0"/>
              <a:t>2 days in large lecture with professor</a:t>
            </a:r>
          </a:p>
          <a:p>
            <a:pPr lvl="1"/>
            <a:r>
              <a:rPr lang="en-US" dirty="0" smtClean="0"/>
              <a:t>2 days in small group of 24 students with teaching assistant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Understanding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correlation between performance on final exam and the Framework writing exam</a:t>
            </a:r>
          </a:p>
          <a:p>
            <a:pPr lvl="1"/>
            <a:r>
              <a:rPr lang="en-US" dirty="0" smtClean="0"/>
              <a:t>r = .646, p &lt; .001</a:t>
            </a:r>
          </a:p>
          <a:p>
            <a:r>
              <a:rPr lang="en-US" dirty="0" smtClean="0"/>
              <a:t>Significant difference between treatment and control group means on the Framework exam</a:t>
            </a:r>
          </a:p>
          <a:p>
            <a:pPr lvl="1"/>
            <a:r>
              <a:rPr lang="en-US" dirty="0" smtClean="0"/>
              <a:t>t = 3.219, p = .002</a:t>
            </a:r>
          </a:p>
          <a:p>
            <a:pPr lvl="1"/>
            <a:r>
              <a:rPr lang="en-US" dirty="0" smtClean="0"/>
              <a:t>Mean difference of 3.398</a:t>
            </a:r>
          </a:p>
          <a:p>
            <a:pPr lvl="1"/>
            <a:r>
              <a:rPr lang="en-US" dirty="0" smtClean="0"/>
              <a:t>Moderate effect size: Cohen’s </a:t>
            </a:r>
            <a:r>
              <a:rPr lang="en-US" i="1" dirty="0" smtClean="0"/>
              <a:t>d</a:t>
            </a:r>
            <a:r>
              <a:rPr lang="en-US" dirty="0" smtClean="0"/>
              <a:t> = .484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 &amp; Responses</a:t>
            </a:r>
            <a:br>
              <a:rPr lang="en-US" dirty="0" smtClean="0"/>
            </a:br>
            <a:r>
              <a:rPr lang="en-US" sz="3600" dirty="0" smtClean="0"/>
              <a:t>Framework Goal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Adam is reviewing for the final exam and has</a:t>
            </a:r>
          </a:p>
          <a:p>
            <a:pPr>
              <a:buNone/>
            </a:pPr>
            <a:r>
              <a:rPr lang="en-US" sz="2400" dirty="0" smtClean="0"/>
              <a:t>come to the exponent sections.  He is working</a:t>
            </a:r>
          </a:p>
          <a:p>
            <a:pPr>
              <a:buNone/>
            </a:pPr>
            <a:r>
              <a:rPr lang="en-US" sz="2400" dirty="0" smtClean="0"/>
              <a:t>on the following problem and worked a few</a:t>
            </a:r>
          </a:p>
          <a:p>
            <a:pPr>
              <a:buNone/>
            </a:pPr>
            <a:r>
              <a:rPr lang="en-US" sz="2400" dirty="0" smtClean="0"/>
              <a:t>steps: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Adam is correct so far but wonders how much further he</a:t>
            </a:r>
          </a:p>
          <a:p>
            <a:pPr>
              <a:buNone/>
            </a:pPr>
            <a:r>
              <a:rPr lang="en-US" sz="2400" dirty="0" smtClean="0"/>
              <a:t>needs to go.  Help him review the criteria for when an</a:t>
            </a:r>
          </a:p>
          <a:p>
            <a:pPr>
              <a:buNone/>
            </a:pPr>
            <a:r>
              <a:rPr lang="en-US" sz="2400" dirty="0" smtClean="0"/>
              <a:t>exponent expression is considered fully simplified.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3528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High-level response:</a:t>
            </a:r>
          </a:p>
          <a:p>
            <a:pPr>
              <a:buNone/>
            </a:pPr>
            <a:r>
              <a:rPr lang="en-US" sz="2800" dirty="0" smtClean="0"/>
              <a:t>	This is not fully simplified.  You can not have negative exponents, the “</a:t>
            </a:r>
            <a:r>
              <a:rPr lang="en-US" sz="2800" dirty="0" err="1" smtClean="0"/>
              <a:t>y’s</a:t>
            </a:r>
            <a:r>
              <a:rPr lang="en-US" sz="2800" dirty="0" smtClean="0"/>
              <a:t>” can be combined and need to make sure the numbers coefficients cannot be reduced any further.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Low-level response:</a:t>
            </a:r>
          </a:p>
          <a:p>
            <a:pPr>
              <a:buNone/>
            </a:pPr>
            <a:r>
              <a:rPr lang="en-US" sz="2800" dirty="0" smtClean="0"/>
              <a:t>	He needs to multiply by 16 and 9 for the top and bottom.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Show Josh how to factor the above polynomial</a:t>
            </a:r>
          </a:p>
          <a:p>
            <a:pPr>
              <a:buNone/>
            </a:pPr>
            <a:r>
              <a:rPr lang="en-US" dirty="0" smtClean="0"/>
              <a:t>using a more systematic method rather than</a:t>
            </a:r>
          </a:p>
          <a:p>
            <a:pPr>
              <a:buNone/>
            </a:pPr>
            <a:r>
              <a:rPr lang="en-US" dirty="0" smtClean="0"/>
              <a:t>just guess and check.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previous question asked the student to</a:t>
            </a:r>
          </a:p>
          <a:p>
            <a:pPr>
              <a:buNone/>
            </a:pPr>
            <a:r>
              <a:rPr lang="en-US" dirty="0" smtClean="0"/>
              <a:t>check an incorrect factorization of the following</a:t>
            </a:r>
          </a:p>
          <a:p>
            <a:pPr>
              <a:buNone/>
            </a:pPr>
            <a:r>
              <a:rPr lang="en-US" dirty="0" smtClean="0"/>
              <a:t>polynomial:</a:t>
            </a:r>
          </a:p>
          <a:p>
            <a:pPr algn="ctr">
              <a:buNone/>
            </a:pPr>
            <a:r>
              <a:rPr lang="en-US" dirty="0" smtClean="0"/>
              <a:t>15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+ 17</a:t>
            </a:r>
            <a:r>
              <a:rPr lang="en-US" i="1" dirty="0" smtClean="0"/>
              <a:t>x</a:t>
            </a:r>
            <a:r>
              <a:rPr lang="en-US" dirty="0" smtClean="0"/>
              <a:t> - 4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High-level response:</a:t>
            </a:r>
          </a:p>
          <a:p>
            <a:pPr>
              <a:buNone/>
            </a:pPr>
            <a:r>
              <a:rPr lang="en-US" dirty="0" smtClean="0"/>
              <a:t>	SCAN 019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Low-level response: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dirty="0" smtClean="0"/>
              <a:t>	(x + 6)(x – 6)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 rot="18911953">
            <a:off x="975875" y="4839692"/>
            <a:ext cx="1324851" cy="1369396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" name="Arc 4"/>
          <p:cNvSpPr/>
          <p:nvPr/>
        </p:nvSpPr>
        <p:spPr>
          <a:xfrm rot="18911953">
            <a:off x="1585474" y="4839692"/>
            <a:ext cx="1324851" cy="1369396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29600" cy="313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High-level response:</a:t>
            </a:r>
          </a:p>
          <a:p>
            <a:pPr>
              <a:buNone/>
            </a:pPr>
            <a:r>
              <a:rPr lang="en-US" dirty="0" smtClean="0"/>
              <a:t>	Student showed 8 factors of x in the numerator and 2 factors of x in the denominator.  The canceling was shown to give 6 remaining factors on top.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Low-level response:</a:t>
            </a:r>
          </a:p>
          <a:p>
            <a:pPr>
              <a:buNone/>
            </a:pPr>
            <a:r>
              <a:rPr lang="en-US" dirty="0" smtClean="0"/>
              <a:t>	The quotient rule is valid mathematically because there is factoring involved.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Jeff claims that he has graphed 3x + 2y = 6</a:t>
            </a:r>
          </a:p>
          <a:p>
            <a:pPr>
              <a:buNone/>
            </a:pPr>
            <a:r>
              <a:rPr lang="en-US" dirty="0" smtClean="0"/>
              <a:t>(shown below).  How can you verify that his</a:t>
            </a:r>
          </a:p>
          <a:p>
            <a:pPr>
              <a:buNone/>
            </a:pPr>
            <a:r>
              <a:rPr lang="en-US" dirty="0" smtClean="0"/>
              <a:t>graph is correct?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3850" y="2743200"/>
            <a:ext cx="2571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High-level response:</a:t>
            </a:r>
          </a:p>
          <a:p>
            <a:pPr>
              <a:buNone/>
            </a:pPr>
            <a:r>
              <a:rPr lang="en-US" dirty="0" smtClean="0"/>
              <a:t>	SCAN 019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Low-level response:</a:t>
            </a:r>
          </a:p>
          <a:p>
            <a:pPr>
              <a:buNone/>
            </a:pPr>
            <a:r>
              <a:rPr lang="en-US" dirty="0" smtClean="0"/>
              <a:t>	I cannot remember, however, counting the lines from left to right -9/6 or -6/9 would be the slope which means that the slope would be negative.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077200" cy="1981200"/>
          </a:xfrm>
        </p:spPr>
        <p:txBody>
          <a:bodyPr/>
          <a:lstStyle/>
          <a:p>
            <a:pPr algn="ctr" eaLnBrk="1" hangingPunct="1"/>
            <a:r>
              <a:rPr lang="en-US" sz="6000" b="1" dirty="0" smtClean="0"/>
              <a:t>Questions/Discussion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Framework for Procedural Understanding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lnSpc>
                <a:spcPct val="80000"/>
              </a:lnSpc>
            </a:pPr>
            <a:r>
              <a:rPr lang="en-US" sz="2600" dirty="0"/>
              <a:t>Designed to help students develop a deeper, well-connected knowledge of </a:t>
            </a:r>
            <a:r>
              <a:rPr lang="en-US" sz="2600" dirty="0" smtClean="0"/>
              <a:t>mathematics</a:t>
            </a:r>
          </a:p>
          <a:p>
            <a:pPr marL="552450" indent="-552450">
              <a:lnSpc>
                <a:spcPct val="80000"/>
              </a:lnSpc>
            </a:pPr>
            <a:endParaRPr lang="en-US" sz="2600" dirty="0" smtClean="0"/>
          </a:p>
          <a:p>
            <a:pPr marL="552450" indent="-552450">
              <a:lnSpc>
                <a:spcPct val="80000"/>
              </a:lnSpc>
            </a:pPr>
            <a:endParaRPr lang="en-US" sz="2600" dirty="0" smtClean="0"/>
          </a:p>
          <a:p>
            <a:pPr marL="552450" indent="-552450">
              <a:lnSpc>
                <a:spcPct val="80000"/>
              </a:lnSpc>
            </a:pPr>
            <a:r>
              <a:rPr lang="en-US" sz="2600" dirty="0" smtClean="0"/>
              <a:t>Formal Guidelines from NCTM (2001)</a:t>
            </a:r>
          </a:p>
          <a:p>
            <a:pPr marL="552450" indent="-552450">
              <a:lnSpc>
                <a:spcPct val="80000"/>
              </a:lnSpc>
            </a:pPr>
            <a:endParaRPr lang="en-US" sz="2600" dirty="0" smtClean="0"/>
          </a:p>
          <a:p>
            <a:pPr marL="552450" indent="-552450">
              <a:lnSpc>
                <a:spcPct val="80000"/>
              </a:lnSpc>
            </a:pPr>
            <a:endParaRPr lang="en-US" sz="2600" dirty="0" smtClean="0"/>
          </a:p>
          <a:p>
            <a:pPr marL="552450" indent="-552450">
              <a:lnSpc>
                <a:spcPct val="80000"/>
              </a:lnSpc>
            </a:pPr>
            <a:r>
              <a:rPr lang="en-US" sz="2600" dirty="0" smtClean="0"/>
              <a:t>Student-centered Questions (</a:t>
            </a:r>
            <a:r>
              <a:rPr lang="en-US" sz="2600" dirty="0" err="1" smtClean="0"/>
              <a:t>Hasenbank</a:t>
            </a:r>
            <a:r>
              <a:rPr lang="en-US" sz="2600" dirty="0" smtClean="0"/>
              <a:t>, 2006)</a:t>
            </a:r>
            <a:endParaRPr lang="en-US" sz="2600" dirty="0"/>
          </a:p>
          <a:p>
            <a:pPr marL="552450" indent="-552450">
              <a:lnSpc>
                <a:spcPct val="80000"/>
              </a:lnSpc>
              <a:buNone/>
            </a:pPr>
            <a:endParaRPr lang="en-US" sz="2600" dirty="0"/>
          </a:p>
          <a:p>
            <a:pPr marL="552450" indent="-55245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AMATYC and MAA advocate incorporation of writing in mathematics but not widely implemented</a:t>
            </a:r>
          </a:p>
          <a:p>
            <a:pPr lvl="1"/>
            <a:r>
              <a:rPr lang="en-US" dirty="0" smtClean="0"/>
              <a:t>Feasibility fears (</a:t>
            </a:r>
            <a:r>
              <a:rPr lang="en-US" dirty="0" err="1" smtClean="0"/>
              <a:t>Seto</a:t>
            </a:r>
            <a:r>
              <a:rPr lang="en-US" dirty="0" smtClean="0"/>
              <a:t> &amp; </a:t>
            </a:r>
            <a:r>
              <a:rPr lang="en-US" dirty="0" err="1" smtClean="0"/>
              <a:t>Meel</a:t>
            </a:r>
            <a:r>
              <a:rPr lang="en-US" dirty="0" smtClean="0"/>
              <a:t>, 2006)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Students asked to explain their thinking in response to prompts from the Framework</a:t>
            </a:r>
          </a:p>
          <a:p>
            <a:pPr lvl="1"/>
            <a:r>
              <a:rPr lang="en-US" dirty="0" smtClean="0"/>
              <a:t>Tool to strengthen and evaluate understanding (</a:t>
            </a:r>
            <a:r>
              <a:rPr lang="en-US" dirty="0" err="1" smtClean="0"/>
              <a:t>Goos</a:t>
            </a:r>
            <a:r>
              <a:rPr lang="en-US" dirty="0" smtClean="0"/>
              <a:t>, 2004)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understands the overall goal of the algebraic process and knows how to predict or estimate the outcome.</a:t>
            </a:r>
          </a:p>
          <a:p>
            <a:endParaRPr lang="en-US" dirty="0" smtClean="0"/>
          </a:p>
          <a:p>
            <a:pPr lvl="1"/>
            <a:r>
              <a:rPr lang="en-US" sz="2800" dirty="0" smtClean="0"/>
              <a:t>1(a) What is the goal of the procedure?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1(b) What sort of answer should I expect?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understands how to carry out an algebraic process and knows alternative methods and </a:t>
            </a:r>
            <a:r>
              <a:rPr lang="en-US" i="1" dirty="0" smtClean="0"/>
              <a:t>representations</a:t>
            </a:r>
            <a:r>
              <a:rPr lang="en-US" dirty="0" smtClean="0"/>
              <a:t> of the process.</a:t>
            </a:r>
          </a:p>
          <a:p>
            <a:endParaRPr lang="en-US" dirty="0" smtClean="0"/>
          </a:p>
          <a:p>
            <a:pPr lvl="1"/>
            <a:r>
              <a:rPr lang="en-US" sz="2800" dirty="0" smtClean="0"/>
              <a:t>2(a) How do I execute the procedure?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2(b) What are some other procedures I could use instead?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student understands and can </a:t>
            </a:r>
            <a:r>
              <a:rPr lang="en-US" i="1" dirty="0" smtClean="0"/>
              <a:t>communicate</a:t>
            </a:r>
            <a:r>
              <a:rPr lang="en-US" dirty="0" smtClean="0"/>
              <a:t> to others why the process is effective and leads to valid results.</a:t>
            </a:r>
          </a:p>
          <a:p>
            <a:endParaRPr lang="en-US" dirty="0" smtClean="0"/>
          </a:p>
          <a:p>
            <a:pPr lvl="1"/>
            <a:r>
              <a:rPr lang="en-US" sz="2800" dirty="0" smtClean="0"/>
              <a:t>Why is the procedure effective and valid?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understands how to evaluate the results of an algebraic process by invoking </a:t>
            </a:r>
            <a:r>
              <a:rPr lang="en-US" i="1" dirty="0" smtClean="0"/>
              <a:t>connections </a:t>
            </a:r>
            <a:r>
              <a:rPr lang="en-US" dirty="0" smtClean="0"/>
              <a:t>with a context or with other mathematics the student knows.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connections or contextual features could I use to verify my answer?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understands and uses mathematical </a:t>
            </a:r>
            <a:r>
              <a:rPr lang="en-US" i="1" dirty="0" smtClean="0"/>
              <a:t>reasoning</a:t>
            </a:r>
            <a:r>
              <a:rPr lang="en-US" dirty="0" smtClean="0"/>
              <a:t> to assess the relative efficiency and accuracy of an algebraic process compared with alternative methods that might have been used.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When is this the “best” procedure to use?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2122</TotalTime>
  <Words>1006</Words>
  <Application>Microsoft Macintosh PowerPoint</Application>
  <PresentationFormat>On-screen Show (4:3)</PresentationFormat>
  <Paragraphs>152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Garamond</vt:lpstr>
      <vt:lpstr>Wingdings</vt:lpstr>
      <vt:lpstr>Edge</vt:lpstr>
      <vt:lpstr>Equation</vt:lpstr>
      <vt:lpstr>Investigating Algebraic Procedures with Class Discussions and Student Journaling</vt:lpstr>
      <vt:lpstr>Intermediate Algebra – Spring 2010</vt:lpstr>
      <vt:lpstr>Framework for Procedural Understanding</vt:lpstr>
      <vt:lpstr>Writing in Mathematics</vt:lpstr>
      <vt:lpstr>Framework Goal 1</vt:lpstr>
      <vt:lpstr>Framework Goal 2</vt:lpstr>
      <vt:lpstr>Framework Goal 3</vt:lpstr>
      <vt:lpstr>Framework Goal 4</vt:lpstr>
      <vt:lpstr>Framework Goal 5</vt:lpstr>
      <vt:lpstr>Framework Goal 6</vt:lpstr>
      <vt:lpstr>Treatment Curriculum</vt:lpstr>
      <vt:lpstr>Lesson Plans</vt:lpstr>
      <vt:lpstr>Writing Prompts – In Class</vt:lpstr>
      <vt:lpstr>Writing Prompts – Quizzes </vt:lpstr>
      <vt:lpstr>Writing Prompts – Quizzes </vt:lpstr>
      <vt:lpstr>Instructor Experience</vt:lpstr>
      <vt:lpstr>Students’ Perspectives</vt:lpstr>
      <vt:lpstr>Assessment</vt:lpstr>
      <vt:lpstr>Pre-Post Findings</vt:lpstr>
      <vt:lpstr>Framework Understanding Findings</vt:lpstr>
      <vt:lpstr>Sample Questions &amp; Responses Framework Goal 1</vt:lpstr>
      <vt:lpstr>PowerPoint Presentation</vt:lpstr>
      <vt:lpstr>Framework Goal 2</vt:lpstr>
      <vt:lpstr>PowerPoint Presentation</vt:lpstr>
      <vt:lpstr>Framework Goal 3</vt:lpstr>
      <vt:lpstr>PowerPoint Presentation</vt:lpstr>
      <vt:lpstr>Framework Goal 4</vt:lpstr>
      <vt:lpstr>PowerPoint Presentation</vt:lpstr>
      <vt:lpstr>Questions/Discussion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Computer Algebra Systems in a Procedural Algebra Course</dc:title>
  <dc:creator>Harpers</dc:creator>
  <cp:lastModifiedBy>Jeffrey Ford</cp:lastModifiedBy>
  <cp:revision>127</cp:revision>
  <dcterms:created xsi:type="dcterms:W3CDTF">2006-11-10T20:26:42Z</dcterms:created>
  <dcterms:modified xsi:type="dcterms:W3CDTF">2018-10-30T18:43:07Z</dcterms:modified>
</cp:coreProperties>
</file>