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oongang.co.kr/article/23974841#home" TargetMode="External"/><Relationship Id="rId3" Type="http://schemas.openxmlformats.org/officeDocument/2006/relationships/hyperlink" Target="https://www.hidoc.co.kr/healthstory/news/C0000686673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monews.co.kr/news/articleView.html?idxno=308652" TargetMode="External"/><Relationship Id="rId3" Type="http://schemas.openxmlformats.org/officeDocument/2006/relationships/hyperlink" Target="https://www.dongascience.com/news.php?idx=39960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iz.chosun.com/it-science/ict/2022/04/16/YWY3WAUGXFG27EKRBPB7C3Y23Y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ongsaro.go.kr/portal/ps/psv/psvr/psvre/curationDtl.ps?menuId=PS03352&amp;srchCurationNo=169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df882fe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df882f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</a:t>
            </a:r>
            <a:r>
              <a:rPr lang="ko">
                <a:solidFill>
                  <a:schemeClr val="dk1"/>
                </a:solidFill>
              </a:rPr>
              <a:t>번째 사진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https://www.joongang.co.kr/article/23974841#home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2번째 사진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https://www.hidoc.co.kr/healthstory/news/C0000686673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중부일보 - 경기·인천의 든든한 친구(http://www.joongboo.com)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df882f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df882f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8df882f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8df882f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사진들 흰배경이야..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8df882f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8df882f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이거 흰색으로 바꿔서 다시 가져올수 있으니까 필요하면 말해줘..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8df882f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8df882f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하나씩 따로 시트 만들어서 사진을 넣을까..?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plantT 15페이지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df882f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df882f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df882fe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df882f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8df882fe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8df882fe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8df882f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8df882f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&lt;a href="https://www.flaticon.com/kr/free-icons/" title="프리미엄 아이콘"&gt;프리미엄 아이콘  제작자: Freepik - Flaticon&lt;/a&gt;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&lt;a href="https://www.flaticon.com/kr/free-icons/" title="구매 아이콘"&gt;구매 아이콘  제작자: Freepik - Flaticon&lt;/a&gt;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https://www.flaticon.com/kr/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9362daa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9362daa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8df882f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8df882f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8df882fe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8df882fe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8df882fe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8df882fe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9362daa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9362daa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8df882f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8df882f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8df882f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8df882f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8df882f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8df882f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df882f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df882f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f61113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8f61113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8df882f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8df882f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나중에 뒤에 옮기기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 : 젤 위 사진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http://www.monews.co.kr/news/articleView.html?idxno=308652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 사진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https://www.dongascience.com/news.php?idx=39960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df882f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df882f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글이랑 사진 모두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https://biz.chosun.com/it-science/ict/2022/04/16/YWY3WAUGXFG27EKRBPB7C3Y23Y/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df882f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df882f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8df882f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8df882f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 : </a:t>
            </a:r>
            <a:r>
              <a:rPr lang="ko" sz="10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https://www.nongsaro.go.kr/portal/ps/psv/psvr/psvre/curationDtl.ps?menuId=PS03352&amp;srchCurationNo=1696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monews.co.kr/news/articleView.html?idxno=308652" TargetMode="External"/><Relationship Id="rId4" Type="http://schemas.openxmlformats.org/officeDocument/2006/relationships/hyperlink" Target="https://www.dongascience.com/news.php?idx=39960" TargetMode="External"/><Relationship Id="rId9" Type="http://schemas.openxmlformats.org/officeDocument/2006/relationships/hyperlink" Target="http://www.joongboo.com" TargetMode="External"/><Relationship Id="rId5" Type="http://schemas.openxmlformats.org/officeDocument/2006/relationships/hyperlink" Target="https://biz.chosun.com/it-science/ict/2022/04/16/YWY3WAUGXFG27EKRBPB7C3Y23Y/" TargetMode="External"/><Relationship Id="rId6" Type="http://schemas.openxmlformats.org/officeDocument/2006/relationships/hyperlink" Target="https://www.nongsaro.go.kr/portal/ps/psv/psvr/psvre/curationDtl.ps?menuId=PS03352&amp;srchCurationNo=1696" TargetMode="External"/><Relationship Id="rId7" Type="http://schemas.openxmlformats.org/officeDocument/2006/relationships/hyperlink" Target="https://www.joongang.co.kr/article/23974841#home" TargetMode="External"/><Relationship Id="rId8" Type="http://schemas.openxmlformats.org/officeDocument/2006/relationships/hyperlink" Target="https://www.hidoc.co.kr/healthstory/news/C000068667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82825" y="514200"/>
            <a:ext cx="455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스물아홉, 스물셋</a:t>
            </a:r>
            <a:endParaRPr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755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707475" y="3835375"/>
            <a:ext cx="29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풀하우스 15권이 좀 빨리 나왔네..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75" y="828966"/>
            <a:ext cx="37052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825" y="1529391"/>
            <a:ext cx="717232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201600" y="129600"/>
            <a:ext cx="28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1-1 프로젝트 기획 배경</a:t>
            </a:r>
            <a:endParaRPr sz="2000"/>
          </a:p>
        </p:txBody>
      </p:sp>
      <p:sp>
        <p:nvSpPr>
          <p:cNvPr id="115" name="Google Shape;115;p22"/>
          <p:cNvSpPr txBox="1"/>
          <p:nvPr/>
        </p:nvSpPr>
        <p:spPr>
          <a:xfrm>
            <a:off x="475200" y="2462400"/>
            <a:ext cx="3384000" cy="8619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반려식물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정서적으로 의지하고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교감하는 식물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475200" y="3602850"/>
            <a:ext cx="3384000" cy="8619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효과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상대적 감마파(RG) </a:t>
            </a:r>
            <a:r>
              <a:rPr lang="ko">
                <a:solidFill>
                  <a:srgbClr val="FF0000"/>
                </a:solidFill>
              </a:rPr>
              <a:t>15.1% 감소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우울감, 부정적인 감정 </a:t>
            </a:r>
            <a:r>
              <a:rPr lang="ko">
                <a:solidFill>
                  <a:srgbClr val="FF0000"/>
                </a:solidFill>
              </a:rPr>
              <a:t>30% 감소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88800" y="47433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삼대적 감마파(RG) : 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초긴장 및 스트레스 지표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147200" y="2347200"/>
            <a:ext cx="4708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 </a:t>
            </a:r>
            <a:r>
              <a:rPr lang="ko" sz="1800">
                <a:solidFill>
                  <a:schemeClr val="dk1"/>
                </a:solidFill>
              </a:rPr>
              <a:t>김광진 농촌진흥청 도시농업과 과장은 “코로나19 이후 ‘반려 식물’이 주목받는 건 집에 있는 시간이 많아져 우울을 느끼는 사람이 식물을 보고 정성을 들이는 행위를 통해 불안 해소 등 ‘정서적 풍요’를 느끼기 때문이다”라며 “식물이 시각, 촉각 등 감각 기능을 기반으로 인간과 반려동물처럼 교감할 수 있는 짝의 역할을 하는 것이다”라고 했다.</a:t>
            </a:r>
            <a:endParaRPr sz="1800"/>
          </a:p>
        </p:txBody>
      </p:sp>
      <p:sp>
        <p:nvSpPr>
          <p:cNvPr id="119" name="Google Shape;119;p22"/>
          <p:cNvSpPr txBox="1"/>
          <p:nvPr/>
        </p:nvSpPr>
        <p:spPr>
          <a:xfrm>
            <a:off x="537150" y="561600"/>
            <a:ext cx="15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반려식물의 효과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931200" y="1108800"/>
            <a:ext cx="3297600" cy="329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201600" y="129600"/>
            <a:ext cx="28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1-1 프로젝트 기획 배경</a:t>
            </a:r>
            <a:endParaRPr sz="2000"/>
          </a:p>
        </p:txBody>
      </p:sp>
      <p:sp>
        <p:nvSpPr>
          <p:cNvPr id="126" name="Google Shape;126;p23"/>
          <p:cNvSpPr txBox="1"/>
          <p:nvPr/>
        </p:nvSpPr>
        <p:spPr>
          <a:xfrm>
            <a:off x="522750" y="622200"/>
            <a:ext cx="15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타겟층 선정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212800" y="2357400"/>
            <a:ext cx="201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반려식물을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키우는 사람</a:t>
            </a:r>
            <a:endParaRPr b="1" sz="2000"/>
          </a:p>
        </p:txBody>
      </p:sp>
      <p:sp>
        <p:nvSpPr>
          <p:cNvPr id="128" name="Google Shape;128;p23"/>
          <p:cNvSpPr/>
          <p:nvPr/>
        </p:nvSpPr>
        <p:spPr>
          <a:xfrm>
            <a:off x="1915200" y="1108800"/>
            <a:ext cx="3297600" cy="329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이쁜 사진 넣자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01600" y="129600"/>
            <a:ext cx="28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1-1 프로젝트 기획 배경</a:t>
            </a:r>
            <a:endParaRPr sz="2000"/>
          </a:p>
        </p:txBody>
      </p:sp>
      <p:sp>
        <p:nvSpPr>
          <p:cNvPr id="134" name="Google Shape;134;p24"/>
          <p:cNvSpPr txBox="1"/>
          <p:nvPr/>
        </p:nvSpPr>
        <p:spPr>
          <a:xfrm>
            <a:off x="508350" y="622200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시장 및 유사 서비스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1670400" y="938400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PlantFit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1670400" y="1338600"/>
            <a:ext cx="733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식물을 관리할 수 있는 전반적인 플랫폼 제공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식물 사진을 찍어 유사도를 판별, 식물의 정보 조회 가능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반려식물 별명 선정 가능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4월 말까지 모든 기능 다 됐지만 5월부터 어플이 안들어가짐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670400" y="2488800"/>
            <a:ext cx="10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PictureThis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1670400" y="2889000"/>
            <a:ext cx="733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식물을 관리할 수 있는 전반적인 플랫폼 제공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식물 사진을 찍어 유사도를 판별, 식물의 정보 조회 가능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전문가의 조언을 받을 수 있음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무료로 사용할 수 있는 것은 식물 인식과 식물 등록이 끝이고 갯수의 제한이 있음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670400" y="3860400"/>
            <a:ext cx="10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PlantSnap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670400" y="4260600"/>
            <a:ext cx="73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식물 사진을 찍어 유사도를 판별, 식물의 정보 조회 가능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커뮤니티 중심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무료로 식물 인식할 수 있는 갯수의 제한이 있음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50" y="2753325"/>
            <a:ext cx="8477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0" y="1304663"/>
            <a:ext cx="8858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75" y="4098000"/>
            <a:ext cx="8572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201600" y="129600"/>
            <a:ext cx="28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1-1 프로젝트 기획 배경</a:t>
            </a:r>
            <a:endParaRPr sz="2000"/>
          </a:p>
        </p:txBody>
      </p:sp>
      <p:sp>
        <p:nvSpPr>
          <p:cNvPr id="149" name="Google Shape;149;p25"/>
          <p:cNvSpPr txBox="1"/>
          <p:nvPr/>
        </p:nvSpPr>
        <p:spPr>
          <a:xfrm>
            <a:off x="508350" y="622200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유사 서비스의 문제점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475" y="622200"/>
            <a:ext cx="3034200" cy="138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475" y="2210675"/>
            <a:ext cx="3034201" cy="297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35375" y="950950"/>
            <a:ext cx="3034201" cy="108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35375" y="2210675"/>
            <a:ext cx="3034201" cy="10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635375" y="3626925"/>
            <a:ext cx="3034201" cy="9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6029775" y="1186950"/>
            <a:ext cx="444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왼쪽의 리뷰에서 문제점들을 반영한 어플을 제작했다.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구성의 복잡함을 줄이고 비회원들에게도 충분한 경험을 제공하여 회원으로 바뀔 수 있게했다.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유료화는 추후 도입예정이므로 리뷰를 최대한 반영하여 만들계획이다.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201600" y="129600"/>
            <a:ext cx="28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1-2 개발 목표</a:t>
            </a:r>
            <a:endParaRPr sz="20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5750" y="1426163"/>
            <a:ext cx="3828163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262575" y="3153525"/>
            <a:ext cx="29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식물집사들의 식물을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지속적인 관리를 도와주는 서비스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692450" y="140852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고객의 </a:t>
            </a:r>
            <a:r>
              <a:rPr b="1" lang="ko">
                <a:solidFill>
                  <a:srgbClr val="FF0000"/>
                </a:solidFill>
              </a:rPr>
              <a:t>PainPoint</a:t>
            </a:r>
            <a:r>
              <a:rPr b="1" lang="ko"/>
              <a:t>를 해결해 주는 서비스 개발</a:t>
            </a:r>
            <a:endParaRPr b="1"/>
          </a:p>
        </p:txBody>
      </p:sp>
      <p:sp>
        <p:nvSpPr>
          <p:cNvPr id="164" name="Google Shape;164;p26"/>
          <p:cNvSpPr txBox="1"/>
          <p:nvPr/>
        </p:nvSpPr>
        <p:spPr>
          <a:xfrm>
            <a:off x="4572000" y="1839825"/>
            <a:ext cx="50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사진을 제출하여 어떤 식물인지 문의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이미지를 인식하여 식물의 이름과 정보, 관리방법 제공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572000" y="2486525"/>
            <a:ext cx="48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식물의 상태에 대해 문의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이미지를 인식하여 식물병의 종류와 질병 대처방안 제공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4572000" y="3181963"/>
            <a:ext cx="52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식물 등록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식물의 종류에 따라 맞춤 관리 제공(물주는 주기, 광도 등)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572000" y="3877425"/>
            <a:ext cx="56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위치 제공 동의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위치에 따라</a:t>
            </a:r>
            <a:r>
              <a:rPr lang="ko"/>
              <a:t> 식물에게</a:t>
            </a:r>
            <a:r>
              <a:rPr lang="ko"/>
              <a:t> 유해한 자외선 수치나 </a:t>
            </a:r>
            <a:r>
              <a:rPr lang="ko"/>
              <a:t>강수확률, 날씨 제공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525" y="1982475"/>
            <a:ext cx="369150" cy="3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525" y="2621538"/>
            <a:ext cx="369150" cy="3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525" y="3260600"/>
            <a:ext cx="369150" cy="3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525" y="4020075"/>
            <a:ext cx="369150" cy="3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6"/>
          <p:cNvCxnSpPr/>
          <p:nvPr/>
        </p:nvCxnSpPr>
        <p:spPr>
          <a:xfrm>
            <a:off x="4059400" y="2453050"/>
            <a:ext cx="50487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4059400" y="3138850"/>
            <a:ext cx="50487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4059400" y="3824650"/>
            <a:ext cx="50487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4059400" y="4510450"/>
            <a:ext cx="50487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2656800" y="2325450"/>
            <a:ext cx="383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8.	</a:t>
            </a:r>
            <a:r>
              <a:rPr b="1" lang="ko" sz="2000">
                <a:solidFill>
                  <a:schemeClr val="dk1"/>
                </a:solidFill>
              </a:rPr>
              <a:t>기대효과 및 비즈니스 모델</a:t>
            </a:r>
            <a:endParaRPr b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201600" y="129600"/>
            <a:ext cx="345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8-1 기대효과</a:t>
            </a:r>
            <a:endParaRPr sz="2000"/>
          </a:p>
        </p:txBody>
      </p:sp>
      <p:sp>
        <p:nvSpPr>
          <p:cNvPr id="190" name="Google Shape;190;p29"/>
          <p:cNvSpPr/>
          <p:nvPr/>
        </p:nvSpPr>
        <p:spPr>
          <a:xfrm>
            <a:off x="1004975" y="1554900"/>
            <a:ext cx="2033700" cy="203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기대효과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및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활용방안</a:t>
            </a:r>
            <a:endParaRPr b="1"/>
          </a:p>
        </p:txBody>
      </p:sp>
      <p:sp>
        <p:nvSpPr>
          <p:cNvPr id="191" name="Google Shape;191;p29"/>
          <p:cNvSpPr txBox="1"/>
          <p:nvPr/>
        </p:nvSpPr>
        <p:spPr>
          <a:xfrm>
            <a:off x="4572000" y="1416450"/>
            <a:ext cx="4440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반려식물을 통해 부정적인 감정을 해소할 수 있도록 도와줌 / 활력 증가</a:t>
            </a:r>
            <a:endParaRPr sz="1200"/>
          </a:p>
        </p:txBody>
      </p:sp>
      <p:sp>
        <p:nvSpPr>
          <p:cNvPr id="192" name="Google Shape;192;p29"/>
          <p:cNvSpPr txBox="1"/>
          <p:nvPr/>
        </p:nvSpPr>
        <p:spPr>
          <a:xfrm>
            <a:off x="4572000" y="1946625"/>
            <a:ext cx="4472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소비자(식물집사) 입장에서 식물을 건강하게 키울 수 있는 정보를 유용하게 제공</a:t>
            </a:r>
            <a:endParaRPr sz="1200"/>
          </a:p>
        </p:txBody>
      </p:sp>
      <p:sp>
        <p:nvSpPr>
          <p:cNvPr id="193" name="Google Shape;193;p29"/>
          <p:cNvSpPr txBox="1"/>
          <p:nvPr/>
        </p:nvSpPr>
        <p:spPr>
          <a:xfrm>
            <a:off x="4572000" y="2690450"/>
            <a:ext cx="4472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사전에 식물병에 관한 정보를 제공해줌으로써, 본인이 키우는 식물의 식물병을 사전에 예방가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</a:t>
            </a:r>
            <a:endParaRPr sz="1600"/>
          </a:p>
        </p:txBody>
      </p:sp>
      <p:sp>
        <p:nvSpPr>
          <p:cNvPr id="194" name="Google Shape;194;p29"/>
          <p:cNvSpPr txBox="1"/>
          <p:nvPr/>
        </p:nvSpPr>
        <p:spPr>
          <a:xfrm>
            <a:off x="4572000" y="3481750"/>
            <a:ext cx="45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반려식물 별로 물주는 날짜를 효율적으로 관리가능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5233275" y="2696325"/>
            <a:ext cx="1815300" cy="22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1431275" y="2678525"/>
            <a:ext cx="1815300" cy="22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201600" y="129600"/>
            <a:ext cx="345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8-2</a:t>
            </a:r>
            <a:r>
              <a:rPr lang="ko" sz="2000"/>
              <a:t> 비즈니스 모델</a:t>
            </a:r>
            <a:endParaRPr sz="2000"/>
          </a:p>
        </p:txBody>
      </p:sp>
      <p:sp>
        <p:nvSpPr>
          <p:cNvPr id="202" name="Google Shape;202;p30"/>
          <p:cNvSpPr txBox="1"/>
          <p:nvPr/>
        </p:nvSpPr>
        <p:spPr>
          <a:xfrm>
            <a:off x="1462025" y="2678525"/>
            <a:ext cx="1753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이상 식물을 추가했을 경우, 프리미엄으로 업그레이드 (비용 지불)</a:t>
            </a:r>
            <a:endParaRPr sz="1500"/>
          </a:p>
        </p:txBody>
      </p:sp>
      <p:sp>
        <p:nvSpPr>
          <p:cNvPr id="203" name="Google Shape;203;p30"/>
          <p:cNvSpPr txBox="1"/>
          <p:nvPr/>
        </p:nvSpPr>
        <p:spPr>
          <a:xfrm>
            <a:off x="5292075" y="2909375"/>
            <a:ext cx="1697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식물정보에서 해당 식물을 구매할 수 있는 페이지 구현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75" y="647363"/>
            <a:ext cx="1944600" cy="1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275" y="776675"/>
            <a:ext cx="1815300" cy="18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4572000" y="-39750"/>
            <a:ext cx="455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“추후에 추가할 예정이기 때문에 구체적인 기준은 사용자들의 패턴 또는 식물의 갯수를 분석하여 추가할 것이다.” 라는 말 발표에 드가면 좋을듯?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2656800" y="2325450"/>
            <a:ext cx="383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9</a:t>
            </a:r>
            <a:r>
              <a:rPr b="1" lang="ko" sz="2000"/>
              <a:t>.	</a:t>
            </a:r>
            <a:r>
              <a:rPr b="1" lang="ko" sz="2000">
                <a:solidFill>
                  <a:schemeClr val="dk1"/>
                </a:solidFill>
              </a:rPr>
              <a:t>발전방향 및 느낀점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88000" y="475200"/>
            <a:ext cx="73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목차</a:t>
            </a:r>
            <a:endParaRPr sz="2000"/>
          </a:p>
        </p:txBody>
      </p:sp>
      <p:sp>
        <p:nvSpPr>
          <p:cNvPr id="62" name="Google Shape;62;p14"/>
          <p:cNvSpPr txBox="1"/>
          <p:nvPr/>
        </p:nvSpPr>
        <p:spPr>
          <a:xfrm>
            <a:off x="1020800" y="967800"/>
            <a:ext cx="6821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주제 선정 이유 및 개발 목표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전체 프로세스 및 ERD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식물, 식물병 선정 기준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데이터 수집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데이터 정제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딥러닝 기술 구현</a:t>
            </a:r>
            <a:endParaRPr sz="105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웹 페이지 구현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기대효과 및 비즈니스 모델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발전방향 및 느낀점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201600" y="129600"/>
            <a:ext cx="345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9</a:t>
            </a:r>
            <a:r>
              <a:rPr lang="ko" sz="2000"/>
              <a:t>-1 한계점 및 발전방향</a:t>
            </a:r>
            <a:endParaRPr sz="2000"/>
          </a:p>
        </p:txBody>
      </p:sp>
      <p:sp>
        <p:nvSpPr>
          <p:cNvPr id="217" name="Google Shape;217;p32"/>
          <p:cNvSpPr txBox="1"/>
          <p:nvPr/>
        </p:nvSpPr>
        <p:spPr>
          <a:xfrm>
            <a:off x="6105700" y="1036625"/>
            <a:ext cx="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발전 방향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4457125" y="4130650"/>
            <a:ext cx="455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식물 종 늘리기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모델 학습량 늘려 정확도 향상시키기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201600" y="1281925"/>
            <a:ext cx="350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시간이 한정적이어서 데이터 전처리에 시간이 많이 걸려서 인식할 수 있는 식물의 수가 적다.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이미지 데이터 크기로 인해 모델링을 하는 데에 시간이 오래 걸려서 더 많은 디벨롭을 시도해보지 못했다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9225"/>
            <a:ext cx="4419601" cy="21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201600" y="129600"/>
            <a:ext cx="345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9-2 느낀점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201600" y="129600"/>
            <a:ext cx="345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9-3 참고자료</a:t>
            </a:r>
            <a:endParaRPr sz="2000"/>
          </a:p>
        </p:txBody>
      </p:sp>
      <p:sp>
        <p:nvSpPr>
          <p:cNvPr id="231" name="Google Shape;231;p34"/>
          <p:cNvSpPr txBox="1"/>
          <p:nvPr/>
        </p:nvSpPr>
        <p:spPr>
          <a:xfrm>
            <a:off x="870450" y="1084100"/>
            <a:ext cx="800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http://www.monews.co.kr/news/articleView.html?idxno=308652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https://www.dongascience.com/news.php?idx=39960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https://biz.chosun.com/it-science/ict/2022/04/16/YWY3WAUGXFG27EKRBPB7C3Y23Y/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https://www.nongsaro.go.kr/portal/ps/psv/psvr/psvre/curationDtl.ps?menuId=PS03352&amp;srchCurationNo=1696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rgbClr val="2200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https://www.joongang.co.kr/article/23974841#home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rgbClr val="2200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https://www.hidoc.co.kr/healthstory/news/C0000686673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sz="1200" u="sng">
                <a:solidFill>
                  <a:schemeClr val="hlink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http://www.joongboo.com</a:t>
            </a:r>
            <a:r>
              <a:rPr lang="ko" sz="1200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)중부일보 - 경기·인천의 든든한 친구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https://www.flaticon.com/kr/free-icons/" title="프리미엄 아이콘"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https://www.flaticon.com/kr/free-icons/" title="구매 아이콘"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3693600" y="2171550"/>
            <a:ext cx="17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Q &amp; A</a:t>
            </a:r>
            <a:endParaRPr b="1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/>
        </p:nvSpPr>
        <p:spPr>
          <a:xfrm>
            <a:off x="2293050" y="2171550"/>
            <a:ext cx="455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감사합니다!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88800" y="475200"/>
            <a:ext cx="73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구성원 및 역할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201100" y="2325450"/>
            <a:ext cx="474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프로젝트 기획 배경 및 개발 목표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656800" y="2325450"/>
            <a:ext cx="383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1-1 </a:t>
            </a:r>
            <a:r>
              <a:rPr b="1" lang="ko" sz="2000"/>
              <a:t>프로젝트 기획 배경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422150" y="4634125"/>
            <a:ext cx="73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200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반려식물의 긍정적인 효과 (우울감, 부정적 감정 해소, 활력 증가 등)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318500"/>
            <a:ext cx="85153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35666"/>
            <a:ext cx="8839200" cy="6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01600" y="129600"/>
            <a:ext cx="73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1-1 프로젝트 기획 배경</a:t>
            </a:r>
            <a:endParaRPr sz="2000"/>
          </a:p>
        </p:txBody>
      </p:sp>
      <p:sp>
        <p:nvSpPr>
          <p:cNvPr id="86" name="Google Shape;86;p18"/>
          <p:cNvSpPr txBox="1"/>
          <p:nvPr/>
        </p:nvSpPr>
        <p:spPr>
          <a:xfrm>
            <a:off x="482675" y="622200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 19로 인한 우울증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01600" y="129600"/>
            <a:ext cx="73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1-1 프로젝트 기획 배경</a:t>
            </a:r>
            <a:endParaRPr sz="20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2200"/>
            <a:ext cx="8839199" cy="18319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77000" y="2672550"/>
            <a:ext cx="879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</a:t>
            </a:r>
            <a:r>
              <a:rPr lang="ko" sz="1600"/>
              <a:t>신종 코로나 바이러스 감염증(코로나 19) 장기화로 모임과 야외활동이 줄어들자 집에서 반려 동물 대신 식물 키우기를 취미로 삼는 사람이 늘고 있다.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</a:t>
            </a:r>
            <a:r>
              <a:rPr lang="ko" sz="1600"/>
              <a:t>16일 소셜빅데이터 분석 플랫폼인 ‘썸트렌드’에 따르면 최근 한달(3월 15일~4월 14일)간 블로그와 트위터 등 SNS 내 ‘반려 식물’ 언급량 증가율은 전년 동기 대비 30.7% 상승했다.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이런 관심은 시장에 반영되고 있다. 롯데백화점은 지난해 홈 가드닝 관련 매출이 전년 대비 2배 이상 증가했고, 올해 1~3월에도 전년과 비교해 매출이 70% 오르는 듯 성장세가 뚜렷하다.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이를 겨냥해 가전 업계에서는 신(新)가전 중 하나로 가정용 식물재배기를 내놓고 있다. 단순히 제품만 파는 것이 아니라 각종 씨앗 구독부터 전문 인력의 방문 관리까지 이뤄진다.</a:t>
            </a:r>
            <a:endParaRPr sz="160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19416" r="23423" t="0"/>
          <a:stretch/>
        </p:blipFill>
        <p:spPr>
          <a:xfrm>
            <a:off x="4968000" y="-2917050"/>
            <a:ext cx="3888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201600" y="129600"/>
            <a:ext cx="28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1-1 프로젝트 기획 배경</a:t>
            </a:r>
            <a:endParaRPr sz="2000"/>
          </a:p>
        </p:txBody>
      </p:sp>
      <p:sp>
        <p:nvSpPr>
          <p:cNvPr id="100" name="Google Shape;100;p20"/>
          <p:cNvSpPr txBox="1"/>
          <p:nvPr/>
        </p:nvSpPr>
        <p:spPr>
          <a:xfrm>
            <a:off x="3355200" y="1941750"/>
            <a:ext cx="2433600" cy="13392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Key Word?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반려 식물</a:t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01600" y="129600"/>
            <a:ext cx="73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1-1 프로젝트 기획 배경</a:t>
            </a:r>
            <a:endParaRPr sz="2000"/>
          </a:p>
        </p:txBody>
      </p:sp>
      <p:sp>
        <p:nvSpPr>
          <p:cNvPr id="106" name="Google Shape;106;p21"/>
          <p:cNvSpPr txBox="1"/>
          <p:nvPr/>
        </p:nvSpPr>
        <p:spPr>
          <a:xfrm>
            <a:off x="691200" y="867000"/>
            <a:ext cx="73383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500"/>
              <a:buChar char="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19로 인해 집에서 시간을 보내는 사람들이 늘어나면서 ‘식물 키우기’가 인기 취미로 떠오르고 있고 관련 산업 매출은 크게 증가하고 있음(이 부분을 지우고 발표로 대체해도 될듯!)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25" y="1842600"/>
            <a:ext cx="6802848" cy="31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