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4" r:id="rId5"/>
  </p:sldMasterIdLst>
  <p:notesMasterIdLst>
    <p:notesMasterId r:id="rId23"/>
  </p:notesMasterIdLst>
  <p:handoutMasterIdLst>
    <p:handoutMasterId r:id="rId24"/>
  </p:handoutMasterIdLst>
  <p:sldIdLst>
    <p:sldId id="303" r:id="rId6"/>
    <p:sldId id="297" r:id="rId7"/>
    <p:sldId id="309" r:id="rId8"/>
    <p:sldId id="397" r:id="rId9"/>
    <p:sldId id="442" r:id="rId10"/>
    <p:sldId id="398" r:id="rId11"/>
    <p:sldId id="368" r:id="rId12"/>
    <p:sldId id="444" r:id="rId13"/>
    <p:sldId id="446" r:id="rId14"/>
    <p:sldId id="445" r:id="rId15"/>
    <p:sldId id="447" r:id="rId16"/>
    <p:sldId id="448" r:id="rId17"/>
    <p:sldId id="449" r:id="rId18"/>
    <p:sldId id="450" r:id="rId19"/>
    <p:sldId id="452" r:id="rId20"/>
    <p:sldId id="451" r:id="rId21"/>
    <p:sldId id="29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B879949-2F60-4808-A162-D64120731F69}">
          <p14:sldIdLst>
            <p14:sldId id="303"/>
            <p14:sldId id="297"/>
            <p14:sldId id="309"/>
            <p14:sldId id="397"/>
            <p14:sldId id="442"/>
            <p14:sldId id="398"/>
            <p14:sldId id="368"/>
            <p14:sldId id="444"/>
            <p14:sldId id="446"/>
            <p14:sldId id="445"/>
            <p14:sldId id="447"/>
            <p14:sldId id="448"/>
            <p14:sldId id="449"/>
            <p14:sldId id="450"/>
            <p14:sldId id="452"/>
            <p14:sldId id="451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혜영" initials="안" lastIdx="3" clrIdx="0">
    <p:extLst>
      <p:ext uri="{19B8F6BF-5375-455C-9EA6-DF929625EA0E}">
        <p15:presenceInfo xmlns:p15="http://schemas.microsoft.com/office/powerpoint/2012/main" userId="S::hyahn@ati2000.co.kr::ea9588c1-7d88-44e4-af2a-597800d0f0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FD"/>
    <a:srgbClr val="FFFFFF"/>
    <a:srgbClr val="C00000"/>
    <a:srgbClr val="010101"/>
    <a:srgbClr val="9E9EFE"/>
    <a:srgbClr val="A3C7E7"/>
    <a:srgbClr val="FFE2DD"/>
    <a:srgbClr val="FFEEEB"/>
    <a:srgbClr val="FFDFD9"/>
    <a:srgbClr val="FFC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78141" autoAdjust="0"/>
  </p:normalViewPr>
  <p:slideViewPr>
    <p:cSldViewPr snapToGrid="0">
      <p:cViewPr>
        <p:scale>
          <a:sx n="75" d="100"/>
          <a:sy n="75" d="100"/>
        </p:scale>
        <p:origin x="3642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EBF4-8E9E-4EEF-A1AD-6BC109FD57A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686FA-589B-45F9-AF38-9C3EF715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7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8644-31AA-42AE-9781-A6457094CA6F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CE4C5-166D-4F9E-9D6C-812F301C0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선행 </a:t>
            </a:r>
            <a:r>
              <a:rPr lang="en-US" altLang="ko-KR" dirty="0"/>
              <a:t>SW </a:t>
            </a:r>
            <a:r>
              <a:rPr lang="ko-KR" altLang="en-US" dirty="0"/>
              <a:t>그룹</a:t>
            </a:r>
            <a:r>
              <a:rPr lang="en-US" altLang="ko-KR" dirty="0"/>
              <a:t> </a:t>
            </a:r>
            <a:r>
              <a:rPr lang="ko-KR" altLang="en-US" dirty="0"/>
              <a:t>알고리즘 파트 안광윤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E4C5-166D-4F9E-9D6C-812F301C01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91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E3E35-8BC8-4E49-91CA-886F7612F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0FD11F-087D-2B1A-3BFD-2B4E76BDBB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C69AE5-52B7-867F-9AD0-CCFB89085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D5DAA-54C3-1E3E-7BC3-09A51C80E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E4C5-166D-4F9E-9D6C-812F301C01B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77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36491-C60F-B16C-A96D-A937F7621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16FAC7-9C3D-3F81-D65D-E1F4DACF00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A7A581-2A5C-4ABA-F4C4-FDF0D9F0F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C5E62-CD21-B544-86FA-9BB6DFEA6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E4C5-166D-4F9E-9D6C-812F301C01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0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8E18A-1293-5B8F-3752-A80ECD50A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5B709E-3C69-8F1E-A0C6-EE3EB2CD2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71B7C0-5C2A-572D-92F8-296A801D9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9C0D95-A329-48C6-EA86-0FB04B5A03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E4C5-166D-4F9E-9D6C-812F301C01B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34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FF4E7-25E3-7F80-A726-CDD6FC333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854178-7E60-5DDE-ECF5-A1F9382C04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6EB2F6-BEDF-E04D-6B16-728F3F4A6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9C3DA4-8B05-1987-C950-C037D4A971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E4C5-166D-4F9E-9D6C-812F301C01B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15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B4C0D-A758-CD34-B9F8-FF2170A6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6EFDBB-3CB9-B08A-DF6E-161BC0AFC2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D24E2C9-EF8D-F90F-4D10-E30A1F866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4B076-C9D1-3783-09A6-43BA307EE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E4C5-166D-4F9E-9D6C-812F301C01B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227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6952E-895B-A636-484C-D24378BB5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E3F943-8A51-6918-C9FE-3F40CEACA2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EB0532-FC1F-A1C2-80CA-129D5B116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89B2F8-DF56-3307-1C7D-6D869259A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E4C5-166D-4F9E-9D6C-812F301C01B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23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E4C5-166D-4F9E-9D6C-812F301C01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5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E4C5-166D-4F9E-9D6C-812F301C01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960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CEBC9-B871-628B-2EF6-BCDCB7E6D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97CE4B-5AC2-BC03-F5CE-855E6CFDE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01001F-09D4-B9AD-7FD9-4807AA8A3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ACC49-8BB3-0E4B-3FCA-A366E41994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E4C5-166D-4F9E-9D6C-812F301C01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39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A2F31-4242-9651-2CD4-B32FDEE25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F28755-FE1B-E4BB-4B9B-A35D01143D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40CF90-1E4F-2B1D-9E5F-D27A3E85E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EA8864-8140-CA37-0DD3-8DC9779E9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E4C5-166D-4F9E-9D6C-812F301C01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7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BBC16-34E2-3C44-69EB-6AE013CA5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D3D40B-BE32-C0D7-E838-7087957792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F4C64D-60F5-E622-86DD-81D25B918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1E176-26EE-4A4D-692D-48352073D8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E4C5-166D-4F9E-9D6C-812F301C01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218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4429-FA4C-32E8-6557-17463A9E9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E32D67-2256-38B4-0E81-9A27A4703D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8F2CB8-FD73-7087-D2AE-DE17DC5AA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E774A-B168-E285-1053-F31F8726F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E4C5-166D-4F9E-9D6C-812F301C01B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43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EF662-0F6C-5792-BF32-0BA9E8633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F5F27F-BD17-37EB-C789-06194C9959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EC6BC9-A0AD-6146-2FA1-0457A22A8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1089E-0D6F-3D9B-45F2-CF6B479E4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E4C5-166D-4F9E-9D6C-812F301C01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25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54E0E-891F-80BB-A879-C6859CE05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DB7948-B7F8-4308-EFA7-BA3455C71F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AB8097-0813-2A9A-C9D6-767E3B664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15B1CD-00C1-952F-0AA4-75323A0CC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E4C5-166D-4F9E-9D6C-812F301C01B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26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0ED67-FC21-7706-4DAB-F7B7A962C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A4B793-DC8C-E02D-7EEC-2152389F1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FE32B5-EDFE-734E-376F-29B315915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471B3B-4D9B-D8B8-3919-8933ACC58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CE4C5-166D-4F9E-9D6C-812F301C01B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6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2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밤하늘이(가) 표시된 사진&#10;&#10;자동 생성된 설명">
            <a:extLst>
              <a:ext uri="{FF2B5EF4-FFF2-40B4-BE49-F238E27FC236}">
                <a16:creationId xmlns:a16="http://schemas.microsoft.com/office/drawing/2014/main" id="{59AA5A34-AC86-4225-8B16-193E9DC943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62" y="-12603"/>
            <a:ext cx="12294523" cy="6870603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7C5D6C6B-F42E-4731-96BF-8DD16CCB27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391" y="1412587"/>
            <a:ext cx="3648075" cy="8572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791654" y="1628444"/>
            <a:ext cx="10515600" cy="91440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856734" y="2672976"/>
            <a:ext cx="10371439" cy="30407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353306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fe Harb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08538" y="406725"/>
            <a:ext cx="2303431" cy="45344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</a:p>
        </p:txBody>
      </p:sp>
      <p:sp>
        <p:nvSpPr>
          <p:cNvPr id="9" name="직사각형 8"/>
          <p:cNvSpPr/>
          <p:nvPr userDrawn="1"/>
        </p:nvSpPr>
        <p:spPr>
          <a:xfrm flipH="1">
            <a:off x="715108" y="943832"/>
            <a:ext cx="684000" cy="54000"/>
          </a:xfrm>
          <a:prstGeom prst="rect">
            <a:avLst/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6419418"/>
            <a:ext cx="1787003" cy="2878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25138" y="1254623"/>
            <a:ext cx="10735226" cy="638115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is confidential and may not be reproduced or distributed to others at any time </a:t>
            </a:r>
            <a:b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our prior written consent.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5138" y="2308093"/>
            <a:ext cx="9887238" cy="212518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contained herein shall be construed as granting or conferring any rights by license or otherwise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any Confidential Information.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Information may pertain to prospective or unannounced products.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Recipient agrees not to use any Confidential Information as a basis upon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to develop or have a third party develop a competing or similar product.</a:t>
            </a:r>
          </a:p>
        </p:txBody>
      </p:sp>
    </p:spTree>
    <p:extLst>
      <p:ext uri="{BB962C8B-B14F-4D97-AF65-F5344CB8AC3E}">
        <p14:creationId xmlns:p14="http://schemas.microsoft.com/office/powerpoint/2010/main" val="121301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1691648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1599285" y="2197003"/>
            <a:ext cx="2346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b="1" dirty="0">
                <a:solidFill>
                  <a:srgbClr val="C00000"/>
                </a:solidFill>
                <a:latin typeface="맑은 고딕"/>
                <a:ea typeface="맑은 고딕"/>
                <a:cs typeface="Helvetica"/>
              </a:rPr>
              <a:t>CONTENTS</a:t>
            </a:r>
            <a:endParaRPr kumimoji="0" lang="ko-KR" altLang="en-US" sz="3200" b="1" dirty="0">
              <a:solidFill>
                <a:srgbClr val="C00000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4"/>
          <a:stretch/>
        </p:blipFill>
        <p:spPr>
          <a:xfrm rot="16200000" flipH="1">
            <a:off x="2593555" y="-2573667"/>
            <a:ext cx="167089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72" y="566748"/>
            <a:ext cx="1801529" cy="11225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716B69-7D4E-4421-BF4F-0FFF93D26CF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280" y="137145"/>
            <a:ext cx="1777955" cy="2632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FCC072-B52A-4FAE-979C-4A223AA649FF}"/>
              </a:ext>
            </a:extLst>
          </p:cNvPr>
          <p:cNvSpPr/>
          <p:nvPr userDrawn="1"/>
        </p:nvSpPr>
        <p:spPr>
          <a:xfrm>
            <a:off x="1695076" y="2781778"/>
            <a:ext cx="2101064" cy="9996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7741089" y="2526837"/>
            <a:ext cx="0" cy="4331163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092899" y="2230203"/>
            <a:ext cx="569404" cy="4627796"/>
          </a:xfrm>
        </p:spPr>
        <p:txBody>
          <a:bodyPr anchor="t">
            <a:noAutofit/>
          </a:bodyPr>
          <a:lstStyle>
            <a:lvl1pPr marL="0" indent="0">
              <a:lnSpc>
                <a:spcPct val="150000"/>
              </a:lnSpc>
              <a:buNone/>
              <a:defRPr sz="20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</p:txBody>
      </p:sp>
      <p:sp>
        <p:nvSpPr>
          <p:cNvPr id="44" name="직사각형 43"/>
          <p:cNvSpPr/>
          <p:nvPr userDrawn="1"/>
        </p:nvSpPr>
        <p:spPr>
          <a:xfrm>
            <a:off x="7713923" y="2474096"/>
            <a:ext cx="47852" cy="4783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40000"/>
              </a:solidFill>
            </a:endParaRPr>
          </a:p>
        </p:txBody>
      </p:sp>
      <p:sp>
        <p:nvSpPr>
          <p:cNvPr id="53" name="텍스트 개체 틀 52"/>
          <p:cNvSpPr>
            <a:spLocks noGrp="1"/>
          </p:cNvSpPr>
          <p:nvPr>
            <p:ph type="body" sz="quarter" idx="11" hasCustomPrompt="1"/>
          </p:nvPr>
        </p:nvSpPr>
        <p:spPr>
          <a:xfrm>
            <a:off x="7840561" y="2230203"/>
            <a:ext cx="3434164" cy="464472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9514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242203"/>
            <a:ext cx="9026107" cy="56244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08528" y="-1017153"/>
            <a:ext cx="484094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2" y="1187362"/>
            <a:ext cx="4145639" cy="2560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1" y="6019680"/>
            <a:ext cx="2256441" cy="36349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824906" y="1579897"/>
            <a:ext cx="7660737" cy="914400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r>
              <a:rPr lang="ko-KR" altLang="en-US" sz="4000" b="1" dirty="0">
                <a:solidFill>
                  <a:schemeClr val="bg1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제목을 입력하세요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880512" y="2640648"/>
            <a:ext cx="1165046" cy="250525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날짜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821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fe Harb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08538" y="406725"/>
            <a:ext cx="2303431" cy="45344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</a:p>
        </p:txBody>
      </p:sp>
      <p:sp>
        <p:nvSpPr>
          <p:cNvPr id="9" name="직사각형 8"/>
          <p:cNvSpPr/>
          <p:nvPr userDrawn="1"/>
        </p:nvSpPr>
        <p:spPr>
          <a:xfrm flipH="1">
            <a:off x="715108" y="943832"/>
            <a:ext cx="684000" cy="54000"/>
          </a:xfrm>
          <a:prstGeom prst="rect">
            <a:avLst/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6419418"/>
            <a:ext cx="1787003" cy="2878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25138" y="1254623"/>
            <a:ext cx="10735226" cy="638115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is confidential and may not be reproduced or distributed to others at any time </a:t>
            </a:r>
            <a:b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our prior written consent.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5138" y="2308093"/>
            <a:ext cx="9887238" cy="212518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contained herein shall be construed as granting or conferring any rights by license or otherwise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any Confidential Information.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Information may pertain to prospective or unannounced products.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Recipient agrees not to use any Confidential Information as a basis upon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to develop or have a third party develop a competing or similar product.</a:t>
            </a:r>
          </a:p>
        </p:txBody>
      </p:sp>
    </p:spTree>
    <p:extLst>
      <p:ext uri="{BB962C8B-B14F-4D97-AF65-F5344CB8AC3E}">
        <p14:creationId xmlns:p14="http://schemas.microsoft.com/office/powerpoint/2010/main" val="52150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1691648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1599285" y="2197003"/>
            <a:ext cx="2346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b="1" dirty="0">
                <a:solidFill>
                  <a:srgbClr val="C00000"/>
                </a:solidFill>
                <a:latin typeface="맑은 고딕"/>
                <a:ea typeface="맑은 고딕"/>
                <a:cs typeface="Helvetica"/>
              </a:rPr>
              <a:t>CONTENTS</a:t>
            </a:r>
            <a:endParaRPr kumimoji="0" lang="ko-KR" altLang="en-US" sz="3200" b="1" dirty="0">
              <a:solidFill>
                <a:srgbClr val="C00000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4"/>
          <a:stretch/>
        </p:blipFill>
        <p:spPr>
          <a:xfrm rot="16200000" flipH="1">
            <a:off x="2593555" y="-2573667"/>
            <a:ext cx="167089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72" y="566748"/>
            <a:ext cx="1801529" cy="11225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716B69-7D4E-4421-BF4F-0FFF93D26CF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280" y="137145"/>
            <a:ext cx="1777955" cy="2632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FCC072-B52A-4FAE-979C-4A223AA649FF}"/>
              </a:ext>
            </a:extLst>
          </p:cNvPr>
          <p:cNvSpPr/>
          <p:nvPr userDrawn="1"/>
        </p:nvSpPr>
        <p:spPr>
          <a:xfrm>
            <a:off x="1695076" y="2781778"/>
            <a:ext cx="2101064" cy="9996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7741089" y="2526837"/>
            <a:ext cx="0" cy="4331163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092899" y="2230203"/>
            <a:ext cx="569404" cy="4627796"/>
          </a:xfrm>
        </p:spPr>
        <p:txBody>
          <a:bodyPr anchor="t">
            <a:noAutofit/>
          </a:bodyPr>
          <a:lstStyle>
            <a:lvl1pPr marL="0" indent="0">
              <a:lnSpc>
                <a:spcPct val="150000"/>
              </a:lnSpc>
              <a:buNone/>
              <a:defRPr sz="20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</p:txBody>
      </p:sp>
      <p:sp>
        <p:nvSpPr>
          <p:cNvPr id="44" name="직사각형 43"/>
          <p:cNvSpPr/>
          <p:nvPr userDrawn="1"/>
        </p:nvSpPr>
        <p:spPr>
          <a:xfrm>
            <a:off x="7713923" y="2474096"/>
            <a:ext cx="47852" cy="4783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40000"/>
              </a:solidFill>
            </a:endParaRPr>
          </a:p>
        </p:txBody>
      </p:sp>
      <p:sp>
        <p:nvSpPr>
          <p:cNvPr id="53" name="텍스트 개체 틀 52"/>
          <p:cNvSpPr>
            <a:spLocks noGrp="1"/>
          </p:cNvSpPr>
          <p:nvPr>
            <p:ph type="body" sz="quarter" idx="11" hasCustomPrompt="1"/>
          </p:nvPr>
        </p:nvSpPr>
        <p:spPr>
          <a:xfrm>
            <a:off x="7840561" y="2230203"/>
            <a:ext cx="3434164" cy="464472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0214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9BC08-1F92-4AD1-86A3-C41C2223A6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F5F0E-1CF6-44DB-96A5-586F9479302E}"/>
              </a:ext>
            </a:extLst>
          </p:cNvPr>
          <p:cNvSpPr/>
          <p:nvPr userDrawn="1"/>
        </p:nvSpPr>
        <p:spPr>
          <a:xfrm>
            <a:off x="0" y="3383573"/>
            <a:ext cx="12192000" cy="90855"/>
          </a:xfrm>
          <a:prstGeom prst="rect">
            <a:avLst/>
          </a:prstGeom>
          <a:gradFill flip="none" rotWithShape="1">
            <a:gsLst>
              <a:gs pos="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D4D829-36C2-4504-B7E5-007475BC235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2" y="1476601"/>
            <a:ext cx="3600000" cy="36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F942A7-FABC-4356-9BD0-9884C1FB51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2" y="642856"/>
            <a:ext cx="3040778" cy="4779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4285" y="1602173"/>
            <a:ext cx="1917323" cy="1073015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8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Helvetica" panose="020B0604020202020204" pitchFamily="34" charset="0"/>
              </a:rPr>
              <a:t>01.</a:t>
            </a:r>
            <a:endParaRPr lang="ko-KR" altLang="en-US" sz="8000" dirty="0">
              <a:solidFill>
                <a:schemeClr val="bg1"/>
              </a:solidFill>
              <a:latin typeface="+mn-ea"/>
              <a:cs typeface="Helvetica" panose="020B060402020202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5439157" y="2649310"/>
            <a:ext cx="6335900" cy="914400"/>
          </a:xfr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슬라이드 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2968726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83440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0068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 수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757043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828074" y="1794568"/>
            <a:ext cx="4468545" cy="4305831"/>
          </a:xfrm>
        </p:spPr>
        <p:txBody>
          <a:bodyPr/>
          <a:lstStyle>
            <a:lvl1pPr>
              <a:defRPr sz="20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텍스트 첫째 수준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9734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34511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68008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뒤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242203"/>
            <a:ext cx="9026107" cy="5624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08528" y="-1008530"/>
            <a:ext cx="4840941" cy="6858000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778100" y="2118937"/>
            <a:ext cx="443788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  <a:cs typeface="Helvetica" panose="020B0604020202020204" pitchFamily="34" charset="0"/>
              </a:rPr>
              <a:t>Thank You</a:t>
            </a:r>
            <a:endParaRPr kumimoji="0" lang="ko-KR" altLang="en-US" sz="6600" b="1" dirty="0">
              <a:solidFill>
                <a:schemeClr val="bg1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716B69-7D4E-4421-BF4F-0FFF93D26CF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0" y="1371943"/>
            <a:ext cx="2191443" cy="32450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633554" y="6389879"/>
            <a:ext cx="2346712" cy="361116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pPr algn="r"/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of ATI 2021. All rights reserved</a:t>
            </a:r>
          </a:p>
          <a:p>
            <a:pPr algn="r"/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맑은 고딕" panose="020B0503020000020004" pitchFamily="50" charset="-127"/>
              </a:rPr>
              <a:t>www.ati2000.co.kr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9" y="1089667"/>
            <a:ext cx="2698228" cy="1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7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경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DAAE79-7C61-41D5-84EC-5B9CB9A241A7}"/>
              </a:ext>
            </a:extLst>
          </p:cNvPr>
          <p:cNvSpPr txBox="1"/>
          <p:nvPr userDrawn="1"/>
        </p:nvSpPr>
        <p:spPr>
          <a:xfrm>
            <a:off x="625138" y="3374993"/>
            <a:ext cx="2303431" cy="45344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126CD-D619-47E5-AE10-92AD2CDAD12C}"/>
              </a:ext>
            </a:extLst>
          </p:cNvPr>
          <p:cNvSpPr txBox="1"/>
          <p:nvPr userDrawn="1"/>
        </p:nvSpPr>
        <p:spPr>
          <a:xfrm>
            <a:off x="3829732" y="3374095"/>
            <a:ext cx="7737130" cy="638115"/>
          </a:xfrm>
          <a:prstGeom prst="rect">
            <a:avLst/>
          </a:prstGeom>
          <a:noFill/>
        </p:spPr>
        <p:txBody>
          <a:bodyPr wrap="square" lIns="83302" tIns="41652" rIns="83302" bIns="41652" rtlCol="0">
            <a:spAutoFit/>
          </a:bodyPr>
          <a:lstStyle/>
          <a:p>
            <a:r>
              <a:rPr lang="en-US" altLang="ko-KR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is confidential and may not be reproduced or distributed to others at any time without our prior written consent.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102B2-22DD-4BD6-8F1B-DC70002BE89F}"/>
              </a:ext>
            </a:extLst>
          </p:cNvPr>
          <p:cNvSpPr txBox="1"/>
          <p:nvPr userDrawn="1"/>
        </p:nvSpPr>
        <p:spPr>
          <a:xfrm>
            <a:off x="3829732" y="4324391"/>
            <a:ext cx="7661629" cy="1870056"/>
          </a:xfrm>
          <a:prstGeom prst="rect">
            <a:avLst/>
          </a:prstGeom>
          <a:noFill/>
        </p:spPr>
        <p:txBody>
          <a:bodyPr wrap="square" lIns="83302" tIns="41652" rIns="83302" bIns="4165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contained herein shall be construed as granting or conferring any rights by license or otherwise in any Confidential Information.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Information may pertain to prospective or unannounced products.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Recipient agrees not to use any Confidential Information as a basis upon </a:t>
            </a:r>
            <a:br>
              <a:rPr lang="en-US" altLang="ko-KR" sz="14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4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to develop or have a third party develop a competing or similar product.</a:t>
            </a: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BCC16327-9328-4EE9-A528-9A7BAE18D8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684" y="2851596"/>
            <a:ext cx="449553" cy="3966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C95AFED-FC1F-464D-994B-526BEBDBF2B4}"/>
              </a:ext>
            </a:extLst>
          </p:cNvPr>
          <p:cNvSpPr/>
          <p:nvPr userDrawn="1"/>
        </p:nvSpPr>
        <p:spPr>
          <a:xfrm>
            <a:off x="-49722" y="-16778"/>
            <a:ext cx="12294000" cy="72000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96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3C91F94E-CB27-4C2E-841F-C5FF074EBBB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684" y="2851596"/>
            <a:ext cx="450000" cy="3970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16DA4A-B41C-4A94-AFC1-957C120EF67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711" y="268783"/>
            <a:ext cx="1972034" cy="31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8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2391030E-8571-49CB-B278-AEEC8022140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1261" y="-12603"/>
            <a:ext cx="12294521" cy="687060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389D01A-D26E-4D5F-B09E-DC3AE77CC5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248025" y="-12603"/>
            <a:ext cx="8995236" cy="6870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6F291569-376C-4476-BC84-DC65F6EB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733" y="2974422"/>
            <a:ext cx="3584136" cy="3707613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defRPr sz="22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B049121-830D-4BA5-A063-05499473C8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1" y="272388"/>
            <a:ext cx="2017942" cy="298812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347DFBB8-539F-4F79-A6B7-321FF5E181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504" b="37366"/>
          <a:stretch/>
        </p:blipFill>
        <p:spPr>
          <a:xfrm>
            <a:off x="-51262" y="3422698"/>
            <a:ext cx="4299141" cy="345406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2ADF2F1F-6847-4A2E-91A5-0E298BE6C6DA}"/>
              </a:ext>
            </a:extLst>
          </p:cNvPr>
          <p:cNvGrpSpPr>
            <a:grpSpLocks/>
          </p:cNvGrpSpPr>
          <p:nvPr userDrawn="1"/>
        </p:nvGrpSpPr>
        <p:grpSpPr>
          <a:xfrm>
            <a:off x="3963682" y="658265"/>
            <a:ext cx="2346540" cy="764922"/>
            <a:chOff x="4487875" y="1679865"/>
            <a:chExt cx="2346540" cy="764922"/>
          </a:xfrm>
        </p:grpSpPr>
        <p:sp>
          <p:nvSpPr>
            <p:cNvPr id="33" name="TextBox 1">
              <a:extLst>
                <a:ext uri="{FF2B5EF4-FFF2-40B4-BE49-F238E27FC236}">
                  <a16:creationId xmlns:a16="http://schemas.microsoft.com/office/drawing/2014/main" id="{C8D77D73-B810-4223-8C3F-5A84CE1845FE}"/>
                </a:ext>
              </a:extLst>
            </p:cNvPr>
            <p:cNvSpPr txBox="1">
              <a:spLocks/>
            </p:cNvSpPr>
            <p:nvPr userDrawn="1"/>
          </p:nvSpPr>
          <p:spPr bwMode="auto">
            <a:xfrm>
              <a:off x="4487875" y="1679865"/>
              <a:ext cx="234654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3200" b="1">
                  <a:solidFill>
                    <a:srgbClr val="C00000"/>
                  </a:solidFill>
                  <a:latin typeface="맑은 고딕"/>
                  <a:ea typeface="맑은 고딕"/>
                  <a:cs typeface="Helvetica"/>
                </a:rPr>
                <a:t>CONTENTS</a:t>
              </a:r>
              <a:endParaRPr kumimoji="0" lang="ko-KR" altLang="en-US" sz="3200" b="1">
                <a:solidFill>
                  <a:srgbClr val="C00000"/>
                </a:solidFill>
                <a:latin typeface="+mj-ea"/>
                <a:ea typeface="+mj-ea"/>
                <a:cs typeface="Helvetica" panose="020B0604020202020204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9F759A6-8911-4AEB-8F30-DBD3E466D617}"/>
                </a:ext>
              </a:extLst>
            </p:cNvPr>
            <p:cNvSpPr>
              <a:spLocks/>
            </p:cNvSpPr>
            <p:nvPr userDrawn="1"/>
          </p:nvSpPr>
          <p:spPr>
            <a:xfrm>
              <a:off x="4622115" y="2364810"/>
              <a:ext cx="2124000" cy="79977"/>
            </a:xfrm>
            <a:prstGeom prst="rect">
              <a:avLst/>
            </a:prstGeom>
            <a:gradFill flip="none" rotWithShape="1">
              <a:gsLst>
                <a:gs pos="39300">
                  <a:srgbClr val="881C21"/>
                </a:gs>
                <a:gs pos="100000">
                  <a:srgbClr val="651519"/>
                </a:gs>
                <a:gs pos="0">
                  <a:srgbClr val="C000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텍스트 개체 틀 22">
            <a:extLst>
              <a:ext uri="{FF2B5EF4-FFF2-40B4-BE49-F238E27FC236}">
                <a16:creationId xmlns:a16="http://schemas.microsoft.com/office/drawing/2014/main" id="{D1744234-9166-4288-8426-DB22F494BE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2871" y="2974422"/>
            <a:ext cx="1874138" cy="3683119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A93730-320B-48A7-997B-5B264F786C01}"/>
              </a:ext>
            </a:extLst>
          </p:cNvPr>
          <p:cNvSpPr>
            <a:spLocks/>
          </p:cNvSpPr>
          <p:nvPr userDrawn="1"/>
        </p:nvSpPr>
        <p:spPr>
          <a:xfrm>
            <a:off x="8389202" y="3124200"/>
            <a:ext cx="50400" cy="373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0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변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176295-0793-448E-A16D-CDF85DF998E3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44"/>
          <a:stretch/>
        </p:blipFill>
        <p:spPr>
          <a:xfrm>
            <a:off x="-1" y="-12603"/>
            <a:ext cx="12192001" cy="1460403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E6340A84-6DC1-45CE-85B4-9AB89E96A6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504" b="37366"/>
          <a:stretch/>
        </p:blipFill>
        <p:spPr>
          <a:xfrm>
            <a:off x="-1" y="82574"/>
            <a:ext cx="4043494" cy="32486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7C6760-9EE5-45B7-A259-D2E9A2847D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1" y="196188"/>
            <a:ext cx="2017942" cy="298812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8E079ACA-6456-45FF-A006-FFD5DF1F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690" y="2261387"/>
            <a:ext cx="3584136" cy="3707613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defRPr sz="20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5" name="텍스트 개체 틀 22">
            <a:extLst>
              <a:ext uri="{FF2B5EF4-FFF2-40B4-BE49-F238E27FC236}">
                <a16:creationId xmlns:a16="http://schemas.microsoft.com/office/drawing/2014/main" id="{AC6B3461-ED30-48A1-8BBC-D48608BDD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26100" y="2261387"/>
            <a:ext cx="1874138" cy="3683119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01</a:t>
            </a:r>
          </a:p>
          <a:p>
            <a:pPr lvl="0"/>
            <a:r>
              <a:rPr lang="en-US" altLang="ko-KR"/>
              <a:t>02</a:t>
            </a:r>
          </a:p>
          <a:p>
            <a:pPr lvl="0"/>
            <a:r>
              <a:rPr lang="en-US" altLang="ko-KR"/>
              <a:t>03</a:t>
            </a:r>
          </a:p>
          <a:p>
            <a:pPr lvl="0"/>
            <a:r>
              <a:rPr lang="en-US" altLang="ko-KR"/>
              <a:t>04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A93730-320B-48A7-997B-5B264F786C01}"/>
              </a:ext>
            </a:extLst>
          </p:cNvPr>
          <p:cNvSpPr>
            <a:spLocks/>
          </p:cNvSpPr>
          <p:nvPr userDrawn="1"/>
        </p:nvSpPr>
        <p:spPr>
          <a:xfrm>
            <a:off x="7659064" y="2379600"/>
            <a:ext cx="46800" cy="447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6B899D1-6228-44E2-AB32-E11326ADEEA3}"/>
              </a:ext>
            </a:extLst>
          </p:cNvPr>
          <p:cNvGrpSpPr/>
          <p:nvPr userDrawn="1"/>
        </p:nvGrpSpPr>
        <p:grpSpPr>
          <a:xfrm>
            <a:off x="982794" y="2134503"/>
            <a:ext cx="2346540" cy="764922"/>
            <a:chOff x="4043494" y="603094"/>
            <a:chExt cx="2346540" cy="764922"/>
          </a:xfrm>
        </p:grpSpPr>
        <p:sp>
          <p:nvSpPr>
            <p:cNvPr id="19" name="TextBox 1">
              <a:extLst>
                <a:ext uri="{FF2B5EF4-FFF2-40B4-BE49-F238E27FC236}">
                  <a16:creationId xmlns:a16="http://schemas.microsoft.com/office/drawing/2014/main" id="{EECB34FB-268F-4870-A1F6-F216C225D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494" y="603094"/>
              <a:ext cx="234654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r>
                <a:rPr lang="en-US" altLang="ko-KR" sz="3200" b="1">
                  <a:solidFill>
                    <a:srgbClr val="C00000"/>
                  </a:solidFill>
                  <a:latin typeface="맑은 고딕"/>
                  <a:ea typeface="맑은 고딕"/>
                  <a:cs typeface="Helvetica"/>
                </a:rPr>
                <a:t>CONTENTS</a:t>
              </a:r>
              <a:endParaRPr kumimoji="0" lang="ko-KR" altLang="en-US" sz="3200" b="1">
                <a:solidFill>
                  <a:srgbClr val="C00000"/>
                </a:solidFill>
                <a:latin typeface="+mj-ea"/>
                <a:ea typeface="+mj-ea"/>
                <a:cs typeface="Helvetica" panose="020B06040202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C8A38F9-8209-45E3-8C04-102316FCFA1C}"/>
                </a:ext>
              </a:extLst>
            </p:cNvPr>
            <p:cNvSpPr/>
            <p:nvPr/>
          </p:nvSpPr>
          <p:spPr>
            <a:xfrm>
              <a:off x="4177734" y="1288039"/>
              <a:ext cx="2124000" cy="79977"/>
            </a:xfrm>
            <a:prstGeom prst="rect">
              <a:avLst/>
            </a:prstGeom>
            <a:gradFill flip="none" rotWithShape="1">
              <a:gsLst>
                <a:gs pos="39300">
                  <a:srgbClr val="881C21"/>
                </a:gs>
                <a:gs pos="100000">
                  <a:srgbClr val="651519"/>
                </a:gs>
                <a:gs pos="0">
                  <a:srgbClr val="C000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96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1A779B7-3B5D-4970-810D-100A6F9A3B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965" y="0"/>
            <a:ext cx="12215928" cy="6870601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9484" y="3902772"/>
            <a:ext cx="5124872" cy="1073015"/>
          </a:xfrm>
        </p:spPr>
        <p:txBody>
          <a:bodyPr>
            <a:noAutofit/>
          </a:bodyPr>
          <a:lstStyle>
            <a:lvl1pPr marL="0" indent="0" algn="r">
              <a:buNone/>
              <a:defRPr sz="8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186249" y="5247619"/>
            <a:ext cx="10173167" cy="914400"/>
          </a:xfrm>
        </p:spPr>
        <p:txBody>
          <a:bodyPr anchor="ctr"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슬라이드 서브 타이틀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38B5FA-530B-4FFD-A903-FA36DE34983F}"/>
              </a:ext>
            </a:extLst>
          </p:cNvPr>
          <p:cNvCxnSpPr>
            <a:cxnSpLocks/>
          </p:cNvCxnSpPr>
          <p:nvPr userDrawn="1"/>
        </p:nvCxnSpPr>
        <p:spPr>
          <a:xfrm>
            <a:off x="10191404" y="5158673"/>
            <a:ext cx="1005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12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08F1-621E-4D3A-AC39-03AD2E90532A}"/>
              </a:ext>
            </a:extLst>
          </p:cNvPr>
          <p:cNvSpPr txBox="1">
            <a:spLocks/>
          </p:cNvSpPr>
          <p:nvPr userDrawn="1"/>
        </p:nvSpPr>
        <p:spPr>
          <a:xfrm>
            <a:off x="11614846" y="6391210"/>
            <a:ext cx="770694" cy="402483"/>
          </a:xfrm>
          <a:prstGeom prst="rect">
            <a:avLst/>
          </a:prstGeom>
        </p:spPr>
        <p:txBody>
          <a:bodyPr vert="horz" lIns="91440" tIns="45720" rIns="91440" bIns="72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900">
                <a:solidFill>
                  <a:schemeClr val="bg1">
                    <a:lumMod val="50000"/>
                  </a:schemeClr>
                </a:solidFill>
              </a:rPr>
              <a:t>│ </a:t>
            </a:r>
            <a:r>
              <a:rPr lang="en-US" altLang="ko-KR" sz="900">
                <a:solidFill>
                  <a:srgbClr val="C00000"/>
                </a:solidFill>
              </a:rPr>
              <a:t> </a:t>
            </a:r>
            <a:fld id="{2DCB18FE-46AA-4BE0-88C7-F5AF093AC2C4}" type="slidenum">
              <a:rPr lang="ko-KR" altLang="en-US" sz="900" smtClean="0">
                <a:solidFill>
                  <a:srgbClr val="C00000"/>
                </a:solidFill>
              </a:rPr>
              <a:pPr algn="l"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74D566-5290-49D3-910B-25549DCA8EFF}"/>
              </a:ext>
            </a:extLst>
          </p:cNvPr>
          <p:cNvSpPr/>
          <p:nvPr userDrawn="1"/>
        </p:nvSpPr>
        <p:spPr>
          <a:xfrm>
            <a:off x="382897" y="795847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C82754-4F5C-45BA-B4D5-14EBD1CE93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43" y="6426830"/>
            <a:ext cx="1787003" cy="287872"/>
          </a:xfrm>
          <a:prstGeom prst="rect">
            <a:avLst/>
          </a:prstGeom>
        </p:spPr>
      </p:pic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08606B09-FF37-41C3-A486-9819CF6A9095}"/>
              </a:ext>
            </a:extLst>
          </p:cNvPr>
          <p:cNvSpPr/>
          <p:nvPr userDrawn="1"/>
        </p:nvSpPr>
        <p:spPr>
          <a:xfrm>
            <a:off x="10211564" y="0"/>
            <a:ext cx="1704109" cy="289845"/>
          </a:xfrm>
          <a:prstGeom prst="round2SameRect">
            <a:avLst>
              <a:gd name="adj1" fmla="val 0"/>
              <a:gd name="adj2" fmla="val 42810"/>
            </a:avLst>
          </a:prstGeom>
          <a:gradFill flip="none" rotWithShape="1">
            <a:gsLst>
              <a:gs pos="100000">
                <a:srgbClr val="C00000"/>
              </a:gs>
              <a:gs pos="17000">
                <a:srgbClr val="96000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B25EE3C-0B8B-4EF0-8B82-CFB86B53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83" y="228762"/>
            <a:ext cx="11607589" cy="557588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08082" y="1015111"/>
            <a:ext cx="11607589" cy="1235210"/>
          </a:xfrm>
        </p:spPr>
        <p:txBody>
          <a:bodyPr>
            <a:spAutoFit/>
          </a:bodyPr>
          <a:lstStyle>
            <a:lvl1pPr>
              <a:defRPr sz="16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400"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 sz="11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1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27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뒤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26ABAB9-B5A4-4A9B-9734-AF13015059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202" y="-12603"/>
            <a:ext cx="12214403" cy="6870601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329212" y="4803948"/>
            <a:ext cx="40196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6000" b="1">
                <a:solidFill>
                  <a:schemeClr val="bg1"/>
                </a:solidFill>
                <a:latin typeface="+mj-ea"/>
                <a:ea typeface="+mj-ea"/>
                <a:cs typeface="Helvetica" panose="020B0604020202020204" pitchFamily="34" charset="0"/>
              </a:rPr>
              <a:t>Thank You</a:t>
            </a:r>
            <a:endParaRPr kumimoji="0" lang="ko-KR" altLang="en-US" sz="6000" b="1">
              <a:solidFill>
                <a:schemeClr val="bg1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78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A9DFDAD-DDA1-49A4-9653-D80F4E78B1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1261" y="-12603"/>
            <a:ext cx="12294521" cy="68706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89809B-E029-4D03-90E6-1A977BB1DDB6}"/>
              </a:ext>
            </a:extLst>
          </p:cNvPr>
          <p:cNvSpPr/>
          <p:nvPr userDrawn="1"/>
        </p:nvSpPr>
        <p:spPr>
          <a:xfrm>
            <a:off x="-49722" y="-16778"/>
            <a:ext cx="12294000" cy="72000"/>
          </a:xfrm>
          <a:prstGeom prst="rect">
            <a:avLst/>
          </a:prstGeom>
          <a:gradFill>
            <a:gsLst>
              <a:gs pos="0">
                <a:srgbClr val="C00000">
                  <a:alpha val="80000"/>
                </a:srgbClr>
              </a:gs>
              <a:gs pos="100000">
                <a:srgbClr val="96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/>
          </a:p>
        </p:txBody>
      </p:sp>
    </p:spTree>
    <p:extLst>
      <p:ext uri="{BB962C8B-B14F-4D97-AF65-F5344CB8AC3E}">
        <p14:creationId xmlns:p14="http://schemas.microsoft.com/office/powerpoint/2010/main" val="134531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242203"/>
            <a:ext cx="9026107" cy="56244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08528" y="-1017153"/>
            <a:ext cx="484094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2" y="1187362"/>
            <a:ext cx="4145639" cy="2560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1" y="6019680"/>
            <a:ext cx="2256441" cy="36349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824906" y="1579897"/>
            <a:ext cx="7660737" cy="914400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r>
              <a:rPr lang="ko-KR" altLang="en-US" sz="4000" b="1" dirty="0">
                <a:solidFill>
                  <a:schemeClr val="bg1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제목을 입력하세요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880512" y="2640648"/>
            <a:ext cx="1165046" cy="250525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날짜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70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A6A9-4EC0-4F01-BA4C-EB9C78191CD2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8B99-6572-41AC-9FB3-72C30835A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51" r:id="rId3"/>
    <p:sldLayoutId id="2147483670" r:id="rId4"/>
    <p:sldLayoutId id="2147483653" r:id="rId5"/>
    <p:sldLayoutId id="2147483669" r:id="rId6"/>
    <p:sldLayoutId id="2147483655" r:id="rId7"/>
    <p:sldLayoutId id="2147483666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A6A9-4EC0-4F01-BA4C-EB9C78191CD2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8B99-6572-41AC-9FB3-72C30835A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24906" y="1579897"/>
            <a:ext cx="10194076" cy="914400"/>
          </a:xfrm>
        </p:spPr>
        <p:txBody>
          <a:bodyPr>
            <a:normAutofit/>
          </a:bodyPr>
          <a:lstStyle/>
          <a:p>
            <a:r>
              <a:rPr lang="en-US" altLang="ko-KR" dirty="0"/>
              <a:t>12</a:t>
            </a:r>
            <a:r>
              <a:rPr lang="ko-KR" altLang="en-US" dirty="0"/>
              <a:t>주차 과제 발표 </a:t>
            </a:r>
            <a:r>
              <a:rPr lang="en-US" altLang="ko-KR" dirty="0"/>
              <a:t>– </a:t>
            </a:r>
            <a:r>
              <a:rPr lang="en-US" altLang="ko-KR" dirty="0" err="1"/>
              <a:t>Klarf</a:t>
            </a:r>
            <a:r>
              <a:rPr lang="ko-KR" altLang="en-US" dirty="0"/>
              <a:t> 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880512" y="2640648"/>
            <a:ext cx="2464572" cy="276172"/>
          </a:xfrm>
        </p:spPr>
        <p:txBody>
          <a:bodyPr>
            <a:normAutofit/>
          </a:bodyPr>
          <a:lstStyle/>
          <a:p>
            <a:r>
              <a:rPr lang="ko-KR" altLang="en-US" dirty="0"/>
              <a:t>선행</a:t>
            </a:r>
            <a:r>
              <a:rPr lang="en-US" altLang="ko-KR" dirty="0"/>
              <a:t>SW / </a:t>
            </a:r>
            <a:r>
              <a:rPr lang="ko-KR" altLang="en-US" dirty="0"/>
              <a:t>알고리즘</a:t>
            </a:r>
            <a:r>
              <a:rPr lang="en-US" altLang="ko-KR" dirty="0"/>
              <a:t> / </a:t>
            </a:r>
            <a:r>
              <a:rPr lang="ko-KR" altLang="en-US" dirty="0"/>
              <a:t>안광윤</a:t>
            </a:r>
          </a:p>
        </p:txBody>
      </p:sp>
    </p:spTree>
    <p:extLst>
      <p:ext uri="{BB962C8B-B14F-4D97-AF65-F5344CB8AC3E}">
        <p14:creationId xmlns:p14="http://schemas.microsoft.com/office/powerpoint/2010/main" val="415172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29787-C26E-6812-1F08-D7930D530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CC1820C-C5D3-1B0F-8AF0-27967C2522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UI Layout</a:t>
            </a:r>
          </a:p>
        </p:txBody>
      </p:sp>
    </p:spTree>
    <p:extLst>
      <p:ext uri="{BB962C8B-B14F-4D97-AF65-F5344CB8AC3E}">
        <p14:creationId xmlns:p14="http://schemas.microsoft.com/office/powerpoint/2010/main" val="258199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60D95-7EFD-DBD5-8F8A-8DB86D787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3E0CA0-7B27-2766-4AF5-3752C10B5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Folder Dialog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A45D8F-FBFB-8AD5-92A9-90DA6DC8AFD1}"/>
              </a:ext>
            </a:extLst>
          </p:cNvPr>
          <p:cNvSpPr txBox="1">
            <a:spLocks/>
          </p:cNvSpPr>
          <p:nvPr/>
        </p:nvSpPr>
        <p:spPr>
          <a:xfrm>
            <a:off x="276327" y="1060555"/>
            <a:ext cx="9143898" cy="158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VistaFolderBrowserDialog</a:t>
            </a:r>
            <a:r>
              <a:rPr lang="en-US" altLang="ko-KR" dirty="0"/>
              <a:t> </a:t>
            </a:r>
            <a:r>
              <a:rPr lang="ko-KR" altLang="en-US" dirty="0"/>
              <a:t>를 통한 폴더 탐색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재귀적으로 폴더 및 파일 </a:t>
            </a:r>
            <a:r>
              <a:rPr lang="en-US" altLang="ko-KR" dirty="0" err="1"/>
              <a:t>TreeView</a:t>
            </a:r>
            <a:r>
              <a:rPr lang="en-US" altLang="ko-KR" dirty="0"/>
              <a:t> </a:t>
            </a:r>
            <a:r>
              <a:rPr lang="ko-KR" altLang="en-US" dirty="0"/>
              <a:t>제공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344E92-15FE-A3D7-3124-ADF3427EED31}"/>
              </a:ext>
            </a:extLst>
          </p:cNvPr>
          <p:cNvGrpSpPr/>
          <p:nvPr/>
        </p:nvGrpSpPr>
        <p:grpSpPr>
          <a:xfrm>
            <a:off x="276327" y="2644814"/>
            <a:ext cx="7021550" cy="3685774"/>
            <a:chOff x="1185748" y="1477241"/>
            <a:chExt cx="9820503" cy="486970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485A211-A7E4-B9C5-D465-178F02A0E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62"/>
            <a:stretch>
              <a:fillRect/>
            </a:stretch>
          </p:blipFill>
          <p:spPr>
            <a:xfrm>
              <a:off x="1185748" y="1791353"/>
              <a:ext cx="8549153" cy="43355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A27A426-DB4B-64F4-661D-C2B0699B69A4}"/>
                </a:ext>
              </a:extLst>
            </p:cNvPr>
            <p:cNvGrpSpPr/>
            <p:nvPr/>
          </p:nvGrpSpPr>
          <p:grpSpPr>
            <a:xfrm>
              <a:off x="4138099" y="1477241"/>
              <a:ext cx="6868152" cy="4869703"/>
              <a:chOff x="3301758" y="1499543"/>
              <a:chExt cx="6868152" cy="4869703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0C1B7AC1-0103-92FD-2E4B-EF79B6B01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35305" t="6742" r="735" b="3515"/>
              <a:stretch>
                <a:fillRect/>
              </a:stretch>
            </p:blipFill>
            <p:spPr>
              <a:xfrm>
                <a:off x="3328988" y="1524000"/>
                <a:ext cx="6840922" cy="484524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C068641F-06A1-6A40-7DB4-FADFC01FF34E}"/>
                  </a:ext>
                </a:extLst>
              </p:cNvPr>
              <p:cNvSpPr/>
              <p:nvPr/>
            </p:nvSpPr>
            <p:spPr>
              <a:xfrm>
                <a:off x="3301758" y="1499543"/>
                <a:ext cx="6868152" cy="4869703"/>
              </a:xfrm>
              <a:prstGeom prst="roundRect">
                <a:avLst>
                  <a:gd name="adj" fmla="val 2510"/>
                </a:avLst>
              </a:prstGeom>
              <a:solidFill>
                <a:schemeClr val="bg1">
                  <a:alpha val="0"/>
                </a:schemeClr>
              </a:solidFill>
              <a:ln w="57150">
                <a:solidFill>
                  <a:srgbClr val="5555F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b="1" dirty="0">
                  <a:solidFill>
                    <a:srgbClr val="5555FD"/>
                  </a:solidFill>
                </a:endParaRPr>
              </a:p>
            </p:txBody>
          </p:sp>
        </p:grp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0E5F224-AA13-3F8E-F784-6921DF40291C}"/>
                </a:ext>
              </a:extLst>
            </p:cNvPr>
            <p:cNvSpPr/>
            <p:nvPr/>
          </p:nvSpPr>
          <p:spPr>
            <a:xfrm>
              <a:off x="1219200" y="4606693"/>
              <a:ext cx="847725" cy="310995"/>
            </a:xfrm>
            <a:prstGeom prst="roundRect">
              <a:avLst>
                <a:gd name="adj" fmla="val 2510"/>
              </a:avLst>
            </a:prstGeom>
            <a:solidFill>
              <a:srgbClr val="FFFFFF">
                <a:alpha val="0"/>
              </a:srgbClr>
            </a:solidFill>
            <a:ln w="57150">
              <a:solidFill>
                <a:srgbClr val="5555F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5555FD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4F129108-2CD8-ED0A-523A-2537810DE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49" y="1891713"/>
            <a:ext cx="5819674" cy="2956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B65CE9-4456-FB79-97C7-0041751C0B7D}"/>
              </a:ext>
            </a:extLst>
          </p:cNvPr>
          <p:cNvSpPr/>
          <p:nvPr/>
        </p:nvSpPr>
        <p:spPr>
          <a:xfrm>
            <a:off x="5963449" y="1870520"/>
            <a:ext cx="5819673" cy="3006280"/>
          </a:xfrm>
          <a:prstGeom prst="roundRect">
            <a:avLst>
              <a:gd name="adj" fmla="val 2510"/>
            </a:avLst>
          </a:prstGeom>
          <a:solidFill>
            <a:schemeClr val="bg1">
              <a:alpha val="0"/>
            </a:schemeClr>
          </a:solidFill>
          <a:ln w="57150">
            <a:solidFill>
              <a:srgbClr val="5555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5555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49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8D75D-3F4C-A580-DF75-568730370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D423601-1901-F5A0-DE28-A21C8E549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기능 구현 </a:t>
            </a:r>
            <a:r>
              <a:rPr lang="en-US" altLang="ko-KR" dirty="0"/>
              <a:t>– </a:t>
            </a:r>
            <a:r>
              <a:rPr lang="en-US" altLang="ko-KR" dirty="0" err="1"/>
              <a:t>Klarf</a:t>
            </a:r>
            <a:r>
              <a:rPr lang="en-US" altLang="ko-KR" dirty="0"/>
              <a:t> Format Parsing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4C2E3-8905-D46E-1EDB-DB2211A79EAC}"/>
              </a:ext>
            </a:extLst>
          </p:cNvPr>
          <p:cNvSpPr txBox="1">
            <a:spLocks/>
          </p:cNvSpPr>
          <p:nvPr/>
        </p:nvSpPr>
        <p:spPr>
          <a:xfrm>
            <a:off x="276327" y="1060555"/>
            <a:ext cx="9143898" cy="158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파일 선택 시 </a:t>
            </a:r>
            <a:r>
              <a:rPr lang="en-US" altLang="ko-KR" dirty="0"/>
              <a:t>Parsing	</a:t>
            </a:r>
            <a:r>
              <a:rPr lang="ko-KR" altLang="en-US" dirty="0"/>
              <a:t> </a:t>
            </a:r>
            <a:r>
              <a:rPr lang="en-US" altLang="ko-KR" dirty="0"/>
              <a:t>Defect List/Wafer Info/Defect Image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1BF75B-AA2B-E28A-6C6D-E0E805933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7" y="2475530"/>
            <a:ext cx="4977479" cy="2528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D1F13CE-B2EA-9C16-937A-BBD801645E1B}"/>
              </a:ext>
            </a:extLst>
          </p:cNvPr>
          <p:cNvSpPr/>
          <p:nvPr/>
        </p:nvSpPr>
        <p:spPr>
          <a:xfrm>
            <a:off x="2771775" y="1162442"/>
            <a:ext cx="256478" cy="14382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8BA2D89-42B7-28AE-C2E8-3CE8EB253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12" y="1695281"/>
            <a:ext cx="6187871" cy="4660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DDED4FF-7227-A936-7AC1-3F70DAC40DB3}"/>
              </a:ext>
            </a:extLst>
          </p:cNvPr>
          <p:cNvGrpSpPr/>
          <p:nvPr/>
        </p:nvGrpSpPr>
        <p:grpSpPr>
          <a:xfrm>
            <a:off x="1917848" y="2721244"/>
            <a:ext cx="3684089" cy="328553"/>
            <a:chOff x="1923103" y="2891523"/>
            <a:chExt cx="3684089" cy="32855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D184D84-BB83-DC5B-E8FE-FCC34CBAD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5073" t="17594" r="46793" b="76679"/>
            <a:stretch>
              <a:fillRect/>
            </a:stretch>
          </p:blipFill>
          <p:spPr>
            <a:xfrm>
              <a:off x="1923103" y="2925011"/>
              <a:ext cx="1843540" cy="28792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97126D4-0B9C-5D0B-FBDC-FB02D1547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7931" t="17429" r="3112" b="76736"/>
            <a:stretch>
              <a:fillRect/>
            </a:stretch>
          </p:blipFill>
          <p:spPr>
            <a:xfrm>
              <a:off x="3715881" y="2925011"/>
              <a:ext cx="1891311" cy="287921"/>
            </a:xfrm>
            <a:prstGeom prst="rect">
              <a:avLst/>
            </a:prstGeom>
          </p:spPr>
        </p:pic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CA01F8A-06DD-B06C-60BF-05E2200A5FEF}"/>
                </a:ext>
              </a:extLst>
            </p:cNvPr>
            <p:cNvSpPr/>
            <p:nvPr/>
          </p:nvSpPr>
          <p:spPr>
            <a:xfrm>
              <a:off x="1923103" y="2891523"/>
              <a:ext cx="3684089" cy="328553"/>
            </a:xfrm>
            <a:prstGeom prst="roundRect">
              <a:avLst>
                <a:gd name="adj" fmla="val 2510"/>
              </a:avLst>
            </a:prstGeom>
            <a:solidFill>
              <a:srgbClr val="FFFFFF">
                <a:alpha val="23000"/>
              </a:srgbClr>
            </a:solidFill>
            <a:ln w="57150">
              <a:solidFill>
                <a:srgbClr val="5555F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5555FD"/>
                </a:solidFill>
              </a:endParaRP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5670F3A-F2A3-207B-5F96-517CF5C3654A}"/>
              </a:ext>
            </a:extLst>
          </p:cNvPr>
          <p:cNvSpPr/>
          <p:nvPr/>
        </p:nvSpPr>
        <p:spPr>
          <a:xfrm>
            <a:off x="5301861" y="3524711"/>
            <a:ext cx="407614" cy="43062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7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9F3FF-1D9C-4DB7-ADD3-3B0295A30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08F14CA-5780-5445-93BB-43F483A37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기능 구현 </a:t>
            </a:r>
            <a:r>
              <a:rPr lang="en-US" altLang="ko-KR" dirty="0"/>
              <a:t>– Defect / Die </a:t>
            </a:r>
            <a:r>
              <a:rPr lang="ko-KR" altLang="en-US" dirty="0"/>
              <a:t>이동 및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Viewer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2F1043-255B-71B4-6539-0F909CAB711B}"/>
              </a:ext>
            </a:extLst>
          </p:cNvPr>
          <p:cNvSpPr txBox="1">
            <a:spLocks/>
          </p:cNvSpPr>
          <p:nvPr/>
        </p:nvSpPr>
        <p:spPr>
          <a:xfrm>
            <a:off x="276327" y="1060555"/>
            <a:ext cx="9143898" cy="196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Defect </a:t>
            </a:r>
            <a:r>
              <a:rPr lang="ko-KR" altLang="en-US" dirty="0"/>
              <a:t>간 이동 버튼</a:t>
            </a:r>
            <a:r>
              <a:rPr lang="en-US" altLang="ko-KR" dirty="0"/>
              <a:t>/ Die</a:t>
            </a:r>
            <a:r>
              <a:rPr lang="ko-KR" altLang="en-US" dirty="0"/>
              <a:t> 내 </a:t>
            </a:r>
            <a:r>
              <a:rPr lang="en-US" altLang="ko-KR" dirty="0"/>
              <a:t>Defect</a:t>
            </a:r>
            <a:r>
              <a:rPr lang="ko-KR" altLang="en-US" dirty="0"/>
              <a:t> 이동 버튼</a:t>
            </a:r>
            <a:endParaRPr lang="en-US" altLang="ko-KR" dirty="0"/>
          </a:p>
          <a:p>
            <a:r>
              <a:rPr lang="en-US" altLang="ko-KR" dirty="0"/>
              <a:t>          Defect ID </a:t>
            </a:r>
            <a:r>
              <a:rPr lang="ko-KR" altLang="en-US" dirty="0"/>
              <a:t>기반 </a:t>
            </a:r>
            <a:r>
              <a:rPr lang="en-US" altLang="ko-KR" dirty="0"/>
              <a:t>Shifting 	    Normal Die Data </a:t>
            </a:r>
            <a:r>
              <a:rPr lang="ko-KR" altLang="en-US" dirty="0"/>
              <a:t>고려</a:t>
            </a:r>
            <a:r>
              <a:rPr lang="en-US" altLang="ko-KR" dirty="0"/>
              <a:t> 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Image Viewer – Zoom/Measurement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ImageViewer</a:t>
            </a:r>
            <a:r>
              <a:rPr lang="en-US" altLang="ko-KR" dirty="0"/>
              <a:t> – </a:t>
            </a:r>
            <a:r>
              <a:rPr lang="en-US" altLang="ko-KR" dirty="0" err="1"/>
              <a:t>DefectInfo</a:t>
            </a:r>
            <a:r>
              <a:rPr lang="en-US" altLang="ko-KR" dirty="0"/>
              <a:t> – Wafer Map </a:t>
            </a:r>
            <a:r>
              <a:rPr lang="ko-KR" altLang="en-US" dirty="0"/>
              <a:t>동기화 </a:t>
            </a:r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0F6D542-663F-20F0-7729-B432FC9D1D6B}"/>
              </a:ext>
            </a:extLst>
          </p:cNvPr>
          <p:cNvGrpSpPr/>
          <p:nvPr/>
        </p:nvGrpSpPr>
        <p:grpSpPr>
          <a:xfrm>
            <a:off x="197779" y="2876764"/>
            <a:ext cx="6062384" cy="2357951"/>
            <a:chOff x="197779" y="2742952"/>
            <a:chExt cx="6062384" cy="23579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1C19015-78ED-0DBA-0DB3-CF7E69E84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67" t="71237" r="3206" b="-284"/>
            <a:stretch>
              <a:fillRect/>
            </a:stretch>
          </p:blipFill>
          <p:spPr>
            <a:xfrm>
              <a:off x="197779" y="2742952"/>
              <a:ext cx="6062384" cy="23579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939ACD9-1A81-8B82-784D-1252F3694014}"/>
                </a:ext>
              </a:extLst>
            </p:cNvPr>
            <p:cNvSpPr/>
            <p:nvPr/>
          </p:nvSpPr>
          <p:spPr>
            <a:xfrm>
              <a:off x="4167612" y="2742952"/>
              <a:ext cx="2092550" cy="2289977"/>
            </a:xfrm>
            <a:prstGeom prst="roundRect">
              <a:avLst>
                <a:gd name="adj" fmla="val 0"/>
              </a:avLst>
            </a:prstGeom>
            <a:solidFill>
              <a:srgbClr val="FFFFFF">
                <a:alpha val="0"/>
              </a:srgbClr>
            </a:solidFill>
            <a:ln w="57150">
              <a:solidFill>
                <a:srgbClr val="5555F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5555FD"/>
                </a:solidFill>
              </a:endParaRPr>
            </a:p>
          </p:txBody>
        </p: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41F64A1-703E-8D18-4D76-A9677C735A61}"/>
              </a:ext>
            </a:extLst>
          </p:cNvPr>
          <p:cNvSpPr/>
          <p:nvPr/>
        </p:nvSpPr>
        <p:spPr>
          <a:xfrm>
            <a:off x="3697322" y="1498696"/>
            <a:ext cx="256478" cy="14382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0D9524C-531F-17DC-521B-86AB6D406384}"/>
              </a:ext>
            </a:extLst>
          </p:cNvPr>
          <p:cNvGrpSpPr/>
          <p:nvPr/>
        </p:nvGrpSpPr>
        <p:grpSpPr>
          <a:xfrm>
            <a:off x="6992259" y="1939035"/>
            <a:ext cx="5125134" cy="4111688"/>
            <a:chOff x="6992259" y="1939035"/>
            <a:chExt cx="5125134" cy="411168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583F7E3-A933-5777-A232-271E5AC7D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2260" y="1939035"/>
              <a:ext cx="4670094" cy="409031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4A40424-59CB-699B-DEB8-487ADF217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4583" t="53856" b="29807"/>
            <a:stretch>
              <a:fillRect/>
            </a:stretch>
          </p:blipFill>
          <p:spPr>
            <a:xfrm>
              <a:off x="8538258" y="4933023"/>
              <a:ext cx="3579134" cy="10957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9E9C4CC-C814-CA69-2853-12531B1C84F8}"/>
                </a:ext>
              </a:extLst>
            </p:cNvPr>
            <p:cNvSpPr/>
            <p:nvPr/>
          </p:nvSpPr>
          <p:spPr>
            <a:xfrm>
              <a:off x="8538259" y="4954991"/>
              <a:ext cx="3579134" cy="1095732"/>
            </a:xfrm>
            <a:prstGeom prst="roundRect">
              <a:avLst>
                <a:gd name="adj" fmla="val 2510"/>
              </a:avLst>
            </a:prstGeom>
            <a:solidFill>
              <a:srgbClr val="FFFFFF">
                <a:alpha val="0"/>
              </a:srgbClr>
            </a:solidFill>
            <a:ln w="57150">
              <a:solidFill>
                <a:srgbClr val="5555F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5555FD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DAA2FAD-9E2B-BAC3-C5EB-4F03B6062BD0}"/>
                </a:ext>
              </a:extLst>
            </p:cNvPr>
            <p:cNvSpPr/>
            <p:nvPr/>
          </p:nvSpPr>
          <p:spPr>
            <a:xfrm>
              <a:off x="6992259" y="2126715"/>
              <a:ext cx="4670093" cy="2784339"/>
            </a:xfrm>
            <a:prstGeom prst="roundRect">
              <a:avLst>
                <a:gd name="adj" fmla="val 2510"/>
              </a:avLst>
            </a:prstGeom>
            <a:solidFill>
              <a:srgbClr val="FFFFFF">
                <a:alpha val="0"/>
              </a:srgbClr>
            </a:solidFill>
            <a:ln w="57150">
              <a:solidFill>
                <a:srgbClr val="5555F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rgbClr val="5555FD"/>
                </a:solidFill>
              </a:endParaRPr>
            </a:p>
          </p:txBody>
        </p:sp>
      </p:grp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4EAE89C6-17D8-3012-19EA-0A2E24BCDC24}"/>
              </a:ext>
            </a:extLst>
          </p:cNvPr>
          <p:cNvSpPr/>
          <p:nvPr/>
        </p:nvSpPr>
        <p:spPr>
          <a:xfrm>
            <a:off x="6340774" y="3796987"/>
            <a:ext cx="570873" cy="328304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27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CA0FB-F583-662C-FAA0-001411AA6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0A9D51-846D-412D-B479-86ABD0BB44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기능 구현 </a:t>
            </a:r>
            <a:r>
              <a:rPr lang="en-US" altLang="ko-KR" dirty="0"/>
              <a:t>– </a:t>
            </a:r>
            <a:r>
              <a:rPr lang="en-US" altLang="ko-KR" dirty="0" err="1"/>
              <a:t>Refesh</a:t>
            </a:r>
            <a:r>
              <a:rPr lang="en-US" altLang="ko-KR" dirty="0"/>
              <a:t> Button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543DEB-DA4C-986E-821B-FF59C3DEC538}"/>
              </a:ext>
            </a:extLst>
          </p:cNvPr>
          <p:cNvSpPr txBox="1">
            <a:spLocks/>
          </p:cNvSpPr>
          <p:nvPr/>
        </p:nvSpPr>
        <p:spPr>
          <a:xfrm>
            <a:off x="276327" y="1060555"/>
            <a:ext cx="9143898" cy="196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Refresh </a:t>
            </a:r>
            <a:r>
              <a:rPr lang="ko-KR" altLang="en-US" dirty="0" err="1"/>
              <a:t>입력시</a:t>
            </a:r>
            <a:r>
              <a:rPr lang="ko-KR" altLang="en-US" dirty="0"/>
              <a:t> 파일 및 폴더 초기화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F10425-4F5E-979C-CAF0-E120B7DF8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0" y="2201088"/>
            <a:ext cx="11293819" cy="3749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245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1784A-2222-3DA2-30E8-6832A00FE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8B07D8B-B118-A8E8-FF18-F4662B687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Git Commit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0F6A5-E23F-1FEB-2C52-EC4CB694D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02" y="1103971"/>
            <a:ext cx="9922996" cy="51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1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D7B86-224B-3586-46B0-DED2C2B84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12EB705-947E-37D1-CC9F-33D639B851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추후 구현 사항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9DC46F-A31C-2528-C9B8-143E0479F9C0}"/>
              </a:ext>
            </a:extLst>
          </p:cNvPr>
          <p:cNvSpPr txBox="1">
            <a:spLocks/>
          </p:cNvSpPr>
          <p:nvPr/>
        </p:nvSpPr>
        <p:spPr>
          <a:xfrm>
            <a:off x="276327" y="1060555"/>
            <a:ext cx="9143898" cy="196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Die </a:t>
            </a:r>
            <a:r>
              <a:rPr lang="ko-KR" altLang="en-US" dirty="0"/>
              <a:t>간 이동버튼  구현 </a:t>
            </a:r>
            <a:r>
              <a:rPr lang="en-US" altLang="ko-KR" dirty="0"/>
              <a:t>- Defect </a:t>
            </a:r>
            <a:r>
              <a:rPr lang="ko-KR" altLang="en-US" dirty="0"/>
              <a:t>없는 </a:t>
            </a:r>
            <a:r>
              <a:rPr lang="en-US" altLang="ko-KR" dirty="0"/>
              <a:t>Die</a:t>
            </a:r>
            <a:r>
              <a:rPr lang="ko-KR" altLang="en-US" dirty="0"/>
              <a:t>를 건너 뛰는 로직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동적 </a:t>
            </a:r>
            <a:r>
              <a:rPr lang="en-US" altLang="ko-KR" dirty="0"/>
              <a:t>Wafer Map </a:t>
            </a:r>
            <a:r>
              <a:rPr lang="ko-KR" altLang="en-US" dirty="0"/>
              <a:t>구현 </a:t>
            </a:r>
            <a:r>
              <a:rPr lang="en-US" altLang="ko-KR" dirty="0"/>
              <a:t>– Defect Point/Die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Robust </a:t>
            </a:r>
            <a:r>
              <a:rPr lang="ko-KR" altLang="en-US" dirty="0"/>
              <a:t>한 </a:t>
            </a:r>
            <a:r>
              <a:rPr lang="en-US" altLang="ko-KR" dirty="0"/>
              <a:t>Data Sync </a:t>
            </a:r>
            <a:r>
              <a:rPr lang="ko-KR" altLang="en-US" dirty="0"/>
              <a:t>로직 구현 </a:t>
            </a:r>
            <a:r>
              <a:rPr lang="en-US" altLang="ko-KR" dirty="0"/>
              <a:t>– Wafer Map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EED9BA-C6EF-24BC-3959-5AA3A946C1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204"/>
          <a:stretch>
            <a:fillRect/>
          </a:stretch>
        </p:blipFill>
        <p:spPr>
          <a:xfrm>
            <a:off x="5778229" y="3021980"/>
            <a:ext cx="5767778" cy="2824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21047E-62FF-5341-11A2-9417F5DAE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04" y="3024348"/>
            <a:ext cx="4522558" cy="2822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9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 txBox="1">
            <a:spLocks/>
          </p:cNvSpPr>
          <p:nvPr/>
        </p:nvSpPr>
        <p:spPr>
          <a:xfrm>
            <a:off x="12299745" y="11516346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mtClean="0">
                <a:solidFill>
                  <a:srgbClr val="C00000"/>
                </a:solidFill>
              </a:rPr>
              <a:pPr/>
              <a:t>17</a:t>
            </a:fld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09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44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01</a:t>
            </a:r>
          </a:p>
          <a:p>
            <a:r>
              <a:rPr lang="en-US" altLang="ko-KR" dirty="0"/>
              <a:t>02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840560" y="2230203"/>
            <a:ext cx="4351439" cy="4644723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개선사항 </a:t>
            </a:r>
            <a:endParaRPr lang="en-US" altLang="ko-KR" dirty="0"/>
          </a:p>
          <a:p>
            <a:r>
              <a:rPr lang="ko-KR" altLang="en-US" dirty="0"/>
              <a:t>설계 변경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87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C88CC-75C6-B365-9710-D7BDFE0F5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04BF86F-2CCD-88AB-D6C3-DE244E761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6038C-0984-C9F8-3C18-30C9DD9C00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최종 구현 상황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05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CE618-43D4-68B7-2707-D3F040800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883A87-F01B-9BC3-591E-CE2D5E9A0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결과물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AC149109-66FF-DAD4-0E4F-19EFC3EC50B4}"/>
              </a:ext>
            </a:extLst>
          </p:cNvPr>
          <p:cNvSpPr txBox="1">
            <a:spLocks/>
          </p:cNvSpPr>
          <p:nvPr/>
        </p:nvSpPr>
        <p:spPr>
          <a:xfrm>
            <a:off x="276327" y="899412"/>
            <a:ext cx="5474768" cy="372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03E8569B-C3FE-C64E-AD0C-E26B2730EBD8}"/>
              </a:ext>
            </a:extLst>
          </p:cNvPr>
          <p:cNvSpPr txBox="1">
            <a:spLocks/>
          </p:cNvSpPr>
          <p:nvPr/>
        </p:nvSpPr>
        <p:spPr>
          <a:xfrm>
            <a:off x="384012" y="2460778"/>
            <a:ext cx="6164581" cy="715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EA9FC29-802B-12FE-8FF6-42ADE4A5BCA5}"/>
              </a:ext>
            </a:extLst>
          </p:cNvPr>
          <p:cNvSpPr txBox="1">
            <a:spLocks/>
          </p:cNvSpPr>
          <p:nvPr/>
        </p:nvSpPr>
        <p:spPr>
          <a:xfrm>
            <a:off x="276327" y="1060555"/>
            <a:ext cx="10763380" cy="523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342CA0-CED9-4E78-90A5-D8AD5EC0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7" t="359" r="169"/>
          <a:stretch>
            <a:fillRect/>
          </a:stretch>
        </p:blipFill>
        <p:spPr>
          <a:xfrm>
            <a:off x="3705224" y="962024"/>
            <a:ext cx="8217695" cy="5452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343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53D00-A32D-A850-993A-BB374A226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A7A70A-B133-01B3-65AC-9F5F18555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기능 추가 사항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2106720A-75C0-2614-AC03-A1FA6E4D5A38}"/>
              </a:ext>
            </a:extLst>
          </p:cNvPr>
          <p:cNvSpPr txBox="1">
            <a:spLocks/>
          </p:cNvSpPr>
          <p:nvPr/>
        </p:nvSpPr>
        <p:spPr>
          <a:xfrm>
            <a:off x="276327" y="899412"/>
            <a:ext cx="5474768" cy="372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127892FE-6B2B-C1E6-D332-A03DA2E8D793}"/>
              </a:ext>
            </a:extLst>
          </p:cNvPr>
          <p:cNvSpPr txBox="1">
            <a:spLocks/>
          </p:cNvSpPr>
          <p:nvPr/>
        </p:nvSpPr>
        <p:spPr>
          <a:xfrm>
            <a:off x="384012" y="2460778"/>
            <a:ext cx="6164581" cy="715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F81B091-250C-65DD-260D-726029BA5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11" y="884665"/>
            <a:ext cx="8887178" cy="55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9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E48D7-C9F4-8008-D262-337C096AB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9BB8C73-1F8A-651E-9FFE-7C9E16DD8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F601F-5C13-7F08-C848-CE2A337DE5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39156" y="2649310"/>
            <a:ext cx="6752843" cy="914400"/>
          </a:xfrm>
        </p:spPr>
        <p:txBody>
          <a:bodyPr>
            <a:normAutofit/>
          </a:bodyPr>
          <a:lstStyle/>
          <a:p>
            <a:r>
              <a:rPr lang="ko-KR" altLang="en-US" dirty="0"/>
              <a:t>설계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850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E21C2-842C-D7BB-DB05-85CC5D65D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2B721-FF71-33E9-36FC-6189DCA99590}"/>
              </a:ext>
            </a:extLst>
          </p:cNvPr>
          <p:cNvSpPr txBox="1">
            <a:spLocks/>
          </p:cNvSpPr>
          <p:nvPr/>
        </p:nvSpPr>
        <p:spPr>
          <a:xfrm>
            <a:off x="276327" y="1060555"/>
            <a:ext cx="9143898" cy="1584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Service </a:t>
            </a:r>
            <a:r>
              <a:rPr lang="ko-KR" altLang="en-US" dirty="0"/>
              <a:t>클래스로 </a:t>
            </a:r>
            <a:r>
              <a:rPr lang="en-US" altLang="ko-KR" dirty="0" err="1"/>
              <a:t>ViewModel</a:t>
            </a:r>
            <a:r>
              <a:rPr lang="en-US" altLang="ko-KR" dirty="0"/>
              <a:t> </a:t>
            </a:r>
            <a:r>
              <a:rPr lang="ko-KR" altLang="en-US" dirty="0"/>
              <a:t>클래스 비대 방지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/>
              <a:t>MainViewModel</a:t>
            </a:r>
            <a:r>
              <a:rPr lang="en-US" altLang="ko-KR" dirty="0"/>
              <a:t> </a:t>
            </a:r>
            <a:r>
              <a:rPr lang="ko-KR" altLang="en-US" dirty="0"/>
              <a:t>과 하위 </a:t>
            </a:r>
            <a:r>
              <a:rPr lang="en-US" altLang="ko-KR" dirty="0" err="1"/>
              <a:t>ViewModels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Aggregation</a:t>
            </a:r>
            <a:r>
              <a:rPr lang="ko-KR" altLang="en-US" dirty="0"/>
              <a:t>관계 </a:t>
            </a:r>
            <a:r>
              <a:rPr lang="en-US" altLang="ko-KR" dirty="0"/>
              <a:t>- Data Sync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2CFA1A-0BE8-5D8C-A12C-9942C8126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Service – </a:t>
            </a:r>
            <a:r>
              <a:rPr lang="en-US" altLang="ko-KR" dirty="0" err="1"/>
              <a:t>ViewModel</a:t>
            </a:r>
            <a:r>
              <a:rPr lang="en-US" altLang="ko-KR" dirty="0"/>
              <a:t> - View</a:t>
            </a:r>
          </a:p>
        </p:txBody>
      </p:sp>
      <p:pic>
        <p:nvPicPr>
          <p:cNvPr id="7" name="그림 6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12266E6-D75B-6989-C05D-12E1253112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7" t="18301" b="4193"/>
          <a:stretch>
            <a:fillRect/>
          </a:stretch>
        </p:blipFill>
        <p:spPr>
          <a:xfrm>
            <a:off x="7605" y="1797269"/>
            <a:ext cx="9681341" cy="5060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542A68-C0D5-C4A6-E3A8-D05643226F8A}"/>
              </a:ext>
            </a:extLst>
          </p:cNvPr>
          <p:cNvSpPr/>
          <p:nvPr/>
        </p:nvSpPr>
        <p:spPr>
          <a:xfrm>
            <a:off x="7276477" y="3474974"/>
            <a:ext cx="2299370" cy="1476426"/>
          </a:xfrm>
          <a:prstGeom prst="roundRect">
            <a:avLst>
              <a:gd name="adj" fmla="val 2510"/>
            </a:avLst>
          </a:prstGeom>
          <a:solidFill>
            <a:srgbClr val="FFFFFF">
              <a:alpha val="0"/>
            </a:srgbClr>
          </a:solidFill>
          <a:ln w="57150">
            <a:solidFill>
              <a:srgbClr val="5555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5555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7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74974-DBAD-1F50-8569-90E451780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F2AC470-AF4D-20B3-2295-F80CC61F1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BC065-7663-7121-5EB8-B55D626368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39156" y="2649310"/>
            <a:ext cx="6752843" cy="914400"/>
          </a:xfrm>
        </p:spPr>
        <p:txBody>
          <a:bodyPr>
            <a:normAutofit/>
          </a:bodyPr>
          <a:lstStyle/>
          <a:p>
            <a:r>
              <a:rPr lang="ko-KR" altLang="en-US" dirty="0"/>
              <a:t>구현 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932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0ed6c54-e66b-4158-b288-34e409d8b249" xsi:nil="true"/>
    <lcf76f155ced4ddcb4097134ff3c332f xmlns="f6ed9a63-f138-448a-bdaa-ea16a4c1649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831F78AA9756C44A0E98822651D84C6" ma:contentTypeVersion="17" ma:contentTypeDescription="새 문서를 만듭니다." ma:contentTypeScope="" ma:versionID="d5d5b2c4c8e1dd569b570341750d1320">
  <xsd:schema xmlns:xsd="http://www.w3.org/2001/XMLSchema" xmlns:xs="http://www.w3.org/2001/XMLSchema" xmlns:p="http://schemas.microsoft.com/office/2006/metadata/properties" xmlns:ns2="f6ed9a63-f138-448a-bdaa-ea16a4c16493" xmlns:ns3="a0ed6c54-e66b-4158-b288-34e409d8b249" targetNamespace="http://schemas.microsoft.com/office/2006/metadata/properties" ma:root="true" ma:fieldsID="e4c87dd5280524a987f1ec18a59f5fee" ns2:_="" ns3:_="">
    <xsd:import namespace="f6ed9a63-f138-448a-bdaa-ea16a4c16493"/>
    <xsd:import namespace="a0ed6c54-e66b-4158-b288-34e409d8b2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d9a63-f138-448a-bdaa-ea16a4c16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1810d4f8-e228-4eb6-8de4-df9f2916e8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BillingMetadata" ma:index="24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ed6c54-e66b-4158-b288-34e409d8b24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7844fd7-2201-4b0d-8263-b557f8741e84}" ma:internalName="TaxCatchAll" ma:showField="CatchAllData" ma:web="a0ed6c54-e66b-4158-b288-34e409d8b2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655753-57EE-420B-BE2F-00787092D55E}">
  <ds:schemaRefs>
    <ds:schemaRef ds:uri="http://www.w3.org/XML/1998/namespace"/>
    <ds:schemaRef ds:uri="http://schemas.microsoft.com/office/2006/documentManagement/types"/>
    <ds:schemaRef ds:uri="http://purl.org/dc/elements/1.1/"/>
    <ds:schemaRef ds:uri="a0ed6c54-e66b-4158-b288-34e409d8b249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f6ed9a63-f138-448a-bdaa-ea16a4c1649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AA469F7-E466-4805-80A7-D10748436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ed9a63-f138-448a-bdaa-ea16a4c16493"/>
    <ds:schemaRef ds:uri="a0ed6c54-e66b-4158-b288-34e409d8b2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E1378E-A752-4FB5-A280-1EC738D77E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11637</TotalTime>
  <Words>208</Words>
  <Application>Microsoft Office PowerPoint</Application>
  <PresentationFormat>와이드스크린</PresentationFormat>
  <Paragraphs>63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Helvetica</vt:lpstr>
      <vt:lpstr>Tahoma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차지혜</dc:creator>
  <cp:lastModifiedBy>안광윤</cp:lastModifiedBy>
  <cp:revision>1173</cp:revision>
  <dcterms:created xsi:type="dcterms:W3CDTF">2020-12-23T01:27:59Z</dcterms:created>
  <dcterms:modified xsi:type="dcterms:W3CDTF">2025-10-17T05:32:04Z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0x0101000831F78AA9756C44A0E98822651D84C6</vt:lpwstr>
  </property>
  <property fmtid="{D5CDD505-2E9C-101B-9397-08002B2CF9AE}" pid="3" name="MediaServiceImageTags">
    <vt:lpwstr/>
  </property>
</Properties>
</file>