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87" r:id="rId2"/>
    <p:sldId id="292" r:id="rId3"/>
    <p:sldId id="399" r:id="rId4"/>
    <p:sldId id="400" r:id="rId5"/>
    <p:sldId id="401" r:id="rId6"/>
    <p:sldId id="371" r:id="rId7"/>
    <p:sldId id="342" r:id="rId8"/>
    <p:sldId id="348" r:id="rId9"/>
    <p:sldId id="343" r:id="rId10"/>
    <p:sldId id="347" r:id="rId11"/>
    <p:sldId id="288" r:id="rId12"/>
    <p:sldId id="349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2" r:id="rId22"/>
    <p:sldId id="393" r:id="rId23"/>
    <p:sldId id="394" r:id="rId24"/>
    <p:sldId id="396" r:id="rId25"/>
    <p:sldId id="395" r:id="rId26"/>
    <p:sldId id="361" r:id="rId27"/>
    <p:sldId id="363" r:id="rId28"/>
    <p:sldId id="364" r:id="rId29"/>
    <p:sldId id="365" r:id="rId30"/>
    <p:sldId id="366" r:id="rId31"/>
    <p:sldId id="367" r:id="rId32"/>
    <p:sldId id="398" r:id="rId33"/>
    <p:sldId id="369" r:id="rId34"/>
    <p:sldId id="370" r:id="rId35"/>
    <p:sldId id="372" r:id="rId36"/>
    <p:sldId id="375" r:id="rId37"/>
    <p:sldId id="373" r:id="rId38"/>
    <p:sldId id="374" r:id="rId39"/>
    <p:sldId id="376" r:id="rId40"/>
    <p:sldId id="377" r:id="rId41"/>
    <p:sldId id="378" r:id="rId42"/>
    <p:sldId id="379" r:id="rId43"/>
    <p:sldId id="380" r:id="rId44"/>
    <p:sldId id="383" r:id="rId45"/>
    <p:sldId id="382" r:id="rId46"/>
    <p:sldId id="381" r:id="rId47"/>
    <p:sldId id="384" r:id="rId48"/>
    <p:sldId id="385" r:id="rId49"/>
    <p:sldId id="386" r:id="rId50"/>
    <p:sldId id="392" r:id="rId51"/>
    <p:sldId id="388" r:id="rId52"/>
    <p:sldId id="387" r:id="rId53"/>
    <p:sldId id="397" r:id="rId54"/>
    <p:sldId id="390" r:id="rId55"/>
    <p:sldId id="391" r:id="rId5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yőry Ákos" initials="GÁ" lastIdx="1" clrIdx="0">
    <p:extLst>
      <p:ext uri="{19B8F6BF-5375-455C-9EA6-DF929625EA0E}">
        <p15:presenceInfo xmlns:p15="http://schemas.microsoft.com/office/powerpoint/2012/main" userId="Győry Ák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FF8F8F"/>
    <a:srgbClr val="005696"/>
    <a:srgbClr val="FFFF99"/>
    <a:srgbClr val="006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Közepesen sötét stílus 2 – 6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73091" autoAdjust="0"/>
  </p:normalViewPr>
  <p:slideViewPr>
    <p:cSldViewPr showGuides="1">
      <p:cViewPr varScale="1">
        <p:scale>
          <a:sx n="53" d="100"/>
          <a:sy n="53" d="100"/>
        </p:scale>
        <p:origin x="1104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94C2C-4932-494E-AEC1-E283720ACC2F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EB7EF-A65D-47FE-83F1-CBD1989206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844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4240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066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4114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4962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1697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8574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448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9433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6265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494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548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4684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0886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874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9367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261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0479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99302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8358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00025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9018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619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65992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3115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21242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6558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74132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60055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66401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71940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0466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54069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646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74821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46799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34009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5071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34565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12471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606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61464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52749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798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3824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9878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76739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04747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17720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8311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01380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622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5531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Ezen a szinten fogják fel a tanulók a dedukció értelmét. Adott, a szemlélethez közelálló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axiómarendszerben képesek ok-okozati összefüggések megfogalmazására, egyszerűbb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bizonyítások konstruálására. Képesek állítások általánosítására, szerkesztési feladatok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diszkutálására. Megismerkednek különböző bizonyítási eljárásokkal (direkt, indirekt,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szintetikus, transzformációs, koordinátageometriai, vektoros, teljes indukciós), egy állítás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szükséges és elégséges feltételének fogalmával.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Jellemző szakkifejezések: definíció, tétel, bizonyítás, axióma, alapfogalom.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4778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2906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292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3003-3578-4C1E-9AF2-7461065CEF2D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806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774E-D58D-4BEB-B4A9-DC7B6CD5287E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467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5CD5-C55D-42D3-B167-8402544E535F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834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FA2C-5FE4-40B8-938D-37D83F1AF109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782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338E-8197-482F-A796-3CD5E1AA5BEC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57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01A2-2D4B-4D2D-A8F6-58F1736666AD}" type="datetime1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94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A3D7-1FA9-4FBC-A642-839CAFAA5845}" type="datetime1">
              <a:rPr lang="hu-HU" smtClean="0"/>
              <a:t>2022. 11. 09.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303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2DDC-670E-4590-9AFF-F74B64F786DA}" type="datetime1">
              <a:rPr lang="hu-HU" smtClean="0"/>
              <a:t>2022. 11. 09.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120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F84699EC-6D67-464E-A94A-1A28F81E7705}" type="datetime1">
              <a:rPr lang="hu-HU" smtClean="0"/>
              <a:pPr/>
              <a:t>2022. 11. 09.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DD1B8E8E-8981-4B91-A06C-5396BE4BA130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5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F603-27AD-4742-B9DC-3B235A973A3C}" type="datetime1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094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8F3A-E324-436D-B117-B12EF8A02468}" type="datetime1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574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73A82-4025-4016-BE21-FC4551C6AC57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600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71601" y="2810543"/>
            <a:ext cx="7200800" cy="1015663"/>
          </a:xfrm>
          <a:noFill/>
        </p:spPr>
        <p:txBody>
          <a:bodyPr wrap="square" rtlCol="0">
            <a:spAutoFit/>
          </a:bodyPr>
          <a:lstStyle/>
          <a:p>
            <a:r>
              <a:rPr lang="hu-HU" sz="6000" b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231858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6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71412" y="1772816"/>
            <a:ext cx="2481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Kerettanterv: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2051720" y="620688"/>
            <a:ext cx="240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„</a:t>
            </a:r>
            <a:r>
              <a:rPr lang="hu-HU" sz="3600" b="1" dirty="0" err="1">
                <a:solidFill>
                  <a:srgbClr val="FFFF00"/>
                </a:solidFill>
              </a:rPr>
              <a:t>Specmat</a:t>
            </a:r>
            <a:r>
              <a:rPr lang="hu-HU" sz="3600" b="1" dirty="0">
                <a:solidFill>
                  <a:srgbClr val="FFFF00"/>
                </a:solidFill>
              </a:rPr>
              <a:t>”!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71412" y="2694399"/>
            <a:ext cx="84464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„El kell érni, hogy a diákok meg tudják fogalmazni kér-</a:t>
            </a:r>
          </a:p>
          <a:p>
            <a:r>
              <a:rPr lang="hu-HU" sz="2800" dirty="0" err="1">
                <a:solidFill>
                  <a:schemeClr val="bg1"/>
                </a:solidFill>
              </a:rPr>
              <a:t>déseiket</a:t>
            </a:r>
            <a:r>
              <a:rPr lang="hu-HU" sz="2800" dirty="0">
                <a:solidFill>
                  <a:schemeClr val="bg1"/>
                </a:solidFill>
              </a:rPr>
              <a:t>, a felvetődött problémákra adott válaszaikat,</a:t>
            </a:r>
          </a:p>
          <a:p>
            <a:r>
              <a:rPr lang="hu-HU" sz="2800" dirty="0">
                <a:solidFill>
                  <a:srgbClr val="FFFF00"/>
                </a:solidFill>
              </a:rPr>
              <a:t>képesek legyenek gondolataikból és a tanult ismeretek-</a:t>
            </a:r>
          </a:p>
          <a:p>
            <a:r>
              <a:rPr lang="hu-HU" sz="2800" dirty="0" err="1">
                <a:solidFill>
                  <a:srgbClr val="FFFF00"/>
                </a:solidFill>
              </a:rPr>
              <a:t>ből</a:t>
            </a:r>
            <a:r>
              <a:rPr lang="hu-HU" sz="2800" dirty="0">
                <a:solidFill>
                  <a:srgbClr val="FFFF00"/>
                </a:solidFill>
              </a:rPr>
              <a:t> tiszta, pontos logikai láncot alkotva bizonyítani</a:t>
            </a:r>
            <a:r>
              <a:rPr lang="hu-HU" sz="2800" dirty="0">
                <a:solidFill>
                  <a:schemeClr val="bg1"/>
                </a:solidFill>
              </a:rPr>
              <a:t>, </a:t>
            </a:r>
            <a:r>
              <a:rPr lang="hu-HU" sz="2800" dirty="0" err="1">
                <a:solidFill>
                  <a:schemeClr val="bg1"/>
                </a:solidFill>
              </a:rPr>
              <a:t>cá-</a:t>
            </a:r>
            <a:endParaRPr lang="hu-HU" sz="2800" dirty="0">
              <a:solidFill>
                <a:schemeClr val="bg1"/>
              </a:solidFill>
            </a:endParaRPr>
          </a:p>
          <a:p>
            <a:r>
              <a:rPr lang="hu-HU" sz="2800" dirty="0" err="1">
                <a:solidFill>
                  <a:schemeClr val="bg1"/>
                </a:solidFill>
              </a:rPr>
              <a:t>folni</a:t>
            </a:r>
            <a:r>
              <a:rPr lang="hu-HU" sz="2800" dirty="0">
                <a:solidFill>
                  <a:schemeClr val="bg1"/>
                </a:solidFill>
              </a:rPr>
              <a:t>, új problémákat felvetni.”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671412" y="5267650"/>
            <a:ext cx="7751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(forrás: Oktatáskutató és Fejlesztő Intézet, 7.5. melléklet; Kerettanterv a speciális</a:t>
            </a:r>
          </a:p>
          <a:p>
            <a:r>
              <a:rPr lang="hu-HU" dirty="0">
                <a:solidFill>
                  <a:schemeClr val="bg1"/>
                </a:solidFill>
              </a:rPr>
              <a:t>matematika képzéshez; URL: „http://kerettanterv.ofi.hu/07_melleklet_miniszter/</a:t>
            </a:r>
          </a:p>
          <a:p>
            <a:r>
              <a:rPr lang="hu-HU" dirty="0">
                <a:solidFill>
                  <a:schemeClr val="bg1"/>
                </a:solidFill>
              </a:rPr>
              <a:t>7.5_Specmatek/index_specmat.html)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569127"/>
            <a:ext cx="3017912" cy="139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410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7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2771800" y="620688"/>
            <a:ext cx="354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bizonyítás-teszt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539552" y="5210036"/>
            <a:ext cx="8075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6 feladat a bizonyítás-tesztben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539552" y="1753652"/>
            <a:ext cx="70543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Forrás: </a:t>
            </a:r>
            <a:r>
              <a:rPr lang="hu-HU" sz="2800" dirty="0" err="1">
                <a:solidFill>
                  <a:schemeClr val="bg1"/>
                </a:solidFill>
              </a:rPr>
              <a:t>Zalman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Usiskin</a:t>
            </a:r>
            <a:r>
              <a:rPr lang="hu-HU" sz="2800" dirty="0">
                <a:solidFill>
                  <a:schemeClr val="bg1"/>
                </a:solidFill>
              </a:rPr>
              <a:t>: Van </a:t>
            </a:r>
            <a:r>
              <a:rPr lang="hu-HU" sz="2800" dirty="0" err="1">
                <a:solidFill>
                  <a:schemeClr val="bg1"/>
                </a:solidFill>
              </a:rPr>
              <a:t>Hiele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Levels</a:t>
            </a:r>
            <a:r>
              <a:rPr lang="hu-HU" sz="2800" dirty="0">
                <a:solidFill>
                  <a:schemeClr val="bg1"/>
                </a:solidFill>
              </a:rPr>
              <a:t> and</a:t>
            </a:r>
          </a:p>
          <a:p>
            <a:r>
              <a:rPr lang="hu-HU" sz="2800" dirty="0">
                <a:solidFill>
                  <a:schemeClr val="bg1"/>
                </a:solidFill>
              </a:rPr>
              <a:t>     </a:t>
            </a:r>
            <a:r>
              <a:rPr lang="hu-HU" sz="2800" dirty="0" err="1">
                <a:solidFill>
                  <a:schemeClr val="bg1"/>
                </a:solidFill>
              </a:rPr>
              <a:t>Achievement</a:t>
            </a:r>
            <a:r>
              <a:rPr lang="hu-HU" sz="2800" dirty="0">
                <a:solidFill>
                  <a:schemeClr val="bg1"/>
                </a:solidFill>
              </a:rPr>
              <a:t> In </a:t>
            </a:r>
            <a:r>
              <a:rPr lang="hu-HU" sz="2800" dirty="0" err="1">
                <a:solidFill>
                  <a:schemeClr val="bg1"/>
                </a:solidFill>
              </a:rPr>
              <a:t>Secondary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School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Geometry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539552" y="3050957"/>
            <a:ext cx="77545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Képes-e a van </a:t>
            </a:r>
            <a:r>
              <a:rPr lang="hu-HU" sz="2800" dirty="0" err="1">
                <a:solidFill>
                  <a:srgbClr val="FFFF00"/>
                </a:solidFill>
              </a:rPr>
              <a:t>Hiele</a:t>
            </a:r>
            <a:r>
              <a:rPr lang="hu-HU" sz="2800" dirty="0">
                <a:solidFill>
                  <a:srgbClr val="FFFF00"/>
                </a:solidFill>
              </a:rPr>
              <a:t>-elmélet leírni és előre jelezni</a:t>
            </a:r>
          </a:p>
          <a:p>
            <a:r>
              <a:rPr lang="hu-HU" sz="2800" dirty="0">
                <a:solidFill>
                  <a:srgbClr val="FFFF00"/>
                </a:solidFill>
              </a:rPr>
              <a:t>     középiskolás tanulók geometriai teljesítményét?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539552" y="4345940"/>
            <a:ext cx="5840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Több teszt, köztük a bizonyítás-teszt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609725"/>
            <a:ext cx="1167509" cy="16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4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4" grpId="0"/>
      <p:bldP spid="8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8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611560" y="4333383"/>
            <a:ext cx="8106508" cy="53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FFFF00"/>
                </a:solidFill>
              </a:rPr>
              <a:t>Pitagorasz</a:t>
            </a:r>
            <a:r>
              <a:rPr lang="hu-HU" sz="2800" dirty="0">
                <a:solidFill>
                  <a:srgbClr val="FFFF00"/>
                </a:solidFill>
              </a:rPr>
              <a:t> tétele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11560" y="1753652"/>
            <a:ext cx="22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Előképzettség: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11560" y="3409836"/>
            <a:ext cx="879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Háromszögek egybevágósága, hasonlósága; alapesetek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609725"/>
            <a:ext cx="1167509" cy="167099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611560" y="2501895"/>
            <a:ext cx="2134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Szögpárok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611560" y="5282044"/>
            <a:ext cx="534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A paralelogramma tulajdonságai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2771800" y="620688"/>
            <a:ext cx="354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bizonyítás-teszt</a:t>
            </a:r>
          </a:p>
        </p:txBody>
      </p:sp>
    </p:spTree>
    <p:extLst>
      <p:ext uri="{BB962C8B-B14F-4D97-AF65-F5344CB8AC3E}">
        <p14:creationId xmlns:p14="http://schemas.microsoft.com/office/powerpoint/2010/main" val="237729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9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580575" y="177281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4067944" y="2867452"/>
            <a:ext cx="1296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6549127" y="3947572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2771800" y="620688"/>
            <a:ext cx="354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bizonyítás-teszt</a:t>
            </a:r>
          </a:p>
        </p:txBody>
      </p:sp>
    </p:spTree>
    <p:extLst>
      <p:ext uri="{BB962C8B-B14F-4D97-AF65-F5344CB8AC3E}">
        <p14:creationId xmlns:p14="http://schemas.microsoft.com/office/powerpoint/2010/main" val="168756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8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10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635896" y="620688"/>
            <a:ext cx="199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2. feladat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251520" y="1484784"/>
            <a:ext cx="8164094" cy="478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i="1" dirty="0">
                <a:solidFill>
                  <a:schemeClr val="bg1"/>
                </a:solidFill>
              </a:rPr>
              <a:t>Állítás</a:t>
            </a:r>
            <a:r>
              <a:rPr lang="hu-HU" sz="2800" dirty="0">
                <a:solidFill>
                  <a:schemeClr val="bg1"/>
                </a:solidFill>
              </a:rPr>
              <a:t>: Ha megrajzoljuk egy egyenlő szárú háromszög</a:t>
            </a:r>
          </a:p>
          <a:p>
            <a:r>
              <a:rPr lang="hu-HU" sz="2800" dirty="0">
                <a:solidFill>
                  <a:schemeClr val="bg1"/>
                </a:solidFill>
              </a:rPr>
              <a:t>alapjához tartozó magasságát, akkor az felezi a szárak</a:t>
            </a:r>
          </a:p>
          <a:p>
            <a:pPr>
              <a:spcAft>
                <a:spcPts val="1800"/>
              </a:spcAft>
            </a:pPr>
            <a:r>
              <a:rPr lang="hu-HU" sz="2800" dirty="0">
                <a:solidFill>
                  <a:schemeClr val="bg1"/>
                </a:solidFill>
              </a:rPr>
              <a:t>által bezárt szöget.</a:t>
            </a:r>
          </a:p>
          <a:p>
            <a:pPr lvl="0">
              <a:spcAft>
                <a:spcPts val="600"/>
              </a:spcAft>
            </a:pPr>
            <a:r>
              <a:rPr lang="hu-HU" sz="2800" dirty="0">
                <a:solidFill>
                  <a:schemeClr val="bg1"/>
                </a:solidFill>
              </a:rPr>
              <a:t>a. Készíts jelölésekkel ellátott ábrát a fenti állításhoz!</a:t>
            </a: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b. Írd le az ábrád jelöléseit felhasználva, hogy az állítás-</a:t>
            </a:r>
          </a:p>
          <a:p>
            <a:pPr lvl="0">
              <a:spcAft>
                <a:spcPts val="600"/>
              </a:spcAft>
            </a:pPr>
            <a:r>
              <a:rPr lang="hu-HU" sz="2800" dirty="0" err="1">
                <a:solidFill>
                  <a:schemeClr val="bg1"/>
                </a:solidFill>
              </a:rPr>
              <a:t>ban</a:t>
            </a:r>
            <a:r>
              <a:rPr lang="hu-HU" sz="2800" dirty="0">
                <a:solidFill>
                  <a:schemeClr val="bg1"/>
                </a:solidFill>
              </a:rPr>
              <a:t> mi van feltételezve, és mit kell benne bizonyítani!</a:t>
            </a:r>
          </a:p>
          <a:p>
            <a:pPr>
              <a:spcAft>
                <a:spcPts val="600"/>
              </a:spcAft>
            </a:pPr>
            <a:r>
              <a:rPr lang="hu-HU" sz="2800" dirty="0">
                <a:solidFill>
                  <a:srgbClr val="FFFF00"/>
                </a:solidFill>
              </a:rPr>
              <a:t>Feltevés:</a:t>
            </a:r>
          </a:p>
          <a:p>
            <a:pPr>
              <a:spcAft>
                <a:spcPts val="600"/>
              </a:spcAft>
            </a:pPr>
            <a:r>
              <a:rPr lang="hu-HU" sz="2800" dirty="0">
                <a:solidFill>
                  <a:srgbClr val="FFFF00"/>
                </a:solidFill>
              </a:rPr>
              <a:t>Bizonyítandó:</a:t>
            </a:r>
          </a:p>
          <a:p>
            <a:r>
              <a:rPr lang="hu-HU" sz="2800" dirty="0">
                <a:solidFill>
                  <a:schemeClr val="bg1"/>
                </a:solidFill>
              </a:rPr>
              <a:t>Az állítást nem kell belátnod!</a:t>
            </a:r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89" y="183090"/>
            <a:ext cx="721190" cy="13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49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11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059832" y="620688"/>
            <a:ext cx="314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Mit vizsgálunk?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37465"/>
            <a:ext cx="1412776" cy="14127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467544" y="2050970"/>
                <a:ext cx="8079135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hu-HU" sz="2800" dirty="0">
                    <a:solidFill>
                      <a:schemeClr val="bg1"/>
                    </a:solidFill>
                  </a:rPr>
                  <a:t>Képes-e ábrát készíteni a feladathoz?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hu-HU" sz="2800" dirty="0">
                    <a:solidFill>
                      <a:srgbClr val="FFFF00"/>
                    </a:solidFill>
                  </a:rPr>
                  <a:t>Az állítás szövegéből ki tudja-e olvasni, hogy mi van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     feltéve, és mi a bizonyítandó, vagyis miből mire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     következtetünk? (magasság </a:t>
                </a:r>
                <a14:m>
                  <m:oMath xmlns:m="http://schemas.openxmlformats.org/officeDocument/2006/math">
                    <m:r>
                      <a:rPr lang="hu-HU" sz="28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hu-HU" sz="2800" dirty="0">
                    <a:solidFill>
                      <a:srgbClr val="FFFF00"/>
                    </a:solidFill>
                  </a:rPr>
                  <a:t> szögfelező)</a:t>
                </a: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hu-HU" sz="2800" dirty="0">
                    <a:solidFill>
                      <a:schemeClr val="bg1"/>
                    </a:solidFill>
                  </a:rPr>
                  <a:t>Mindezt le tudja-e írni a jelöléseivel?</a:t>
                </a:r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050970"/>
                <a:ext cx="8079135" cy="3970318"/>
              </a:xfrm>
              <a:prstGeom prst="rect">
                <a:avLst/>
              </a:prstGeom>
              <a:blipFill>
                <a:blip r:embed="rId4"/>
                <a:stretch>
                  <a:fillRect l="-1358" t="-1380" r="-453" b="-337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192843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12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467544" y="1916832"/>
            <a:ext cx="8015208" cy="3031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800" dirty="0">
              <a:solidFill>
                <a:schemeClr val="bg1"/>
              </a:solidFill>
            </a:endParaRPr>
          </a:p>
          <a:p>
            <a:r>
              <a:rPr lang="hu-HU" sz="2800" dirty="0">
                <a:solidFill>
                  <a:srgbClr val="FFFF00"/>
                </a:solidFill>
              </a:rPr>
              <a:t>„Alapvetően fontos a „feltétel” és a „következmény”</a:t>
            </a:r>
          </a:p>
          <a:p>
            <a:r>
              <a:rPr lang="hu-HU" sz="2800" dirty="0">
                <a:solidFill>
                  <a:srgbClr val="FFFF00"/>
                </a:solidFill>
              </a:rPr>
              <a:t>világos megkülönböztetése. Ez különösen akkor okoz</a:t>
            </a:r>
          </a:p>
          <a:p>
            <a:r>
              <a:rPr lang="hu-HU" sz="2800" dirty="0">
                <a:solidFill>
                  <a:srgbClr val="FFFF00"/>
                </a:solidFill>
              </a:rPr>
              <a:t>gondot, ha a tétel nem „Ha …, akkor …” formában van</a:t>
            </a:r>
          </a:p>
          <a:p>
            <a:pPr>
              <a:spcAft>
                <a:spcPts val="600"/>
              </a:spcAft>
            </a:pPr>
            <a:r>
              <a:rPr lang="hu-HU" sz="2800" dirty="0">
                <a:solidFill>
                  <a:srgbClr val="FFFF00"/>
                </a:solidFill>
              </a:rPr>
              <a:t>megfogalmazva.”</a:t>
            </a:r>
          </a:p>
          <a:p>
            <a:r>
              <a:rPr lang="hu-HU" dirty="0">
                <a:solidFill>
                  <a:schemeClr val="bg1"/>
                </a:solidFill>
              </a:rPr>
              <a:t>(Ambrus András: Bevezetés a matematikadidaktikába, ELTE Eötvös Kiadó, 1995)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2339752" y="347172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Jobbra nyíl 4"/>
          <p:cNvSpPr/>
          <p:nvPr/>
        </p:nvSpPr>
        <p:spPr>
          <a:xfrm>
            <a:off x="3707904" y="836712"/>
            <a:ext cx="1872208" cy="79208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5928687" y="347172"/>
            <a:ext cx="8755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2" y="4645760"/>
            <a:ext cx="621792" cy="189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0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13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384131" y="1681644"/>
            <a:ext cx="2484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Ábrák, jelölések</a:t>
            </a:r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456" y="2996952"/>
            <a:ext cx="1930656" cy="248671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998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462356" y="1681644"/>
            <a:ext cx="2454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Mit tettünk fel?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778274"/>
              </p:ext>
            </p:extLst>
          </p:nvPr>
        </p:nvGraphicFramePr>
        <p:xfrm>
          <a:off x="664596" y="2636912"/>
          <a:ext cx="7844036" cy="19567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772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  <a:gridCol w="2313756">
                  <a:extLst>
                    <a:ext uri="{9D8B030D-6E8A-4147-A177-3AD203B41FA5}">
                      <a16:colId xmlns:a16="http://schemas.microsoft.com/office/drawing/2014/main" val="2940380427"/>
                    </a:ext>
                  </a:extLst>
                </a:gridCol>
                <a:gridCol w="2053409">
                  <a:extLst>
                    <a:ext uri="{9D8B030D-6E8A-4147-A177-3AD203B41FA5}">
                      <a16:colId xmlns:a16="http://schemas.microsoft.com/office/drawing/2014/main" val="2171092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A</a:t>
                      </a:r>
                      <a:r>
                        <a:rPr lang="hu-HU" sz="2400" baseline="0" dirty="0">
                          <a:effectLst/>
                        </a:rPr>
                        <a:t> </a:t>
                      </a:r>
                      <a:r>
                        <a:rPr lang="hu-HU" sz="2400" dirty="0">
                          <a:solidFill>
                            <a:srgbClr val="FFFF00"/>
                          </a:solidFill>
                          <a:effectLst/>
                        </a:rPr>
                        <a:t>bizonyítandót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írta ide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Az </a:t>
                      </a:r>
                      <a:r>
                        <a:rPr lang="hu-HU" sz="2400" dirty="0">
                          <a:solidFill>
                            <a:srgbClr val="FFFF00"/>
                          </a:solidFill>
                          <a:effectLst/>
                        </a:rPr>
                        <a:t>állítást </a:t>
                      </a:r>
                      <a:r>
                        <a:rPr lang="hu-HU" sz="2400" dirty="0">
                          <a:effectLst/>
                        </a:rPr>
                        <a:t>írta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 ide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3295738" y="33569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5076056" y="33569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3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7256178" y="33569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3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5076056" y="37890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3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7256178" y="37890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3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3295738" y="3789040"/>
            <a:ext cx="34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  <a:r>
              <a:rPr lang="hu-HU" sz="2400" dirty="0"/>
              <a:t>	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5076056" y="41490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6</a:t>
            </a:r>
          </a:p>
        </p:txBody>
      </p:sp>
      <p:sp>
        <p:nvSpPr>
          <p:cNvPr id="19" name="Szövegdoboz 18"/>
          <p:cNvSpPr txBox="1"/>
          <p:nvPr/>
        </p:nvSpPr>
        <p:spPr>
          <a:xfrm>
            <a:off x="7236296" y="41490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6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3707904" y="378904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6</a:t>
            </a:r>
            <a:r>
              <a:rPr lang="hu-HU" sz="2400" dirty="0"/>
              <a:t>	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3212255" y="41490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3635896" y="41490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2420167" y="33569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2420167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3635896" y="33569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2411760" y="41490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157192"/>
            <a:ext cx="86280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Tipikus hiba: </a:t>
            </a:r>
            <a:r>
              <a:rPr lang="hu-HU" sz="2800" dirty="0">
                <a:solidFill>
                  <a:schemeClr val="bg1"/>
                </a:solidFill>
              </a:rPr>
              <a:t>a feltételt nem tudja leválasztani az állításról,</a:t>
            </a:r>
          </a:p>
          <a:p>
            <a:r>
              <a:rPr lang="hu-HU" sz="2800" dirty="0">
                <a:solidFill>
                  <a:schemeClr val="bg1"/>
                </a:solidFill>
              </a:rPr>
              <a:t>illetve szétválasztani a bizonyítandótól.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02" y="5710621"/>
            <a:ext cx="598699" cy="598699"/>
          </a:xfrm>
          <a:prstGeom prst="rect">
            <a:avLst/>
          </a:prstGeom>
        </p:spPr>
      </p:pic>
      <p:pic>
        <p:nvPicPr>
          <p:cNvPr id="27" name="Kép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888384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7" grpId="0"/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124256" y="1681644"/>
            <a:ext cx="303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Mi a bizonyítandó?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85442"/>
              </p:ext>
            </p:extLst>
          </p:nvPr>
        </p:nvGraphicFramePr>
        <p:xfrm>
          <a:off x="2843808" y="2636912"/>
          <a:ext cx="3476871" cy="1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772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480228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9	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5455978" y="3390091"/>
            <a:ext cx="34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9</a:t>
            </a:r>
            <a:r>
              <a:rPr lang="hu-HU" sz="2400" dirty="0"/>
              <a:t>	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5868144" y="339009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 4</a:t>
            </a:r>
            <a:r>
              <a:rPr lang="hu-HU" sz="2400" dirty="0"/>
              <a:t>	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5408220" y="37890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18	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5940152" y="37890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4580407" y="29969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4580407" y="339938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5940152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5	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4572000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251406"/>
            <a:ext cx="6845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Szisztematikus hiba nincs, </a:t>
            </a:r>
            <a:r>
              <a:rPr lang="hu-HU" sz="2800" dirty="0">
                <a:solidFill>
                  <a:srgbClr val="FFFF00"/>
                </a:solidFill>
              </a:rPr>
              <a:t>káosz</a:t>
            </a:r>
            <a:r>
              <a:rPr lang="hu-HU" sz="2800" dirty="0">
                <a:solidFill>
                  <a:schemeClr val="bg1"/>
                </a:solidFill>
              </a:rPr>
              <a:t> annál inkább.</a:t>
            </a:r>
          </a:p>
        </p:txBody>
      </p:sp>
      <p:pic>
        <p:nvPicPr>
          <p:cNvPr id="18" name="Kép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963" y="5730742"/>
            <a:ext cx="527501" cy="597600"/>
          </a:xfrm>
          <a:prstGeom prst="rect">
            <a:avLst/>
          </a:prstGeom>
        </p:spPr>
      </p:pic>
      <p:pic>
        <p:nvPicPr>
          <p:cNvPr id="19" name="Kép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962645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321604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Open-</a:t>
            </a:r>
            <a:r>
              <a:rPr lang="hu-HU" sz="2800" dirty="0" err="1">
                <a:solidFill>
                  <a:schemeClr val="bg1"/>
                </a:solidFill>
              </a:rPr>
              <a:t>source</a:t>
            </a:r>
            <a:r>
              <a:rPr lang="hu-HU" sz="2800" dirty="0">
                <a:solidFill>
                  <a:schemeClr val="bg1"/>
                </a:solidFill>
              </a:rPr>
              <a:t>, </a:t>
            </a:r>
            <a:r>
              <a:rPr lang="hu-HU" sz="2800" dirty="0" err="1">
                <a:solidFill>
                  <a:schemeClr val="bg1"/>
                </a:solidFill>
              </a:rPr>
              <a:t>cross</a:t>
            </a:r>
            <a:r>
              <a:rPr lang="hu-HU" sz="2800" dirty="0">
                <a:solidFill>
                  <a:schemeClr val="bg1"/>
                </a:solidFill>
              </a:rPr>
              <a:t>-platform JS </a:t>
            </a:r>
            <a:r>
              <a:rPr lang="hu-HU" sz="2800" dirty="0" err="1">
                <a:solidFill>
                  <a:schemeClr val="bg1"/>
                </a:solidFill>
              </a:rPr>
              <a:t>runtime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environment</a:t>
            </a:r>
            <a:r>
              <a:rPr lang="hu-HU" sz="2800" dirty="0">
                <a:solidFill>
                  <a:schemeClr val="bg1"/>
                </a:solidFill>
              </a:rPr>
              <a:t> (BE)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179512" y="2041684"/>
            <a:ext cx="6384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FFFF00"/>
                </a:solidFill>
              </a:rPr>
              <a:t>Runs</a:t>
            </a:r>
            <a:r>
              <a:rPr lang="hu-HU" sz="2800" dirty="0">
                <a:solidFill>
                  <a:srgbClr val="FFFF00"/>
                </a:solidFill>
              </a:rPr>
              <a:t> the V8 JS </a:t>
            </a:r>
            <a:r>
              <a:rPr lang="hu-HU" sz="2800" dirty="0" err="1">
                <a:solidFill>
                  <a:srgbClr val="FFFF00"/>
                </a:solidFill>
              </a:rPr>
              <a:t>enginge</a:t>
            </a:r>
            <a:r>
              <a:rPr lang="hu-HU" sz="2800" dirty="0">
                <a:solidFill>
                  <a:srgbClr val="FFFF00"/>
                </a:solidFill>
              </a:rPr>
              <a:t> (Google Chrome)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913" y="2925596"/>
            <a:ext cx="6084539" cy="3743764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71CC490-BE4D-5D0E-B269-B96B070AF0FD}"/>
              </a:ext>
            </a:extLst>
          </p:cNvPr>
          <p:cNvSpPr txBox="1"/>
          <p:nvPr/>
        </p:nvSpPr>
        <p:spPr>
          <a:xfrm>
            <a:off x="3287309" y="548499"/>
            <a:ext cx="258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Introduction</a:t>
            </a:r>
            <a:endParaRPr lang="hu-H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62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580389" y="1681644"/>
            <a:ext cx="1423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>
                <a:solidFill>
                  <a:schemeClr val="bg1"/>
                </a:solidFill>
              </a:rPr>
              <a:t>Szumma</a:t>
            </a:r>
            <a:endParaRPr lang="hu-HU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45543"/>
              </p:ext>
            </p:extLst>
          </p:nvPr>
        </p:nvGraphicFramePr>
        <p:xfrm>
          <a:off x="1306007" y="3383714"/>
          <a:ext cx="6368913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1133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30195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  <a:gridCol w="2387854">
                  <a:extLst>
                    <a:ext uri="{9D8B030D-6E8A-4147-A177-3AD203B41FA5}">
                      <a16:colId xmlns:a16="http://schemas.microsoft.com/office/drawing/2014/main" val="2940380427"/>
                    </a:ext>
                  </a:extLst>
                </a:gridCol>
                <a:gridCol w="1942357">
                  <a:extLst>
                    <a:ext uri="{9D8B030D-6E8A-4147-A177-3AD203B41FA5}">
                      <a16:colId xmlns:a16="http://schemas.microsoft.com/office/drawing/2014/main" val="2171092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FF00"/>
                          </a:solidFill>
                          <a:effectLst/>
                        </a:rPr>
                        <a:t>Keveri</a:t>
                      </a:r>
                      <a:r>
                        <a:rPr lang="hu-HU" sz="2400" dirty="0">
                          <a:effectLst/>
                        </a:rPr>
                        <a:t> a dolgokat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FF00"/>
                          </a:solidFill>
                          <a:effectLst/>
                        </a:rPr>
                        <a:t>Egyéb</a:t>
                      </a:r>
                      <a:r>
                        <a:rPr lang="hu-HU" sz="2400" baseline="0" dirty="0">
                          <a:effectLst/>
                        </a:rPr>
                        <a:t> hiba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4283968" y="37594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12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2503650" y="375942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2843808" y="37594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1619672" y="37594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013176"/>
            <a:ext cx="8348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Tipikus hiba:</a:t>
            </a:r>
            <a:r>
              <a:rPr lang="hu-HU" sz="2800" dirty="0">
                <a:solidFill>
                  <a:schemeClr val="bg1"/>
                </a:solidFill>
              </a:rPr>
              <a:t> keveri a feltétel, a bizonyítandó és az állítás</a:t>
            </a:r>
          </a:p>
          <a:p>
            <a:r>
              <a:rPr lang="hu-HU" sz="2800" dirty="0">
                <a:solidFill>
                  <a:schemeClr val="bg1"/>
                </a:solidFill>
              </a:rPr>
              <a:t>fogalmát.</a:t>
            </a:r>
          </a:p>
        </p:txBody>
      </p:sp>
      <p:sp>
        <p:nvSpPr>
          <p:cNvPr id="27" name="Szövegdoboz 26"/>
          <p:cNvSpPr txBox="1"/>
          <p:nvPr/>
        </p:nvSpPr>
        <p:spPr>
          <a:xfrm>
            <a:off x="6588224" y="375942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8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507" y="5661248"/>
            <a:ext cx="774973" cy="638922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853989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23" grpId="0"/>
      <p:bldP spid="24" grpId="0"/>
      <p:bldP spid="26" grpId="0"/>
      <p:bldP spid="7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0" b="4777"/>
          <a:stretch/>
        </p:blipFill>
        <p:spPr>
          <a:xfrm rot="5400000">
            <a:off x="1956857" y="2043994"/>
            <a:ext cx="5263341" cy="3709392"/>
          </a:xfrm>
          <a:prstGeom prst="rect">
            <a:avLst/>
          </a:prstGeom>
        </p:spPr>
      </p:pic>
      <p:sp>
        <p:nvSpPr>
          <p:cNvPr id="15" name="Lekerekített téglalap 14"/>
          <p:cNvSpPr/>
          <p:nvPr/>
        </p:nvSpPr>
        <p:spPr>
          <a:xfrm>
            <a:off x="2733831" y="4293096"/>
            <a:ext cx="3709393" cy="72008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9518100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24944"/>
            <a:ext cx="8392270" cy="176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4209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0" b="4777"/>
          <a:stretch/>
        </p:blipFill>
        <p:spPr>
          <a:xfrm rot="5400000">
            <a:off x="1956857" y="2043994"/>
            <a:ext cx="5263341" cy="3709392"/>
          </a:xfrm>
          <a:prstGeom prst="rect">
            <a:avLst/>
          </a:prstGeom>
        </p:spPr>
      </p:pic>
      <p:sp>
        <p:nvSpPr>
          <p:cNvPr id="16" name="Lekerekített téglalap 15"/>
          <p:cNvSpPr/>
          <p:nvPr/>
        </p:nvSpPr>
        <p:spPr>
          <a:xfrm>
            <a:off x="2733831" y="5113176"/>
            <a:ext cx="3709393" cy="98012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878037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21" y="2907489"/>
            <a:ext cx="6069358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10530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0" b="4777"/>
          <a:stretch/>
        </p:blipFill>
        <p:spPr>
          <a:xfrm rot="5400000">
            <a:off x="1956857" y="2043994"/>
            <a:ext cx="5263341" cy="3709392"/>
          </a:xfrm>
          <a:prstGeom prst="rect">
            <a:avLst/>
          </a:prstGeom>
        </p:spPr>
      </p:pic>
      <p:pic>
        <p:nvPicPr>
          <p:cNvPr id="17" name="Kép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r="11464"/>
          <a:stretch/>
        </p:blipFill>
        <p:spPr>
          <a:xfrm>
            <a:off x="7620001" y="5057940"/>
            <a:ext cx="1086986" cy="1035356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8623435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450620" y="1681644"/>
            <a:ext cx="2201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Következtetés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429956" y="2668953"/>
            <a:ext cx="8172365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hu-HU" sz="2800" dirty="0">
                <a:solidFill>
                  <a:srgbClr val="FFFF00"/>
                </a:solidFill>
              </a:rPr>
              <a:t>Tisztázni kell a feltétel és a bizonyítandó egymástól,</a:t>
            </a:r>
          </a:p>
          <a:p>
            <a:pPr lvl="0"/>
            <a:r>
              <a:rPr lang="hu-HU" sz="2800" dirty="0">
                <a:solidFill>
                  <a:srgbClr val="FFFF00"/>
                </a:solidFill>
              </a:rPr>
              <a:t>és magától az állítástól való szétválasztását.</a:t>
            </a:r>
          </a:p>
          <a:p>
            <a:pPr lvl="0"/>
            <a:endParaRPr lang="hu-HU" sz="2800" dirty="0">
              <a:solidFill>
                <a:srgbClr val="FFFF00"/>
              </a:solidFill>
            </a:endParaRP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Hangsúlyossá kell tenni a tanítás folyamán az állítás</a:t>
            </a: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„Ha …, akkor …” szerkezetű mondattá való átalakítását.</a:t>
            </a:r>
          </a:p>
          <a:p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86" y="4875759"/>
            <a:ext cx="1373191" cy="1373191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34228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19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635896" y="620688"/>
            <a:ext cx="199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4. feladat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251520" y="1484784"/>
                <a:ext cx="8455713" cy="447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Az alábbi ábráról a következőket tudjuk: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𝐴𝐵𝐶𝐷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téglalap.</a:t>
                </a:r>
              </a:p>
              <a:p>
                <a:r>
                  <a:rPr lang="hu-HU" sz="2800" dirty="0" err="1">
                    <a:solidFill>
                      <a:schemeClr val="bg1"/>
                    </a:solidFill>
                  </a:rPr>
                  <a:t>Bizonyítsd</a:t>
                </a:r>
                <a:r>
                  <a:rPr lang="hu-HU" sz="2800" dirty="0">
                    <a:solidFill>
                      <a:schemeClr val="bg1"/>
                    </a:solidFill>
                  </a:rPr>
                  <a:t> be, hogy az átlók egyenlő nagyságúak!</a:t>
                </a: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r>
                  <a:rPr lang="hu-HU" sz="2800" dirty="0">
                    <a:solidFill>
                      <a:schemeClr val="bg1"/>
                    </a:solidFill>
                  </a:rPr>
                  <a:t>Írd le a jelöléseket felhasználva, hogy mi van megadva:</a:t>
                </a:r>
              </a:p>
              <a:p>
                <a:r>
                  <a:rPr lang="hu-HU" sz="2800" dirty="0">
                    <a:solidFill>
                      <a:schemeClr val="bg1"/>
                    </a:solidFill>
                  </a:rPr>
                  <a:t>Írd le a jelöléseket felhasználva, hogy mit kell bizonyítani: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Bizonyítás:</a:t>
                </a: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8455713" cy="4478149"/>
              </a:xfrm>
              <a:prstGeom prst="rect">
                <a:avLst/>
              </a:prstGeom>
              <a:blipFill>
                <a:blip r:embed="rId3"/>
                <a:stretch>
                  <a:fillRect l="-1442" t="-1362" r="-360" b="-299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89" y="183090"/>
            <a:ext cx="721190" cy="133118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 rotWithShape="1">
          <a:blip r:embed="rId5"/>
          <a:srcRect l="7415" t="3371" r="11021" b="6629"/>
          <a:stretch/>
        </p:blipFill>
        <p:spPr>
          <a:xfrm>
            <a:off x="3232651" y="2780928"/>
            <a:ext cx="2851517" cy="1728192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251520" y="1514273"/>
            <a:ext cx="8208912" cy="47456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251520" y="922090"/>
            <a:ext cx="1272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0000"/>
                </a:solidFill>
              </a:rPr>
              <a:t>Feltétel</a:t>
            </a:r>
          </a:p>
        </p:txBody>
      </p:sp>
      <p:sp>
        <p:nvSpPr>
          <p:cNvPr id="9" name="Téglalap 8"/>
          <p:cNvSpPr/>
          <p:nvPr/>
        </p:nvSpPr>
        <p:spPr>
          <a:xfrm>
            <a:off x="269214" y="2060848"/>
            <a:ext cx="7200800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>
            <a:off x="251520" y="2545740"/>
            <a:ext cx="206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00B050"/>
                </a:solidFill>
              </a:rPr>
              <a:t>Bizonyítandó</a:t>
            </a:r>
          </a:p>
        </p:txBody>
      </p:sp>
    </p:spTree>
    <p:extLst>
      <p:ext uri="{BB962C8B-B14F-4D97-AF65-F5344CB8AC3E}">
        <p14:creationId xmlns:p14="http://schemas.microsoft.com/office/powerpoint/2010/main" val="3536067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8" grpId="1"/>
      <p:bldP spid="9" grpId="0" animBg="1"/>
      <p:bldP spid="10" grpId="0"/>
      <p:bldP spid="10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20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059832" y="620688"/>
            <a:ext cx="314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Mit vizsgálunk?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37465"/>
            <a:ext cx="1412776" cy="1412776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467544" y="1916832"/>
            <a:ext cx="82192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Az állítás szövegéből ki tudja-e olvasni, hogy mi</a:t>
            </a:r>
          </a:p>
          <a:p>
            <a:r>
              <a:rPr lang="hu-HU" sz="2800" dirty="0">
                <a:solidFill>
                  <a:schemeClr val="bg1"/>
                </a:solidFill>
              </a:rPr>
              <a:t>      van feltéve és mi a bizonyítandó, vagyis miből</a:t>
            </a:r>
          </a:p>
          <a:p>
            <a:r>
              <a:rPr lang="hu-HU" sz="2800" dirty="0">
                <a:solidFill>
                  <a:schemeClr val="bg1"/>
                </a:solidFill>
              </a:rPr>
              <a:t>      mire következtetünk?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Mindezt le tudja-e írni </a:t>
            </a:r>
            <a:r>
              <a:rPr lang="hu-HU" sz="2800">
                <a:solidFill>
                  <a:srgbClr val="FFFF00"/>
                </a:solidFill>
              </a:rPr>
              <a:t>a jelölésekkel?</a:t>
            </a:r>
            <a:endParaRPr lang="hu-HU" sz="2800" dirty="0">
              <a:solidFill>
                <a:srgbClr val="FFFF00"/>
              </a:solidFill>
            </a:endParaRPr>
          </a:p>
          <a:p>
            <a:endParaRPr lang="hu-HU" sz="2800" dirty="0">
              <a:solidFill>
                <a:srgbClr val="FFFF00"/>
              </a:solidFill>
            </a:endParaRPr>
          </a:p>
          <a:p>
            <a:endParaRPr lang="hu-HU" sz="28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Képes-e egyszerű érvelést végrehajtani?</a:t>
            </a:r>
          </a:p>
        </p:txBody>
      </p:sp>
    </p:spTree>
    <p:extLst>
      <p:ext uri="{BB962C8B-B14F-4D97-AF65-F5344CB8AC3E}">
        <p14:creationId xmlns:p14="http://schemas.microsoft.com/office/powerpoint/2010/main" val="15072815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462356" y="1681644"/>
            <a:ext cx="2454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Mit tettünk fel?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59745"/>
              </p:ext>
            </p:extLst>
          </p:nvPr>
        </p:nvGraphicFramePr>
        <p:xfrm>
          <a:off x="2406826" y="2655684"/>
          <a:ext cx="4469430" cy="1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2774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62598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1416539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Majdnem</a:t>
                      </a:r>
                      <a:endParaRPr lang="hu-HU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076056" y="29969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5076056" y="3390091"/>
            <a:ext cx="34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8</a:t>
            </a:r>
            <a:r>
              <a:rPr lang="hu-HU" sz="2400" dirty="0"/>
              <a:t>	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6012160" y="339009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5	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5948559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10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4067944" y="29969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4067944" y="339938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6032042" y="29969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5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4076351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251406"/>
            <a:ext cx="86802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Ha </a:t>
            </a:r>
            <a:r>
              <a:rPr lang="hu-HU" sz="2800" dirty="0">
                <a:solidFill>
                  <a:srgbClr val="FFFF00"/>
                </a:solidFill>
              </a:rPr>
              <a:t>ebben a stílusban </a:t>
            </a:r>
            <a:r>
              <a:rPr lang="hu-HU" sz="2800" dirty="0">
                <a:solidFill>
                  <a:schemeClr val="bg1"/>
                </a:solidFill>
              </a:rPr>
              <a:t>van kitűzve a feladat, akkor a diákok</a:t>
            </a:r>
          </a:p>
          <a:p>
            <a:r>
              <a:rPr lang="hu-HU" sz="2800" dirty="0">
                <a:solidFill>
                  <a:schemeClr val="bg1"/>
                </a:solidFill>
              </a:rPr>
              <a:t>képesek a feltételt kiolvasni.</a:t>
            </a:r>
          </a:p>
        </p:txBody>
      </p:sp>
      <p:sp>
        <p:nvSpPr>
          <p:cNvPr id="27" name="Szövegdoboz 26"/>
          <p:cNvSpPr txBox="1"/>
          <p:nvPr/>
        </p:nvSpPr>
        <p:spPr>
          <a:xfrm>
            <a:off x="5004048" y="3789040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17</a:t>
            </a:r>
            <a:r>
              <a:rPr lang="hu-HU" sz="2400" dirty="0"/>
              <a:t>	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323528" y="4417948"/>
            <a:ext cx="8507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Majdnem = </a:t>
            </a:r>
            <a:r>
              <a:rPr lang="hu-HU" sz="2800" dirty="0">
                <a:solidFill>
                  <a:schemeClr val="bg1"/>
                </a:solidFill>
              </a:rPr>
              <a:t>a szögekről megfeledkezett. (megbocsátható)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604" y="5710621"/>
            <a:ext cx="599868" cy="598699"/>
          </a:xfrm>
          <a:prstGeom prst="rect">
            <a:avLst/>
          </a:prstGeom>
        </p:spPr>
      </p:pic>
      <p:sp>
        <p:nvSpPr>
          <p:cNvPr id="21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7818257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7" grpId="0"/>
      <p:bldP spid="20" grpId="0"/>
      <p:bldP spid="22" grpId="0"/>
      <p:bldP spid="23" grpId="0"/>
      <p:bldP spid="24" grpId="0"/>
      <p:bldP spid="25" grpId="0"/>
      <p:bldP spid="26" grpId="0"/>
      <p:bldP spid="7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609636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chemeClr val="bg1"/>
                </a:solidFill>
              </a:rPr>
              <a:t>Installing</a:t>
            </a:r>
            <a:r>
              <a:rPr lang="hu-HU" sz="2800" dirty="0">
                <a:solidFill>
                  <a:schemeClr val="bg1"/>
                </a:solidFill>
              </a:rPr>
              <a:t>: https://nodejs.org/en/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179512" y="3121804"/>
            <a:ext cx="452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No UI </a:t>
            </a:r>
            <a:r>
              <a:rPr lang="hu-HU" sz="2800" dirty="0">
                <a:solidFill>
                  <a:srgbClr val="FFFF00"/>
                </a:solidFill>
                <a:sym typeface="Wingdings" panose="05000000000000000000" pitchFamily="2" charset="2"/>
              </a:rPr>
              <a:t> CLI (VSC Terminal)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66F9181-EA53-82E9-ADBE-4EED18CB7DD6}"/>
              </a:ext>
            </a:extLst>
          </p:cNvPr>
          <p:cNvSpPr txBox="1"/>
          <p:nvPr/>
        </p:nvSpPr>
        <p:spPr>
          <a:xfrm>
            <a:off x="179512" y="4489956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Version: </a:t>
            </a:r>
            <a:r>
              <a:rPr lang="hu-HU" sz="2800" dirty="0" err="1">
                <a:solidFill>
                  <a:schemeClr val="bg1"/>
                </a:solidFill>
              </a:rPr>
              <a:t>node</a:t>
            </a:r>
            <a:r>
              <a:rPr lang="hu-HU" sz="2800" dirty="0">
                <a:solidFill>
                  <a:schemeClr val="bg1"/>
                </a:solidFill>
              </a:rPr>
              <a:t> –version (</a:t>
            </a:r>
            <a:r>
              <a:rPr lang="hu-HU" sz="2800" dirty="0" err="1">
                <a:solidFill>
                  <a:schemeClr val="bg1"/>
                </a:solidFill>
              </a:rPr>
              <a:t>node</a:t>
            </a:r>
            <a:r>
              <a:rPr lang="hu-HU" sz="2800" dirty="0">
                <a:solidFill>
                  <a:schemeClr val="bg1"/>
                </a:solidFill>
              </a:rPr>
              <a:t> -v)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5E56474-3FF6-A13E-B807-6564F6CDBBF5}"/>
              </a:ext>
            </a:extLst>
          </p:cNvPr>
          <p:cNvSpPr txBox="1"/>
          <p:nvPr/>
        </p:nvSpPr>
        <p:spPr>
          <a:xfrm>
            <a:off x="3287309" y="476309"/>
            <a:ext cx="258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Introduction</a:t>
            </a:r>
            <a:endParaRPr lang="hu-H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0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124256" y="1681644"/>
            <a:ext cx="303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Mi a bizonyítandó?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86405"/>
              </p:ext>
            </p:extLst>
          </p:nvPr>
        </p:nvGraphicFramePr>
        <p:xfrm>
          <a:off x="2843808" y="2636912"/>
          <a:ext cx="3476871" cy="1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772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364088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14	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5364088" y="3390091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  <a:r>
              <a:rPr lang="hu-HU" sz="2400" dirty="0"/>
              <a:t>	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5868144" y="339009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 3</a:t>
            </a:r>
            <a:r>
              <a:rPr lang="hu-HU" sz="2400" dirty="0"/>
              <a:t>	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5408220" y="37890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24	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5940152" y="37890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4580407" y="29969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4580407" y="339938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5940152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0	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4572000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085184"/>
            <a:ext cx="7478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Összességében</a:t>
            </a:r>
            <a:r>
              <a:rPr lang="hu-HU" sz="2800" dirty="0">
                <a:solidFill>
                  <a:schemeClr val="bg1"/>
                </a:solidFill>
              </a:rPr>
              <a:t>: ebben a megfogalmazásban siker!</a:t>
            </a:r>
          </a:p>
        </p:txBody>
      </p:sp>
      <p:pic>
        <p:nvPicPr>
          <p:cNvPr id="19" name="Kép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8" t="4393" r="18275"/>
          <a:stretch/>
        </p:blipFill>
        <p:spPr>
          <a:xfrm>
            <a:off x="8184714" y="5342077"/>
            <a:ext cx="671648" cy="959331"/>
          </a:xfrm>
          <a:prstGeom prst="rect">
            <a:avLst/>
          </a:prstGeom>
        </p:spPr>
      </p:pic>
      <p:sp>
        <p:nvSpPr>
          <p:cNvPr id="18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753758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339752" y="1681644"/>
            <a:ext cx="4692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És mi a helyzet a bizonyítással?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238246"/>
                  </p:ext>
                </p:extLst>
              </p:nvPr>
            </p:nvGraphicFramePr>
            <p:xfrm>
              <a:off x="247866" y="2893236"/>
              <a:ext cx="8389026" cy="15498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hu-HU" sz="2400" i="1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≅</m:t>
                              </m:r>
                            </m:oMath>
                          </a14:m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err="1">
                              <a:solidFill>
                                <a:srgbClr val="00B050"/>
                              </a:solidFill>
                              <a:effectLst/>
                            </a:rPr>
                            <a:t>trf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238246"/>
                  </p:ext>
                </p:extLst>
              </p:nvPr>
            </p:nvGraphicFramePr>
            <p:xfrm>
              <a:off x="247866" y="2893236"/>
              <a:ext cx="8389026" cy="16018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23077" t="-21127" r="-362821" b="-3098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(</a:t>
                          </a:r>
                          <a:r>
                            <a:rPr lang="hu-HU" sz="2400" dirty="0" err="1" smtClean="0">
                              <a:solidFill>
                                <a:srgbClr val="00B050"/>
                              </a:solidFill>
                              <a:effectLst/>
                            </a:rPr>
                            <a:t>trf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Szövegdoboz 26"/>
          <p:cNvSpPr txBox="1"/>
          <p:nvPr/>
        </p:nvSpPr>
        <p:spPr>
          <a:xfrm>
            <a:off x="1988119" y="32849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1979712" y="36874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1988119" y="407707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3347864" y="328498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1" name="Szövegdoboz 30"/>
          <p:cNvSpPr txBox="1"/>
          <p:nvPr/>
        </p:nvSpPr>
        <p:spPr>
          <a:xfrm>
            <a:off x="457200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2" name="Szövegdoboz 31"/>
          <p:cNvSpPr txBox="1"/>
          <p:nvPr/>
        </p:nvSpPr>
        <p:spPr>
          <a:xfrm>
            <a:off x="5868144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Szövegdoboz 32"/>
          <p:cNvSpPr txBox="1"/>
          <p:nvPr/>
        </p:nvSpPr>
        <p:spPr>
          <a:xfrm>
            <a:off x="7380312" y="3284984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34" name="Szövegdoboz 33"/>
          <p:cNvSpPr txBox="1"/>
          <p:nvPr/>
        </p:nvSpPr>
        <p:spPr>
          <a:xfrm>
            <a:off x="826429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Szövegdoboz 34"/>
          <p:cNvSpPr txBox="1"/>
          <p:nvPr/>
        </p:nvSpPr>
        <p:spPr>
          <a:xfrm>
            <a:off x="3203848" y="368741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6" name="Szövegdoboz 35"/>
          <p:cNvSpPr txBox="1"/>
          <p:nvPr/>
        </p:nvSpPr>
        <p:spPr>
          <a:xfrm>
            <a:off x="3203848" y="40770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37" name="Szövegdoboz 36"/>
          <p:cNvSpPr txBox="1"/>
          <p:nvPr/>
        </p:nvSpPr>
        <p:spPr>
          <a:xfrm>
            <a:off x="457200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4572000" y="4077072"/>
            <a:ext cx="19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5868144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0" name="Szövegdoboz 39"/>
          <p:cNvSpPr txBox="1"/>
          <p:nvPr/>
        </p:nvSpPr>
        <p:spPr>
          <a:xfrm>
            <a:off x="5868144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1" name="Szövegdoboz 40"/>
          <p:cNvSpPr txBox="1"/>
          <p:nvPr/>
        </p:nvSpPr>
        <p:spPr>
          <a:xfrm>
            <a:off x="7380312" y="3678123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0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2" name="Szövegdoboz 41"/>
          <p:cNvSpPr txBox="1"/>
          <p:nvPr/>
        </p:nvSpPr>
        <p:spPr>
          <a:xfrm>
            <a:off x="7380312" y="4077072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826429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Szövegdoboz 43"/>
          <p:cNvSpPr txBox="1"/>
          <p:nvPr/>
        </p:nvSpPr>
        <p:spPr>
          <a:xfrm>
            <a:off x="8264290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Téglalap 8"/>
          <p:cNvSpPr/>
          <p:nvPr/>
        </p:nvSpPr>
        <p:spPr>
          <a:xfrm>
            <a:off x="3223730" y="4130030"/>
            <a:ext cx="2984572" cy="349473"/>
          </a:xfrm>
          <a:prstGeom prst="rect">
            <a:avLst/>
          </a:prstGeom>
          <a:solidFill>
            <a:schemeClr val="accent1">
              <a:alpha val="2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Lefelé nyíl 12"/>
          <p:cNvSpPr/>
          <p:nvPr/>
        </p:nvSpPr>
        <p:spPr>
          <a:xfrm>
            <a:off x="4395282" y="4532461"/>
            <a:ext cx="484632" cy="4488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4067944" y="486916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rgbClr val="00B050"/>
                </a:solidFill>
              </a:rPr>
              <a:t>21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4645876" y="4869160"/>
            <a:ext cx="57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hu-HU" sz="3600" dirty="0">
              <a:solidFill>
                <a:srgbClr val="00B050"/>
              </a:solidFill>
            </a:endParaRPr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7"/>
          <a:stretch/>
        </p:blipFill>
        <p:spPr>
          <a:xfrm>
            <a:off x="8028384" y="5409148"/>
            <a:ext cx="847221" cy="900172"/>
          </a:xfrm>
          <a:prstGeom prst="rect">
            <a:avLst/>
          </a:prstGeom>
        </p:spPr>
      </p:pic>
      <p:pic>
        <p:nvPicPr>
          <p:cNvPr id="45" name="Kép 44"/>
          <p:cNvPicPr>
            <a:picLocks noChangeAspect="1"/>
          </p:cNvPicPr>
          <p:nvPr/>
        </p:nvPicPr>
        <p:blipFill rotWithShape="1">
          <a:blip r:embed="rId5"/>
          <a:srcRect l="7415" t="3371" r="11021" b="6629"/>
          <a:stretch/>
        </p:blipFill>
        <p:spPr>
          <a:xfrm>
            <a:off x="163739" y="145664"/>
            <a:ext cx="1866615" cy="1131282"/>
          </a:xfrm>
          <a:prstGeom prst="rect">
            <a:avLst/>
          </a:prstGeom>
        </p:spPr>
      </p:pic>
      <p:sp>
        <p:nvSpPr>
          <p:cNvPr id="46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5994098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9" grpId="0" animBg="1"/>
      <p:bldP spid="13" grpId="0" animBg="1"/>
      <p:bldP spid="14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339752" y="1681644"/>
            <a:ext cx="4692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És mi a helyzet a bizonyítással?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764582"/>
                  </p:ext>
                </p:extLst>
              </p:nvPr>
            </p:nvGraphicFramePr>
            <p:xfrm>
              <a:off x="247866" y="2893236"/>
              <a:ext cx="8389026" cy="15498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hu-HU" sz="2400" i="1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≅</m:t>
                              </m:r>
                            </m:oMath>
                          </a14:m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err="1">
                              <a:solidFill>
                                <a:srgbClr val="00B050"/>
                              </a:solidFill>
                              <a:effectLst/>
                            </a:rPr>
                            <a:t>trf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764582"/>
                  </p:ext>
                </p:extLst>
              </p:nvPr>
            </p:nvGraphicFramePr>
            <p:xfrm>
              <a:off x="247866" y="2893236"/>
              <a:ext cx="8389026" cy="16018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23077" t="-21127" r="-362821" b="-3098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(</a:t>
                          </a:r>
                          <a:r>
                            <a:rPr lang="hu-HU" sz="2400" dirty="0" err="1" smtClean="0">
                              <a:solidFill>
                                <a:srgbClr val="00B050"/>
                              </a:solidFill>
                              <a:effectLst/>
                            </a:rPr>
                            <a:t>trf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Szövegdoboz 26"/>
          <p:cNvSpPr txBox="1"/>
          <p:nvPr/>
        </p:nvSpPr>
        <p:spPr>
          <a:xfrm>
            <a:off x="1988119" y="32849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1979712" y="36874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1988119" y="407707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3347864" y="328498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1" name="Szövegdoboz 30"/>
          <p:cNvSpPr txBox="1"/>
          <p:nvPr/>
        </p:nvSpPr>
        <p:spPr>
          <a:xfrm>
            <a:off x="457200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2" name="Szövegdoboz 31"/>
          <p:cNvSpPr txBox="1"/>
          <p:nvPr/>
        </p:nvSpPr>
        <p:spPr>
          <a:xfrm>
            <a:off x="5868144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Szövegdoboz 32"/>
          <p:cNvSpPr txBox="1"/>
          <p:nvPr/>
        </p:nvSpPr>
        <p:spPr>
          <a:xfrm>
            <a:off x="7380312" y="3284984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34" name="Szövegdoboz 33"/>
          <p:cNvSpPr txBox="1"/>
          <p:nvPr/>
        </p:nvSpPr>
        <p:spPr>
          <a:xfrm>
            <a:off x="826429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Szövegdoboz 34"/>
          <p:cNvSpPr txBox="1"/>
          <p:nvPr/>
        </p:nvSpPr>
        <p:spPr>
          <a:xfrm>
            <a:off x="3203848" y="368741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6" name="Szövegdoboz 35"/>
          <p:cNvSpPr txBox="1"/>
          <p:nvPr/>
        </p:nvSpPr>
        <p:spPr>
          <a:xfrm>
            <a:off x="3203848" y="40770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37" name="Szövegdoboz 36"/>
          <p:cNvSpPr txBox="1"/>
          <p:nvPr/>
        </p:nvSpPr>
        <p:spPr>
          <a:xfrm>
            <a:off x="457200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4572000" y="4077072"/>
            <a:ext cx="19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5868144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0" name="Szövegdoboz 39"/>
          <p:cNvSpPr txBox="1"/>
          <p:nvPr/>
        </p:nvSpPr>
        <p:spPr>
          <a:xfrm>
            <a:off x="5868144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1" name="Szövegdoboz 40"/>
          <p:cNvSpPr txBox="1"/>
          <p:nvPr/>
        </p:nvSpPr>
        <p:spPr>
          <a:xfrm>
            <a:off x="7380312" y="3678123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0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2" name="Szövegdoboz 41"/>
          <p:cNvSpPr txBox="1"/>
          <p:nvPr/>
        </p:nvSpPr>
        <p:spPr>
          <a:xfrm>
            <a:off x="7380312" y="4077072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826429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Szövegdoboz 43"/>
          <p:cNvSpPr txBox="1"/>
          <p:nvPr/>
        </p:nvSpPr>
        <p:spPr>
          <a:xfrm>
            <a:off x="8264290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45" name="Kép 44"/>
          <p:cNvPicPr>
            <a:picLocks noChangeAspect="1"/>
          </p:cNvPicPr>
          <p:nvPr/>
        </p:nvPicPr>
        <p:blipFill rotWithShape="1">
          <a:blip r:embed="rId4"/>
          <a:srcRect l="7415" t="3371" r="11021" b="6629"/>
          <a:stretch/>
        </p:blipFill>
        <p:spPr>
          <a:xfrm>
            <a:off x="163739" y="145664"/>
            <a:ext cx="1866615" cy="1131282"/>
          </a:xfrm>
          <a:prstGeom prst="rect">
            <a:avLst/>
          </a:prstGeom>
        </p:spPr>
      </p:pic>
      <p:sp>
        <p:nvSpPr>
          <p:cNvPr id="46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23</a:t>
            </a:r>
          </a:p>
        </p:txBody>
      </p:sp>
      <p:sp>
        <p:nvSpPr>
          <p:cNvPr id="47" name="Téglalap 46"/>
          <p:cNvSpPr/>
          <p:nvPr/>
        </p:nvSpPr>
        <p:spPr>
          <a:xfrm>
            <a:off x="3103118" y="4136306"/>
            <a:ext cx="748802" cy="35876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Téglalap 47"/>
          <p:cNvSpPr/>
          <p:nvPr/>
        </p:nvSpPr>
        <p:spPr>
          <a:xfrm>
            <a:off x="4311844" y="4149080"/>
            <a:ext cx="2204372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Lefelé nyíl 48"/>
          <p:cNvSpPr/>
          <p:nvPr/>
        </p:nvSpPr>
        <p:spPr>
          <a:xfrm>
            <a:off x="3851920" y="4780309"/>
            <a:ext cx="484632" cy="4488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 </a:t>
            </a:r>
          </a:p>
        </p:txBody>
      </p:sp>
      <p:sp>
        <p:nvSpPr>
          <p:cNvPr id="50" name="Szövegdoboz 49"/>
          <p:cNvSpPr txBox="1"/>
          <p:nvPr/>
        </p:nvSpPr>
        <p:spPr>
          <a:xfrm>
            <a:off x="2441502" y="5229200"/>
            <a:ext cx="3498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Algebrai szemléletmód</a:t>
            </a:r>
          </a:p>
        </p:txBody>
      </p:sp>
      <p:sp>
        <p:nvSpPr>
          <p:cNvPr id="51" name="Szövegdoboz 50"/>
          <p:cNvSpPr txBox="1"/>
          <p:nvPr/>
        </p:nvSpPr>
        <p:spPr>
          <a:xfrm>
            <a:off x="3851920" y="393305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>
                <a:solidFill>
                  <a:srgbClr val="FF0000"/>
                </a:solidFill>
              </a:rPr>
              <a:t>&gt;</a:t>
            </a:r>
          </a:p>
        </p:txBody>
      </p:sp>
      <p:pic>
        <p:nvPicPr>
          <p:cNvPr id="52" name="Kép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197" y="5342077"/>
            <a:ext cx="928291" cy="92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20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/>
      <p:bldP spid="5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339752" y="1681644"/>
            <a:ext cx="4692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És mi a helyzet a bizonyítással?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4705969"/>
                  </p:ext>
                </p:extLst>
              </p:nvPr>
            </p:nvGraphicFramePr>
            <p:xfrm>
              <a:off x="247866" y="2893236"/>
              <a:ext cx="8644614" cy="15498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868488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hu-HU" sz="2400" i="1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≅</m:t>
                              </m:r>
                            </m:oMath>
                          </a14:m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(t. </a:t>
                          </a:r>
                          <a:r>
                            <a:rPr lang="hu-HU" sz="2400" dirty="0" err="1">
                              <a:solidFill>
                                <a:srgbClr val="00B050"/>
                              </a:solidFill>
                              <a:effectLst/>
                            </a:rPr>
                            <a:t>szimm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4705969"/>
                  </p:ext>
                </p:extLst>
              </p:nvPr>
            </p:nvGraphicFramePr>
            <p:xfrm>
              <a:off x="247866" y="2893236"/>
              <a:ext cx="8644614" cy="16018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868488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23077" t="-21127" r="-389744" b="-3098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(t. </a:t>
                          </a:r>
                          <a:r>
                            <a:rPr lang="hu-HU" sz="2400" dirty="0" err="1" smtClean="0">
                              <a:solidFill>
                                <a:srgbClr val="00B050"/>
                              </a:solidFill>
                              <a:effectLst/>
                            </a:rPr>
                            <a:t>szimm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Szövegdoboz 26"/>
          <p:cNvSpPr txBox="1"/>
          <p:nvPr/>
        </p:nvSpPr>
        <p:spPr>
          <a:xfrm>
            <a:off x="1988119" y="32849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1979712" y="36874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1988119" y="407707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3347864" y="328498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1" name="Szövegdoboz 30"/>
          <p:cNvSpPr txBox="1"/>
          <p:nvPr/>
        </p:nvSpPr>
        <p:spPr>
          <a:xfrm>
            <a:off x="457200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2" name="Szövegdoboz 31"/>
          <p:cNvSpPr txBox="1"/>
          <p:nvPr/>
        </p:nvSpPr>
        <p:spPr>
          <a:xfrm>
            <a:off x="5940152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Szövegdoboz 32"/>
          <p:cNvSpPr txBox="1"/>
          <p:nvPr/>
        </p:nvSpPr>
        <p:spPr>
          <a:xfrm>
            <a:off x="7640468" y="3284984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34" name="Szövegdoboz 33"/>
          <p:cNvSpPr txBox="1"/>
          <p:nvPr/>
        </p:nvSpPr>
        <p:spPr>
          <a:xfrm>
            <a:off x="853244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Szövegdoboz 34"/>
          <p:cNvSpPr txBox="1"/>
          <p:nvPr/>
        </p:nvSpPr>
        <p:spPr>
          <a:xfrm>
            <a:off x="3203848" y="368741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6" name="Szövegdoboz 35"/>
          <p:cNvSpPr txBox="1"/>
          <p:nvPr/>
        </p:nvSpPr>
        <p:spPr>
          <a:xfrm>
            <a:off x="3203848" y="40770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37" name="Szövegdoboz 36"/>
          <p:cNvSpPr txBox="1"/>
          <p:nvPr/>
        </p:nvSpPr>
        <p:spPr>
          <a:xfrm>
            <a:off x="457200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4572000" y="4077072"/>
            <a:ext cx="19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5940152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0" name="Szövegdoboz 39"/>
          <p:cNvSpPr txBox="1"/>
          <p:nvPr/>
        </p:nvSpPr>
        <p:spPr>
          <a:xfrm>
            <a:off x="5940152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1" name="Szövegdoboz 40"/>
          <p:cNvSpPr txBox="1"/>
          <p:nvPr/>
        </p:nvSpPr>
        <p:spPr>
          <a:xfrm>
            <a:off x="7640468" y="3678123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0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2" name="Szövegdoboz 41"/>
          <p:cNvSpPr txBox="1"/>
          <p:nvPr/>
        </p:nvSpPr>
        <p:spPr>
          <a:xfrm>
            <a:off x="7640468" y="4077072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853244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Szövegdoboz 43"/>
          <p:cNvSpPr txBox="1"/>
          <p:nvPr/>
        </p:nvSpPr>
        <p:spPr>
          <a:xfrm>
            <a:off x="8532440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" name="Téglalap 4"/>
          <p:cNvSpPr/>
          <p:nvPr/>
        </p:nvSpPr>
        <p:spPr>
          <a:xfrm>
            <a:off x="3103118" y="4136306"/>
            <a:ext cx="748802" cy="35876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Téglalap 44"/>
          <p:cNvSpPr/>
          <p:nvPr/>
        </p:nvSpPr>
        <p:spPr>
          <a:xfrm>
            <a:off x="4311844" y="4149080"/>
            <a:ext cx="2204372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Lefelé nyíl 46"/>
          <p:cNvSpPr/>
          <p:nvPr/>
        </p:nvSpPr>
        <p:spPr>
          <a:xfrm>
            <a:off x="3851920" y="4780309"/>
            <a:ext cx="484632" cy="4488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 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3851920" y="393305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2441502" y="5229200"/>
            <a:ext cx="3498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Algebrai szemléletmód</a:t>
            </a:r>
          </a:p>
        </p:txBody>
      </p:sp>
      <p:pic>
        <p:nvPicPr>
          <p:cNvPr id="17" name="Kép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197" y="5342077"/>
            <a:ext cx="928291" cy="928291"/>
          </a:xfrm>
          <a:prstGeom prst="rect">
            <a:avLst/>
          </a:prstGeom>
        </p:spPr>
      </p:pic>
      <p:pic>
        <p:nvPicPr>
          <p:cNvPr id="46" name="Kép 45"/>
          <p:cNvPicPr>
            <a:picLocks noChangeAspect="1"/>
          </p:cNvPicPr>
          <p:nvPr/>
        </p:nvPicPr>
        <p:blipFill rotWithShape="1">
          <a:blip r:embed="rId5"/>
          <a:srcRect l="7415" t="3371" r="11021" b="6629"/>
          <a:stretch/>
        </p:blipFill>
        <p:spPr>
          <a:xfrm>
            <a:off x="163739" y="145664"/>
            <a:ext cx="1866615" cy="1131282"/>
          </a:xfrm>
          <a:prstGeom prst="rect">
            <a:avLst/>
          </a:prstGeom>
        </p:spPr>
      </p:pic>
      <p:sp>
        <p:nvSpPr>
          <p:cNvPr id="48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467885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5" grpId="0" animBg="1"/>
      <p:bldP spid="47" grpId="0" animBg="1"/>
      <p:bldP spid="12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868421" y="1268760"/>
            <a:ext cx="1423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>
                <a:solidFill>
                  <a:schemeClr val="bg1"/>
                </a:solidFill>
              </a:rPr>
              <a:t>Szumma</a:t>
            </a:r>
            <a:endParaRPr lang="hu-HU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>
              <a:xfrm>
                <a:off x="429956" y="1907822"/>
                <a:ext cx="8735084" cy="4201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hu-HU" sz="2800" dirty="0">
                    <a:solidFill>
                      <a:srgbClr val="FFFF00"/>
                    </a:solidFill>
                  </a:rPr>
                  <a:t>Ha „tagoltan” adjuk meg a feladatot, akkor el tudják</a:t>
                </a:r>
              </a:p>
              <a:p>
                <a:pPr lvl="0"/>
                <a:r>
                  <a:rPr lang="hu-HU" sz="2800" dirty="0">
                    <a:solidFill>
                      <a:srgbClr val="FFFF00"/>
                    </a:solidFill>
                  </a:rPr>
                  <a:t>választani egymástól a feltételt és a bizonyítandót.</a:t>
                </a:r>
              </a:p>
              <a:p>
                <a14:m>
                  <m:oMath xmlns:m="http://schemas.openxmlformats.org/officeDocument/2006/math">
                    <m:r>
                      <a:rPr lang="hu-H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hu-HU" dirty="0"/>
                  <a:t> </a:t>
                </a:r>
                <a:r>
                  <a:rPr lang="hu-HU" sz="2800" dirty="0">
                    <a:solidFill>
                      <a:schemeClr val="bg1"/>
                    </a:solidFill>
                  </a:rPr>
                  <a:t>Még a „Ha …, akkor …” típusú megfogalmazást is</a:t>
                </a:r>
              </a:p>
              <a:p>
                <a:pPr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érdemes eleinte két mondatba szétszedni.</a:t>
                </a:r>
              </a:p>
              <a:p>
                <a:pPr lvl="0"/>
                <a:r>
                  <a:rPr lang="hu-HU" sz="2800" dirty="0">
                    <a:solidFill>
                      <a:srgbClr val="FFFF00"/>
                    </a:solidFill>
                  </a:rPr>
                  <a:t>A feltétel és a bizonyítandó megfogalmazásában a</a:t>
                </a:r>
              </a:p>
              <a:p>
                <a:pPr lvl="0">
                  <a:spcAft>
                    <a:spcPts val="600"/>
                  </a:spcAft>
                </a:pPr>
                <a:r>
                  <a:rPr lang="hu-HU" sz="2800" dirty="0">
                    <a:solidFill>
                      <a:srgbClr val="FFFF00"/>
                    </a:solidFill>
                  </a:rPr>
                  <a:t>jelöléseket jól alkalmazzák.</a:t>
                </a:r>
              </a:p>
              <a:p>
                <a:pPr lvl="0"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Egy egyszerű, néhány lépéses érvelés nem okoz gondot.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(Inkább alkalmaztak algebrai érvelést, mint geometriait;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ezt valószínűleg a derékszögű háromszög látványa okozta.)</a:t>
                </a:r>
                <a:endParaRPr lang="hu-HU" dirty="0"/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56" y="1907822"/>
                <a:ext cx="8735084" cy="4201150"/>
              </a:xfrm>
              <a:prstGeom prst="rect">
                <a:avLst/>
              </a:prstGeom>
              <a:blipFill>
                <a:blip r:embed="rId3"/>
                <a:stretch>
                  <a:fillRect l="-1466" t="-1451" b="-319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Kép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93" y="240135"/>
            <a:ext cx="1373191" cy="1373191"/>
          </a:xfrm>
          <a:prstGeom prst="rect">
            <a:avLst/>
          </a:prstGeom>
        </p:spPr>
      </p:pic>
      <p:sp>
        <p:nvSpPr>
          <p:cNvPr id="12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125169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25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635896" y="620688"/>
            <a:ext cx="199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6. feladat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251520" y="1484784"/>
                <a:ext cx="6382388" cy="4201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Az alábbi ábráról a következőket tudjuk:</a:t>
                </a:r>
                <a:endParaRPr lang="hu-H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hu-HU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az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szakasz felezőpontja.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𝐵𝐷</m:t>
                    </m:r>
                  </m:oMath>
                </a14:m>
                <a:r>
                  <a:rPr lang="hu-HU" sz="2800" b="1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hu-HU" sz="2800" dirty="0" err="1">
                    <a:solidFill>
                      <a:schemeClr val="bg1"/>
                    </a:solidFill>
                  </a:rPr>
                  <a:t>Bizonyítsd</a:t>
                </a:r>
                <a:r>
                  <a:rPr lang="hu-HU" sz="2800" dirty="0">
                    <a:solidFill>
                      <a:schemeClr val="bg1"/>
                    </a:solidFill>
                  </a:rPr>
                  <a:t> be, hogy a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𝐶𝐷𝐴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szög derékszög!</a:t>
                </a: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6382388" cy="4201150"/>
              </a:xfrm>
              <a:prstGeom prst="rect">
                <a:avLst/>
              </a:prstGeom>
              <a:blipFill>
                <a:blip r:embed="rId3"/>
                <a:stretch>
                  <a:fillRect l="-1910" t="-1451" r="-86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89" y="183090"/>
            <a:ext cx="721190" cy="1331183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265965" y="1514273"/>
            <a:ext cx="5962219" cy="143941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251520" y="961564"/>
            <a:ext cx="1272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0000"/>
                </a:solidFill>
              </a:rPr>
              <a:t>Feltétel</a:t>
            </a:r>
          </a:p>
        </p:txBody>
      </p:sp>
      <p:sp>
        <p:nvSpPr>
          <p:cNvPr id="9" name="Téglalap 8"/>
          <p:cNvSpPr/>
          <p:nvPr/>
        </p:nvSpPr>
        <p:spPr>
          <a:xfrm>
            <a:off x="269214" y="3068960"/>
            <a:ext cx="6364694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>
            <a:off x="251520" y="3501008"/>
            <a:ext cx="206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00B050"/>
                </a:solidFill>
              </a:rPr>
              <a:t>Bizonyítandó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538" y="3971573"/>
            <a:ext cx="2068582" cy="197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67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8" grpId="1"/>
      <p:bldP spid="9" grpId="0" animBg="1"/>
      <p:bldP spid="10" grpId="0"/>
      <p:bldP spid="10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25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635896" y="620688"/>
            <a:ext cx="199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6. feladat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251520" y="1484784"/>
                <a:ext cx="6382388" cy="4201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Az alábbi ábráról a következőket tudjuk:</a:t>
                </a:r>
                <a:endParaRPr lang="hu-H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hu-HU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az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szakasz felezőpontja.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𝐵𝐷</m:t>
                    </m:r>
                  </m:oMath>
                </a14:m>
                <a:r>
                  <a:rPr lang="hu-HU" sz="2800" b="1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hu-HU" sz="2800" dirty="0" err="1">
                    <a:solidFill>
                      <a:schemeClr val="bg1"/>
                    </a:solidFill>
                  </a:rPr>
                  <a:t>Bizonyítsd</a:t>
                </a:r>
                <a:r>
                  <a:rPr lang="hu-HU" sz="2800" dirty="0">
                    <a:solidFill>
                      <a:schemeClr val="bg1"/>
                    </a:solidFill>
                  </a:rPr>
                  <a:t> be, hogy a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𝐶𝐷𝐴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szög derékszög!</a:t>
                </a: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6382388" cy="4201150"/>
              </a:xfrm>
              <a:prstGeom prst="rect">
                <a:avLst/>
              </a:prstGeom>
              <a:blipFill>
                <a:blip r:embed="rId3"/>
                <a:stretch>
                  <a:fillRect l="-1910" t="-1451" r="-86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89" y="183090"/>
            <a:ext cx="721190" cy="1331183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265965" y="1514273"/>
            <a:ext cx="5962219" cy="143941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269214" y="3068960"/>
            <a:ext cx="6364694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538" y="3971573"/>
            <a:ext cx="2068582" cy="197770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7524328" y="3717032"/>
            <a:ext cx="16583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Szerkezet!</a:t>
            </a:r>
          </a:p>
          <a:p>
            <a:r>
              <a:rPr lang="hu-HU" sz="2800" dirty="0">
                <a:solidFill>
                  <a:schemeClr val="bg1"/>
                </a:solidFill>
              </a:rPr>
              <a:t>(1, 3, 5, 6)</a:t>
            </a:r>
          </a:p>
        </p:txBody>
      </p:sp>
      <p:cxnSp>
        <p:nvCxnSpPr>
          <p:cNvPr id="13" name="Egyenes összekötő nyíllal 12"/>
          <p:cNvCxnSpPr/>
          <p:nvPr/>
        </p:nvCxnSpPr>
        <p:spPr>
          <a:xfrm flipH="1" flipV="1">
            <a:off x="6493729" y="1965325"/>
            <a:ext cx="1440160" cy="165618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 flipH="1" flipV="1">
            <a:off x="6732240" y="3501008"/>
            <a:ext cx="743744" cy="29979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/>
          <p:nvPr/>
        </p:nvCxnSpPr>
        <p:spPr>
          <a:xfrm flipH="1">
            <a:off x="6012160" y="4221088"/>
            <a:ext cx="1235968" cy="6463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251520" y="961564"/>
            <a:ext cx="1272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0000"/>
                </a:solidFill>
              </a:rPr>
              <a:t>Feltétel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251520" y="3501008"/>
            <a:ext cx="206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00B050"/>
                </a:solidFill>
              </a:rPr>
              <a:t>Bizonyítandó</a:t>
            </a:r>
          </a:p>
        </p:txBody>
      </p:sp>
    </p:spTree>
    <p:extLst>
      <p:ext uri="{BB962C8B-B14F-4D97-AF65-F5344CB8AC3E}">
        <p14:creationId xmlns:p14="http://schemas.microsoft.com/office/powerpoint/2010/main" val="265254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26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059832" y="620688"/>
            <a:ext cx="314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Mit vizsgálunk?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37465"/>
            <a:ext cx="1412776" cy="1412776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467544" y="2125300"/>
            <a:ext cx="8496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Tudja-e az ábrát értelmezni?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Képes-e egy több lépésből álló, ám egyszerű bizonyítás megkonstruálására?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Hogyan érvel? Mikre hivatkozik?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Milyen részletességgel indokol? Milyen a </a:t>
            </a:r>
            <a:r>
              <a:rPr lang="hu-HU" sz="2800" dirty="0" err="1">
                <a:solidFill>
                  <a:schemeClr val="bg1"/>
                </a:solidFill>
              </a:rPr>
              <a:t>nyelvhaszná-lata</a:t>
            </a:r>
            <a:r>
              <a:rPr lang="hu-HU" sz="2800" dirty="0">
                <a:solidFill>
                  <a:schemeClr val="bg1"/>
                </a:solidFill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246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703573" y="1681644"/>
            <a:ext cx="4028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Hogy sikerült a bizonyítás?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86405"/>
              </p:ext>
            </p:extLst>
          </p:nvPr>
        </p:nvGraphicFramePr>
        <p:xfrm>
          <a:off x="2843808" y="2636912"/>
          <a:ext cx="3476871" cy="1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772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480228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9	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5487617" y="3390091"/>
            <a:ext cx="236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4</a:t>
            </a:r>
            <a:r>
              <a:rPr lang="hu-HU" sz="2400" dirty="0"/>
              <a:t>	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5868144" y="339009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 9</a:t>
            </a:r>
            <a:r>
              <a:rPr lang="hu-HU" sz="2400" dirty="0"/>
              <a:t>	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5408220" y="3789040"/>
            <a:ext cx="912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13	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5876551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4580407" y="29969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4580407" y="339938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5940152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5	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4572000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085184"/>
            <a:ext cx="6522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Összességében</a:t>
            </a:r>
            <a:r>
              <a:rPr lang="hu-HU" sz="2800" dirty="0">
                <a:solidFill>
                  <a:schemeClr val="bg1"/>
                </a:solidFill>
              </a:rPr>
              <a:t>: kb. a tanulók felének ment.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794" y="5373216"/>
            <a:ext cx="935686" cy="91039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7" name="Kép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  <p:sp>
        <p:nvSpPr>
          <p:cNvPr id="1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0331260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628487" y="1681644"/>
            <a:ext cx="1951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A jók (13 fő)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3779912" y="2464440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10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27584" y="2473732"/>
            <a:ext cx="3025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Hibátlan leírásmód: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1091136" y="3068960"/>
            <a:ext cx="7719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„Egyenlő  hosszúságú oldalakkal szemben egyenlő nagyságú</a:t>
            </a:r>
          </a:p>
          <a:p>
            <a:r>
              <a:rPr lang="hu-HU" sz="2400" dirty="0">
                <a:solidFill>
                  <a:schemeClr val="bg1"/>
                </a:solidFill>
              </a:rPr>
              <a:t>szögek vannak.” </a:t>
            </a:r>
            <a:r>
              <a:rPr lang="hu-HU" sz="2400" dirty="0">
                <a:solidFill>
                  <a:srgbClr val="FFFF00"/>
                </a:solidFill>
              </a:rPr>
              <a:t>DILEMMA</a:t>
            </a:r>
          </a:p>
        </p:txBody>
      </p:sp>
      <p:pic>
        <p:nvPicPr>
          <p:cNvPr id="27" name="Kép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  <p:sp>
        <p:nvSpPr>
          <p:cNvPr id="28" name="Szövegdoboz 27"/>
          <p:cNvSpPr txBox="1"/>
          <p:nvPr/>
        </p:nvSpPr>
        <p:spPr>
          <a:xfrm>
            <a:off x="826220" y="4149080"/>
            <a:ext cx="2810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Nagyon „szellős”: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3464004" y="4149080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1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827584" y="4941168"/>
            <a:ext cx="3190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Az ábrában dolgozik:</a:t>
            </a:r>
            <a:endParaRPr lang="hu-HU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3923928" y="4941168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2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949" y="5365947"/>
            <a:ext cx="1269994" cy="929636"/>
          </a:xfrm>
          <a:prstGeom prst="rect">
            <a:avLst/>
          </a:prstGeom>
        </p:spPr>
      </p:pic>
      <p:sp>
        <p:nvSpPr>
          <p:cNvPr id="15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893038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  <p:bldP spid="8" grpId="0"/>
      <p:bldP spid="28" grpId="0"/>
      <p:bldP spid="29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825660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JavaScript </a:t>
            </a:r>
            <a:r>
              <a:rPr lang="hu-HU" sz="2800" dirty="0" err="1">
                <a:solidFill>
                  <a:schemeClr val="bg1"/>
                </a:solidFill>
              </a:rPr>
              <a:t>runtime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environment</a:t>
            </a:r>
            <a:r>
              <a:rPr lang="hu-HU" sz="2800" dirty="0">
                <a:solidFill>
                  <a:schemeClr val="bg1"/>
                </a:solidFill>
              </a:rPr>
              <a:t>: </a:t>
            </a:r>
            <a:r>
              <a:rPr lang="hu-HU" sz="2800" dirty="0" err="1">
                <a:solidFill>
                  <a:schemeClr val="bg1"/>
                </a:solidFill>
              </a:rPr>
              <a:t>node</a:t>
            </a:r>
            <a:r>
              <a:rPr lang="hu-HU" sz="2800" dirty="0">
                <a:solidFill>
                  <a:schemeClr val="bg1"/>
                </a:solidFill>
              </a:rPr>
              <a:t> index.js </a:t>
            </a:r>
            <a:r>
              <a:rPr lang="hu-HU" sz="2800" dirty="0">
                <a:solidFill>
                  <a:srgbClr val="FF0000"/>
                </a:solidFill>
              </a:rPr>
              <a:t>(index1.js)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179512" y="3628181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FFFF00"/>
                </a:solidFill>
              </a:rPr>
              <a:t>Source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  <a:r>
              <a:rPr lang="hu-HU" sz="2800" dirty="0" err="1">
                <a:solidFill>
                  <a:srgbClr val="FFFF00"/>
                </a:solidFill>
              </a:rPr>
              <a:t>code</a:t>
            </a:r>
            <a:r>
              <a:rPr lang="hu-HU" sz="2800" dirty="0">
                <a:solidFill>
                  <a:srgbClr val="FFFF00"/>
                </a:solidFill>
              </a:rPr>
              <a:t> in a </a:t>
            </a:r>
            <a:r>
              <a:rPr lang="hu-HU" sz="2800" dirty="0" err="1">
                <a:solidFill>
                  <a:srgbClr val="FFFF00"/>
                </a:solidFill>
              </a:rPr>
              <a:t>wrapper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  <a:r>
              <a:rPr lang="hu-HU" sz="2800" dirty="0" err="1">
                <a:solidFill>
                  <a:srgbClr val="FFFF00"/>
                </a:solidFill>
              </a:rPr>
              <a:t>function</a:t>
            </a:r>
            <a:endParaRPr lang="hu-HU" sz="2800" dirty="0">
              <a:solidFill>
                <a:srgbClr val="FFFF00"/>
              </a:solidFill>
            </a:endParaRPr>
          </a:p>
          <a:p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global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variables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(__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dirname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 __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filename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module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</a:t>
            </a:r>
          </a:p>
          <a:p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exports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require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) </a:t>
            </a:r>
            <a:r>
              <a:rPr lang="hu-HU" sz="2800" dirty="0">
                <a:solidFill>
                  <a:srgbClr val="FF0000"/>
                </a:solidFill>
              </a:rPr>
              <a:t>(index2.js, calculator.js)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88CB55-4EAD-C1B8-8F22-D5EC4F456ED0}"/>
              </a:ext>
            </a:extLst>
          </p:cNvPr>
          <p:cNvSpPr txBox="1"/>
          <p:nvPr/>
        </p:nvSpPr>
        <p:spPr>
          <a:xfrm>
            <a:off x="1175161" y="476309"/>
            <a:ext cx="6853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Node.js </a:t>
            </a:r>
            <a:r>
              <a:rPr lang="hu-HU" sz="3600" b="1" dirty="0" err="1">
                <a:solidFill>
                  <a:srgbClr val="FFFF00"/>
                </a:solidFill>
              </a:rPr>
              <a:t>As</a:t>
            </a:r>
            <a:r>
              <a:rPr lang="hu-HU" sz="3600" b="1" dirty="0">
                <a:solidFill>
                  <a:srgbClr val="FFFF00"/>
                </a:solidFill>
              </a:rPr>
              <a:t> a </a:t>
            </a:r>
            <a:r>
              <a:rPr lang="hu-HU" sz="3600" b="1" dirty="0" err="1">
                <a:solidFill>
                  <a:srgbClr val="FFFF00"/>
                </a:solidFill>
              </a:rPr>
              <a:t>Runtime</a:t>
            </a:r>
            <a:r>
              <a:rPr lang="hu-HU" sz="3600" b="1" dirty="0">
                <a:solidFill>
                  <a:srgbClr val="FFFF00"/>
                </a:solidFill>
              </a:rPr>
              <a:t> </a:t>
            </a:r>
            <a:r>
              <a:rPr lang="hu-HU" sz="3600" b="1" dirty="0" err="1">
                <a:solidFill>
                  <a:srgbClr val="FFFF00"/>
                </a:solidFill>
              </a:rPr>
              <a:t>Environment</a:t>
            </a:r>
            <a:endParaRPr lang="hu-H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19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2843808" y="3789040"/>
            <a:ext cx="1296144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2740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5" name="Ellipszis 4"/>
          <p:cNvSpPr/>
          <p:nvPr/>
        </p:nvSpPr>
        <p:spPr>
          <a:xfrm>
            <a:off x="3995936" y="2924944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4572000" y="2420888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/>
          <p:cNvSpPr/>
          <p:nvPr/>
        </p:nvSpPr>
        <p:spPr>
          <a:xfrm>
            <a:off x="4572000" y="2996952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612119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9" name="Ellipszis 8"/>
          <p:cNvSpPr/>
          <p:nvPr/>
        </p:nvSpPr>
        <p:spPr>
          <a:xfrm>
            <a:off x="4283968" y="2924944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/>
          <p:cNvSpPr/>
          <p:nvPr/>
        </p:nvSpPr>
        <p:spPr>
          <a:xfrm>
            <a:off x="4427984" y="2636912"/>
            <a:ext cx="360040" cy="36004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849407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11" name="Ellipszis 10"/>
          <p:cNvSpPr/>
          <p:nvPr/>
        </p:nvSpPr>
        <p:spPr>
          <a:xfrm>
            <a:off x="3923928" y="3429000"/>
            <a:ext cx="504056" cy="50405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4644008" y="3501008"/>
            <a:ext cx="576064" cy="576064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3579047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5" name="Lekerekített téglalap 4"/>
          <p:cNvSpPr/>
          <p:nvPr/>
        </p:nvSpPr>
        <p:spPr>
          <a:xfrm>
            <a:off x="5076056" y="2204864"/>
            <a:ext cx="1441598" cy="79208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443821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11" name="Ellipszis 10"/>
          <p:cNvSpPr/>
          <p:nvPr/>
        </p:nvSpPr>
        <p:spPr>
          <a:xfrm>
            <a:off x="4788024" y="3068960"/>
            <a:ext cx="432048" cy="43204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770407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5" name="Lekerekített téglalap 4"/>
          <p:cNvSpPr/>
          <p:nvPr/>
        </p:nvSpPr>
        <p:spPr>
          <a:xfrm>
            <a:off x="4990506" y="3563462"/>
            <a:ext cx="1527147" cy="159373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5033790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5" name="Lekerekített téglalap 4"/>
          <p:cNvSpPr/>
          <p:nvPr/>
        </p:nvSpPr>
        <p:spPr>
          <a:xfrm>
            <a:off x="4990506" y="3563462"/>
            <a:ext cx="1527147" cy="159373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782" y="5272585"/>
            <a:ext cx="1835696" cy="1032579"/>
          </a:xfrm>
          <a:prstGeom prst="rect">
            <a:avLst/>
          </a:prstGeom>
        </p:spPr>
      </p:pic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0916353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353354" y="620688"/>
            <a:ext cx="2586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Meglepetés!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00"/>
            <a:ext cx="3890700" cy="518760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00" y="5274000"/>
            <a:ext cx="1836000" cy="881280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11" name="Lekerekített téglalap 10"/>
          <p:cNvSpPr/>
          <p:nvPr/>
        </p:nvSpPr>
        <p:spPr>
          <a:xfrm>
            <a:off x="4788024" y="4077072"/>
            <a:ext cx="923948" cy="36004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Lekerekített téglalap 12"/>
          <p:cNvSpPr/>
          <p:nvPr/>
        </p:nvSpPr>
        <p:spPr>
          <a:xfrm>
            <a:off x="2892880" y="5837612"/>
            <a:ext cx="2488987" cy="47170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30</a:t>
            </a:r>
          </a:p>
        </p:txBody>
      </p:sp>
      <p:sp>
        <p:nvSpPr>
          <p:cNvPr id="14" name="Lekerekített téglalap 13"/>
          <p:cNvSpPr/>
          <p:nvPr/>
        </p:nvSpPr>
        <p:spPr>
          <a:xfrm>
            <a:off x="4850442" y="5405206"/>
            <a:ext cx="1521757" cy="40005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96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628487" y="1681644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A rosszak (14 fő)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3175972" y="2492896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3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27584" y="2473732"/>
            <a:ext cx="2348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Üresen hagyja:</a:t>
            </a:r>
            <a:endParaRPr lang="hu-HU" dirty="0"/>
          </a:p>
        </p:txBody>
      </p:sp>
      <p:pic>
        <p:nvPicPr>
          <p:cNvPr id="27" name="Kép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  <p:sp>
        <p:nvSpPr>
          <p:cNvPr id="28" name="Szövegdoboz 27"/>
          <p:cNvSpPr txBox="1"/>
          <p:nvPr/>
        </p:nvSpPr>
        <p:spPr>
          <a:xfrm>
            <a:off x="826220" y="3409836"/>
            <a:ext cx="478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Félig eljut jól, majd abbahagyja: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5580112" y="3429000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1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827584" y="4345940"/>
            <a:ext cx="1512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Kaotikus:</a:t>
            </a:r>
            <a:endParaRPr lang="hu-HU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2383884" y="4365104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2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827584" y="5282044"/>
            <a:ext cx="163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Elvi hibás:</a:t>
            </a:r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2483768" y="5301208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8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327" y="5421194"/>
            <a:ext cx="1050161" cy="888125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3422776" y="5244715"/>
            <a:ext cx="396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rgbClr val="FF0000"/>
                </a:solidFill>
              </a:rPr>
              <a:t>Szisztematikus hiba!</a:t>
            </a:r>
          </a:p>
        </p:txBody>
      </p:sp>
      <p:sp>
        <p:nvSpPr>
          <p:cNvPr id="17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4686175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  <p:bldP spid="8" grpId="0"/>
      <p:bldP spid="28" grpId="0"/>
      <p:bldP spid="29" grpId="0"/>
      <p:bldP spid="30" grpId="0"/>
      <p:bldP spid="31" grpId="0"/>
      <p:bldP spid="15" grpId="0"/>
      <p:bldP spid="16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825660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JavaScript </a:t>
            </a:r>
            <a:r>
              <a:rPr lang="hu-HU" sz="2800" dirty="0" err="1">
                <a:solidFill>
                  <a:schemeClr val="bg1"/>
                </a:solidFill>
              </a:rPr>
              <a:t>runtime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environment</a:t>
            </a:r>
            <a:r>
              <a:rPr lang="hu-HU" sz="2800" dirty="0">
                <a:solidFill>
                  <a:schemeClr val="bg1"/>
                </a:solidFill>
              </a:rPr>
              <a:t>: </a:t>
            </a:r>
            <a:r>
              <a:rPr lang="hu-HU" sz="2800" dirty="0" err="1">
                <a:solidFill>
                  <a:schemeClr val="bg1"/>
                </a:solidFill>
              </a:rPr>
              <a:t>node</a:t>
            </a:r>
            <a:r>
              <a:rPr lang="hu-HU" sz="2800" dirty="0">
                <a:solidFill>
                  <a:schemeClr val="bg1"/>
                </a:solidFill>
              </a:rPr>
              <a:t> index.js </a:t>
            </a:r>
            <a:r>
              <a:rPr lang="hu-HU" sz="2800" dirty="0">
                <a:solidFill>
                  <a:srgbClr val="FF0000"/>
                </a:solidFill>
              </a:rPr>
              <a:t>(index1.js)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179512" y="3628181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FFFF00"/>
                </a:solidFill>
              </a:rPr>
              <a:t>Source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  <a:r>
              <a:rPr lang="hu-HU" sz="2800" dirty="0" err="1">
                <a:solidFill>
                  <a:srgbClr val="FFFF00"/>
                </a:solidFill>
              </a:rPr>
              <a:t>code</a:t>
            </a:r>
            <a:r>
              <a:rPr lang="hu-HU" sz="2800" dirty="0">
                <a:solidFill>
                  <a:srgbClr val="FFFF00"/>
                </a:solidFill>
              </a:rPr>
              <a:t> in a </a:t>
            </a:r>
            <a:r>
              <a:rPr lang="hu-HU" sz="2800" dirty="0" err="1">
                <a:solidFill>
                  <a:srgbClr val="FFFF00"/>
                </a:solidFill>
              </a:rPr>
              <a:t>wrapper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  <a:r>
              <a:rPr lang="hu-HU" sz="2800" dirty="0" err="1">
                <a:solidFill>
                  <a:srgbClr val="FFFF00"/>
                </a:solidFill>
              </a:rPr>
              <a:t>function</a:t>
            </a:r>
            <a:endParaRPr lang="hu-HU" sz="2800" dirty="0">
              <a:solidFill>
                <a:srgbClr val="FFFF00"/>
              </a:solidFill>
            </a:endParaRPr>
          </a:p>
          <a:p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global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variables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(__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dirname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 __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filename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module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</a:t>
            </a:r>
          </a:p>
          <a:p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exports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require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) </a:t>
            </a:r>
            <a:r>
              <a:rPr lang="hu-HU" sz="2800" dirty="0">
                <a:solidFill>
                  <a:srgbClr val="FF0000"/>
                </a:solidFill>
              </a:rPr>
              <a:t>(index2.js, calculator.js)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88CB55-4EAD-C1B8-8F22-D5EC4F456ED0}"/>
              </a:ext>
            </a:extLst>
          </p:cNvPr>
          <p:cNvSpPr txBox="1"/>
          <p:nvPr/>
        </p:nvSpPr>
        <p:spPr>
          <a:xfrm>
            <a:off x="1961971" y="476309"/>
            <a:ext cx="556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Built</a:t>
            </a:r>
            <a:r>
              <a:rPr lang="hu-HU" sz="3600" b="1" dirty="0">
                <a:solidFill>
                  <a:srgbClr val="FFFF00"/>
                </a:solidFill>
              </a:rPr>
              <a:t>-in </a:t>
            </a:r>
            <a:r>
              <a:rPr lang="hu-HU" sz="3600" b="1" dirty="0" err="1">
                <a:solidFill>
                  <a:srgbClr val="FFFF00"/>
                </a:solidFill>
              </a:rPr>
              <a:t>Modules</a:t>
            </a:r>
            <a:r>
              <a:rPr lang="hu-HU" sz="3600" b="1" dirty="0">
                <a:solidFill>
                  <a:srgbClr val="FFFF00"/>
                </a:solidFill>
              </a:rPr>
              <a:t> In Node.js</a:t>
            </a:r>
          </a:p>
        </p:txBody>
      </p:sp>
    </p:spTree>
    <p:extLst>
      <p:ext uri="{BB962C8B-B14F-4D97-AF65-F5344CB8AC3E}">
        <p14:creationId xmlns:p14="http://schemas.microsoft.com/office/powerpoint/2010/main" val="343426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339752" y="620688"/>
            <a:ext cx="468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Ne higgy a szemednek!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" t="6138"/>
          <a:stretch/>
        </p:blipFill>
        <p:spPr>
          <a:xfrm>
            <a:off x="2627784" y="1556792"/>
            <a:ext cx="3818908" cy="4869200"/>
          </a:xfrm>
          <a:prstGeom prst="rect">
            <a:avLst/>
          </a:prstGeom>
        </p:spPr>
      </p:pic>
      <p:sp>
        <p:nvSpPr>
          <p:cNvPr id="12" name="Ellipszis 11"/>
          <p:cNvSpPr/>
          <p:nvPr/>
        </p:nvSpPr>
        <p:spPr>
          <a:xfrm>
            <a:off x="4355976" y="3429000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Ellipszis 13"/>
          <p:cNvSpPr/>
          <p:nvPr/>
        </p:nvSpPr>
        <p:spPr>
          <a:xfrm>
            <a:off x="5148064" y="2492896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16860" r="6635" b="14652"/>
          <a:stretch/>
        </p:blipFill>
        <p:spPr>
          <a:xfrm>
            <a:off x="7745348" y="5553453"/>
            <a:ext cx="1219140" cy="75586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9" t="1" r="16294" b="2419"/>
          <a:stretch/>
        </p:blipFill>
        <p:spPr>
          <a:xfrm>
            <a:off x="7515687" y="2516179"/>
            <a:ext cx="881378" cy="1296144"/>
          </a:xfrm>
          <a:prstGeom prst="rect">
            <a:avLst/>
          </a:prstGeom>
        </p:spPr>
      </p:pic>
      <p:sp>
        <p:nvSpPr>
          <p:cNvPr id="13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9275105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339752" y="620688"/>
            <a:ext cx="468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Ne higgy a szemednek!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" t="6138"/>
          <a:stretch/>
        </p:blipFill>
        <p:spPr>
          <a:xfrm>
            <a:off x="2627784" y="1556792"/>
            <a:ext cx="3818908" cy="486920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5548819" y="30062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13" name="Jobb oldali kapcsos zárójel 12"/>
          <p:cNvSpPr/>
          <p:nvPr/>
        </p:nvSpPr>
        <p:spPr>
          <a:xfrm>
            <a:off x="5570690" y="2420888"/>
            <a:ext cx="225446" cy="1188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Jobb oldali kapcsos zárójel 15"/>
          <p:cNvSpPr/>
          <p:nvPr/>
        </p:nvSpPr>
        <p:spPr>
          <a:xfrm>
            <a:off x="4788024" y="3357104"/>
            <a:ext cx="74510" cy="1008000"/>
          </a:xfrm>
          <a:prstGeom prst="rightBrace">
            <a:avLst/>
          </a:prstGeom>
          <a:ln w="25400">
            <a:solidFill>
              <a:srgbClr val="FF0000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7" name="Kép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16860" r="6635" b="14652"/>
          <a:stretch/>
        </p:blipFill>
        <p:spPr>
          <a:xfrm>
            <a:off x="7745348" y="5553453"/>
            <a:ext cx="1219140" cy="755867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9" t="1" r="16294" b="2419"/>
          <a:stretch/>
        </p:blipFill>
        <p:spPr>
          <a:xfrm>
            <a:off x="7515687" y="2516179"/>
            <a:ext cx="881378" cy="1296144"/>
          </a:xfrm>
          <a:prstGeom prst="rect">
            <a:avLst/>
          </a:prstGeom>
        </p:spPr>
      </p:pic>
      <p:sp>
        <p:nvSpPr>
          <p:cNvPr id="15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096335439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339752" y="620688"/>
            <a:ext cx="468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Ne higgy a szemednek!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" t="6138"/>
          <a:stretch/>
        </p:blipFill>
        <p:spPr>
          <a:xfrm>
            <a:off x="2627784" y="1556792"/>
            <a:ext cx="3818908" cy="4869200"/>
          </a:xfrm>
          <a:prstGeom prst="rect">
            <a:avLst/>
          </a:prstGeom>
        </p:spPr>
      </p:pic>
      <p:sp>
        <p:nvSpPr>
          <p:cNvPr id="12" name="Ellipszis 11"/>
          <p:cNvSpPr/>
          <p:nvPr/>
        </p:nvSpPr>
        <p:spPr>
          <a:xfrm>
            <a:off x="5076056" y="3296017"/>
            <a:ext cx="400755" cy="42101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16860" r="6635" b="14652"/>
          <a:stretch/>
        </p:blipFill>
        <p:spPr>
          <a:xfrm>
            <a:off x="7745348" y="5553453"/>
            <a:ext cx="1219140" cy="75586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9" t="1" r="16294" b="2419"/>
          <a:stretch/>
        </p:blipFill>
        <p:spPr>
          <a:xfrm>
            <a:off x="7515687" y="2516179"/>
            <a:ext cx="881378" cy="1296144"/>
          </a:xfrm>
          <a:prstGeom prst="rect">
            <a:avLst/>
          </a:prstGeom>
        </p:spPr>
      </p:pic>
      <p:sp>
        <p:nvSpPr>
          <p:cNvPr id="11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8595250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339752" y="620688"/>
            <a:ext cx="468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Ne higgy a szemednek!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" t="6138"/>
          <a:stretch/>
        </p:blipFill>
        <p:spPr>
          <a:xfrm>
            <a:off x="2627784" y="1556792"/>
            <a:ext cx="3818908" cy="4869200"/>
          </a:xfrm>
          <a:prstGeom prst="rect">
            <a:avLst/>
          </a:prstGeom>
        </p:spPr>
      </p:pic>
      <p:sp>
        <p:nvSpPr>
          <p:cNvPr id="12" name="Ellipszis 11"/>
          <p:cNvSpPr/>
          <p:nvPr/>
        </p:nvSpPr>
        <p:spPr>
          <a:xfrm>
            <a:off x="5076056" y="3296017"/>
            <a:ext cx="400755" cy="42101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16860" r="6635" b="14652"/>
          <a:stretch/>
        </p:blipFill>
        <p:spPr>
          <a:xfrm>
            <a:off x="7745348" y="5553453"/>
            <a:ext cx="1219140" cy="75586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9" t="1" r="16294" b="2419"/>
          <a:stretch/>
        </p:blipFill>
        <p:spPr>
          <a:xfrm>
            <a:off x="7515687" y="2516179"/>
            <a:ext cx="881378" cy="1296144"/>
          </a:xfrm>
          <a:prstGeom prst="rect">
            <a:avLst/>
          </a:prstGeom>
        </p:spPr>
      </p:pic>
      <p:sp>
        <p:nvSpPr>
          <p:cNvPr id="11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32</a:t>
            </a:r>
          </a:p>
        </p:txBody>
      </p:sp>
      <p:sp>
        <p:nvSpPr>
          <p:cNvPr id="14" name="Ellipszis 13"/>
          <p:cNvSpPr/>
          <p:nvPr/>
        </p:nvSpPr>
        <p:spPr>
          <a:xfrm>
            <a:off x="4355976" y="3356992"/>
            <a:ext cx="400755" cy="42101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Ellipszis 15"/>
          <p:cNvSpPr/>
          <p:nvPr/>
        </p:nvSpPr>
        <p:spPr>
          <a:xfrm>
            <a:off x="5107349" y="2431921"/>
            <a:ext cx="400755" cy="42101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62043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450620" y="1681644"/>
            <a:ext cx="2201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Következtetés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429956" y="2668953"/>
            <a:ext cx="848482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hu-HU" sz="2800" dirty="0">
                <a:solidFill>
                  <a:srgbClr val="FFFF00"/>
                </a:solidFill>
              </a:rPr>
              <a:t>El kell érni, hogy ne csak az ábrán indokoljanak.</a:t>
            </a:r>
          </a:p>
          <a:p>
            <a:pPr lvl="0"/>
            <a:endParaRPr lang="hu-HU" sz="2800" dirty="0">
              <a:solidFill>
                <a:srgbClr val="FFFF00"/>
              </a:solidFill>
            </a:endParaRP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Meg kell tanítani a szabatos fogalmazást.</a:t>
            </a:r>
          </a:p>
          <a:p>
            <a:pPr lvl="0"/>
            <a:endParaRPr lang="hu-HU" sz="2800" dirty="0">
              <a:solidFill>
                <a:srgbClr val="FFFF00"/>
              </a:solidFill>
            </a:endParaRPr>
          </a:p>
          <a:p>
            <a:pPr lvl="0"/>
            <a:r>
              <a:rPr lang="hu-HU" sz="2800" dirty="0">
                <a:solidFill>
                  <a:srgbClr val="FFFF00"/>
                </a:solidFill>
              </a:rPr>
              <a:t>Tisztázni kell, mi igényel indoklást és mi nem. </a:t>
            </a:r>
            <a:r>
              <a:rPr lang="hu-HU" sz="2800">
                <a:solidFill>
                  <a:srgbClr val="FFFF00"/>
                </a:solidFill>
              </a:rPr>
              <a:t>(DILEMMA)</a:t>
            </a:r>
            <a:endParaRPr lang="hu-HU" sz="2800" dirty="0">
              <a:solidFill>
                <a:srgbClr val="FFFF00"/>
              </a:solidFill>
            </a:endParaRPr>
          </a:p>
          <a:p>
            <a:pPr lvl="0"/>
            <a:endParaRPr lang="hu-HU" sz="2800" dirty="0">
              <a:solidFill>
                <a:srgbClr val="FFFF00"/>
              </a:solidFill>
            </a:endParaRP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Hangsúlyt kell fektetni a megtévesztő ábrákra.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86" y="4875759"/>
            <a:ext cx="1373191" cy="1373191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  <p:sp>
        <p:nvSpPr>
          <p:cNvPr id="13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3096229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356992"/>
            <a:ext cx="4645496" cy="2889499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2784232" y="2401724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Fejlesztő kísérletsorozat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" t="22197" r="3412" b="28664"/>
          <a:stretch/>
        </p:blipFill>
        <p:spPr>
          <a:xfrm>
            <a:off x="2195735" y="476672"/>
            <a:ext cx="4824537" cy="1728192"/>
          </a:xfrm>
          <a:prstGeom prst="rect">
            <a:avLst/>
          </a:prstGeom>
        </p:spPr>
      </p:pic>
      <p:sp>
        <p:nvSpPr>
          <p:cNvPr id="6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/>
              <a:t>34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1729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683568" y="1412776"/>
            <a:ext cx="7862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Speciális matematika tagozatos diákok Van </a:t>
            </a:r>
            <a:r>
              <a:rPr lang="hu-HU" sz="2800" dirty="0" err="1">
                <a:solidFill>
                  <a:schemeClr val="bg1"/>
                </a:solidFill>
              </a:rPr>
              <a:t>Hiele</a:t>
            </a:r>
            <a:r>
              <a:rPr lang="hu-HU" sz="2800" dirty="0">
                <a:solidFill>
                  <a:schemeClr val="bg1"/>
                </a:solidFill>
              </a:rPr>
              <a:t>-szintjének felmérése (2015-2018)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87012" y="3121804"/>
            <a:ext cx="2948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Helyszín: Miskolc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2411760" y="548499"/>
            <a:ext cx="448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kísérlet körülményei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87012" y="2420888"/>
            <a:ext cx="2366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Saját tanulók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683568" y="3789040"/>
            <a:ext cx="690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Két speciális matematika tagozatos csoport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687012" y="5066020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12. évfolyam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683568" y="4417948"/>
            <a:ext cx="786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Négyosztályos: 14 fő, hatosztályos: 13 fő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683568" y="5733256"/>
            <a:ext cx="3579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Időpont: 2018. április</a:t>
            </a:r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016" y="4746848"/>
            <a:ext cx="1634480" cy="16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7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3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670200" y="4201924"/>
            <a:ext cx="786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Formális dedukció szintje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71412" y="1877070"/>
            <a:ext cx="5038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Van </a:t>
            </a:r>
            <a:r>
              <a:rPr lang="hu-HU" sz="2800" dirty="0" err="1">
                <a:solidFill>
                  <a:schemeClr val="bg1"/>
                </a:solidFill>
              </a:rPr>
              <a:t>Hiele</a:t>
            </a:r>
            <a:r>
              <a:rPr lang="hu-HU" sz="2800" dirty="0">
                <a:solidFill>
                  <a:schemeClr val="bg1"/>
                </a:solidFill>
              </a:rPr>
              <a:t>-szintek (2015. június)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2843808" y="620688"/>
            <a:ext cx="354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vizsgált tanulók</a:t>
            </a:r>
          </a:p>
        </p:txBody>
      </p:sp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802461"/>
              </p:ext>
            </p:extLst>
          </p:nvPr>
        </p:nvGraphicFramePr>
        <p:xfrm>
          <a:off x="1524000" y="2687318"/>
          <a:ext cx="6096000" cy="1056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3481986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04316770"/>
                    </a:ext>
                  </a:extLst>
                </a:gridCol>
              </a:tblGrid>
              <a:tr h="428868">
                <a:tc>
                  <a:txBody>
                    <a:bodyPr/>
                    <a:lstStyle/>
                    <a:p>
                      <a:r>
                        <a:rPr lang="hu-HU" dirty="0"/>
                        <a:t>Négyosztályos (9. évfolyam) 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Hatosztályos (9. évfolyam)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388600"/>
                  </a:ext>
                </a:extLst>
              </a:tr>
              <a:tr h="627278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16945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784926" y="3255367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0000"/>
                </a:solidFill>
              </a:rPr>
              <a:t>4,25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2699792" y="3255367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0000"/>
                </a:solidFill>
              </a:rPr>
              <a:t>3,80</a:t>
            </a:r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016" y="4746848"/>
            <a:ext cx="1634480" cy="1634480"/>
          </a:xfrm>
          <a:prstGeom prst="rect">
            <a:avLst/>
          </a:prstGeom>
        </p:spPr>
      </p:pic>
      <p:sp>
        <p:nvSpPr>
          <p:cNvPr id="14" name="Szövegdoboz 13"/>
          <p:cNvSpPr txBox="1"/>
          <p:nvPr/>
        </p:nvSpPr>
        <p:spPr>
          <a:xfrm>
            <a:off x="683568" y="5138028"/>
            <a:ext cx="7862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Képesek néhány lépéses bizonyítások</a:t>
            </a:r>
          </a:p>
          <a:p>
            <a:r>
              <a:rPr lang="hu-HU" sz="2800" dirty="0">
                <a:solidFill>
                  <a:schemeClr val="bg1"/>
                </a:solidFill>
              </a:rPr>
              <a:t>   megértésére és konstruálására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163109"/>
            <a:ext cx="706051" cy="70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08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4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64045" y="1980129"/>
            <a:ext cx="1756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Érettségi:</a:t>
            </a:r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88640"/>
            <a:ext cx="3024336" cy="1512168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2051720" y="620688"/>
            <a:ext cx="1996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Elvárások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71412" y="3052117"/>
            <a:ext cx="81390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„A matematika érettségi vizsga célja annak vizsgálata,</a:t>
            </a:r>
          </a:p>
          <a:p>
            <a:r>
              <a:rPr lang="hu-HU" sz="2800" dirty="0">
                <a:solidFill>
                  <a:schemeClr val="bg1"/>
                </a:solidFill>
              </a:rPr>
              <a:t>hogy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  <a:r>
              <a:rPr lang="hu-HU" sz="2800" dirty="0">
                <a:solidFill>
                  <a:schemeClr val="bg1"/>
                </a:solidFill>
              </a:rPr>
              <a:t>a vizsgázó </a:t>
            </a:r>
            <a:r>
              <a:rPr lang="hu-HU" sz="2800" dirty="0">
                <a:solidFill>
                  <a:srgbClr val="FFFF00"/>
                </a:solidFill>
              </a:rPr>
              <a:t>tud-e állításokat, egyszerűbb gondolat-</a:t>
            </a:r>
          </a:p>
          <a:p>
            <a:r>
              <a:rPr lang="hu-HU" sz="2800" dirty="0">
                <a:solidFill>
                  <a:srgbClr val="FFFF00"/>
                </a:solidFill>
              </a:rPr>
              <a:t>menetű bizonyításokat szabatosan megfogalmazni, át-</a:t>
            </a:r>
          </a:p>
          <a:p>
            <a:r>
              <a:rPr lang="hu-HU" sz="2800" dirty="0">
                <a:solidFill>
                  <a:srgbClr val="FFFF00"/>
                </a:solidFill>
              </a:rPr>
              <a:t>tekinthető formában leírni</a:t>
            </a:r>
            <a:r>
              <a:rPr lang="hu-HU" sz="2800" dirty="0">
                <a:solidFill>
                  <a:schemeClr val="bg1"/>
                </a:solidFill>
              </a:rPr>
              <a:t>.”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664217" y="4953942"/>
            <a:ext cx="5128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(forrás: 100/1997. (VI. 13.) Korm. rendelet;</a:t>
            </a:r>
          </a:p>
          <a:p>
            <a:r>
              <a:rPr lang="hu-HU" dirty="0">
                <a:solidFill>
                  <a:schemeClr val="bg1"/>
                </a:solidFill>
              </a:rPr>
              <a:t>URL: http://njt.hu/cgi_bin/njt_doc.cgi?docid=30517)</a:t>
            </a:r>
          </a:p>
        </p:txBody>
      </p:sp>
    </p:spTree>
    <p:extLst>
      <p:ext uri="{BB962C8B-B14F-4D97-AF65-F5344CB8AC3E}">
        <p14:creationId xmlns:p14="http://schemas.microsoft.com/office/powerpoint/2010/main" val="1138018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5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64045" y="1980129"/>
            <a:ext cx="1756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Érettségi:</a:t>
            </a:r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88640"/>
            <a:ext cx="3024336" cy="1512168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2051720" y="620688"/>
            <a:ext cx="1996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Elvárások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71412" y="3052117"/>
            <a:ext cx="76717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„Az </a:t>
            </a:r>
            <a:r>
              <a:rPr lang="hu-HU" sz="2800" i="1" dirty="0">
                <a:solidFill>
                  <a:schemeClr val="bg1"/>
                </a:solidFill>
              </a:rPr>
              <a:t>emelt szinten</a:t>
            </a:r>
            <a:r>
              <a:rPr lang="hu-HU" sz="2800" dirty="0">
                <a:solidFill>
                  <a:schemeClr val="bg1"/>
                </a:solidFill>
              </a:rPr>
              <a:t> érettségiző diák </a:t>
            </a:r>
            <a:r>
              <a:rPr lang="hu-HU" sz="2800" dirty="0">
                <a:solidFill>
                  <a:srgbClr val="FFFF00"/>
                </a:solidFill>
              </a:rPr>
              <a:t>tudja szabatosan</a:t>
            </a:r>
          </a:p>
          <a:p>
            <a:r>
              <a:rPr lang="hu-HU" sz="2800" dirty="0">
                <a:solidFill>
                  <a:srgbClr val="FFFF00"/>
                </a:solidFill>
              </a:rPr>
              <a:t>megfogalmazni a geometriai bizonyítások gondolat-</a:t>
            </a:r>
          </a:p>
          <a:p>
            <a:r>
              <a:rPr lang="hu-HU" sz="2800" dirty="0">
                <a:solidFill>
                  <a:srgbClr val="FFFF00"/>
                </a:solidFill>
              </a:rPr>
              <a:t>menetét</a:t>
            </a:r>
            <a:r>
              <a:rPr lang="hu-HU" sz="2800" dirty="0">
                <a:solidFill>
                  <a:schemeClr val="bg1"/>
                </a:solidFill>
              </a:rPr>
              <a:t>.”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664217" y="4953942"/>
            <a:ext cx="6475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(forrás: Oktatási Hivatal honlapja,</a:t>
            </a:r>
          </a:p>
          <a:p>
            <a:r>
              <a:rPr lang="hu-HU" dirty="0">
                <a:solidFill>
                  <a:schemeClr val="bg1"/>
                </a:solidFill>
              </a:rPr>
              <a:t>URL: https://www.oktatas.hu/pub_bin/dload/kozoktatas/erettsegi/</a:t>
            </a:r>
          </a:p>
          <a:p>
            <a:r>
              <a:rPr lang="hu-HU" dirty="0">
                <a:solidFill>
                  <a:schemeClr val="bg1"/>
                </a:solidFill>
              </a:rPr>
              <a:t>vizsgakovetelmenyek2017/matematika_vk.pdf)</a:t>
            </a:r>
          </a:p>
        </p:txBody>
      </p:sp>
    </p:spTree>
    <p:extLst>
      <p:ext uri="{BB962C8B-B14F-4D97-AF65-F5344CB8AC3E}">
        <p14:creationId xmlns:p14="http://schemas.microsoft.com/office/powerpoint/2010/main" val="5172508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1814</Words>
  <Application>Microsoft Office PowerPoint</Application>
  <PresentationFormat>Diavetítés a képernyőre (4:3 oldalarány)</PresentationFormat>
  <Paragraphs>604</Paragraphs>
  <Slides>55</Slides>
  <Notes>55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55</vt:i4>
      </vt:variant>
    </vt:vector>
  </HeadingPairs>
  <TitlesOfParts>
    <vt:vector size="60" baseType="lpstr">
      <vt:lpstr>Arial</vt:lpstr>
      <vt:lpstr>Calibri</vt:lpstr>
      <vt:lpstr>Cambria Math</vt:lpstr>
      <vt:lpstr>Wingdings</vt:lpstr>
      <vt:lpstr>Office-téma</vt:lpstr>
      <vt:lpstr>Node.js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Középiskolások geometriai gondolkodásának fejlődési sajátosságai egy regionális felmérés alapján</dc:title>
  <dc:creator>Akos</dc:creator>
  <cp:lastModifiedBy>Gyory, Akos</cp:lastModifiedBy>
  <cp:revision>590</cp:revision>
  <dcterms:created xsi:type="dcterms:W3CDTF">2016-01-13T20:31:18Z</dcterms:created>
  <dcterms:modified xsi:type="dcterms:W3CDTF">2022-11-09T10:35:56Z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2022-11-09T07:31:40Z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6aa2ed53-0d36-4cca-962a-ea75d1ef1043</vt:lpwstr>
  </property>
  <property fmtid="{D5CDD505-2E9C-101B-9397-08002B2CF9AE}" pid="8" name="MSIP_Label_ff6dbec8-95a8-4638-9f5f-bd076536645c_ContentBits">
    <vt:lpwstr>0</vt:lpwstr>
  </property>
</Properties>
</file>