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87" r:id="rId2"/>
    <p:sldId id="292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1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188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8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8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97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20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319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5D4A46-AE2F-1316-C858-728B4A42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16832"/>
            <a:ext cx="9581822" cy="68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Kép 4">
            <a:extLst>
              <a:ext uri="{FF2B5EF4-FFF2-40B4-BE49-F238E27FC236}">
                <a16:creationId xmlns:a16="http://schemas.microsoft.com/office/drawing/2014/main" id="{EEFBA4A4-5C3B-65CB-35A0-47F0F5E4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374033"/>
            <a:ext cx="8881743" cy="16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B85FD5E-27AF-5D10-10FC-DAEBA38F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447182"/>
            <a:ext cx="95818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A94E245-C4CE-17ED-857A-B63F41BF09B8}"/>
              </a:ext>
            </a:extLst>
          </p:cNvPr>
          <p:cNvSpPr txBox="1"/>
          <p:nvPr/>
        </p:nvSpPr>
        <p:spPr>
          <a:xfrm>
            <a:off x="3695298" y="404120"/>
            <a:ext cx="174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Streams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321604"/>
            <a:ext cx="93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</a:rPr>
              <a:t>    (C/C++)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2257708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925596"/>
            <a:ext cx="6084539" cy="37437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71CC490-BE4D-5D0E-B269-B96B070AF0FD}"/>
              </a:ext>
            </a:extLst>
          </p:cNvPr>
          <p:cNvSpPr txBox="1"/>
          <p:nvPr/>
        </p:nvSpPr>
        <p:spPr>
          <a:xfrm>
            <a:off x="3287309" y="54849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60963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121804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448995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--version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5E56474-3FF6-A13E-B807-6564F6CDBBF5}"/>
              </a:ext>
            </a:extLst>
          </p:cNvPr>
          <p:cNvSpPr txBox="1"/>
          <p:nvPr/>
        </p:nvSpPr>
        <p:spPr>
          <a:xfrm>
            <a:off x="3287309" y="47630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175161" y="476309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Node.js </a:t>
            </a:r>
            <a:r>
              <a:rPr lang="hu-HU" sz="3600" b="1" dirty="0" err="1">
                <a:solidFill>
                  <a:srgbClr val="FFFF00"/>
                </a:solidFill>
              </a:rPr>
              <a:t>As</a:t>
            </a:r>
            <a:r>
              <a:rPr lang="hu-HU" sz="3600" b="1" dirty="0">
                <a:solidFill>
                  <a:srgbClr val="FFFF00"/>
                </a:solidFill>
              </a:rPr>
              <a:t> a </a:t>
            </a:r>
            <a:r>
              <a:rPr lang="hu-HU" sz="3600" b="1" dirty="0" err="1">
                <a:solidFill>
                  <a:srgbClr val="FFFF00"/>
                </a:solidFill>
              </a:rPr>
              <a:t>Runtime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Environment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97668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Built-in Modules (w3schools.com)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377103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Creating</a:t>
            </a:r>
            <a:r>
              <a:rPr lang="hu-HU" sz="2800" dirty="0">
                <a:solidFill>
                  <a:srgbClr val="FFFF00"/>
                </a:solidFill>
              </a:rPr>
              <a:t> server: </a:t>
            </a:r>
            <a:r>
              <a:rPr lang="hu-HU" sz="2800" dirty="0">
                <a:solidFill>
                  <a:schemeClr val="bg1"/>
                </a:solidFill>
              </a:rPr>
              <a:t>’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http’</a:t>
            </a: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request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objects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(index3.js)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34342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Request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</a:t>
            </a:r>
            <a:r>
              <a:rPr lang="hu-HU" sz="2400" dirty="0" err="1">
                <a:solidFill>
                  <a:srgbClr val="FFFF00"/>
                </a:solidFill>
              </a:rPr>
              <a:t>url</a:t>
            </a:r>
            <a:r>
              <a:rPr lang="hu-HU" sz="2400" dirty="0">
                <a:solidFill>
                  <a:srgbClr val="FFFF00"/>
                </a:solidFill>
              </a:rPr>
              <a:t>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localhost:8080/&lt;</a:t>
            </a:r>
            <a:r>
              <a:rPr lang="hu-HU" sz="2400" dirty="0" err="1">
                <a:solidFill>
                  <a:srgbClr val="FFFF00"/>
                </a:solidFill>
              </a:rPr>
              <a:t>path</a:t>
            </a:r>
            <a:r>
              <a:rPr lang="hu-HU" sz="2400" dirty="0">
                <a:solidFill>
                  <a:srgbClr val="FFFF00"/>
                </a:solidFill>
              </a:rPr>
              <a:t>&gt;)</a:t>
            </a: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</a:t>
            </a:r>
            <a:r>
              <a:rPr lang="hu-HU" sz="2400" dirty="0" err="1">
                <a:solidFill>
                  <a:schemeClr val="bg1"/>
                </a:solidFill>
              </a:rPr>
              <a:t>method</a:t>
            </a:r>
            <a:r>
              <a:rPr lang="hu-HU" sz="2400" dirty="0">
                <a:solidFill>
                  <a:schemeClr val="bg1"/>
                </a:solidFill>
              </a:rPr>
              <a:t> (GET, POST, DELETE, PATCH, PUT)</a:t>
            </a:r>
          </a:p>
          <a:p>
            <a:pPr lvl="0"/>
            <a:endParaRPr lang="hu-HU" sz="24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QUERY </a:t>
            </a:r>
            <a:r>
              <a:rPr lang="hu-HU" sz="2400" dirty="0" err="1">
                <a:solidFill>
                  <a:srgbClr val="FFFF00"/>
                </a:solidFill>
              </a:rPr>
              <a:t>parameters</a:t>
            </a:r>
            <a:r>
              <a:rPr lang="hu-HU" sz="2400" dirty="0">
                <a:solidFill>
                  <a:srgbClr val="FFFF00"/>
                </a:solidFill>
              </a:rPr>
              <a:t> (http://localhost:8080/&lt;path&gt;?priceMore=30&amp;priceLess=40))</a:t>
            </a:r>
          </a:p>
          <a:p>
            <a:pPr lvl="0"/>
            <a:endParaRPr lang="en-US" sz="2400" dirty="0">
              <a:solidFill>
                <a:srgbClr val="FFFF00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    - HEADER (</a:t>
            </a:r>
            <a:r>
              <a:rPr lang="hu-HU" sz="2400" dirty="0" err="1">
                <a:solidFill>
                  <a:schemeClr val="bg1"/>
                </a:solidFill>
              </a:rPr>
              <a:t>metadata</a:t>
            </a:r>
            <a:r>
              <a:rPr lang="hu-HU" sz="2400" dirty="0">
                <a:solidFill>
                  <a:schemeClr val="bg1"/>
                </a:solidFill>
              </a:rPr>
              <a:t>; </a:t>
            </a:r>
            <a:r>
              <a:rPr lang="hu-HU" sz="2400" dirty="0" err="1">
                <a:solidFill>
                  <a:schemeClr val="bg1"/>
                </a:solidFill>
              </a:rPr>
              <a:t>e.g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dirty="0" err="1">
                <a:solidFill>
                  <a:schemeClr val="bg1"/>
                </a:solidFill>
              </a:rPr>
              <a:t>content-type</a:t>
            </a:r>
            <a:r>
              <a:rPr lang="hu-HU" sz="2400" dirty="0">
                <a:solidFill>
                  <a:schemeClr val="bg1"/>
                </a:solidFill>
              </a:rPr>
              <a:t>: </a:t>
            </a:r>
            <a:r>
              <a:rPr lang="hu-HU" sz="2400" dirty="0" err="1">
                <a:solidFill>
                  <a:schemeClr val="bg1"/>
                </a:solidFill>
              </a:rPr>
              <a:t>application</a:t>
            </a:r>
            <a:r>
              <a:rPr lang="hu-HU" sz="2400" dirty="0">
                <a:solidFill>
                  <a:schemeClr val="bg1"/>
                </a:solidFill>
              </a:rPr>
              <a:t>/</a:t>
            </a:r>
            <a:r>
              <a:rPr lang="hu-HU" sz="2400" dirty="0" err="1">
                <a:solidFill>
                  <a:schemeClr val="bg1"/>
                </a:solidFill>
              </a:rPr>
              <a:t>json</a:t>
            </a:r>
            <a:r>
              <a:rPr lang="hu-H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BODY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e-mail </a:t>
            </a:r>
            <a:r>
              <a:rPr lang="hu-HU" sz="2400" dirty="0" err="1">
                <a:solidFill>
                  <a:srgbClr val="FFFF00"/>
                </a:solidFill>
              </a:rPr>
              <a:t>address</a:t>
            </a:r>
            <a:r>
              <a:rPr lang="hu-HU" sz="2400" dirty="0">
                <a:solidFill>
                  <a:srgbClr val="FFFF00"/>
                </a:solidFill>
              </a:rPr>
              <a:t>, </a:t>
            </a:r>
            <a:r>
              <a:rPr lang="hu-HU" sz="2400" dirty="0" err="1">
                <a:solidFill>
                  <a:srgbClr val="FFFF00"/>
                </a:solidFill>
              </a:rPr>
              <a:t>password</a:t>
            </a:r>
            <a:r>
              <a:rPr lang="hu-HU" sz="2400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Response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HEADER</a:t>
            </a:r>
            <a:endParaRPr lang="en-US" sz="2400" dirty="0">
              <a:solidFill>
                <a:srgbClr val="FFFF00"/>
              </a:solidFill>
            </a:endParaRP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BODY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STATUS (200, </a:t>
            </a:r>
            <a:r>
              <a:rPr lang="hu-HU" sz="2400">
                <a:solidFill>
                  <a:srgbClr val="FFFF00"/>
                </a:solidFill>
              </a:rPr>
              <a:t>404)</a:t>
            </a:r>
            <a:endParaRPr lang="hu-HU" sz="2400" dirty="0">
              <a:solidFill>
                <a:srgbClr val="FFFF0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8C950F0-6CBE-3195-65B6-16A0ED6E6633}"/>
              </a:ext>
            </a:extLst>
          </p:cNvPr>
          <p:cNvSpPr txBox="1"/>
          <p:nvPr/>
        </p:nvSpPr>
        <p:spPr>
          <a:xfrm>
            <a:off x="224200" y="4561964"/>
            <a:ext cx="2331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(index4.js)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1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3648428" y="476309"/>
            <a:ext cx="167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Routing</a:t>
            </a:r>
            <a:endParaRPr lang="hu-HU" sz="3600" b="1" dirty="0">
              <a:solidFill>
                <a:srgbClr val="FFFF00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09C8FF-2D91-DAA3-29B3-BA4758FA5502}"/>
              </a:ext>
            </a:extLst>
          </p:cNvPr>
          <p:cNvSpPr txBox="1"/>
          <p:nvPr/>
        </p:nvSpPr>
        <p:spPr>
          <a:xfrm>
            <a:off x="251520" y="50131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(index5.js)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C9EDD87-0992-84D9-F65B-880E5C52D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" r="1029" b="-1870"/>
          <a:stretch/>
        </p:blipFill>
        <p:spPr>
          <a:xfrm>
            <a:off x="323528" y="1556792"/>
            <a:ext cx="8568952" cy="3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179512" y="1916832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  File </a:t>
            </a:r>
            <a:r>
              <a:rPr lang="hu-HU" sz="2800" dirty="0" err="1">
                <a:solidFill>
                  <a:srgbClr val="FFFF00"/>
                </a:solidFill>
              </a:rPr>
              <a:t>system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operations</a:t>
            </a:r>
            <a:r>
              <a:rPr lang="hu-HU" sz="2800" dirty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   </a:t>
            </a:r>
            <a:r>
              <a:rPr lang="hu-HU" sz="2800" dirty="0">
                <a:solidFill>
                  <a:schemeClr val="bg1"/>
                </a:solidFill>
              </a:rPr>
              <a:t> - ’</a:t>
            </a:r>
            <a:r>
              <a:rPr lang="hu-HU" sz="2800" dirty="0" err="1">
                <a:solidFill>
                  <a:schemeClr val="bg1"/>
                </a:solidFill>
              </a:rPr>
              <a:t>fs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’ (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readFile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writeFile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response.on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(’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data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’))</a:t>
            </a:r>
          </a:p>
          <a:p>
            <a:endParaRPr lang="hu-HU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- ’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path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’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04120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B6D9702-79FE-F792-BB9C-19F020B9E611}"/>
              </a:ext>
            </a:extLst>
          </p:cNvPr>
          <p:cNvSpPr txBox="1"/>
          <p:nvPr/>
        </p:nvSpPr>
        <p:spPr>
          <a:xfrm>
            <a:off x="576064" y="4417948"/>
            <a:ext cx="5580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(index6.js + Postman + </a:t>
            </a:r>
            <a:r>
              <a:rPr lang="hu-HU" sz="2800" dirty="0" err="1">
                <a:solidFill>
                  <a:srgbClr val="FF0000"/>
                </a:solidFill>
              </a:rPr>
              <a:t>nodemon</a:t>
            </a:r>
            <a:r>
              <a:rPr lang="hu-HU" sz="2800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Diavetítés a képernyőre (4:3 oldalarány)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622</cp:revision>
  <dcterms:created xsi:type="dcterms:W3CDTF">2016-01-13T20:31:18Z</dcterms:created>
  <dcterms:modified xsi:type="dcterms:W3CDTF">2022-11-10T07:58:05Z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