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87" r:id="rId2"/>
    <p:sldId id="292" r:id="rId3"/>
    <p:sldId id="399" r:id="rId4"/>
    <p:sldId id="371" r:id="rId5"/>
    <p:sldId id="342" r:id="rId6"/>
    <p:sldId id="348" r:id="rId7"/>
    <p:sldId id="343" r:id="rId8"/>
    <p:sldId id="347" r:id="rId9"/>
    <p:sldId id="288" r:id="rId10"/>
    <p:sldId id="349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2" r:id="rId20"/>
    <p:sldId id="393" r:id="rId21"/>
    <p:sldId id="394" r:id="rId22"/>
    <p:sldId id="396" r:id="rId23"/>
    <p:sldId id="395" r:id="rId24"/>
    <p:sldId id="361" r:id="rId25"/>
    <p:sldId id="363" r:id="rId26"/>
    <p:sldId id="364" r:id="rId27"/>
    <p:sldId id="365" r:id="rId28"/>
    <p:sldId id="366" r:id="rId29"/>
    <p:sldId id="367" r:id="rId30"/>
    <p:sldId id="398" r:id="rId31"/>
    <p:sldId id="369" r:id="rId32"/>
    <p:sldId id="370" r:id="rId33"/>
    <p:sldId id="372" r:id="rId34"/>
    <p:sldId id="375" r:id="rId35"/>
    <p:sldId id="373" r:id="rId36"/>
    <p:sldId id="374" r:id="rId37"/>
    <p:sldId id="376" r:id="rId38"/>
    <p:sldId id="377" r:id="rId39"/>
    <p:sldId id="378" r:id="rId40"/>
    <p:sldId id="379" r:id="rId41"/>
    <p:sldId id="380" r:id="rId42"/>
    <p:sldId id="383" r:id="rId43"/>
    <p:sldId id="382" r:id="rId44"/>
    <p:sldId id="381" r:id="rId45"/>
    <p:sldId id="384" r:id="rId46"/>
    <p:sldId id="385" r:id="rId47"/>
    <p:sldId id="386" r:id="rId48"/>
    <p:sldId id="392" r:id="rId49"/>
    <p:sldId id="388" r:id="rId50"/>
    <p:sldId id="387" r:id="rId51"/>
    <p:sldId id="397" r:id="rId52"/>
    <p:sldId id="390" r:id="rId53"/>
    <p:sldId id="391" r:id="rId5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őry Ákos" initials="GÁ" lastIdx="1" clrIdx="0">
    <p:extLst>
      <p:ext uri="{19B8F6BF-5375-455C-9EA6-DF929625EA0E}">
        <p15:presenceInfo xmlns:p15="http://schemas.microsoft.com/office/powerpoint/2012/main" userId="Győry Ák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F8F8F"/>
    <a:srgbClr val="005696"/>
    <a:srgbClr val="FFFF99"/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73091" autoAdjust="0"/>
  </p:normalViewPr>
  <p:slideViewPr>
    <p:cSldViewPr showGuides="1">
      <p:cViewPr varScale="1">
        <p:scale>
          <a:sx n="53" d="100"/>
          <a:sy n="53" d="100"/>
        </p:scale>
        <p:origin x="1104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4C2C-4932-494E-AEC1-E283720ACC2F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7EF-A65D-47FE-83F1-CBD1989206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44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240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96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697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574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448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3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265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949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8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886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8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84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367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261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479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930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358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002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01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19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115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12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599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655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413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005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6401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194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0466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4069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46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679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400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5317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071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4565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2471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06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1464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52749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98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8245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6739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47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Ezen a szinten fogják fel a tanulók a dedukció értelmét. Adott, a szemlélethez közelálló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axiómarendszerben képesek ok-okozati összefüggések megfogalmazására, egyszerűbb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bizonyítások konstruálására. Képesek állítások általánosítására, szerkesztési feladatok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diszkutálására. Megismerkednek különböző bizonyítási eljárásokkal (direkt, indirekt,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szintetikus, transzformációs, koordinátageometriai, vektoros, teljes indukciós), egy állítás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szükséges és elégséges feltételének fogalmával.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Jellemző szakkifejezések: definíció, tétel, bizonyítás, axióma, alapfogalom.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7780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7720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311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1380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622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906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92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06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11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3003-3578-4C1E-9AF2-7461065CEF2D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0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774E-D58D-4BEB-B4A9-DC7B6CD5287E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6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5CD5-C55D-42D3-B167-8402544E535F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34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A2C-5FE4-40B8-938D-37D83F1AF109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8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338E-8197-482F-A796-3CD5E1AA5BEC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5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01A2-2D4B-4D2D-A8F6-58F1736666AD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A3D7-1FA9-4FBC-A642-839CAFAA5845}" type="datetime1">
              <a:rPr lang="hu-HU" smtClean="0"/>
              <a:t>2022. 11. 09.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0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2DDC-670E-4590-9AFF-F74B64F786DA}" type="datetime1">
              <a:rPr lang="hu-HU" smtClean="0"/>
              <a:t>2022. 11. 09.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2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F84699EC-6D67-464E-A94A-1A28F81E7705}" type="datetime1">
              <a:rPr lang="hu-HU" smtClean="0"/>
              <a:pPr/>
              <a:t>2022. 11. 09.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D1B8E8E-8981-4B91-A06C-5396BE4BA1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F603-27AD-4742-B9DC-3B235A973A3C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9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F3A-E324-436D-B117-B12EF8A02468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74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3A82-4025-4016-BE21-FC4551C6AC57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1601" y="2810543"/>
            <a:ext cx="7200800" cy="1015663"/>
          </a:xfr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3185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8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11560" y="4333383"/>
            <a:ext cx="8106508" cy="53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Pitagorasz</a:t>
            </a:r>
            <a:r>
              <a:rPr lang="hu-HU" sz="2800" dirty="0">
                <a:solidFill>
                  <a:srgbClr val="FFFF00"/>
                </a:solidFill>
              </a:rPr>
              <a:t> tétele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11560" y="1753652"/>
            <a:ext cx="22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Előképzettség: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11560" y="3409836"/>
            <a:ext cx="879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Háromszögek egybevágósága, hasonlósága; alapesetek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11560" y="2501895"/>
            <a:ext cx="2134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Szögpárok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11560" y="5282044"/>
            <a:ext cx="534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 paralelogramma tulajdonságai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23772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9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580575" y="177281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067944" y="2867452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549127" y="3947572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16875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2. feladat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51520" y="1484784"/>
            <a:ext cx="8164094" cy="478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i="1" dirty="0">
                <a:solidFill>
                  <a:schemeClr val="bg1"/>
                </a:solidFill>
              </a:rPr>
              <a:t>Állítás</a:t>
            </a:r>
            <a:r>
              <a:rPr lang="hu-HU" sz="2800" dirty="0">
                <a:solidFill>
                  <a:schemeClr val="bg1"/>
                </a:solidFill>
              </a:rPr>
              <a:t>: Ha megrajzoljuk egy egyenlő szárú háromszög</a:t>
            </a:r>
          </a:p>
          <a:p>
            <a:r>
              <a:rPr lang="hu-HU" sz="2800" dirty="0">
                <a:solidFill>
                  <a:schemeClr val="bg1"/>
                </a:solidFill>
              </a:rPr>
              <a:t>alapjához tartozó magasságát, akkor az felezi a szárak</a:t>
            </a:r>
          </a:p>
          <a:p>
            <a:pPr>
              <a:spcAft>
                <a:spcPts val="1800"/>
              </a:spcAft>
            </a:pPr>
            <a:r>
              <a:rPr lang="hu-HU" sz="2800" dirty="0">
                <a:solidFill>
                  <a:schemeClr val="bg1"/>
                </a:solidFill>
              </a:rPr>
              <a:t>által bezárt szöget.</a:t>
            </a:r>
          </a:p>
          <a:p>
            <a:pPr lvl="0">
              <a:spcAft>
                <a:spcPts val="600"/>
              </a:spcAft>
            </a:pPr>
            <a:r>
              <a:rPr lang="hu-HU" sz="2800" dirty="0">
                <a:solidFill>
                  <a:schemeClr val="bg1"/>
                </a:solidFill>
              </a:rPr>
              <a:t>a. Készíts jelölésekkel ellátott ábrát a fenti állításhoz!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b. Írd le az ábrád jelöléseit felhasználva, hogy az állítás-</a:t>
            </a:r>
          </a:p>
          <a:p>
            <a:pPr lvl="0">
              <a:spcAft>
                <a:spcPts val="600"/>
              </a:spcAft>
            </a:pPr>
            <a:r>
              <a:rPr lang="hu-HU" sz="2800" dirty="0" err="1">
                <a:solidFill>
                  <a:schemeClr val="bg1"/>
                </a:solidFill>
              </a:rPr>
              <a:t>ban</a:t>
            </a:r>
            <a:r>
              <a:rPr lang="hu-HU" sz="2800" dirty="0">
                <a:solidFill>
                  <a:schemeClr val="bg1"/>
                </a:solidFill>
              </a:rPr>
              <a:t> mi van feltételezve, és mit kell benne bizonyítani!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Feltevés: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Bizonyítandó:</a:t>
            </a:r>
          </a:p>
          <a:p>
            <a:r>
              <a:rPr lang="hu-HU" sz="2800" dirty="0">
                <a:solidFill>
                  <a:schemeClr val="bg1"/>
                </a:solidFill>
              </a:rPr>
              <a:t>Az állítást nem kell belátnod!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49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11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Képes-e ábrát készíteni a feladathoz?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rgbClr val="FFFF00"/>
                    </a:solidFill>
                  </a:rPr>
                  <a:t>Az állítás szövegéből ki tudja-e olvasni, hogy mi van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feltéve, és mi a bizonyítandó, vagyis miből mire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következtetünk? (magasság </a:t>
                </a:r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sz="2800" dirty="0">
                    <a:solidFill>
                      <a:srgbClr val="FFFF00"/>
                    </a:solidFill>
                  </a:rPr>
                  <a:t> szögfelező)</a:t>
                </a: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Mindezt le tudja-e írni a jelöléseivel?</a:t>
                </a:r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blipFill>
                <a:blip r:embed="rId4"/>
                <a:stretch>
                  <a:fillRect l="-1358" t="-1380" r="-453" b="-33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19284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12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67544" y="1916832"/>
            <a:ext cx="8015208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rgbClr val="FFFF00"/>
                </a:solidFill>
              </a:rPr>
              <a:t>„Alapvetően fontos a „feltétel” és a „következmény”</a:t>
            </a:r>
          </a:p>
          <a:p>
            <a:r>
              <a:rPr lang="hu-HU" sz="2800" dirty="0">
                <a:solidFill>
                  <a:srgbClr val="FFFF00"/>
                </a:solidFill>
              </a:rPr>
              <a:t>világos megkülönböztetése. Ez különösen akkor okoz</a:t>
            </a:r>
          </a:p>
          <a:p>
            <a:r>
              <a:rPr lang="hu-HU" sz="2800" dirty="0">
                <a:solidFill>
                  <a:srgbClr val="FFFF00"/>
                </a:solidFill>
              </a:rPr>
              <a:t>gondot, ha a tétel nem „Ha …, akkor …” formában van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megfogalmazva.”</a:t>
            </a:r>
          </a:p>
          <a:p>
            <a:r>
              <a:rPr lang="hu-HU" dirty="0">
                <a:solidFill>
                  <a:schemeClr val="bg1"/>
                </a:solidFill>
              </a:rPr>
              <a:t>(Ambrus András: Bevezetés a matematikadidaktikába, ELTE Eötvös Kiadó, 1995)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339752" y="347172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Jobbra nyíl 4"/>
          <p:cNvSpPr/>
          <p:nvPr/>
        </p:nvSpPr>
        <p:spPr>
          <a:xfrm>
            <a:off x="3707904" y="836712"/>
            <a:ext cx="1872208" cy="7920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5928687" y="347172"/>
            <a:ext cx="8755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2" y="4645760"/>
            <a:ext cx="621792" cy="18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384131" y="1681644"/>
            <a:ext cx="248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Ábrák, jelölések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456" y="2996952"/>
            <a:ext cx="1930656" cy="248671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99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78274"/>
              </p:ext>
            </p:extLst>
          </p:nvPr>
        </p:nvGraphicFramePr>
        <p:xfrm>
          <a:off x="664596" y="2636912"/>
          <a:ext cx="7844036" cy="1956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13756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2053409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</a:t>
                      </a:r>
                      <a:r>
                        <a:rPr lang="hu-HU" sz="2400" baseline="0" dirty="0">
                          <a:effectLst/>
                        </a:rPr>
                        <a:t>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bizonyítandót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írta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Az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állítást </a:t>
                      </a:r>
                      <a:r>
                        <a:rPr lang="hu-HU" sz="2400" dirty="0">
                          <a:effectLst/>
                        </a:rPr>
                        <a:t>írta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29573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5076056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725617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076056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7256178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3295738" y="3789040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  <a:r>
              <a:rPr lang="hu-HU" sz="2400" dirty="0"/>
              <a:t>	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07605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19" name="Szövegdoboz 18"/>
          <p:cNvSpPr txBox="1"/>
          <p:nvPr/>
        </p:nvSpPr>
        <p:spPr>
          <a:xfrm>
            <a:off x="723629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3707904" y="378904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6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3212255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3635896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420167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420167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635896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2411760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157192"/>
            <a:ext cx="8628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 </a:t>
            </a:r>
            <a:r>
              <a:rPr lang="hu-HU" sz="2800" dirty="0">
                <a:solidFill>
                  <a:schemeClr val="bg1"/>
                </a:solidFill>
              </a:rPr>
              <a:t>a feltételt nem tudja leválasztani az állításról,</a:t>
            </a:r>
          </a:p>
          <a:p>
            <a:r>
              <a:rPr lang="hu-HU" sz="2800" dirty="0">
                <a:solidFill>
                  <a:schemeClr val="bg1"/>
                </a:solidFill>
              </a:rPr>
              <a:t>illetve szétválasztani a bizonyítandótól.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02" y="5710621"/>
            <a:ext cx="598699" cy="598699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8883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85442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55978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4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18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684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Szisztematikus hiba nincs, </a:t>
            </a:r>
            <a:r>
              <a:rPr lang="hu-HU" sz="2800" dirty="0">
                <a:solidFill>
                  <a:srgbClr val="FFFF00"/>
                </a:solidFill>
              </a:rPr>
              <a:t>káosz</a:t>
            </a:r>
            <a:r>
              <a:rPr lang="hu-HU" sz="2800" dirty="0">
                <a:solidFill>
                  <a:schemeClr val="bg1"/>
                </a:solidFill>
              </a:rPr>
              <a:t> annál inkább.</a:t>
            </a: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63" y="5730742"/>
            <a:ext cx="527501" cy="597600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62645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580389" y="1681644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45543"/>
              </p:ext>
            </p:extLst>
          </p:nvPr>
        </p:nvGraphicFramePr>
        <p:xfrm>
          <a:off x="1306007" y="3383714"/>
          <a:ext cx="6368913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133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30195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87854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1942357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Keveri</a:t>
                      </a:r>
                      <a:r>
                        <a:rPr lang="hu-HU" sz="2400" dirty="0">
                          <a:effectLst/>
                        </a:rPr>
                        <a:t> a dolgokat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Egyéb</a:t>
                      </a:r>
                      <a:r>
                        <a:rPr lang="hu-HU" sz="2400" baseline="0" dirty="0">
                          <a:effectLst/>
                        </a:rPr>
                        <a:t> hiba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428396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12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503650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84380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619672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13176"/>
            <a:ext cx="834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</a:t>
            </a:r>
            <a:r>
              <a:rPr lang="hu-HU" sz="2800" dirty="0">
                <a:solidFill>
                  <a:schemeClr val="bg1"/>
                </a:solidFill>
              </a:rPr>
              <a:t> keveri a feltétel, a bizonyítandó és az állítás</a:t>
            </a:r>
          </a:p>
          <a:p>
            <a:r>
              <a:rPr lang="hu-HU" sz="2800" dirty="0">
                <a:solidFill>
                  <a:schemeClr val="bg1"/>
                </a:solidFill>
              </a:rPr>
              <a:t>fogalmát.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6588224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8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07" y="5661248"/>
            <a:ext cx="774973" cy="63892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5398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23" grpId="0"/>
      <p:bldP spid="24" grpId="0"/>
      <p:bldP spid="26" grpId="0"/>
      <p:bldP spid="7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5" name="Lekerekített téglalap 14"/>
          <p:cNvSpPr/>
          <p:nvPr/>
        </p:nvSpPr>
        <p:spPr>
          <a:xfrm>
            <a:off x="2733831" y="4293096"/>
            <a:ext cx="3709393" cy="72008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51810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764704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Open-</a:t>
            </a:r>
            <a:r>
              <a:rPr lang="hu-HU" sz="2800" dirty="0" err="1">
                <a:solidFill>
                  <a:schemeClr val="bg1"/>
                </a:solidFill>
              </a:rPr>
              <a:t>source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cross</a:t>
            </a:r>
            <a:r>
              <a:rPr lang="hu-HU" sz="2800" dirty="0">
                <a:solidFill>
                  <a:schemeClr val="bg1"/>
                </a:solidFill>
              </a:rPr>
              <a:t>-platform JS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r>
              <a:rPr lang="hu-HU" sz="2800" dirty="0">
                <a:solidFill>
                  <a:schemeClr val="bg1"/>
                </a:solidFill>
              </a:rPr>
              <a:t> (BE)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1628800"/>
            <a:ext cx="638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Runs</a:t>
            </a:r>
            <a:r>
              <a:rPr lang="hu-HU" sz="2800" dirty="0">
                <a:solidFill>
                  <a:srgbClr val="FFFF00"/>
                </a:solidFill>
              </a:rPr>
              <a:t> the V8 JS </a:t>
            </a:r>
            <a:r>
              <a:rPr lang="hu-HU" sz="2800" dirty="0" err="1">
                <a:solidFill>
                  <a:srgbClr val="FFFF00"/>
                </a:solidFill>
              </a:rPr>
              <a:t>enginge</a:t>
            </a:r>
            <a:r>
              <a:rPr lang="hu-HU" sz="2800" dirty="0">
                <a:solidFill>
                  <a:srgbClr val="FFFF00"/>
                </a:solidFill>
              </a:rPr>
              <a:t> (Google Chrome)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13" y="2564904"/>
            <a:ext cx="6084539" cy="37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8392270" cy="17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20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6" name="Lekerekített téglalap 15"/>
          <p:cNvSpPr/>
          <p:nvPr/>
        </p:nvSpPr>
        <p:spPr>
          <a:xfrm>
            <a:off x="2733831" y="5113176"/>
            <a:ext cx="3709393" cy="98012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78037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21" y="2907489"/>
            <a:ext cx="6069358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1053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r="11464"/>
          <a:stretch/>
        </p:blipFill>
        <p:spPr>
          <a:xfrm>
            <a:off x="7620001" y="5057940"/>
            <a:ext cx="1086986" cy="103535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62343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17236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 a feltétel és a bizonyítandó egymástól,</a:t>
            </a: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és magától az állítástól való szétválasztását.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Hangsúlyossá kell tenni a tanítás folyamán az állítás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„Ha …, akkor …” szerkezetű mondattá való átalakítását.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4228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19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4.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téglalap.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az átlók egyenlő nagyságúak!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 van megadva:</a:t>
                </a: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mit kell bizonyítani: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Bizonyítás:</a:t>
                </a: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blipFill>
                <a:blip r:embed="rId3"/>
                <a:stretch>
                  <a:fillRect l="-1442" t="-1362" r="-360" b="-29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3232651" y="2780928"/>
            <a:ext cx="2851517" cy="1728192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51520" y="1514273"/>
            <a:ext cx="8208912" cy="47456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22090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2060848"/>
            <a:ext cx="720080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2545740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3536067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1916832"/>
            <a:ext cx="821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Az állítás szövegéből ki tudja-e olvasni, hogy mi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van feltéve és mi a bizonyítandó, vagyis miből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mire következtetünk?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Mindezt le tudja-e írni </a:t>
            </a:r>
            <a:r>
              <a:rPr lang="hu-HU" sz="2800">
                <a:solidFill>
                  <a:srgbClr val="FFFF00"/>
                </a:solidFill>
              </a:rPr>
              <a:t>a jelölésekkel?</a:t>
            </a:r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egyszerű érvelést végrehajtani?</a:t>
            </a:r>
          </a:p>
        </p:txBody>
      </p:sp>
    </p:spTree>
    <p:extLst>
      <p:ext uri="{BB962C8B-B14F-4D97-AF65-F5344CB8AC3E}">
        <p14:creationId xmlns:p14="http://schemas.microsoft.com/office/powerpoint/2010/main" val="1507281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59745"/>
              </p:ext>
            </p:extLst>
          </p:nvPr>
        </p:nvGraphicFramePr>
        <p:xfrm>
          <a:off x="2406826" y="2655684"/>
          <a:ext cx="4469430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2774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62598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1416539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Majdnem</a:t>
                      </a:r>
                      <a:endParaRPr lang="hu-H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076056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076056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8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6012160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5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8559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10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067944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067944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6032042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5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0763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8680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Ha </a:t>
            </a:r>
            <a:r>
              <a:rPr lang="hu-HU" sz="2800" dirty="0">
                <a:solidFill>
                  <a:srgbClr val="FFFF00"/>
                </a:solidFill>
              </a:rPr>
              <a:t>ebben a stílusban </a:t>
            </a:r>
            <a:r>
              <a:rPr lang="hu-HU" sz="2800" dirty="0">
                <a:solidFill>
                  <a:schemeClr val="bg1"/>
                </a:solidFill>
              </a:rPr>
              <a:t>van kitűzve a feladat, akkor a diákok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képesek a feltételt kiolvasni.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5004048" y="3789040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  <a:r>
              <a:rPr lang="hu-HU" sz="2400" dirty="0"/>
              <a:t>	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323528" y="4417948"/>
            <a:ext cx="850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Majdnem = </a:t>
            </a:r>
            <a:r>
              <a:rPr lang="hu-HU" sz="2800" dirty="0">
                <a:solidFill>
                  <a:schemeClr val="bg1"/>
                </a:solidFill>
              </a:rPr>
              <a:t>a szögekről megfeledkezett. (megbocsátható)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04" y="5710621"/>
            <a:ext cx="599868" cy="598699"/>
          </a:xfrm>
          <a:prstGeom prst="rect">
            <a:avLst/>
          </a:prstGeom>
        </p:spPr>
      </p:pic>
      <p:sp>
        <p:nvSpPr>
          <p:cNvPr id="2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781825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2" grpId="0"/>
      <p:bldP spid="23" grpId="0"/>
      <p:bldP spid="24" grpId="0"/>
      <p:bldP spid="25" grpId="0"/>
      <p:bldP spid="26" grpId="0"/>
      <p:bldP spid="7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36408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14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364088" y="339009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3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24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0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747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ebben a megfogalmazásban siker!</a:t>
            </a: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t="4393" r="18275"/>
          <a:stretch/>
        </p:blipFill>
        <p:spPr>
          <a:xfrm>
            <a:off x="8184714" y="5342077"/>
            <a:ext cx="671648" cy="959331"/>
          </a:xfrm>
          <a:prstGeom prst="rect">
            <a:avLst/>
          </a:prstGeom>
        </p:spPr>
      </p:pic>
      <p:sp>
        <p:nvSpPr>
          <p:cNvPr id="1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5375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églalap 8"/>
          <p:cNvSpPr/>
          <p:nvPr/>
        </p:nvSpPr>
        <p:spPr>
          <a:xfrm>
            <a:off x="3223730" y="4130030"/>
            <a:ext cx="2984572" cy="349473"/>
          </a:xfrm>
          <a:prstGeom prst="rect">
            <a:avLst/>
          </a:prstGeom>
          <a:solidFill>
            <a:schemeClr val="accent1">
              <a:alpha val="2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felé nyíl 12"/>
          <p:cNvSpPr/>
          <p:nvPr/>
        </p:nvSpPr>
        <p:spPr>
          <a:xfrm>
            <a:off x="4395282" y="4532461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4067944" y="486916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4645876" y="4869160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hu-HU" sz="3600" dirty="0">
              <a:solidFill>
                <a:srgbClr val="00B050"/>
              </a:solidFill>
            </a:endParaRP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>
          <a:xfrm>
            <a:off x="8028384" y="5409148"/>
            <a:ext cx="847221" cy="900172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599409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9" grpId="0" animBg="1"/>
      <p:bldP spid="13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105580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</a:rPr>
              <a:t>Installing</a:t>
            </a:r>
            <a:r>
              <a:rPr lang="hu-HU" sz="2800" dirty="0">
                <a:solidFill>
                  <a:schemeClr val="bg1"/>
                </a:solidFill>
              </a:rPr>
              <a:t>: https://nodejs.org/en/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2473732"/>
            <a:ext cx="452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No UI </a:t>
            </a:r>
            <a:r>
              <a:rPr lang="hu-HU" sz="2800" dirty="0">
                <a:solidFill>
                  <a:srgbClr val="FFFF00"/>
                </a:solidFill>
                <a:sym typeface="Wingdings" panose="05000000000000000000" pitchFamily="2" charset="2"/>
              </a:rPr>
              <a:t> CLI (VSC Terminal)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66F9181-EA53-82E9-ADBE-4EED18CB7DD6}"/>
              </a:ext>
            </a:extLst>
          </p:cNvPr>
          <p:cNvSpPr txBox="1"/>
          <p:nvPr/>
        </p:nvSpPr>
        <p:spPr>
          <a:xfrm>
            <a:off x="179512" y="376987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Version: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–version (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-v)</a:t>
            </a:r>
          </a:p>
        </p:txBody>
      </p:sp>
    </p:spTree>
    <p:extLst>
      <p:ext uri="{BB962C8B-B14F-4D97-AF65-F5344CB8AC3E}">
        <p14:creationId xmlns:p14="http://schemas.microsoft.com/office/powerpoint/2010/main" val="31001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4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  <p:sp>
        <p:nvSpPr>
          <p:cNvPr id="47" name="Téglalap 46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47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Lefelé nyíl 48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50" name="Szövegdoboz 49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sp>
        <p:nvSpPr>
          <p:cNvPr id="51" name="Szövegdoboz 50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pic>
        <p:nvPicPr>
          <p:cNvPr id="52" name="Kép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0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(t. 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89744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(t. 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940152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640468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53244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940152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940152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640468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640468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53244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53244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églalap 4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 44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Lefelé nyíl 46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467885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  <p:bldP spid="47" grpId="0" animBg="1"/>
      <p:bldP spid="12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868421" y="1268760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Ha „tagoltan” adjuk meg a feladatot, akkor el tudják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választani egymástól a feltételt és a bizonyítandót.</a:t>
                </a:r>
              </a:p>
              <a:p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dirty="0"/>
                  <a:t> </a:t>
                </a:r>
                <a:r>
                  <a:rPr lang="hu-HU" sz="2800" dirty="0">
                    <a:solidFill>
                      <a:schemeClr val="bg1"/>
                    </a:solidFill>
                  </a:rPr>
                  <a:t>Még a „Ha …, akkor …” típusú megfogalmazást is</a:t>
                </a:r>
              </a:p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érdemes eleinte két mondatba szétszedni.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A feltétel és a bizonyítandó megfogalmazásában a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rgbClr val="FFFF00"/>
                    </a:solidFill>
                  </a:rPr>
                  <a:t>jelöléseket jól alkalmazzák.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Egy egyszerű, néhány lépéses érvelés nem okoz gondot.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(Inkább alkalmaztak algebrai érvelést, mint geometriait;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ezt valószínűleg a derékszögű háromszög látványa okozta.)</a:t>
                </a:r>
                <a:endParaRPr lang="hu-HU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blipFill>
                <a:blip r:embed="rId3"/>
                <a:stretch>
                  <a:fillRect l="-1466" t="-1451" b="-31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3" y="240135"/>
            <a:ext cx="1373191" cy="1373191"/>
          </a:xfrm>
          <a:prstGeom prst="rect">
            <a:avLst/>
          </a:prstGeom>
        </p:spPr>
      </p:pic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25169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67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524328" y="3717032"/>
            <a:ext cx="1658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Szerkezet!</a:t>
            </a:r>
          </a:p>
          <a:p>
            <a:r>
              <a:rPr lang="hu-HU" sz="2800" dirty="0">
                <a:solidFill>
                  <a:schemeClr val="bg1"/>
                </a:solidFill>
              </a:rPr>
              <a:t>(1, 3, 5, 6)</a:t>
            </a:r>
          </a:p>
        </p:txBody>
      </p:sp>
      <p:cxnSp>
        <p:nvCxnSpPr>
          <p:cNvPr id="13" name="Egyenes összekötő nyíllal 12"/>
          <p:cNvCxnSpPr/>
          <p:nvPr/>
        </p:nvCxnSpPr>
        <p:spPr>
          <a:xfrm flipH="1" flipV="1">
            <a:off x="6493729" y="1965325"/>
            <a:ext cx="1440160" cy="165618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 flipV="1">
            <a:off x="6732240" y="3501008"/>
            <a:ext cx="743744" cy="299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6012160" y="4221088"/>
            <a:ext cx="1235968" cy="6463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26525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26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2125300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Tudja-e az ábrát értelmezni?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 több lépésből álló, ám egyszerű bizonyítás megkonstruálására?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Hogyan érvel? Mikre hivatkozik?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Milyen részletességgel indokol? Milyen a </a:t>
            </a:r>
            <a:r>
              <a:rPr lang="hu-HU" sz="2800" dirty="0" err="1">
                <a:solidFill>
                  <a:schemeClr val="bg1"/>
                </a:solidFill>
              </a:rPr>
              <a:t>nyelvhaszná-lata</a:t>
            </a:r>
            <a:r>
              <a:rPr lang="hu-HU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24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703573" y="1681644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Hogy sikerült a bizonyítás?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87617" y="3390091"/>
            <a:ext cx="23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4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9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912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13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8765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6522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kb. a tanulók felének ment.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94" y="5373216"/>
            <a:ext cx="935686" cy="9103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Kép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033126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jók (13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779912" y="246444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10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302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Hibátlan leírásmód: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91136" y="3068960"/>
            <a:ext cx="7719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„Egyenlő  hosszúságú oldalakkal szemben egyenlő nagyságú</a:t>
            </a:r>
          </a:p>
          <a:p>
            <a:r>
              <a:rPr lang="hu-HU" sz="2400" dirty="0">
                <a:solidFill>
                  <a:schemeClr val="bg1"/>
                </a:solidFill>
              </a:rPr>
              <a:t>szögek vannak.” </a:t>
            </a:r>
            <a:r>
              <a:rPr lang="hu-HU" sz="2400" dirty="0">
                <a:solidFill>
                  <a:srgbClr val="FFFF00"/>
                </a:solidFill>
              </a:rPr>
              <a:t>DILEMMA</a:t>
            </a:r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4149080"/>
            <a:ext cx="2810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Nagyon „szellős”: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464004" y="414908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941168"/>
            <a:ext cx="3190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Az ábrában dolgozik: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3923928" y="494116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49" y="5365947"/>
            <a:ext cx="1269994" cy="929636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93038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2843808" y="3789040"/>
            <a:ext cx="129614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274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3995936" y="2924944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572000" y="2420888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4572000" y="2996952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612119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83568" y="1412776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Speciális matematika tagozatos diákok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-szintjének felmérése (2015-2018)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87012" y="3121804"/>
            <a:ext cx="294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Helyszín: Miskolc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411760" y="548499"/>
            <a:ext cx="448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kísérlet körülményei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87012" y="2420888"/>
            <a:ext cx="236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Saját tanulók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83568" y="3789040"/>
            <a:ext cx="690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Két speciális matematika tagozatos csoport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687012" y="506602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12. évfolyam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568" y="4417948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Négyosztályos: 14 fő, hatosztályos: 13 fő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683568" y="5733256"/>
            <a:ext cx="3579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Időpont: 2018. április</a:t>
            </a: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7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9" name="Ellipszis 8"/>
          <p:cNvSpPr/>
          <p:nvPr/>
        </p:nvSpPr>
        <p:spPr>
          <a:xfrm>
            <a:off x="4283968" y="2924944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4427984" y="2636912"/>
            <a:ext cx="360040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4940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3923928" y="3429000"/>
            <a:ext cx="504056" cy="50405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644008" y="3501008"/>
            <a:ext cx="576064" cy="57606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357904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5076056" y="2204864"/>
            <a:ext cx="1441598" cy="79208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443821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4788024" y="3068960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770407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03379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82" y="5272585"/>
            <a:ext cx="1835696" cy="1032579"/>
          </a:xfrm>
          <a:prstGeom prst="rect">
            <a:avLst/>
          </a:prstGeom>
        </p:spPr>
      </p:pic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091635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353354" y="620688"/>
            <a:ext cx="2586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Meglepetés!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00"/>
            <a:ext cx="3890700" cy="51876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00" y="5274000"/>
            <a:ext cx="1836000" cy="88128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788024" y="4077072"/>
            <a:ext cx="923948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kerekített téglalap 12"/>
          <p:cNvSpPr/>
          <p:nvPr/>
        </p:nvSpPr>
        <p:spPr>
          <a:xfrm>
            <a:off x="2892880" y="5837612"/>
            <a:ext cx="2488987" cy="47170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30</a:t>
            </a:r>
          </a:p>
        </p:txBody>
      </p:sp>
      <p:sp>
        <p:nvSpPr>
          <p:cNvPr id="14" name="Lekerekített téglalap 13"/>
          <p:cNvSpPr/>
          <p:nvPr/>
        </p:nvSpPr>
        <p:spPr>
          <a:xfrm>
            <a:off x="4850442" y="5405206"/>
            <a:ext cx="1521757" cy="40005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rosszak (14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175972" y="2492896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3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234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Üresen hagyja:</a:t>
            </a:r>
            <a:endParaRPr lang="hu-HU" dirty="0"/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3409836"/>
            <a:ext cx="478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Félig eljut jól, majd abbahagyja: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5580112" y="342900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345940"/>
            <a:ext cx="1512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Kaotikus: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2383884" y="4365104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827584" y="5282044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Elvi hibás: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483768" y="530120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8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27" y="5421194"/>
            <a:ext cx="1050161" cy="88812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3422776" y="5244715"/>
            <a:ext cx="396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FF0000"/>
                </a:solidFill>
              </a:rPr>
              <a:t>Szisztematikus hiba!</a:t>
            </a:r>
          </a:p>
        </p:txBody>
      </p:sp>
      <p:sp>
        <p:nvSpPr>
          <p:cNvPr id="1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68617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  <p:bldP spid="15" grpId="0"/>
      <p:bldP spid="16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4355976" y="3429000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5148064" y="2492896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927510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548819" y="3006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3" name="Jobb oldali kapcsos zárójel 12"/>
          <p:cNvSpPr/>
          <p:nvPr/>
        </p:nvSpPr>
        <p:spPr>
          <a:xfrm>
            <a:off x="5570690" y="2420888"/>
            <a:ext cx="225446" cy="1188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Jobb oldali kapcsos zárójel 15"/>
          <p:cNvSpPr/>
          <p:nvPr/>
        </p:nvSpPr>
        <p:spPr>
          <a:xfrm>
            <a:off x="4788024" y="3357104"/>
            <a:ext cx="74510" cy="1008000"/>
          </a:xfrm>
          <a:prstGeom prst="rightBrace">
            <a:avLst/>
          </a:prstGeom>
          <a:ln w="25400"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0963354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3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70200" y="4201924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Formális dedukció szintje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877070"/>
            <a:ext cx="503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-szintek (2015. június)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843808" y="620688"/>
            <a:ext cx="35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vizsgált tanulók</a:t>
            </a: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02461"/>
              </p:ext>
            </p:extLst>
          </p:nvPr>
        </p:nvGraphicFramePr>
        <p:xfrm>
          <a:off x="1524000" y="2687318"/>
          <a:ext cx="6096000" cy="105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48198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04316770"/>
                    </a:ext>
                  </a:extLst>
                </a:gridCol>
              </a:tblGrid>
              <a:tr h="428868">
                <a:tc>
                  <a:txBody>
                    <a:bodyPr/>
                    <a:lstStyle/>
                    <a:p>
                      <a:r>
                        <a:rPr lang="hu-HU" dirty="0"/>
                        <a:t>Négyosztályos (9. évfolyam)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Hatosztályos (9. évfolyam)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88600"/>
                  </a:ext>
                </a:extLst>
              </a:tr>
              <a:tr h="62727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16945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784926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4,25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699792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3,80</a:t>
            </a: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683568" y="5138028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Képesek néhány lépéses bizonyítások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megértésére és konstruálására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63109"/>
            <a:ext cx="706051" cy="7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12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859525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  <p:sp>
        <p:nvSpPr>
          <p:cNvPr id="14" name="Ellipszis 13"/>
          <p:cNvSpPr/>
          <p:nvPr/>
        </p:nvSpPr>
        <p:spPr>
          <a:xfrm>
            <a:off x="4355976" y="3356992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5107349" y="2431921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204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4848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El kell érni, hogy ne csak az ábrán indokoljanak.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Meg kell tanítani a szabatos fogalmazást.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kell, mi igényel indoklást és mi nem. </a:t>
            </a:r>
            <a:r>
              <a:rPr lang="hu-HU" sz="2800">
                <a:solidFill>
                  <a:srgbClr val="FFFF00"/>
                </a:solidFill>
              </a:rPr>
              <a:t>(DILEMMA)</a:t>
            </a:r>
            <a:endParaRPr lang="hu-HU" sz="2800" dirty="0">
              <a:solidFill>
                <a:srgbClr val="FFFF00"/>
              </a:solidFill>
            </a:endParaRP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Hangsúlyt kell fektetni a megtévesztő ábrákra.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096229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56992"/>
            <a:ext cx="4645496" cy="2889499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784232" y="2401724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Fejlesztő kísérletsorozat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22197" r="3412" b="28664"/>
          <a:stretch/>
        </p:blipFill>
        <p:spPr>
          <a:xfrm>
            <a:off x="2195735" y="476672"/>
            <a:ext cx="4824537" cy="1728192"/>
          </a:xfrm>
          <a:prstGeom prst="rect">
            <a:avLst/>
          </a:prstGeom>
        </p:spPr>
      </p:pic>
      <p:sp>
        <p:nvSpPr>
          <p:cNvPr id="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/>
              <a:t>34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729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4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81390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 matematika érettségi vizsga célja annak vizsgálata,</a:t>
            </a:r>
          </a:p>
          <a:p>
            <a:r>
              <a:rPr lang="hu-HU" sz="2800" dirty="0">
                <a:solidFill>
                  <a:schemeClr val="bg1"/>
                </a:solidFill>
              </a:rPr>
              <a:t>hogy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a vizsgázó </a:t>
            </a:r>
            <a:r>
              <a:rPr lang="hu-HU" sz="2800" dirty="0">
                <a:solidFill>
                  <a:srgbClr val="FFFF00"/>
                </a:solidFill>
              </a:rPr>
              <a:t>tud-e állításokat, egyszerűbb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menetű bizonyításokat szabatosan megfogalmazni, át-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tekinthető formában leírni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5128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100/1997. (VI. 13.) Korm. rendelet;</a:t>
            </a:r>
          </a:p>
          <a:p>
            <a:r>
              <a:rPr lang="hu-HU" dirty="0">
                <a:solidFill>
                  <a:schemeClr val="bg1"/>
                </a:solidFill>
              </a:rPr>
              <a:t>URL: http://njt.hu/cgi_bin/njt_doc.cgi?docid=30517)</a:t>
            </a:r>
          </a:p>
        </p:txBody>
      </p:sp>
    </p:spTree>
    <p:extLst>
      <p:ext uri="{BB962C8B-B14F-4D97-AF65-F5344CB8AC3E}">
        <p14:creationId xmlns:p14="http://schemas.microsoft.com/office/powerpoint/2010/main" val="113801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5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76717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„Az </a:t>
            </a:r>
            <a:r>
              <a:rPr lang="hu-HU" sz="2800" i="1" dirty="0">
                <a:solidFill>
                  <a:schemeClr val="bg1"/>
                </a:solidFill>
              </a:rPr>
              <a:t>emelt szinten</a:t>
            </a:r>
            <a:r>
              <a:rPr lang="hu-HU" sz="2800" dirty="0">
                <a:solidFill>
                  <a:schemeClr val="bg1"/>
                </a:solidFill>
              </a:rPr>
              <a:t> érettségiző diák </a:t>
            </a:r>
            <a:r>
              <a:rPr lang="hu-HU" sz="2800" dirty="0">
                <a:solidFill>
                  <a:srgbClr val="FFFF00"/>
                </a:solidFill>
              </a:rPr>
              <a:t>tudja szabatosan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megfogalmazni a geometriai bizonyítások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menetét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6475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Oktatási Hivatal honlapja,</a:t>
            </a:r>
          </a:p>
          <a:p>
            <a:r>
              <a:rPr lang="hu-HU" dirty="0">
                <a:solidFill>
                  <a:schemeClr val="bg1"/>
                </a:solidFill>
              </a:rPr>
              <a:t>URL: https://www.oktatas.hu/pub_bin/dload/kozoktatas/erettsegi/</a:t>
            </a:r>
          </a:p>
          <a:p>
            <a:r>
              <a:rPr lang="hu-HU" dirty="0">
                <a:solidFill>
                  <a:schemeClr val="bg1"/>
                </a:solidFill>
              </a:rPr>
              <a:t>vizsgakovetelmenyek2017/matematika_vk.pdf)</a:t>
            </a:r>
          </a:p>
        </p:txBody>
      </p:sp>
    </p:spTree>
    <p:extLst>
      <p:ext uri="{BB962C8B-B14F-4D97-AF65-F5344CB8AC3E}">
        <p14:creationId xmlns:p14="http://schemas.microsoft.com/office/powerpoint/2010/main" val="517250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6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772816"/>
            <a:ext cx="2481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Kerettanterv: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051720" y="620688"/>
            <a:ext cx="240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„</a:t>
            </a:r>
            <a:r>
              <a:rPr lang="hu-HU" sz="3600" b="1" dirty="0" err="1">
                <a:solidFill>
                  <a:srgbClr val="FFFF00"/>
                </a:solidFill>
              </a:rPr>
              <a:t>Specmat</a:t>
            </a:r>
            <a:r>
              <a:rPr lang="hu-HU" sz="3600" b="1" dirty="0">
                <a:solidFill>
                  <a:srgbClr val="FFFF00"/>
                </a:solidFill>
              </a:rPr>
              <a:t>”!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2694399"/>
            <a:ext cx="8446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„El kell érni, hogy a diákok meg tudják fogalmazni kér-</a:t>
            </a:r>
          </a:p>
          <a:p>
            <a:r>
              <a:rPr lang="hu-HU" sz="2800" dirty="0" err="1">
                <a:solidFill>
                  <a:schemeClr val="bg1"/>
                </a:solidFill>
              </a:rPr>
              <a:t>déseiket</a:t>
            </a:r>
            <a:r>
              <a:rPr lang="hu-HU" sz="2800" dirty="0">
                <a:solidFill>
                  <a:schemeClr val="bg1"/>
                </a:solidFill>
              </a:rPr>
              <a:t>, a felvetődött problémákra adott válaszaikat,</a:t>
            </a:r>
          </a:p>
          <a:p>
            <a:r>
              <a:rPr lang="hu-HU" sz="2800" dirty="0">
                <a:solidFill>
                  <a:srgbClr val="FFFF00"/>
                </a:solidFill>
              </a:rPr>
              <a:t>képesek legyenek gondolataikból és a tanult ismeretek-</a:t>
            </a:r>
          </a:p>
          <a:p>
            <a:r>
              <a:rPr lang="hu-HU" sz="2800" dirty="0" err="1">
                <a:solidFill>
                  <a:srgbClr val="FFFF00"/>
                </a:solidFill>
              </a:rPr>
              <a:t>ből</a:t>
            </a:r>
            <a:r>
              <a:rPr lang="hu-HU" sz="2800" dirty="0">
                <a:solidFill>
                  <a:srgbClr val="FFFF00"/>
                </a:solidFill>
              </a:rPr>
              <a:t> tiszta, pontos logikai láncot alkotva bizonyítani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cá-</a:t>
            </a:r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 err="1">
                <a:solidFill>
                  <a:schemeClr val="bg1"/>
                </a:solidFill>
              </a:rPr>
              <a:t>folni</a:t>
            </a:r>
            <a:r>
              <a:rPr lang="hu-HU" sz="2800" dirty="0">
                <a:solidFill>
                  <a:schemeClr val="bg1"/>
                </a:solidFill>
              </a:rPr>
              <a:t>, új problémákat felvetni.”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71412" y="5267650"/>
            <a:ext cx="77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Oktatáskutató és Fejlesztő Intézet, 7.5. melléklet; Kerettanterv a speciális</a:t>
            </a:r>
          </a:p>
          <a:p>
            <a:r>
              <a:rPr lang="hu-HU" dirty="0">
                <a:solidFill>
                  <a:schemeClr val="bg1"/>
                </a:solidFill>
              </a:rPr>
              <a:t>matematika képzéshez; URL: „http://kerettanterv.ofi.hu/07_melleklet_miniszter/</a:t>
            </a:r>
          </a:p>
          <a:p>
            <a:r>
              <a:rPr lang="hu-HU" dirty="0">
                <a:solidFill>
                  <a:schemeClr val="bg1"/>
                </a:solidFill>
              </a:rPr>
              <a:t>7.5_Specmatek/index_specmat.html)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69127"/>
            <a:ext cx="3017912" cy="13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1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7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39552" y="5210036"/>
            <a:ext cx="807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6 feladat a bizonyítás-tesztben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1753652"/>
            <a:ext cx="7054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Forrás: </a:t>
            </a:r>
            <a:r>
              <a:rPr lang="hu-HU" sz="2800" dirty="0" err="1">
                <a:solidFill>
                  <a:schemeClr val="bg1"/>
                </a:solidFill>
              </a:rPr>
              <a:t>Zalman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Usiskin</a:t>
            </a:r>
            <a:r>
              <a:rPr lang="hu-HU" sz="2800" dirty="0">
                <a:solidFill>
                  <a:schemeClr val="bg1"/>
                </a:solidFill>
              </a:rPr>
              <a:t>: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Levels</a:t>
            </a:r>
            <a:r>
              <a:rPr lang="hu-HU" sz="2800" dirty="0">
                <a:solidFill>
                  <a:schemeClr val="bg1"/>
                </a:solidFill>
              </a:rPr>
              <a:t> and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</a:t>
            </a:r>
            <a:r>
              <a:rPr lang="hu-HU" sz="2800" dirty="0" err="1">
                <a:solidFill>
                  <a:schemeClr val="bg1"/>
                </a:solidFill>
              </a:rPr>
              <a:t>Achievement</a:t>
            </a:r>
            <a:r>
              <a:rPr lang="hu-HU" sz="2800" dirty="0">
                <a:solidFill>
                  <a:schemeClr val="bg1"/>
                </a:solidFill>
              </a:rPr>
              <a:t> In </a:t>
            </a:r>
            <a:r>
              <a:rPr lang="hu-HU" sz="2800" dirty="0" err="1">
                <a:solidFill>
                  <a:schemeClr val="bg1"/>
                </a:solidFill>
              </a:rPr>
              <a:t>Secondary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School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Geometry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39552" y="3050957"/>
            <a:ext cx="7754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Képes-e a van </a:t>
            </a:r>
            <a:r>
              <a:rPr lang="hu-HU" sz="2800" dirty="0" err="1">
                <a:solidFill>
                  <a:srgbClr val="FFFF00"/>
                </a:solidFill>
              </a:rPr>
              <a:t>Hiele</a:t>
            </a:r>
            <a:r>
              <a:rPr lang="hu-HU" sz="2800" dirty="0">
                <a:solidFill>
                  <a:srgbClr val="FFFF00"/>
                </a:solidFill>
              </a:rPr>
              <a:t>-elmélet leírni és előre jelezni</a:t>
            </a:r>
          </a:p>
          <a:p>
            <a:r>
              <a:rPr lang="hu-HU" sz="2800" dirty="0">
                <a:solidFill>
                  <a:srgbClr val="FFFF00"/>
                </a:solidFill>
              </a:rPr>
              <a:t>     középiskolás tanulók geometriai teljesítményét?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39552" y="4345940"/>
            <a:ext cx="5840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Több teszt, köztük a bizonyítás-teszt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  <p:bldP spid="8" grpId="0"/>
      <p:bldP spid="6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Microsoft Office PowerPoint</Application>
  <PresentationFormat>Diavetítés a képernyőre (4:3 oldalarány)</PresentationFormat>
  <Paragraphs>588</Paragraphs>
  <Slides>53</Slides>
  <Notes>53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53</vt:i4>
      </vt:variant>
    </vt:vector>
  </HeadingPairs>
  <TitlesOfParts>
    <vt:vector size="58" baseType="lpstr">
      <vt:lpstr>Arial</vt:lpstr>
      <vt:lpstr>Calibri</vt:lpstr>
      <vt:lpstr>Cambria Math</vt:lpstr>
      <vt:lpstr>Wingdings</vt:lpstr>
      <vt:lpstr>Office-téma</vt:lpstr>
      <vt:lpstr>Node.js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Középiskolások geometriai gondolkodásának fejlődési sajátosságai egy regionális felmérés alapján</dc:title>
  <dc:creator>Akos</dc:creator>
  <cp:lastModifiedBy>Gyory, Akos</cp:lastModifiedBy>
  <cp:revision>587</cp:revision>
  <dcterms:created xsi:type="dcterms:W3CDTF">2016-01-13T20:31:18Z</dcterms:created>
  <dcterms:modified xsi:type="dcterms:W3CDTF">2022-11-09T07:51:38Z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2022-11-09T07:31:40Z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6aa2ed53-0d36-4cca-962a-ea75d1ef1043</vt:lpwstr>
  </property>
  <property fmtid="{D5CDD505-2E9C-101B-9397-08002B2CF9AE}" pid="8" name="MSIP_Label_ff6dbec8-95a8-4638-9f5f-bd076536645c_ContentBits">
    <vt:lpwstr>0</vt:lpwstr>
  </property>
</Properties>
</file>