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87" r:id="rId2"/>
    <p:sldId id="292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őry Ákos" initials="GÁ" lastIdx="1" clrIdx="0">
    <p:extLst>
      <p:ext uri="{19B8F6BF-5375-455C-9EA6-DF929625EA0E}">
        <p15:presenceInfo xmlns:p15="http://schemas.microsoft.com/office/powerpoint/2012/main" userId="Győry Ák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F8F8F"/>
    <a:srgbClr val="005696"/>
    <a:srgbClr val="FFFF99"/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73091" autoAdjust="0"/>
  </p:normalViewPr>
  <p:slideViewPr>
    <p:cSldViewPr showGuides="1">
      <p:cViewPr varScale="1">
        <p:scale>
          <a:sx n="53" d="100"/>
          <a:sy n="53" d="100"/>
        </p:scale>
        <p:origin x="11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4C2C-4932-494E-AEC1-E283720ACC2F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7EF-A65D-47FE-83F1-CBD1989206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44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240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188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8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59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482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8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68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97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201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319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3003-3578-4C1E-9AF2-7461065CEF2D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0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774E-D58D-4BEB-B4A9-DC7B6CD5287E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6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5CD5-C55D-42D3-B167-8402544E535F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34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A2C-5FE4-40B8-938D-37D83F1AF109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8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338E-8197-482F-A796-3CD5E1AA5BEC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5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01A2-2D4B-4D2D-A8F6-58F1736666AD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A3D7-1FA9-4FBC-A642-839CAFAA5845}" type="datetime1">
              <a:rPr lang="hu-HU" smtClean="0"/>
              <a:t>2022. 11. 09.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0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2DDC-670E-4590-9AFF-F74B64F786DA}" type="datetime1">
              <a:rPr lang="hu-HU" smtClean="0"/>
              <a:t>2022. 11. 09.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2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F84699EC-6D67-464E-A94A-1A28F81E7705}" type="datetime1">
              <a:rPr lang="hu-HU" smtClean="0"/>
              <a:pPr/>
              <a:t>2022. 11. 09.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D1B8E8E-8981-4B91-A06C-5396BE4BA1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F603-27AD-4742-B9DC-3B235A973A3C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9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F3A-E324-436D-B117-B12EF8A02468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74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3A82-4025-4016-BE21-FC4551C6AC57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ref_module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1601" y="2810543"/>
            <a:ext cx="7200800" cy="1015663"/>
          </a:xfr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3185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5D4A46-AE2F-1316-C858-728B4A42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916832"/>
            <a:ext cx="9581822" cy="683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Kép 4">
            <a:extLst>
              <a:ext uri="{FF2B5EF4-FFF2-40B4-BE49-F238E27FC236}">
                <a16:creationId xmlns:a16="http://schemas.microsoft.com/office/drawing/2014/main" id="{EEFBA4A4-5C3B-65CB-35A0-47F0F5E4E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374033"/>
            <a:ext cx="8881743" cy="16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B85FD5E-27AF-5D10-10FC-DAEBA38FC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447182"/>
            <a:ext cx="95818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321604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Open-</a:t>
            </a:r>
            <a:r>
              <a:rPr lang="hu-HU" sz="2800" dirty="0" err="1">
                <a:solidFill>
                  <a:schemeClr val="bg1"/>
                </a:solidFill>
              </a:rPr>
              <a:t>source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cross</a:t>
            </a:r>
            <a:r>
              <a:rPr lang="hu-HU" sz="2800" dirty="0">
                <a:solidFill>
                  <a:schemeClr val="bg1"/>
                </a:solidFill>
              </a:rPr>
              <a:t>-platform JS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9512" y="2041684"/>
            <a:ext cx="638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Runs</a:t>
            </a:r>
            <a:r>
              <a:rPr lang="hu-HU" sz="2800" dirty="0">
                <a:solidFill>
                  <a:srgbClr val="FFFF00"/>
                </a:solidFill>
              </a:rPr>
              <a:t> the V8 JS </a:t>
            </a:r>
            <a:r>
              <a:rPr lang="hu-HU" sz="2800" dirty="0" err="1">
                <a:solidFill>
                  <a:srgbClr val="FFFF00"/>
                </a:solidFill>
              </a:rPr>
              <a:t>enginge</a:t>
            </a:r>
            <a:r>
              <a:rPr lang="hu-HU" sz="2800" dirty="0">
                <a:solidFill>
                  <a:srgbClr val="FFFF00"/>
                </a:solidFill>
              </a:rPr>
              <a:t> (Google Chrome)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13" y="2925596"/>
            <a:ext cx="6084539" cy="374376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71CC490-BE4D-5D0E-B269-B96B070AF0FD}"/>
              </a:ext>
            </a:extLst>
          </p:cNvPr>
          <p:cNvSpPr txBox="1"/>
          <p:nvPr/>
        </p:nvSpPr>
        <p:spPr>
          <a:xfrm>
            <a:off x="3287309" y="54849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60963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</a:rPr>
              <a:t>Installing</a:t>
            </a:r>
            <a:r>
              <a:rPr lang="hu-HU" sz="2800" dirty="0">
                <a:solidFill>
                  <a:schemeClr val="bg1"/>
                </a:solidFill>
              </a:rPr>
              <a:t>: https://nodejs.org/en/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121804"/>
            <a:ext cx="452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No UI </a:t>
            </a:r>
            <a:r>
              <a:rPr lang="hu-HU" sz="2800" dirty="0">
                <a:solidFill>
                  <a:srgbClr val="FFFF00"/>
                </a:solidFill>
                <a:sym typeface="Wingdings" panose="05000000000000000000" pitchFamily="2" charset="2"/>
              </a:rPr>
              <a:t> CLI (VSC Terminal)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66F9181-EA53-82E9-ADBE-4EED18CB7DD6}"/>
              </a:ext>
            </a:extLst>
          </p:cNvPr>
          <p:cNvSpPr txBox="1"/>
          <p:nvPr/>
        </p:nvSpPr>
        <p:spPr>
          <a:xfrm>
            <a:off x="179512" y="448995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Version: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--version (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-v)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5E56474-3FF6-A13E-B807-6564F6CDBBF5}"/>
              </a:ext>
            </a:extLst>
          </p:cNvPr>
          <p:cNvSpPr txBox="1"/>
          <p:nvPr/>
        </p:nvSpPr>
        <p:spPr>
          <a:xfrm>
            <a:off x="3287309" y="47630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25660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JavaScript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r>
              <a:rPr lang="hu-HU" sz="2800" dirty="0">
                <a:solidFill>
                  <a:schemeClr val="bg1"/>
                </a:solidFill>
              </a:rPr>
              <a:t>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index.js </a:t>
            </a:r>
            <a:r>
              <a:rPr lang="hu-HU" sz="2800" dirty="0">
                <a:solidFill>
                  <a:srgbClr val="FF0000"/>
                </a:solidFill>
              </a:rPr>
              <a:t>(index1.js)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628181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Source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code</a:t>
            </a:r>
            <a:r>
              <a:rPr lang="hu-HU" sz="2800" dirty="0">
                <a:solidFill>
                  <a:srgbClr val="FFFF00"/>
                </a:solidFill>
              </a:rPr>
              <a:t> in a </a:t>
            </a:r>
            <a:r>
              <a:rPr lang="hu-HU" sz="2800" dirty="0" err="1">
                <a:solidFill>
                  <a:srgbClr val="FFFF00"/>
                </a:solidFill>
              </a:rPr>
              <a:t>wrapper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function</a:t>
            </a:r>
            <a:endParaRPr lang="hu-HU" sz="2800" dirty="0">
              <a:solidFill>
                <a:srgbClr val="FFFF00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global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(__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dirname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filename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module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exports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require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hu-HU" sz="2800" dirty="0">
                <a:solidFill>
                  <a:srgbClr val="FF0000"/>
                </a:solidFill>
              </a:rPr>
              <a:t>(index2.js, calculator.js)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175161" y="476309"/>
            <a:ext cx="685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Node.js </a:t>
            </a:r>
            <a:r>
              <a:rPr lang="hu-HU" sz="3600" b="1" dirty="0" err="1">
                <a:solidFill>
                  <a:srgbClr val="FFFF00"/>
                </a:solidFill>
              </a:rPr>
              <a:t>As</a:t>
            </a:r>
            <a:r>
              <a:rPr lang="hu-HU" sz="3600" b="1" dirty="0">
                <a:solidFill>
                  <a:srgbClr val="FFFF00"/>
                </a:solidFill>
              </a:rPr>
              <a:t> a </a:t>
            </a:r>
            <a:r>
              <a:rPr lang="hu-HU" sz="3600" b="1" dirty="0" err="1">
                <a:solidFill>
                  <a:srgbClr val="FFFF00"/>
                </a:solidFill>
              </a:rPr>
              <a:t>Runtime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Environment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9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97668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 Built-in Modules (w3schools.com)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9512" y="3771037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Creating</a:t>
            </a:r>
            <a:r>
              <a:rPr lang="hu-HU" sz="2800" dirty="0">
                <a:solidFill>
                  <a:srgbClr val="FFFF00"/>
                </a:solidFill>
              </a:rPr>
              <a:t> server: </a:t>
            </a:r>
            <a:r>
              <a:rPr lang="hu-HU" sz="2800" dirty="0">
                <a:solidFill>
                  <a:schemeClr val="bg1"/>
                </a:solidFill>
              </a:rPr>
              <a:t>’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http’</a:t>
            </a: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request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response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objects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>
                <a:solidFill>
                  <a:srgbClr val="FF0000"/>
                </a:solidFill>
              </a:rPr>
              <a:t>(index3.js)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961971" y="476309"/>
            <a:ext cx="556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Built</a:t>
            </a:r>
            <a:r>
              <a:rPr lang="hu-HU" sz="3600" b="1" dirty="0">
                <a:solidFill>
                  <a:srgbClr val="FFFF00"/>
                </a:solidFill>
              </a:rPr>
              <a:t>-in </a:t>
            </a:r>
            <a:r>
              <a:rPr lang="hu-HU" sz="3600" b="1" dirty="0" err="1">
                <a:solidFill>
                  <a:srgbClr val="FFFF00"/>
                </a:solidFill>
              </a:rPr>
              <a:t>Modules</a:t>
            </a:r>
            <a:r>
              <a:rPr lang="hu-HU" sz="3600" b="1" dirty="0">
                <a:solidFill>
                  <a:srgbClr val="FFFF00"/>
                </a:solidFill>
              </a:rPr>
              <a:t> In Node.js</a:t>
            </a:r>
          </a:p>
        </p:txBody>
      </p:sp>
    </p:spTree>
    <p:extLst>
      <p:ext uri="{BB962C8B-B14F-4D97-AF65-F5344CB8AC3E}">
        <p14:creationId xmlns:p14="http://schemas.microsoft.com/office/powerpoint/2010/main" val="34342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484784"/>
            <a:ext cx="93610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Request</a:t>
            </a:r>
            <a:r>
              <a:rPr lang="hu-HU" sz="28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- </a:t>
            </a:r>
            <a:r>
              <a:rPr lang="hu-HU" sz="2400" dirty="0" err="1">
                <a:solidFill>
                  <a:srgbClr val="FFFF00"/>
                </a:solidFill>
              </a:rPr>
              <a:t>url</a:t>
            </a:r>
            <a:r>
              <a:rPr lang="hu-HU" sz="2400" dirty="0">
                <a:solidFill>
                  <a:srgbClr val="FFFF00"/>
                </a:solidFill>
              </a:rPr>
              <a:t> (</a:t>
            </a:r>
            <a:r>
              <a:rPr lang="hu-HU" sz="2400" dirty="0" err="1">
                <a:solidFill>
                  <a:srgbClr val="FFFF00"/>
                </a:solidFill>
              </a:rPr>
              <a:t>e.g</a:t>
            </a:r>
            <a:r>
              <a:rPr lang="hu-HU" sz="2400" dirty="0">
                <a:solidFill>
                  <a:srgbClr val="FFFF00"/>
                </a:solidFill>
              </a:rPr>
              <a:t>. localhost:8080/&lt;</a:t>
            </a:r>
            <a:r>
              <a:rPr lang="hu-HU" sz="2400" dirty="0" err="1">
                <a:solidFill>
                  <a:srgbClr val="FFFF00"/>
                </a:solidFill>
              </a:rPr>
              <a:t>path</a:t>
            </a:r>
            <a:r>
              <a:rPr lang="hu-HU" sz="2400" dirty="0">
                <a:solidFill>
                  <a:srgbClr val="FFFF00"/>
                </a:solidFill>
              </a:rPr>
              <a:t>&gt;)</a:t>
            </a:r>
          </a:p>
          <a:p>
            <a:pPr lvl="0"/>
            <a:endParaRPr lang="hu-HU" sz="2400" dirty="0">
              <a:solidFill>
                <a:srgbClr val="FFFF00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</a:t>
            </a:r>
            <a:r>
              <a:rPr lang="hu-HU" sz="2400" dirty="0">
                <a:solidFill>
                  <a:schemeClr val="bg1"/>
                </a:solidFill>
              </a:rPr>
              <a:t>- </a:t>
            </a:r>
            <a:r>
              <a:rPr lang="hu-HU" sz="2400" dirty="0" err="1">
                <a:solidFill>
                  <a:schemeClr val="bg1"/>
                </a:solidFill>
              </a:rPr>
              <a:t>method</a:t>
            </a:r>
            <a:r>
              <a:rPr lang="hu-HU" sz="2400" dirty="0">
                <a:solidFill>
                  <a:schemeClr val="bg1"/>
                </a:solidFill>
              </a:rPr>
              <a:t> (GET, POST, DELETE, PATCH, PUT)</a:t>
            </a:r>
          </a:p>
          <a:p>
            <a:pPr lvl="0"/>
            <a:endParaRPr lang="hu-HU" sz="2400" dirty="0">
              <a:solidFill>
                <a:schemeClr val="bg1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- QUERY </a:t>
            </a:r>
            <a:r>
              <a:rPr lang="hu-HU" sz="2400" dirty="0" err="1">
                <a:solidFill>
                  <a:srgbClr val="FFFF00"/>
                </a:solidFill>
              </a:rPr>
              <a:t>parameters</a:t>
            </a:r>
            <a:r>
              <a:rPr lang="hu-HU" sz="2400" dirty="0">
                <a:solidFill>
                  <a:srgbClr val="FFFF00"/>
                </a:solidFill>
              </a:rPr>
              <a:t> (http://localhost:8080/&lt;path&gt;?priceMore=30&amp;priceLess=40))</a:t>
            </a:r>
          </a:p>
          <a:p>
            <a:pPr lvl="0"/>
            <a:endParaRPr lang="en-US" sz="2400" dirty="0">
              <a:solidFill>
                <a:srgbClr val="FFFF00"/>
              </a:solidFill>
            </a:endParaRPr>
          </a:p>
          <a:p>
            <a:r>
              <a:rPr lang="hu-HU" sz="2400" dirty="0">
                <a:solidFill>
                  <a:schemeClr val="bg1"/>
                </a:solidFill>
              </a:rPr>
              <a:t>    - HEADER (</a:t>
            </a:r>
            <a:r>
              <a:rPr lang="hu-HU" sz="2400" dirty="0" err="1">
                <a:solidFill>
                  <a:schemeClr val="bg1"/>
                </a:solidFill>
              </a:rPr>
              <a:t>metadata</a:t>
            </a:r>
            <a:r>
              <a:rPr lang="hu-HU" sz="2400" dirty="0">
                <a:solidFill>
                  <a:schemeClr val="bg1"/>
                </a:solidFill>
              </a:rPr>
              <a:t>; .</a:t>
            </a:r>
            <a:r>
              <a:rPr lang="hu-HU" sz="2400" dirty="0" err="1">
                <a:solidFill>
                  <a:schemeClr val="bg1"/>
                </a:solidFill>
              </a:rPr>
              <a:t>e.g</a:t>
            </a:r>
            <a:r>
              <a:rPr lang="hu-HU" sz="2400" dirty="0">
                <a:solidFill>
                  <a:schemeClr val="bg1"/>
                </a:solidFill>
              </a:rPr>
              <a:t>. </a:t>
            </a:r>
            <a:r>
              <a:rPr lang="hu-HU" sz="2400" dirty="0" err="1">
                <a:solidFill>
                  <a:schemeClr val="bg1"/>
                </a:solidFill>
              </a:rPr>
              <a:t>content-type</a:t>
            </a:r>
            <a:r>
              <a:rPr lang="hu-HU" sz="2400" dirty="0">
                <a:solidFill>
                  <a:schemeClr val="bg1"/>
                </a:solidFill>
              </a:rPr>
              <a:t>: </a:t>
            </a:r>
            <a:r>
              <a:rPr lang="hu-HU" sz="2400" dirty="0" err="1">
                <a:solidFill>
                  <a:schemeClr val="bg1"/>
                </a:solidFill>
              </a:rPr>
              <a:t>application</a:t>
            </a:r>
            <a:r>
              <a:rPr lang="hu-HU" sz="2400" dirty="0">
                <a:solidFill>
                  <a:schemeClr val="bg1"/>
                </a:solidFill>
              </a:rPr>
              <a:t>/</a:t>
            </a:r>
            <a:r>
              <a:rPr lang="hu-HU" sz="2400" dirty="0" err="1">
                <a:solidFill>
                  <a:schemeClr val="bg1"/>
                </a:solidFill>
              </a:rPr>
              <a:t>json</a:t>
            </a:r>
            <a:r>
              <a:rPr lang="hu-H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BODY (</a:t>
            </a:r>
            <a:r>
              <a:rPr lang="hu-HU" sz="2400" dirty="0" err="1">
                <a:solidFill>
                  <a:srgbClr val="FFFF00"/>
                </a:solidFill>
              </a:rPr>
              <a:t>e.g</a:t>
            </a:r>
            <a:r>
              <a:rPr lang="hu-HU" sz="2400" dirty="0">
                <a:solidFill>
                  <a:srgbClr val="FFFF00"/>
                </a:solidFill>
              </a:rPr>
              <a:t>. e-mail </a:t>
            </a:r>
            <a:r>
              <a:rPr lang="hu-HU" sz="2400" dirty="0" err="1">
                <a:solidFill>
                  <a:srgbClr val="FFFF00"/>
                </a:solidFill>
              </a:rPr>
              <a:t>address</a:t>
            </a:r>
            <a:r>
              <a:rPr lang="hu-HU" sz="2400" dirty="0">
                <a:solidFill>
                  <a:srgbClr val="FFFF00"/>
                </a:solidFill>
              </a:rPr>
              <a:t>, </a:t>
            </a:r>
            <a:r>
              <a:rPr lang="hu-HU" sz="2400" dirty="0" err="1">
                <a:solidFill>
                  <a:srgbClr val="FFFF00"/>
                </a:solidFill>
              </a:rPr>
              <a:t>password</a:t>
            </a:r>
            <a:r>
              <a:rPr lang="hu-HU" sz="2400" dirty="0">
                <a:solidFill>
                  <a:srgbClr val="FFFF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619672" y="476309"/>
            <a:ext cx="589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Request</a:t>
            </a:r>
            <a:r>
              <a:rPr lang="hu-HU" sz="3600" b="1" dirty="0">
                <a:solidFill>
                  <a:srgbClr val="FFFF00"/>
                </a:solidFill>
              </a:rPr>
              <a:t> and </a:t>
            </a:r>
            <a:r>
              <a:rPr lang="hu-HU" sz="3600" b="1" dirty="0" err="1">
                <a:solidFill>
                  <a:srgbClr val="FFFF00"/>
                </a:solidFill>
              </a:rPr>
              <a:t>response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objects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0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484784"/>
            <a:ext cx="93610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Response</a:t>
            </a:r>
            <a:r>
              <a:rPr lang="hu-HU" sz="28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HEADER</a:t>
            </a:r>
            <a:endParaRPr lang="en-US" sz="2400" dirty="0">
              <a:solidFill>
                <a:srgbClr val="FFFF00"/>
              </a:solidFill>
            </a:endParaRPr>
          </a:p>
          <a:p>
            <a:pPr lvl="0"/>
            <a:endParaRPr lang="hu-HU" sz="2400" dirty="0">
              <a:solidFill>
                <a:srgbClr val="FFFF00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</a:t>
            </a:r>
            <a:r>
              <a:rPr lang="hu-HU" sz="2400" dirty="0">
                <a:solidFill>
                  <a:schemeClr val="bg1"/>
                </a:solidFill>
              </a:rPr>
              <a:t>- BODY</a:t>
            </a: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STATUS (200, </a:t>
            </a:r>
            <a:r>
              <a:rPr lang="hu-HU" sz="2400">
                <a:solidFill>
                  <a:srgbClr val="FFFF00"/>
                </a:solidFill>
              </a:rPr>
              <a:t>404)</a:t>
            </a:r>
            <a:endParaRPr lang="hu-HU" sz="2400" dirty="0">
              <a:solidFill>
                <a:srgbClr val="FFFF00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619672" y="476309"/>
            <a:ext cx="589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Request</a:t>
            </a:r>
            <a:r>
              <a:rPr lang="hu-HU" sz="3600" b="1" dirty="0">
                <a:solidFill>
                  <a:srgbClr val="FFFF00"/>
                </a:solidFill>
              </a:rPr>
              <a:t> and </a:t>
            </a:r>
            <a:r>
              <a:rPr lang="hu-HU" sz="3600" b="1" dirty="0" err="1">
                <a:solidFill>
                  <a:srgbClr val="FFFF00"/>
                </a:solidFill>
              </a:rPr>
              <a:t>response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objects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3648428" y="476309"/>
            <a:ext cx="167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Routing</a:t>
            </a:r>
            <a:endParaRPr lang="hu-HU" sz="3600" b="1" dirty="0">
              <a:solidFill>
                <a:srgbClr val="FFFF00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E09C8FF-2D91-DAA3-29B3-BA4758FA5502}"/>
              </a:ext>
            </a:extLst>
          </p:cNvPr>
          <p:cNvSpPr txBox="1"/>
          <p:nvPr/>
        </p:nvSpPr>
        <p:spPr>
          <a:xfrm>
            <a:off x="251520" y="50131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(index5.js)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C9EDD87-0992-84D9-F65B-880E5C52D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" r="1029" b="-1870"/>
          <a:stretch/>
        </p:blipFill>
        <p:spPr>
          <a:xfrm>
            <a:off x="323528" y="1556792"/>
            <a:ext cx="8568952" cy="32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179512" y="1916832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  File </a:t>
            </a:r>
            <a:r>
              <a:rPr lang="hu-HU" sz="2800" dirty="0" err="1">
                <a:solidFill>
                  <a:srgbClr val="FFFF00"/>
                </a:solidFill>
              </a:rPr>
              <a:t>system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operations</a:t>
            </a:r>
            <a:r>
              <a:rPr lang="hu-HU" sz="2800" dirty="0">
                <a:solidFill>
                  <a:srgbClr val="FFFF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rgbClr val="FFFF00"/>
              </a:solidFill>
            </a:endParaRPr>
          </a:p>
          <a:p>
            <a:r>
              <a:rPr lang="hu-HU" sz="2800" dirty="0">
                <a:solidFill>
                  <a:srgbClr val="FFFF00"/>
                </a:solidFill>
              </a:rPr>
              <a:t>   </a:t>
            </a:r>
            <a:r>
              <a:rPr lang="hu-HU" sz="2800" dirty="0">
                <a:solidFill>
                  <a:schemeClr val="bg1"/>
                </a:solidFill>
              </a:rPr>
              <a:t> - ’</a:t>
            </a:r>
            <a:r>
              <a:rPr lang="hu-HU" sz="2800" dirty="0" err="1">
                <a:solidFill>
                  <a:schemeClr val="bg1"/>
                </a:solidFill>
              </a:rPr>
              <a:t>fs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’ (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readFile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writeFile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response.on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(’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data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’))</a:t>
            </a:r>
          </a:p>
          <a:p>
            <a:endParaRPr lang="hu-HU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   - ’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path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’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961971" y="476309"/>
            <a:ext cx="556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Built</a:t>
            </a:r>
            <a:r>
              <a:rPr lang="hu-HU" sz="3600" b="1" dirty="0">
                <a:solidFill>
                  <a:srgbClr val="FFFF00"/>
                </a:solidFill>
              </a:rPr>
              <a:t>-in </a:t>
            </a:r>
            <a:r>
              <a:rPr lang="hu-HU" sz="3600" b="1" dirty="0" err="1">
                <a:solidFill>
                  <a:srgbClr val="FFFF00"/>
                </a:solidFill>
              </a:rPr>
              <a:t>Modules</a:t>
            </a:r>
            <a:r>
              <a:rPr lang="hu-HU" sz="3600" b="1" dirty="0">
                <a:solidFill>
                  <a:srgbClr val="FFFF00"/>
                </a:solidFill>
              </a:rPr>
              <a:t> In Node.js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B6D9702-79FE-F792-BB9C-19F020B9E611}"/>
              </a:ext>
            </a:extLst>
          </p:cNvPr>
          <p:cNvSpPr txBox="1"/>
          <p:nvPr/>
        </p:nvSpPr>
        <p:spPr>
          <a:xfrm>
            <a:off x="576064" y="441794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(index6.js + Postman)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9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Diavetítés a képernyőre (4:3 oldalarány)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Office-téma</vt:lpstr>
      <vt:lpstr>Node.js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Középiskolások geometriai gondolkodásának fejlődési sajátosságai egy regionális felmérés alapján</dc:title>
  <dc:creator>Akos</dc:creator>
  <cp:lastModifiedBy>Gyory, Akos</cp:lastModifiedBy>
  <cp:revision>613</cp:revision>
  <dcterms:created xsi:type="dcterms:W3CDTF">2016-01-13T20:31:18Z</dcterms:created>
  <dcterms:modified xsi:type="dcterms:W3CDTF">2022-11-09T12:58:04Z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2022-11-09T07:31:40Z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6aa2ed53-0d36-4cca-962a-ea75d1ef1043</vt:lpwstr>
  </property>
  <property fmtid="{D5CDD505-2E9C-101B-9397-08002B2CF9AE}" pid="8" name="MSIP_Label_ff6dbec8-95a8-4638-9f5f-bd076536645c_ContentBits">
    <vt:lpwstr>0</vt:lpwstr>
  </property>
</Properties>
</file>