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87" r:id="rId2"/>
    <p:sldId id="292" r:id="rId3"/>
    <p:sldId id="371" r:id="rId4"/>
    <p:sldId id="342" r:id="rId5"/>
    <p:sldId id="348" r:id="rId6"/>
    <p:sldId id="343" r:id="rId7"/>
    <p:sldId id="347" r:id="rId8"/>
    <p:sldId id="288" r:id="rId9"/>
    <p:sldId id="349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93" r:id="rId20"/>
    <p:sldId id="394" r:id="rId21"/>
    <p:sldId id="396" r:id="rId22"/>
    <p:sldId id="395" r:id="rId23"/>
    <p:sldId id="361" r:id="rId24"/>
    <p:sldId id="363" r:id="rId25"/>
    <p:sldId id="364" r:id="rId26"/>
    <p:sldId id="365" r:id="rId27"/>
    <p:sldId id="366" r:id="rId28"/>
    <p:sldId id="367" r:id="rId29"/>
    <p:sldId id="398" r:id="rId30"/>
    <p:sldId id="369" r:id="rId31"/>
    <p:sldId id="370" r:id="rId32"/>
    <p:sldId id="372" r:id="rId33"/>
    <p:sldId id="375" r:id="rId34"/>
    <p:sldId id="373" r:id="rId35"/>
    <p:sldId id="374" r:id="rId36"/>
    <p:sldId id="376" r:id="rId37"/>
    <p:sldId id="377" r:id="rId38"/>
    <p:sldId id="378" r:id="rId39"/>
    <p:sldId id="379" r:id="rId40"/>
    <p:sldId id="380" r:id="rId41"/>
    <p:sldId id="383" r:id="rId42"/>
    <p:sldId id="382" r:id="rId43"/>
    <p:sldId id="381" r:id="rId44"/>
    <p:sldId id="384" r:id="rId45"/>
    <p:sldId id="385" r:id="rId46"/>
    <p:sldId id="386" r:id="rId47"/>
    <p:sldId id="392" r:id="rId48"/>
    <p:sldId id="388" r:id="rId49"/>
    <p:sldId id="387" r:id="rId50"/>
    <p:sldId id="397" r:id="rId51"/>
    <p:sldId id="390" r:id="rId52"/>
    <p:sldId id="391" r:id="rId5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6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9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57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448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3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26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49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8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86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87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6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61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7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30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02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01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19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115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4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65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1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413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05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640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194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046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406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46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79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00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0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a szinten fogják fel a tanulók a dedukció értelmét. Adott, a szemlélethez közelálló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axiómarendszerben képesek ok-okozati összefüggések megfogalmazására, egyszerűbb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bizonyítások konstruálására. Képesek állítások általánosítására, szerkesztési feladatok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diszkutálására. Megismerkednek különböző bizonyítási eljárásokkal (direkt, indirekt,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szintetikus, transzformációs, koordinátageometriai, vektoros, teljes indukciós), egy állítás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szükséges és elégséges feltételének fogalmával.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Jellemző szakkifejezések: definíció, tétel, bizonyítás, axióma, alapfogalom.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8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456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247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0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46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274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8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245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6739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4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065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31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380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2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92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06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1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96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9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80575" y="177281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067944" y="286745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549127" y="3947572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16875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2. feladat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1484784"/>
            <a:ext cx="8164094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>
                <a:solidFill>
                  <a:schemeClr val="bg1"/>
                </a:solidFill>
              </a:rPr>
              <a:t>Állítás</a:t>
            </a:r>
            <a:r>
              <a:rPr lang="hu-HU" sz="2800" dirty="0">
                <a:solidFill>
                  <a:schemeClr val="bg1"/>
                </a:solidFill>
              </a:rPr>
              <a:t>: Ha megrajzoljuk egy egyenlő szárú háromszög</a:t>
            </a:r>
          </a:p>
          <a:p>
            <a:r>
              <a:rPr lang="hu-HU" sz="2800" dirty="0">
                <a:solidFill>
                  <a:schemeClr val="bg1"/>
                </a:solidFill>
              </a:rPr>
              <a:t>alapjához tartozó magasságát, akkor az felezi a szárak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bg1"/>
                </a:solidFill>
              </a:rPr>
              <a:t>által bezárt szöget.</a:t>
            </a:r>
          </a:p>
          <a:p>
            <a:pPr lvl="0">
              <a:spcAft>
                <a:spcPts val="600"/>
              </a:spcAft>
            </a:pPr>
            <a:r>
              <a:rPr lang="hu-HU" sz="2800" dirty="0">
                <a:solidFill>
                  <a:schemeClr val="bg1"/>
                </a:solidFill>
              </a:rPr>
              <a:t>a. Készíts jelölésekkel ellátott ábrát a fenti állításhoz!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b. Írd le az ábrád jelöléseit felhasználva, hogy az állítás-</a:t>
            </a:r>
          </a:p>
          <a:p>
            <a:pPr lvl="0">
              <a:spcAft>
                <a:spcPts val="600"/>
              </a:spcAft>
            </a:pPr>
            <a:r>
              <a:rPr lang="hu-HU" sz="2800" dirty="0" err="1">
                <a:solidFill>
                  <a:schemeClr val="bg1"/>
                </a:solidFill>
              </a:rPr>
              <a:t>ban</a:t>
            </a:r>
            <a:r>
              <a:rPr lang="hu-HU" sz="2800" dirty="0">
                <a:solidFill>
                  <a:schemeClr val="bg1"/>
                </a:solidFill>
              </a:rPr>
              <a:t> mi van feltételezve, és mit kell benne bizonyítani!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Feltevés: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Bizonyítandó: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állítást nem kell belátnod!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11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Képes-e ábrát készíteni a feladathoz?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rgbClr val="FFFF00"/>
                    </a:solidFill>
                  </a:rPr>
                  <a:t>Az állítás szövegéből ki tudja-e olvasni, hogy mi van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feltéve, és mi a bizonyítandó, vagyis miből mire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következtetünk? (magasság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800" dirty="0">
                    <a:solidFill>
                      <a:srgbClr val="FFFF00"/>
                    </a:solidFill>
                  </a:rPr>
                  <a:t> szögfelező)</a:t>
                </a: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Mindezt le tudja-e írni a jelöléseivel?</a:t>
                </a: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blipFill>
                <a:blip r:embed="rId4"/>
                <a:stretch>
                  <a:fillRect l="-1358" t="-1380" r="-453" b="-33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928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7544" y="1916832"/>
            <a:ext cx="80152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„Alapvetően fontos a „feltétel” és a „következmény”</a:t>
            </a:r>
          </a:p>
          <a:p>
            <a:r>
              <a:rPr lang="hu-HU" sz="2800" dirty="0">
                <a:solidFill>
                  <a:srgbClr val="FFFF00"/>
                </a:solidFill>
              </a:rPr>
              <a:t>világos megkülönböztetése. Ez különösen akkor okoz</a:t>
            </a:r>
          </a:p>
          <a:p>
            <a:r>
              <a:rPr lang="hu-HU" sz="2800" dirty="0">
                <a:solidFill>
                  <a:srgbClr val="FFFF00"/>
                </a:solidFill>
              </a:rPr>
              <a:t>gondot, ha a tétel nem „Ha …, akkor …” formában van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megfogalmazva.”</a:t>
            </a:r>
          </a:p>
          <a:p>
            <a:r>
              <a:rPr lang="hu-HU" dirty="0">
                <a:solidFill>
                  <a:schemeClr val="bg1"/>
                </a:solidFill>
              </a:rPr>
              <a:t>(Ambrus András: Bevezetés a matematikadidaktikába, ELTE Eötvös Kiadó,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39752" y="347172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707904" y="836712"/>
            <a:ext cx="1872208" cy="7920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687" y="347172"/>
            <a:ext cx="875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2" y="4645760"/>
            <a:ext cx="621792" cy="18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384131" y="1681644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Ábrák, jelölések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56" y="2996952"/>
            <a:ext cx="1930656" cy="2486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78274"/>
              </p:ext>
            </p:extLst>
          </p:nvPr>
        </p:nvGraphicFramePr>
        <p:xfrm>
          <a:off x="664596" y="2636912"/>
          <a:ext cx="7844036" cy="195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13756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2053409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</a:t>
                      </a:r>
                      <a:r>
                        <a:rPr lang="hu-HU" sz="2400" baseline="0" dirty="0">
                          <a:effectLst/>
                        </a:rPr>
                        <a:t>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bizonyítandót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írta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Az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állítást </a:t>
                      </a:r>
                      <a:r>
                        <a:rPr lang="hu-HU" sz="2400" dirty="0">
                          <a:effectLst/>
                        </a:rPr>
                        <a:t>írta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9573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07605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5617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076056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5617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295738" y="3789040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  <a:r>
              <a:rPr lang="hu-HU" sz="2400" dirty="0"/>
              <a:t>	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07605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23629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3707904" y="37890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6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3212255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635896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420167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420167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635896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411760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157192"/>
            <a:ext cx="8628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 </a:t>
            </a:r>
            <a:r>
              <a:rPr lang="hu-HU" sz="2800" dirty="0">
                <a:solidFill>
                  <a:schemeClr val="bg1"/>
                </a:solidFill>
              </a:rPr>
              <a:t>a feltételt nem tudja leválasztani az állításról,</a:t>
            </a:r>
          </a:p>
          <a:p>
            <a:r>
              <a:rPr lang="hu-HU" sz="2800" dirty="0">
                <a:solidFill>
                  <a:schemeClr val="bg1"/>
                </a:solidFill>
              </a:rPr>
              <a:t>illetve szétválasztani a bizonyítandótól.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2" y="5710621"/>
            <a:ext cx="598699" cy="598699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883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5442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55978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4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18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684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Szisztematikus hiba nincs, </a:t>
            </a:r>
            <a:r>
              <a:rPr lang="hu-HU" sz="2800" dirty="0">
                <a:solidFill>
                  <a:srgbClr val="FFFF00"/>
                </a:solidFill>
              </a:rPr>
              <a:t>káosz</a:t>
            </a:r>
            <a:r>
              <a:rPr lang="hu-HU" sz="2800" dirty="0">
                <a:solidFill>
                  <a:schemeClr val="bg1"/>
                </a:solidFill>
              </a:rPr>
              <a:t> annál inkább.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3" y="5730742"/>
            <a:ext cx="527501" cy="59760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6264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580389" y="1681644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543"/>
              </p:ext>
            </p:extLst>
          </p:nvPr>
        </p:nvGraphicFramePr>
        <p:xfrm>
          <a:off x="1306007" y="3383714"/>
          <a:ext cx="6368913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133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30195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1942357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Keveri</a:t>
                      </a:r>
                      <a:r>
                        <a:rPr lang="hu-HU" sz="2400" dirty="0">
                          <a:effectLst/>
                        </a:rPr>
                        <a:t> a dolgokat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Egyéb</a:t>
                      </a:r>
                      <a:r>
                        <a:rPr lang="hu-HU" sz="2400" baseline="0" dirty="0">
                          <a:effectLst/>
                        </a:rPr>
                        <a:t> hiba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28396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12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503650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84380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19672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13176"/>
            <a:ext cx="834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</a:t>
            </a:r>
            <a:r>
              <a:rPr lang="hu-HU" sz="2800" dirty="0">
                <a:solidFill>
                  <a:schemeClr val="bg1"/>
                </a:solidFill>
              </a:rPr>
              <a:t> keveri a feltétel, a bizonyítandó és az állítás</a:t>
            </a:r>
          </a:p>
          <a:p>
            <a:r>
              <a:rPr lang="hu-HU" sz="2800" dirty="0">
                <a:solidFill>
                  <a:schemeClr val="bg1"/>
                </a:solidFill>
              </a:rPr>
              <a:t>fogalmát.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6588224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8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7" y="5661248"/>
            <a:ext cx="774973" cy="63892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9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3" grpId="0"/>
      <p:bldP spid="24" grpId="0"/>
      <p:bldP spid="26" grpId="0"/>
      <p:bldP spid="7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2733831" y="4293096"/>
            <a:ext cx="3709393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181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2270" cy="1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1277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 (BE)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287309" y="620688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2204864"/>
            <a:ext cx="381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endParaRPr lang="hu-HU" sz="2800" dirty="0">
              <a:solidFill>
                <a:srgbClr val="FFFF0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851750"/>
            <a:ext cx="6084539" cy="37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2733831" y="5113176"/>
            <a:ext cx="3709393" cy="9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80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1" y="2907489"/>
            <a:ext cx="606935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053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r="11464"/>
          <a:stretch/>
        </p:blipFill>
        <p:spPr>
          <a:xfrm>
            <a:off x="7620001" y="5057940"/>
            <a:ext cx="1086986" cy="10353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23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1723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 a feltétel és a bizonyítandó egymástól,</a:t>
            </a: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és magától az állítástól való szétválasztását.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Hangsúlyossá kell tenni a tanítás folyamán az állítás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„Ha …, akkor …” szerkezetű mondattá való átalakítását.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422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4.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téglalap.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az átlók egyenlő nagyságúak!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 van megadva:</a:t>
                </a: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mit kell bizonyítani: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Bizonyítás: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blipFill>
                <a:blip r:embed="rId3"/>
                <a:stretch>
                  <a:fillRect l="-1442" t="-1362" r="-360" b="-29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3232651" y="2780928"/>
            <a:ext cx="2851517" cy="172819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51520" y="1514273"/>
            <a:ext cx="8208912" cy="4745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22090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2060848"/>
            <a:ext cx="720080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254574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35360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1916832"/>
            <a:ext cx="821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Az állítás szövegéből ki tudja-e olvasni, hogy mi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van feltéve és mi a bizonyítandó, vagyis miből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mire következtetünk?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Mindezt le tudja-e írni </a:t>
            </a:r>
            <a:r>
              <a:rPr lang="hu-HU" sz="2800">
                <a:solidFill>
                  <a:srgbClr val="FFFF00"/>
                </a:solidFill>
              </a:rPr>
              <a:t>a jelölésekkel?</a:t>
            </a:r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egyszerű érvelést végrehajtani?</a:t>
            </a:r>
          </a:p>
        </p:txBody>
      </p:sp>
    </p:spTree>
    <p:extLst>
      <p:ext uri="{BB962C8B-B14F-4D97-AF65-F5344CB8AC3E}">
        <p14:creationId xmlns:p14="http://schemas.microsoft.com/office/powerpoint/2010/main" val="1507281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9745"/>
              </p:ext>
            </p:extLst>
          </p:nvPr>
        </p:nvGraphicFramePr>
        <p:xfrm>
          <a:off x="2406826" y="2655684"/>
          <a:ext cx="446943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74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1416539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Majdnem</a:t>
                      </a:r>
                      <a:endParaRPr lang="hu-H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076056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076056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8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6012160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5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8559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10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067944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067944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032042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5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0763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868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 </a:t>
            </a:r>
            <a:r>
              <a:rPr lang="hu-HU" sz="2800" dirty="0">
                <a:solidFill>
                  <a:srgbClr val="FFFF00"/>
                </a:solidFill>
              </a:rPr>
              <a:t>ebben a stílusban </a:t>
            </a:r>
            <a:r>
              <a:rPr lang="hu-HU" sz="2800" dirty="0">
                <a:solidFill>
                  <a:schemeClr val="bg1"/>
                </a:solidFill>
              </a:rPr>
              <a:t>van kitűzve a feladat, akkor a diákok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képesek a feltételt kiolvasni.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5004048" y="37890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  <a:r>
              <a:rPr lang="hu-HU" sz="2400" dirty="0"/>
              <a:t>	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323528" y="4417948"/>
            <a:ext cx="850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Majdnem = </a:t>
            </a:r>
            <a:r>
              <a:rPr lang="hu-HU" sz="2800" dirty="0">
                <a:solidFill>
                  <a:schemeClr val="bg1"/>
                </a:solidFill>
              </a:rPr>
              <a:t>a szögekről megfeledkezett. (megbocsátható)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4" y="5710621"/>
            <a:ext cx="599868" cy="598699"/>
          </a:xfrm>
          <a:prstGeom prst="rect">
            <a:avLst/>
          </a:prstGeom>
        </p:spPr>
      </p:pic>
      <p:sp>
        <p:nvSpPr>
          <p:cNvPr id="2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182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2" grpId="0"/>
      <p:bldP spid="23" grpId="0"/>
      <p:bldP spid="24" grpId="0"/>
      <p:bldP spid="25" grpId="0"/>
      <p:bldP spid="26" grpId="0"/>
      <p:bldP spid="7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6408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14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364088" y="33900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3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24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0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ebben a megfogalmazásban siker!</a:t>
            </a: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4393" r="18275"/>
          <a:stretch/>
        </p:blipFill>
        <p:spPr>
          <a:xfrm>
            <a:off x="8184714" y="5342077"/>
            <a:ext cx="671648" cy="959331"/>
          </a:xfrm>
          <a:prstGeom prst="rect">
            <a:avLst/>
          </a:prstGeom>
        </p:spPr>
      </p:pic>
      <p:sp>
        <p:nvSpPr>
          <p:cNvPr id="1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53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églalap 8"/>
          <p:cNvSpPr/>
          <p:nvPr/>
        </p:nvSpPr>
        <p:spPr>
          <a:xfrm>
            <a:off x="3223730" y="4130030"/>
            <a:ext cx="2984572" cy="349473"/>
          </a:xfrm>
          <a:prstGeom prst="rect">
            <a:avLst/>
          </a:prstGeom>
          <a:solidFill>
            <a:schemeClr val="accent1">
              <a:alpha val="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felé nyíl 12"/>
          <p:cNvSpPr/>
          <p:nvPr/>
        </p:nvSpPr>
        <p:spPr>
          <a:xfrm>
            <a:off x="4395282" y="4532461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067944" y="48691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645876" y="486916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hu-HU" sz="3600" dirty="0">
              <a:solidFill>
                <a:srgbClr val="00B050"/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8028384" y="5409148"/>
            <a:ext cx="847221" cy="900172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9940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9" grpId="0" animBg="1"/>
      <p:bldP spid="13" grpId="0" animBg="1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4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  <p:sp>
        <p:nvSpPr>
          <p:cNvPr id="47" name="Téglalap 46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Lefelé nyíl 48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50" name="Szövegdoboz 49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sp>
        <p:nvSpPr>
          <p:cNvPr id="51" name="Szövegdoboz 50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83568" y="1412776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Speciális matematika tagozatos diákok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-szintjének felmérése (2015-2018)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7012" y="3121804"/>
            <a:ext cx="294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Helyszín: Miskolc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411760" y="620688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kísérlet körülményei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87012" y="2420888"/>
            <a:ext cx="236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Saját tanulók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3568" y="3789040"/>
            <a:ext cx="690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Két speciális matematika tagozatos csoport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87012" y="506602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12. évfolyam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568" y="4417948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Négyosztályos: 14 fő, hatosztályos: 13 fő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5733256"/>
            <a:ext cx="357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Időpont: 2018. április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(t. 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89744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(t. 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940152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640468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53244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940152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940152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640468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640468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53244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53244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églalap 4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Lefelé nyíl 46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6788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12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868421" y="1268760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Ha „tagoltan” adjuk meg a feladatot, akkor el tudják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választani egymástól a feltételt és a bizonyítandót.</a:t>
                </a:r>
              </a:p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dirty="0"/>
                  <a:t> </a:t>
                </a:r>
                <a:r>
                  <a:rPr lang="hu-HU" sz="2800" dirty="0">
                    <a:solidFill>
                      <a:schemeClr val="bg1"/>
                    </a:solidFill>
                  </a:rPr>
                  <a:t>Még a „Ha …, akkor …” típusú megfogalmazást is</a:t>
                </a:r>
              </a:p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érdemes eleinte két mondatba szétszedni.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A feltétel és a bizonyítandó megfogalmazásában a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rgbClr val="FFFF00"/>
                    </a:solidFill>
                  </a:rPr>
                  <a:t>jelöléseket jól alkalmazzák.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Egy egyszerű, néhány lépéses érvelés nem okoz gondot.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(Inkább alkalmaztak algebrai érvelést, mint geometriait;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ezt valószínűleg a derékszögű háromszög látványa okozta.)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blipFill>
                <a:blip r:embed="rId3"/>
                <a:stretch>
                  <a:fillRect l="-1466" t="-1451" b="-31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3" y="240135"/>
            <a:ext cx="1373191" cy="1373191"/>
          </a:xfrm>
          <a:prstGeom prst="rect">
            <a:avLst/>
          </a:prstGeom>
        </p:spPr>
      </p:pic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2516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24328" y="3717032"/>
            <a:ext cx="165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Szerkezet!</a:t>
            </a:r>
          </a:p>
          <a:p>
            <a:r>
              <a:rPr lang="hu-HU" sz="2800" dirty="0">
                <a:solidFill>
                  <a:schemeClr val="bg1"/>
                </a:solidFill>
              </a:rPr>
              <a:t>(1, 3, 5, 6)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 flipV="1">
            <a:off x="6493729" y="1965325"/>
            <a:ext cx="1440160" cy="16561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6732240" y="3501008"/>
            <a:ext cx="743744" cy="299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6012160" y="4221088"/>
            <a:ext cx="1235968" cy="646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26525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26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212530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Tudja-e az ábrát értelmezni?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 több lépésből álló, ám egyszerű bizonyítás megkonstruálására?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Hogyan érvel? Mikre hivatkozik?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Milyen részletességgel indokol? Milyen a </a:t>
            </a:r>
            <a:r>
              <a:rPr lang="hu-HU" sz="2800" dirty="0" err="1">
                <a:solidFill>
                  <a:schemeClr val="bg1"/>
                </a:solidFill>
              </a:rPr>
              <a:t>nyelvhaszná-lata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703573" y="168164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Hogy sikerült a bizonyítás?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87617" y="3390091"/>
            <a:ext cx="23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4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9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91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13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8765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652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kb. a tanulók felének ment.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4" y="5373216"/>
            <a:ext cx="935686" cy="910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312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jók (13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779912" y="246444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10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302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Hibátlan leírásmód: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91136" y="3068960"/>
            <a:ext cx="7719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„Egyenlő  hosszúságú oldalakkal szemben egyenlő nagyságú</a:t>
            </a:r>
          </a:p>
          <a:p>
            <a:r>
              <a:rPr lang="hu-HU" sz="2400" dirty="0">
                <a:solidFill>
                  <a:schemeClr val="bg1"/>
                </a:solidFill>
              </a:rPr>
              <a:t>szögek vannak.” </a:t>
            </a:r>
            <a:r>
              <a:rPr lang="hu-HU" sz="2400" dirty="0">
                <a:solidFill>
                  <a:srgbClr val="FFFF00"/>
                </a:solidFill>
              </a:rPr>
              <a:t>DILEMMA</a:t>
            </a: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4149080"/>
            <a:ext cx="281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Nagyon „szellős”: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464004" y="414908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941168"/>
            <a:ext cx="319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Az ábrában dolgozik: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923928" y="494116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5365947"/>
            <a:ext cx="1269994" cy="929636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9303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43808" y="378904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7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995936" y="2924944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572000" y="2420888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2000" y="2996952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211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9" name="Ellipszis 8"/>
          <p:cNvSpPr/>
          <p:nvPr/>
        </p:nvSpPr>
        <p:spPr>
          <a:xfrm>
            <a:off x="4283968" y="292494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94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0200" y="4201924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Formális dedukció szintje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877070"/>
            <a:ext cx="503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-szintek (2015. június)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843808" y="620688"/>
            <a:ext cx="35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vizsgált tanulók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461"/>
              </p:ext>
            </p:extLst>
          </p:nvPr>
        </p:nvGraphicFramePr>
        <p:xfrm>
          <a:off x="1524000" y="2687318"/>
          <a:ext cx="6096000" cy="105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48198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4316770"/>
                    </a:ext>
                  </a:extLst>
                </a:gridCol>
              </a:tblGrid>
              <a:tr h="428868">
                <a:tc>
                  <a:txBody>
                    <a:bodyPr/>
                    <a:lstStyle/>
                    <a:p>
                      <a:r>
                        <a:rPr lang="hu-HU" dirty="0"/>
                        <a:t>Négyosztályos (9. évfolyam)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Hatosztályos (9. évfolyam)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88600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16945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784926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4,25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3,80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83568" y="5138028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Képesek néhány lépéses bizonyítások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megértésére és konstruálására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3109"/>
            <a:ext cx="706051" cy="7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1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3923928" y="3429000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644008" y="3501008"/>
            <a:ext cx="57606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5790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076056" y="2204864"/>
            <a:ext cx="1441598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4382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4788024" y="306896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040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0337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2" y="5272585"/>
            <a:ext cx="1835696" cy="1032579"/>
          </a:xfrm>
          <a:prstGeom prst="rect">
            <a:avLst/>
          </a:prstGeom>
        </p:spPr>
      </p:pic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9163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53354" y="620688"/>
            <a:ext cx="258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Meglepetés!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00"/>
            <a:ext cx="3890700" cy="5187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0" y="5274000"/>
            <a:ext cx="1836000" cy="88128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88024" y="4077072"/>
            <a:ext cx="923948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2892880" y="5837612"/>
            <a:ext cx="2488987" cy="4717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30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4850442" y="5405206"/>
            <a:ext cx="1521757" cy="4000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rosszak (14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75972" y="2492896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23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Üresen hagyja:</a:t>
            </a:r>
            <a:endParaRPr lang="hu-HU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3409836"/>
            <a:ext cx="478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Félig eljut jól, majd abbahagyja: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5580112" y="342900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345940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Kaotikus: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383884" y="4365104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27584" y="528204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Elvi hibás: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483768" y="530120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8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7" y="5421194"/>
            <a:ext cx="1050161" cy="8881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22776" y="5244715"/>
            <a:ext cx="396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Szisztematikus hiba!</a:t>
            </a:r>
          </a:p>
        </p:txBody>
      </p:sp>
      <p:sp>
        <p:nvSpPr>
          <p:cNvPr id="1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6861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  <p:bldP spid="15" grpId="0"/>
      <p:bldP spid="16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355976" y="3429000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2751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48819" y="3006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3" name="Jobb oldali kapcsos zárójel 12"/>
          <p:cNvSpPr/>
          <p:nvPr/>
        </p:nvSpPr>
        <p:spPr>
          <a:xfrm>
            <a:off x="5570690" y="2420888"/>
            <a:ext cx="225446" cy="1188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 oldali kapcsos zárójel 15"/>
          <p:cNvSpPr/>
          <p:nvPr/>
        </p:nvSpPr>
        <p:spPr>
          <a:xfrm>
            <a:off x="4788024" y="3357104"/>
            <a:ext cx="74510" cy="1008000"/>
          </a:xfrm>
          <a:prstGeom prst="rightBrace">
            <a:avLst/>
          </a:prstGeom>
          <a:ln w="254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96335439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59525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813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 matematika érettségi vizsga célja annak vizsgálata,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hogy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a vizsgázó </a:t>
            </a:r>
            <a:r>
              <a:rPr lang="hu-HU" sz="2800" dirty="0">
                <a:solidFill>
                  <a:srgbClr val="FFFF00"/>
                </a:solidFill>
              </a:rPr>
              <a:t>tud-e állításokat, egyszerűbb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menetű bizonyításokat szabatosan megfogalmazni, át-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tekinthető formában leírni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512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100/1997. (VI. 13.) Korm. rendelet;</a:t>
            </a:r>
          </a:p>
          <a:p>
            <a:r>
              <a:rPr lang="hu-HU" dirty="0">
                <a:solidFill>
                  <a:schemeClr val="bg1"/>
                </a:solidFill>
              </a:rPr>
              <a:t>URL: http://njt.hu/cgi_bin/njt_doc.cgi?docid=30517)</a:t>
            </a:r>
          </a:p>
        </p:txBody>
      </p:sp>
    </p:spTree>
    <p:extLst>
      <p:ext uri="{BB962C8B-B14F-4D97-AF65-F5344CB8AC3E}">
        <p14:creationId xmlns:p14="http://schemas.microsoft.com/office/powerpoint/2010/main" val="11380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355976" y="3356992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5107349" y="2431921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04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484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El kell érni, hogy ne csak az ábrán indokoljanak.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Meg kell tanítani a szabatos fogalmazást.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kell, mi igényel indoklást és mi nem. </a:t>
            </a:r>
            <a:r>
              <a:rPr lang="hu-HU" sz="2800">
                <a:solidFill>
                  <a:srgbClr val="FFFF00"/>
                </a:solidFill>
              </a:rPr>
              <a:t>(DILEMMA)</a:t>
            </a:r>
            <a:endParaRPr lang="hu-HU" sz="2800" dirty="0">
              <a:solidFill>
                <a:srgbClr val="FFFF00"/>
              </a:solidFill>
            </a:endParaRP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Hangsúlyt kell fektetni a megtévesztő ábrákra.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622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645496" cy="288949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84232" y="2401724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Fejlesztő kísérletsorozat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2197" r="3412" b="28664"/>
          <a:stretch/>
        </p:blipFill>
        <p:spPr>
          <a:xfrm>
            <a:off x="2195735" y="476672"/>
            <a:ext cx="4824537" cy="1728192"/>
          </a:xfrm>
          <a:prstGeom prst="rect">
            <a:avLst/>
          </a:prstGeom>
        </p:spPr>
      </p:pic>
      <p:sp>
        <p:nvSpPr>
          <p:cNvPr id="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/>
              <a:t>34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72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5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7671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„Az </a:t>
            </a:r>
            <a:r>
              <a:rPr lang="hu-HU" sz="2800" i="1" dirty="0">
                <a:solidFill>
                  <a:schemeClr val="bg1"/>
                </a:solidFill>
              </a:rPr>
              <a:t>emelt szinten</a:t>
            </a:r>
            <a:r>
              <a:rPr lang="hu-HU" sz="2800" dirty="0">
                <a:solidFill>
                  <a:schemeClr val="bg1"/>
                </a:solidFill>
              </a:rPr>
              <a:t> érettségiző diák </a:t>
            </a:r>
            <a:r>
              <a:rPr lang="hu-HU" sz="2800" dirty="0">
                <a:solidFill>
                  <a:srgbClr val="FFFF00"/>
                </a:solidFill>
              </a:rPr>
              <a:t>tudja szabatosan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megfogalmazni a geometriai bizonyítások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menetét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6475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Oktatási Hivatal honlapja,</a:t>
            </a:r>
          </a:p>
          <a:p>
            <a:r>
              <a:rPr lang="hu-HU" dirty="0">
                <a:solidFill>
                  <a:schemeClr val="bg1"/>
                </a:solidFill>
              </a:rPr>
              <a:t>URL: https://www.oktatas.hu/pub_bin/dload/kozoktatas/erettsegi/</a:t>
            </a:r>
          </a:p>
          <a:p>
            <a:r>
              <a:rPr lang="hu-HU" dirty="0">
                <a:solidFill>
                  <a:schemeClr val="bg1"/>
                </a:solidFill>
              </a:rPr>
              <a:t>vizsgakovetelmenyek2017/matematika_vk.pdf)</a:t>
            </a:r>
          </a:p>
        </p:txBody>
      </p:sp>
    </p:spTree>
    <p:extLst>
      <p:ext uri="{BB962C8B-B14F-4D97-AF65-F5344CB8AC3E}">
        <p14:creationId xmlns:p14="http://schemas.microsoft.com/office/powerpoint/2010/main" val="51725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772816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Kerettanterv: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51720" y="620688"/>
            <a:ext cx="24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„</a:t>
            </a:r>
            <a:r>
              <a:rPr lang="hu-HU" sz="3600" b="1" dirty="0" err="1">
                <a:solidFill>
                  <a:srgbClr val="FFFF00"/>
                </a:solidFill>
              </a:rPr>
              <a:t>Specmat</a:t>
            </a:r>
            <a:r>
              <a:rPr lang="hu-HU" sz="3600" b="1" dirty="0">
                <a:solidFill>
                  <a:srgbClr val="FFFF00"/>
                </a:solidFill>
              </a:rPr>
              <a:t>”!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2694399"/>
            <a:ext cx="8446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„El kell érni, hogy a diákok meg tudják fogalmazni kér-</a:t>
            </a:r>
          </a:p>
          <a:p>
            <a:r>
              <a:rPr lang="hu-HU" sz="2800" dirty="0" err="1">
                <a:solidFill>
                  <a:schemeClr val="bg1"/>
                </a:solidFill>
              </a:rPr>
              <a:t>déseiket</a:t>
            </a:r>
            <a:r>
              <a:rPr lang="hu-HU" sz="2800" dirty="0">
                <a:solidFill>
                  <a:schemeClr val="bg1"/>
                </a:solidFill>
              </a:rPr>
              <a:t>, a felvetődött problémákra adott válaszaikat,</a:t>
            </a:r>
          </a:p>
          <a:p>
            <a:r>
              <a:rPr lang="hu-HU" sz="2800" dirty="0">
                <a:solidFill>
                  <a:srgbClr val="FFFF00"/>
                </a:solidFill>
              </a:rPr>
              <a:t>képesek legyenek gondolataikból és a tanult ismeretek-</a:t>
            </a:r>
          </a:p>
          <a:p>
            <a:r>
              <a:rPr lang="hu-HU" sz="2800" dirty="0" err="1">
                <a:solidFill>
                  <a:srgbClr val="FFFF00"/>
                </a:solidFill>
              </a:rPr>
              <a:t>ből</a:t>
            </a:r>
            <a:r>
              <a:rPr lang="hu-HU" sz="2800" dirty="0">
                <a:solidFill>
                  <a:srgbClr val="FFFF00"/>
                </a:solidFill>
              </a:rPr>
              <a:t> tiszta, pontos logikai láncot alkotva bizonyítani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cá-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 err="1">
                <a:solidFill>
                  <a:schemeClr val="bg1"/>
                </a:solidFill>
              </a:rPr>
              <a:t>folni</a:t>
            </a:r>
            <a:r>
              <a:rPr lang="hu-HU" sz="2800" dirty="0">
                <a:solidFill>
                  <a:schemeClr val="bg1"/>
                </a:solidFill>
              </a:rPr>
              <a:t>, új problémákat felvetni.”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71412" y="5267650"/>
            <a:ext cx="77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Oktatáskutató és Fejlesztő Intézet, 7.5. melléklet; Kerettanterv a speciális</a:t>
            </a:r>
          </a:p>
          <a:p>
            <a:r>
              <a:rPr lang="hu-HU" dirty="0">
                <a:solidFill>
                  <a:schemeClr val="bg1"/>
                </a:solidFill>
              </a:rPr>
              <a:t>matematika képzéshez; URL: „http://kerettanterv.ofi.hu/07_melleklet_miniszter/</a:t>
            </a:r>
          </a:p>
          <a:p>
            <a:r>
              <a:rPr lang="hu-HU" dirty="0">
                <a:solidFill>
                  <a:schemeClr val="bg1"/>
                </a:solidFill>
              </a:rPr>
              <a:t>7.5_Specmatek/index_specmat.html)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9127"/>
            <a:ext cx="3017912" cy="1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9552" y="5210036"/>
            <a:ext cx="807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6 feladat a bizonyítás-tesztben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753652"/>
            <a:ext cx="705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Forrás: </a:t>
            </a:r>
            <a:r>
              <a:rPr lang="hu-HU" sz="2800" dirty="0" err="1">
                <a:solidFill>
                  <a:schemeClr val="bg1"/>
                </a:solidFill>
              </a:rPr>
              <a:t>Zalman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Usiskin</a:t>
            </a:r>
            <a:r>
              <a:rPr lang="hu-HU" sz="2800" dirty="0">
                <a:solidFill>
                  <a:schemeClr val="bg1"/>
                </a:solidFill>
              </a:rPr>
              <a:t>: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Levels</a:t>
            </a:r>
            <a:r>
              <a:rPr lang="hu-HU" sz="2800" dirty="0">
                <a:solidFill>
                  <a:schemeClr val="bg1"/>
                </a:solidFill>
              </a:rPr>
              <a:t> and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</a:t>
            </a:r>
            <a:r>
              <a:rPr lang="hu-HU" sz="2800" dirty="0" err="1">
                <a:solidFill>
                  <a:schemeClr val="bg1"/>
                </a:solidFill>
              </a:rPr>
              <a:t>Achievement</a:t>
            </a:r>
            <a:r>
              <a:rPr lang="hu-HU" sz="2800" dirty="0">
                <a:solidFill>
                  <a:schemeClr val="bg1"/>
                </a:solidFill>
              </a:rPr>
              <a:t> In </a:t>
            </a:r>
            <a:r>
              <a:rPr lang="hu-HU" sz="2800" dirty="0" err="1">
                <a:solidFill>
                  <a:schemeClr val="bg1"/>
                </a:solidFill>
              </a:rPr>
              <a:t>Secondary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School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Geometry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9552" y="3050957"/>
            <a:ext cx="7754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Képes-e a van </a:t>
            </a:r>
            <a:r>
              <a:rPr lang="hu-HU" sz="2800" dirty="0" err="1">
                <a:solidFill>
                  <a:srgbClr val="FFFF00"/>
                </a:solidFill>
              </a:rPr>
              <a:t>Hiele</a:t>
            </a:r>
            <a:r>
              <a:rPr lang="hu-HU" sz="2800" dirty="0">
                <a:solidFill>
                  <a:srgbClr val="FFFF00"/>
                </a:solidFill>
              </a:rPr>
              <a:t>-elmélet leírni és előre jelezni</a:t>
            </a:r>
          </a:p>
          <a:p>
            <a:r>
              <a:rPr lang="hu-HU" sz="2800" dirty="0">
                <a:solidFill>
                  <a:srgbClr val="FFFF00"/>
                </a:solidFill>
              </a:rPr>
              <a:t>     középiskolás tanulók geometriai teljesítményét?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9552" y="4345940"/>
            <a:ext cx="584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teszt, köztük a bizonyítás-teszt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11560" y="4333383"/>
            <a:ext cx="8106508" cy="53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Pitagorasz</a:t>
            </a:r>
            <a:r>
              <a:rPr lang="hu-HU" sz="2800" dirty="0">
                <a:solidFill>
                  <a:srgbClr val="FFFF00"/>
                </a:solidFill>
              </a:rPr>
              <a:t> tétele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11560" y="1753652"/>
            <a:ext cx="22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Előképzettség: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409836"/>
            <a:ext cx="879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Háromszögek egybevágósága, hasonlósága; alapesetek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2501895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Szögpárok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11560" y="5282044"/>
            <a:ext cx="53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paralelogramma tulajdonságai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2377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Microsoft Office PowerPoint</Application>
  <PresentationFormat>Diavetítés a képernyőre (4:3 oldalarány)</PresentationFormat>
  <Paragraphs>584</Paragraphs>
  <Slides>52</Slides>
  <Notes>52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Wingdings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581</cp:revision>
  <dcterms:created xsi:type="dcterms:W3CDTF">2016-01-13T20:31:18Z</dcterms:created>
  <dcterms:modified xsi:type="dcterms:W3CDTF">2022-11-09T07:34:47Z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