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9144000"/>
  <p:notesSz cx="6858000" cy="9144000"/>
  <p:embeddedFontLs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Oswald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*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07" name="Shape 107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43" name="Shape 143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50" name="Shape 150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57" name="Shape 157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81" name="Shape 181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-476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056606" y="-504031"/>
            <a:ext cx="5030786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2286000" algn="ctr">
              <a:spcBef>
                <a:spcPts val="0"/>
              </a:spcBef>
              <a:buFont typeface="Arial"/>
              <a:buNone/>
              <a:defRPr sz="1800"/>
            </a:lvl6pPr>
            <a:lvl7pPr indent="0" lvl="6" marL="2743200" algn="ctr">
              <a:spcBef>
                <a:spcPts val="0"/>
              </a:spcBef>
              <a:buFont typeface="Arial"/>
              <a:buNone/>
              <a:defRPr sz="1800"/>
            </a:lvl7pPr>
            <a:lvl8pPr indent="0" lvl="7" marL="3200400" algn="ctr">
              <a:spcBef>
                <a:spcPts val="0"/>
              </a:spcBef>
              <a:buFont typeface="Arial"/>
              <a:buNone/>
              <a:defRPr sz="1800"/>
            </a:lvl8pPr>
            <a:lvl9pPr indent="0" lvl="8" marL="3657600" algn="ctr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57200" y="-476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095375"/>
            <a:ext cx="8229600" cy="50307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  <a:defRPr b="1" i="0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228600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6pPr>
            <a:lvl7pPr indent="0" lvl="6" marL="274320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7pPr>
            <a:lvl8pPr indent="0" lvl="7" marL="320040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8pPr>
            <a:lvl9pPr indent="0" lvl="8" marL="365760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-476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1333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101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1333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101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-476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2286000">
              <a:spcBef>
                <a:spcPts val="0"/>
              </a:spcBef>
              <a:buFont typeface="Arial"/>
              <a:buNone/>
              <a:defRPr b="1" sz="1600"/>
            </a:lvl6pPr>
            <a:lvl7pPr indent="0" lvl="6" marL="2743200">
              <a:spcBef>
                <a:spcPts val="0"/>
              </a:spcBef>
              <a:buFont typeface="Arial"/>
              <a:buNone/>
              <a:defRPr b="1" sz="1600"/>
            </a:lvl7pPr>
            <a:lvl8pPr indent="0" lvl="7" marL="3200400">
              <a:spcBef>
                <a:spcPts val="0"/>
              </a:spcBef>
              <a:buFont typeface="Arial"/>
              <a:buNone/>
              <a:defRPr b="1" sz="1600"/>
            </a:lvl8pPr>
            <a:lvl9pPr indent="0" lvl="8" marL="3657600">
              <a:spcBef>
                <a:spcPts val="0"/>
              </a:spcBef>
              <a:buFont typeface="Arial"/>
              <a:buNone/>
              <a:defRPr b="1" sz="1600"/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158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1143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1270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1270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buNone/>
              <a:defRPr sz="1600"/>
            </a:lvl6pPr>
            <a:lvl7pPr indent="0" lvl="6">
              <a:spcBef>
                <a:spcPts val="0"/>
              </a:spcBef>
              <a:buNone/>
              <a:defRPr sz="1600"/>
            </a:lvl7pPr>
            <a:lvl8pPr indent="0" lvl="7">
              <a:spcBef>
                <a:spcPts val="0"/>
              </a:spcBef>
              <a:buNone/>
              <a:defRPr sz="1600"/>
            </a:lvl8pPr>
            <a:lvl9pPr indent="0" lvl="8">
              <a:spcBef>
                <a:spcPts val="0"/>
              </a:spcBef>
              <a:buNone/>
              <a:defRPr sz="1600"/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2286000">
              <a:spcBef>
                <a:spcPts val="0"/>
              </a:spcBef>
              <a:buFont typeface="Arial"/>
              <a:buNone/>
              <a:defRPr b="1" sz="1600"/>
            </a:lvl6pPr>
            <a:lvl7pPr indent="0" lvl="6" marL="2743200">
              <a:spcBef>
                <a:spcPts val="0"/>
              </a:spcBef>
              <a:buFont typeface="Arial"/>
              <a:buNone/>
              <a:defRPr b="1" sz="1600"/>
            </a:lvl7pPr>
            <a:lvl8pPr indent="0" lvl="7" marL="3200400">
              <a:spcBef>
                <a:spcPts val="0"/>
              </a:spcBef>
              <a:buFont typeface="Arial"/>
              <a:buNone/>
              <a:defRPr b="1" sz="1600"/>
            </a:lvl8pPr>
            <a:lvl9pPr indent="0" lvl="8" marL="3657600">
              <a:spcBef>
                <a:spcPts val="0"/>
              </a:spcBef>
              <a:buFont typeface="Arial"/>
              <a:buNone/>
              <a:defRPr b="1" sz="1600"/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158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1143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1270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1270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buNone/>
              <a:defRPr sz="1600"/>
            </a:lvl6pPr>
            <a:lvl7pPr indent="0" lvl="6">
              <a:spcBef>
                <a:spcPts val="0"/>
              </a:spcBef>
              <a:buNone/>
              <a:defRPr sz="1600"/>
            </a:lvl7pPr>
            <a:lvl8pPr indent="0" lvl="7">
              <a:spcBef>
                <a:spcPts val="0"/>
              </a:spcBef>
              <a:buNone/>
              <a:defRPr sz="1600"/>
            </a:lvl8pPr>
            <a:lvl9pPr indent="0" lvl="8">
              <a:spcBef>
                <a:spcPts val="0"/>
              </a:spcBef>
              <a:buNone/>
              <a:defRPr sz="1600"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-476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  <a:defRPr b="1" i="0" sz="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buNone/>
              <a:defRPr sz="2000"/>
            </a:lvl6pPr>
            <a:lvl7pPr indent="0" lvl="6">
              <a:spcBef>
                <a:spcPts val="0"/>
              </a:spcBef>
              <a:buNone/>
              <a:defRPr sz="2000"/>
            </a:lvl7pPr>
            <a:lvl8pPr indent="0" lvl="7">
              <a:spcBef>
                <a:spcPts val="0"/>
              </a:spcBef>
              <a:buNone/>
              <a:defRPr sz="2000"/>
            </a:lvl8pPr>
            <a:lvl9pPr indent="0" lvl="8">
              <a:spcBef>
                <a:spcPts val="0"/>
              </a:spcBef>
              <a:buNone/>
              <a:defRPr sz="2000"/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2286000">
              <a:spcBef>
                <a:spcPts val="0"/>
              </a:spcBef>
              <a:buFont typeface="Arial"/>
              <a:buNone/>
              <a:defRPr sz="900"/>
            </a:lvl6pPr>
            <a:lvl7pPr indent="0" lvl="6" marL="2743200">
              <a:spcBef>
                <a:spcPts val="0"/>
              </a:spcBef>
              <a:buFont typeface="Arial"/>
              <a:buNone/>
              <a:defRPr sz="900"/>
            </a:lvl7pPr>
            <a:lvl8pPr indent="0" lvl="7" marL="3200400">
              <a:spcBef>
                <a:spcPts val="0"/>
              </a:spcBef>
              <a:buFont typeface="Arial"/>
              <a:buNone/>
              <a:defRPr sz="900"/>
            </a:lvl8pPr>
            <a:lvl9pPr indent="0" lvl="8" marL="3657600">
              <a:spcBef>
                <a:spcPts val="0"/>
              </a:spcBef>
              <a:buFont typeface="Arial"/>
              <a:buNone/>
              <a:defRPr sz="900"/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  <a:defRPr b="1" i="0" sz="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2286000">
              <a:spcBef>
                <a:spcPts val="0"/>
              </a:spcBef>
              <a:buFont typeface="Arial"/>
              <a:buNone/>
              <a:defRPr sz="2000"/>
            </a:lvl6pPr>
            <a:lvl7pPr indent="0" lvl="6" marL="2743200">
              <a:spcBef>
                <a:spcPts val="0"/>
              </a:spcBef>
              <a:buFont typeface="Arial"/>
              <a:buNone/>
              <a:defRPr sz="2000"/>
            </a:lvl7pPr>
            <a:lvl8pPr indent="0" lvl="7" marL="3200400">
              <a:spcBef>
                <a:spcPts val="0"/>
              </a:spcBef>
              <a:buFont typeface="Arial"/>
              <a:buNone/>
              <a:defRPr sz="2000"/>
            </a:lvl8pPr>
            <a:lvl9pPr indent="0" lvl="8" marL="3657600">
              <a:spcBef>
                <a:spcPts val="0"/>
              </a:spcBef>
              <a:buFont typeface="Arial"/>
              <a:buNone/>
              <a:defRPr sz="2000"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2286000">
              <a:spcBef>
                <a:spcPts val="0"/>
              </a:spcBef>
              <a:buFont typeface="Arial"/>
              <a:buNone/>
              <a:defRPr sz="900"/>
            </a:lvl6pPr>
            <a:lvl7pPr indent="0" lvl="6" marL="2743200">
              <a:spcBef>
                <a:spcPts val="0"/>
              </a:spcBef>
              <a:buFont typeface="Arial"/>
              <a:buNone/>
              <a:defRPr sz="900"/>
            </a:lvl7pPr>
            <a:lvl8pPr indent="0" lvl="7" marL="3200400">
              <a:spcBef>
                <a:spcPts val="0"/>
              </a:spcBef>
              <a:buFont typeface="Arial"/>
              <a:buNone/>
              <a:defRPr sz="900"/>
            </a:lvl8pPr>
            <a:lvl9pPr indent="0" lvl="8" marL="3657600">
              <a:spcBef>
                <a:spcPts val="0"/>
              </a:spcBef>
              <a:buFont typeface="Arial"/>
              <a:buNone/>
              <a:defRPr sz="900"/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-476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095375"/>
            <a:ext cx="8229600" cy="50307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Oswald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Relationship Id="rId4" Type="http://schemas.openxmlformats.org/officeDocument/2006/relationships/image" Target="../media/image0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apple.com/education/create-with-ibooks-author/" TargetMode="External"/><Relationship Id="rId4" Type="http://schemas.openxmlformats.org/officeDocument/2006/relationships/hyperlink" Target="https://teachable.com/" TargetMode="External"/><Relationship Id="rId5" Type="http://schemas.openxmlformats.org/officeDocument/2006/relationships/hyperlink" Target="http://www.hmhco.com/shop/education-curriculum/math/secondary-mathematics/hmh-fuse" TargetMode="External"/><Relationship Id="rId6" Type="http://schemas.openxmlformats.org/officeDocument/2006/relationships/hyperlink" Target="https://itunes.apple.com/us/app/algebra-pro-complete-workbook/id385277377?mt=8" TargetMode="External"/><Relationship Id="rId7" Type="http://schemas.openxmlformats.org/officeDocument/2006/relationships/hyperlink" Target="http://www.knowre.com/" TargetMode="External"/><Relationship Id="rId8" Type="http://schemas.openxmlformats.org/officeDocument/2006/relationships/hyperlink" Target="http://www.gyoshil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4294967295" type="title"/>
          </p:nvPr>
        </p:nvSpPr>
        <p:spPr>
          <a:xfrm>
            <a:off x="457200" y="-47625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7272"/>
              </a:buClr>
              <a:buSzPct val="25000"/>
              <a:buFont typeface="Arial"/>
              <a:buNone/>
            </a:pPr>
            <a:r>
              <a:rPr b="1" lang="en-US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Gyoshil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1685925" y="714376"/>
            <a:ext cx="6032399" cy="100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Don't change teachers for the tools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Change the tools for teachers.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1838822" y="1943475"/>
            <a:ext cx="2775900" cy="2712899"/>
          </a:xfrm>
          <a:prstGeom prst="ellipse">
            <a:avLst/>
          </a:prstGeom>
          <a:solidFill>
            <a:srgbClr val="00EE01">
              <a:alpha val="488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/>
              <a:t>Programmers</a:t>
            </a:r>
          </a:p>
        </p:txBody>
      </p:sp>
      <p:sp>
        <p:nvSpPr>
          <p:cNvPr id="92" name="Shape 92"/>
          <p:cNvSpPr/>
          <p:nvPr/>
        </p:nvSpPr>
        <p:spPr>
          <a:xfrm>
            <a:off x="4004575" y="1943475"/>
            <a:ext cx="2847599" cy="2712899"/>
          </a:xfrm>
          <a:prstGeom prst="ellipse">
            <a:avLst/>
          </a:prstGeom>
          <a:solidFill>
            <a:srgbClr val="00EE01">
              <a:alpha val="488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marL="0" rtl="0">
              <a:spcBef>
                <a:spcPts val="0"/>
              </a:spcBef>
              <a:buNone/>
            </a:pPr>
            <a:r>
              <a:rPr lang="en-US" sz="2000"/>
              <a:t>Educators</a:t>
            </a:r>
          </a:p>
        </p:txBody>
      </p:sp>
      <p:cxnSp>
        <p:nvCxnSpPr>
          <p:cNvPr id="93" name="Shape 93"/>
          <p:cNvCxnSpPr/>
          <p:nvPr/>
        </p:nvCxnSpPr>
        <p:spPr>
          <a:xfrm>
            <a:off x="5763785" y="3612800"/>
            <a:ext cx="844799" cy="1511399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94" name="Shape 94"/>
          <p:cNvSpPr txBox="1"/>
          <p:nvPr/>
        </p:nvSpPr>
        <p:spPr>
          <a:xfrm>
            <a:off x="764975" y="5217100"/>
            <a:ext cx="34088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/>
              <a:t>The people making EdTech apps</a:t>
            </a:r>
          </a:p>
        </p:txBody>
      </p:sp>
      <p:cxnSp>
        <p:nvCxnSpPr>
          <p:cNvPr id="95" name="Shape 95"/>
          <p:cNvCxnSpPr/>
          <p:nvPr/>
        </p:nvCxnSpPr>
        <p:spPr>
          <a:xfrm flipH="1">
            <a:off x="3435550" y="3577700"/>
            <a:ext cx="899699" cy="1581599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96" name="Shape 96"/>
          <p:cNvSpPr txBox="1"/>
          <p:nvPr/>
        </p:nvSpPr>
        <p:spPr>
          <a:xfrm>
            <a:off x="5459750" y="5129825"/>
            <a:ext cx="34088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/>
              <a:t>The people who could be making EdTech apps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457200" y="1134175"/>
            <a:ext cx="8229600" cy="5351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-US" sz="3000">
                <a:solidFill>
                  <a:schemeClr val="dk1"/>
                </a:solidFill>
              </a:rPr>
              <a:t>Educators know how to deliver content best.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-US" sz="3000">
                <a:solidFill>
                  <a:schemeClr val="dk1"/>
                </a:solidFill>
              </a:rPr>
              <a:t>Many more educators than programmers.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-US" sz="3000">
                <a:solidFill>
                  <a:schemeClr val="dk1"/>
                </a:solidFill>
              </a:rPr>
              <a:t>But new technologies are out of reach for non-programmers.</a:t>
            </a:r>
            <a:br>
              <a:rPr lang="en-US" sz="3000">
                <a:solidFill>
                  <a:schemeClr val="dk1"/>
                </a:solidFill>
              </a:rPr>
            </a:b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-US" sz="3000">
                <a:solidFill>
                  <a:schemeClr val="dk1"/>
                </a:solidFill>
              </a:rPr>
              <a:t>With Gyoshil, educators can create their own apps/games and share them around the world.</a:t>
            </a:r>
          </a:p>
        </p:txBody>
      </p:sp>
      <p:sp>
        <p:nvSpPr>
          <p:cNvPr id="103" name="Shape 103"/>
          <p:cNvSpPr txBox="1"/>
          <p:nvPr>
            <p:ph idx="4294967295" type="title"/>
          </p:nvPr>
        </p:nvSpPr>
        <p:spPr>
          <a:xfrm>
            <a:off x="457200" y="28575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7272"/>
              </a:buClr>
              <a:buSzPct val="25000"/>
              <a:buFont typeface="Arial"/>
              <a:buNone/>
            </a:pPr>
            <a:r>
              <a:rPr b="1" lang="en-US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Students are missing out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7250" y="1948500"/>
            <a:ext cx="803550" cy="8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450" y="1338900"/>
            <a:ext cx="803550" cy="80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>
            <p:ph idx="4294967295" type="title"/>
          </p:nvPr>
        </p:nvSpPr>
        <p:spPr>
          <a:xfrm>
            <a:off x="457200" y="-476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7272"/>
              </a:buClr>
              <a:buSzPct val="25000"/>
              <a:buFont typeface="Arial"/>
              <a:buNone/>
            </a:pPr>
            <a:r>
              <a:rPr b="1" lang="en-US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Content flow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8499" y="1350937"/>
            <a:ext cx="1270974" cy="1270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Shape 113"/>
          <p:cNvCxnSpPr/>
          <p:nvPr/>
        </p:nvCxnSpPr>
        <p:spPr>
          <a:xfrm>
            <a:off x="1576900" y="1366050"/>
            <a:ext cx="471599" cy="471599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4" name="Shape 114"/>
          <p:cNvCxnSpPr/>
          <p:nvPr/>
        </p:nvCxnSpPr>
        <p:spPr>
          <a:xfrm>
            <a:off x="1437999" y="1910224"/>
            <a:ext cx="6105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5" name="Shape 115"/>
          <p:cNvCxnSpPr/>
          <p:nvPr/>
        </p:nvCxnSpPr>
        <p:spPr>
          <a:xfrm flipH="1" rot="10800000">
            <a:off x="1541775" y="1990150"/>
            <a:ext cx="506699" cy="506699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6" name="Shape 116"/>
          <p:cNvCxnSpPr>
            <a:stCxn id="112" idx="3"/>
            <a:endCxn id="117" idx="1"/>
          </p:cNvCxnSpPr>
          <p:nvPr/>
        </p:nvCxnSpPr>
        <p:spPr>
          <a:xfrm>
            <a:off x="3319474" y="1986424"/>
            <a:ext cx="6333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8" name="Shape 118"/>
          <p:cNvSpPr txBox="1"/>
          <p:nvPr/>
        </p:nvSpPr>
        <p:spPr>
          <a:xfrm>
            <a:off x="253500" y="1095375"/>
            <a:ext cx="1443899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Company 1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253500" y="1704975"/>
            <a:ext cx="1443899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Company 2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253500" y="2314575"/>
            <a:ext cx="1443899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Company 3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3952775" y="1449275"/>
            <a:ext cx="1957499" cy="10742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000"/>
              <a:t>Mr. Lee’s App made with Gyoshil Tools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2123975" y="2668475"/>
            <a:ext cx="16047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/>
              <a:t>Mr. Lee 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4850" y="957900"/>
            <a:ext cx="803550" cy="80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644200" y="2659825"/>
            <a:ext cx="27365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/>
              <a:t>Mr. Lee’s students</a:t>
            </a:r>
          </a:p>
        </p:txBody>
      </p:sp>
      <p:cxnSp>
        <p:nvCxnSpPr>
          <p:cNvPr id="124" name="Shape 124"/>
          <p:cNvCxnSpPr/>
          <p:nvPr/>
        </p:nvCxnSpPr>
        <p:spPr>
          <a:xfrm rot="10800000">
            <a:off x="5910450" y="2028775"/>
            <a:ext cx="471599" cy="4715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125" name="Shape 125"/>
          <p:cNvCxnSpPr/>
          <p:nvPr/>
        </p:nvCxnSpPr>
        <p:spPr>
          <a:xfrm rot="10800000">
            <a:off x="5910274" y="1952575"/>
            <a:ext cx="6105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126" name="Shape 126"/>
          <p:cNvCxnSpPr/>
          <p:nvPr/>
        </p:nvCxnSpPr>
        <p:spPr>
          <a:xfrm flipH="1">
            <a:off x="5910475" y="1369575"/>
            <a:ext cx="506699" cy="5066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127" name="Shape 127"/>
          <p:cNvCxnSpPr>
            <a:stCxn id="128" idx="0"/>
            <a:endCxn id="117" idx="2"/>
          </p:cNvCxnSpPr>
          <p:nvPr/>
        </p:nvCxnSpPr>
        <p:spPr>
          <a:xfrm rot="10800000">
            <a:off x="4931524" y="2523450"/>
            <a:ext cx="0" cy="759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7250" y="5377500"/>
            <a:ext cx="803550" cy="8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450" y="4767900"/>
            <a:ext cx="803550" cy="8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6037" y="4746087"/>
            <a:ext cx="1270974" cy="127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3871775" y="3283350"/>
            <a:ext cx="2119499" cy="5066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/>
              <a:t>Gyoshil Platform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4257575" y="6097475"/>
            <a:ext cx="16047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/>
              <a:t>Ms. Shin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4850" y="4386900"/>
            <a:ext cx="803550" cy="80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6644200" y="6088825"/>
            <a:ext cx="27365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/>
              <a:t>Ms. Shin’s students</a:t>
            </a:r>
          </a:p>
        </p:txBody>
      </p:sp>
      <p:cxnSp>
        <p:nvCxnSpPr>
          <p:cNvPr id="135" name="Shape 135"/>
          <p:cNvCxnSpPr>
            <a:stCxn id="131" idx="0"/>
            <a:endCxn id="128" idx="2"/>
          </p:cNvCxnSpPr>
          <p:nvPr/>
        </p:nvCxnSpPr>
        <p:spPr>
          <a:xfrm rot="10800000">
            <a:off x="4931524" y="3789987"/>
            <a:ext cx="0" cy="956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136" name="Shape 136"/>
          <p:cNvCxnSpPr>
            <a:endCxn id="128" idx="3"/>
          </p:cNvCxnSpPr>
          <p:nvPr/>
        </p:nvCxnSpPr>
        <p:spPr>
          <a:xfrm rot="10800000">
            <a:off x="5991274" y="3536699"/>
            <a:ext cx="999900" cy="1004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137" name="Shape 137"/>
          <p:cNvCxnSpPr>
            <a:endCxn id="128" idx="3"/>
          </p:cNvCxnSpPr>
          <p:nvPr/>
        </p:nvCxnSpPr>
        <p:spPr>
          <a:xfrm rot="10800000">
            <a:off x="5991274" y="3536699"/>
            <a:ext cx="1093200" cy="2176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138" name="Shape 138"/>
          <p:cNvCxnSpPr>
            <a:endCxn id="128" idx="3"/>
          </p:cNvCxnSpPr>
          <p:nvPr/>
        </p:nvCxnSpPr>
        <p:spPr>
          <a:xfrm rot="10800000">
            <a:off x="5991274" y="3536699"/>
            <a:ext cx="1093200" cy="1603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139" name="Shape 139"/>
          <p:cNvSpPr txBox="1"/>
          <p:nvPr/>
        </p:nvSpPr>
        <p:spPr>
          <a:xfrm>
            <a:off x="253500" y="4032700"/>
            <a:ext cx="3421799" cy="282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/>
              <a:t>Mr. Lee wants something different than existing apps, so creates a new app. Mr. Lee’s student can use his app for free. Ms. Shin likes Mr. Lee’s app, so uses it in her class, and all her students buy the app.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4294967295" type="title"/>
          </p:nvPr>
        </p:nvSpPr>
        <p:spPr>
          <a:xfrm>
            <a:off x="317500" y="-47625"/>
            <a:ext cx="8534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7272"/>
              </a:buClr>
              <a:buSzPct val="25000"/>
              <a:buFont typeface="Arial"/>
              <a:buNone/>
            </a:pPr>
            <a:r>
              <a:rPr b="1" lang="en-US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Progress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703500" y="1095375"/>
            <a:ext cx="7736999" cy="5762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Gyoshil Tools </a:t>
            </a:r>
          </a:p>
          <a:p>
            <a:pPr indent="-4191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-US" sz="3000">
                <a:solidFill>
                  <a:schemeClr val="dk1"/>
                </a:solidFill>
              </a:rPr>
              <a:t>Prototype stage</a:t>
            </a:r>
          </a:p>
          <a:p>
            <a:pPr indent="-4191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-US" sz="3000">
                <a:solidFill>
                  <a:schemeClr val="dk1"/>
                </a:solidFill>
              </a:rPr>
              <a:t>One framework for a digital game near completion</a:t>
            </a:r>
          </a:p>
          <a:p>
            <a:pPr indent="-4191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-US" sz="3000">
                <a:solidFill>
                  <a:schemeClr val="dk1"/>
                </a:solidFill>
              </a:rPr>
              <a:t>Academic publications on game-based learning effectiveness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000">
                <a:solidFill>
                  <a:schemeClr val="dk1"/>
                </a:solidFill>
              </a:rPr>
              <a:t>Gyoshil Platform</a:t>
            </a:r>
          </a:p>
          <a:p>
            <a:pPr indent="-4191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-US" sz="3000">
                <a:solidFill>
                  <a:schemeClr val="dk1"/>
                </a:solidFill>
              </a:rPr>
              <a:t>Idea stage</a:t>
            </a:r>
          </a:p>
          <a:p>
            <a:pPr indent="-4191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-US" sz="3000">
                <a:solidFill>
                  <a:schemeClr val="dk1"/>
                </a:solidFill>
              </a:rPr>
              <a:t>An online platform to create and share educator-created apps/games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4294967295" type="title"/>
          </p:nvPr>
        </p:nvSpPr>
        <p:spPr>
          <a:xfrm>
            <a:off x="457200" y="-476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7272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Market Opportunity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179500" y="968700"/>
            <a:ext cx="8964599" cy="54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900">
                <a:solidFill>
                  <a:schemeClr val="dk1"/>
                </a:solidFill>
              </a:rPr>
              <a:t>Market Size: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900">
                <a:solidFill>
                  <a:schemeClr val="dk1"/>
                </a:solidFill>
              </a:rPr>
              <a:t>7 Million K-12 students in South Korea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900">
                <a:solidFill>
                  <a:schemeClr val="dk1"/>
                </a:solidFill>
              </a:rPr>
              <a:t>50 Million K-12 students in the U.S.A.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br>
              <a:rPr lang="en-US" sz="2900">
                <a:solidFill>
                  <a:schemeClr val="dk1"/>
                </a:solidFill>
              </a:rPr>
            </a:br>
            <a:r>
              <a:rPr lang="en-US" sz="2900">
                <a:solidFill>
                  <a:schemeClr val="dk1"/>
                </a:solidFill>
              </a:rPr>
              <a:t>Market Reality: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900">
                <a:solidFill>
                  <a:schemeClr val="dk1"/>
                </a:solidFill>
              </a:rPr>
              <a:t>Crowded with rigid premade applications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900">
                <a:solidFill>
                  <a:schemeClr val="dk1"/>
                </a:solidFill>
              </a:rPr>
              <a:t>Educators have little control over content &amp; format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br>
              <a:rPr lang="en-US" sz="2900">
                <a:solidFill>
                  <a:schemeClr val="dk1"/>
                </a:solidFill>
              </a:rPr>
            </a:br>
            <a:r>
              <a:rPr lang="en-US" sz="2900">
                <a:solidFill>
                  <a:schemeClr val="dk1"/>
                </a:solidFill>
              </a:rPr>
              <a:t>Target Customers: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900">
                <a:solidFill>
                  <a:schemeClr val="dk1"/>
                </a:solidFill>
              </a:rPr>
              <a:t>Initially targeting educators &amp; students in American high schools &amp; Korean hagwons (학원)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4294967295" type="title"/>
          </p:nvPr>
        </p:nvSpPr>
        <p:spPr>
          <a:xfrm>
            <a:off x="457200" y="-476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7272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Growth Strategy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457225" y="1716075"/>
            <a:ext cx="8229600" cy="45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000">
                <a:solidFill>
                  <a:schemeClr val="dk1"/>
                </a:solidFill>
              </a:rPr>
              <a:t>Education is a tight-knit community, making outreach to educators easy: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-US" sz="3000">
                <a:solidFill>
                  <a:schemeClr val="dk1"/>
                </a:solidFill>
              </a:rPr>
              <a:t>Teachers influence other teachers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-US" sz="3000">
                <a:solidFill>
                  <a:schemeClr val="dk1"/>
                </a:solidFill>
              </a:rPr>
              <a:t>Teachers can dictate student purchases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-US" sz="3000">
                <a:solidFill>
                  <a:schemeClr val="dk1"/>
                </a:solidFill>
              </a:rPr>
              <a:t>Students influence their other teachers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Ti-89s success came from teaching teachers.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4294967295" type="title"/>
          </p:nvPr>
        </p:nvSpPr>
        <p:spPr>
          <a:xfrm>
            <a:off x="457200" y="-50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7272"/>
              </a:buClr>
              <a:buSzPct val="25000"/>
              <a:buFont typeface="Arial"/>
              <a:buNone/>
            </a:pPr>
            <a:r>
              <a:rPr b="1" lang="en-US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 Spectrum of C</a:t>
            </a:r>
            <a:r>
              <a:rPr b="1" i="0" lang="en-US" sz="4400" u="none" cap="none" strike="noStrik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ompetition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4373500" y="5319075"/>
            <a:ext cx="3902099" cy="83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iBooks Author</a:t>
            </a:r>
            <a:r>
              <a:rPr lang="en-US" sz="2000">
                <a:solidFill>
                  <a:schemeClr val="dk1"/>
                </a:solidFill>
              </a:rPr>
              <a:t> &amp; </a:t>
            </a:r>
            <a:r>
              <a:rPr lang="en-US" sz="2000" u="sng">
                <a:solidFill>
                  <a:schemeClr val="hlink"/>
                </a:solidFill>
                <a:hlinkClick r:id="rId4"/>
              </a:rPr>
              <a:t>Teachable</a:t>
            </a:r>
            <a:r>
              <a:rPr lang="en-US" sz="2000">
                <a:solidFill>
                  <a:schemeClr val="dk1"/>
                </a:solidFill>
              </a:rPr>
              <a:t>  (Custom Content, Rigid Format)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  <p:cxnSp>
        <p:nvCxnSpPr>
          <p:cNvPr id="168" name="Shape 168"/>
          <p:cNvCxnSpPr/>
          <p:nvPr/>
        </p:nvCxnSpPr>
        <p:spPr>
          <a:xfrm>
            <a:off x="559300" y="2530100"/>
            <a:ext cx="7976399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169" name="Shape 169"/>
          <p:cNvSpPr txBox="1"/>
          <p:nvPr/>
        </p:nvSpPr>
        <p:spPr>
          <a:xfrm>
            <a:off x="243425" y="5279625"/>
            <a:ext cx="3791400" cy="8990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u="sng">
                <a:solidFill>
                  <a:schemeClr val="hlink"/>
                </a:solidFill>
                <a:hlinkClick r:id="rId5"/>
              </a:rPr>
              <a:t>HMH Fuse</a:t>
            </a:r>
            <a:r>
              <a:rPr lang="en-US" sz="2000">
                <a:solidFill>
                  <a:schemeClr val="dk1"/>
                </a:solidFill>
              </a:rPr>
              <a:t> &amp; </a:t>
            </a:r>
            <a:r>
              <a:rPr lang="en-US" sz="2000" u="sng">
                <a:solidFill>
                  <a:schemeClr val="hlink"/>
                </a:solidFill>
                <a:hlinkClick r:id="rId6"/>
              </a:rPr>
              <a:t>Algebra Pro</a:t>
            </a:r>
            <a:r>
              <a:rPr lang="en-US" sz="2000">
                <a:solidFill>
                  <a:schemeClr val="dk1"/>
                </a:solidFill>
              </a:rPr>
              <a:t> (Rigid Content, Rigid Format)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2355600" y="3688150"/>
            <a:ext cx="2583300" cy="119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u="sng">
                <a:solidFill>
                  <a:schemeClr val="hlink"/>
                </a:solidFill>
                <a:hlinkClick r:id="rId7"/>
              </a:rPr>
              <a:t>Knowre</a:t>
            </a:r>
            <a:r>
              <a:rPr lang="en-US" sz="2000">
                <a:solidFill>
                  <a:schemeClr val="dk1"/>
                </a:solidFill>
              </a:rPr>
              <a:t> 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</a:rPr>
              <a:t>(Adaptive Content, Rigid Format)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71" name="Shape 171"/>
          <p:cNvCxnSpPr/>
          <p:nvPr/>
        </p:nvCxnSpPr>
        <p:spPr>
          <a:xfrm flipH="1" rot="10800000">
            <a:off x="1491450" y="2540324"/>
            <a:ext cx="717299" cy="273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72" name="Shape 172"/>
          <p:cNvSpPr txBox="1"/>
          <p:nvPr/>
        </p:nvSpPr>
        <p:spPr>
          <a:xfrm>
            <a:off x="6181000" y="3688150"/>
            <a:ext cx="2583300" cy="1198500"/>
          </a:xfrm>
          <a:prstGeom prst="rect">
            <a:avLst/>
          </a:prstGeom>
          <a:solidFill>
            <a:srgbClr val="00FF00">
              <a:alpha val="5423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u="sng">
                <a:solidFill>
                  <a:schemeClr val="hlink"/>
                </a:solidFill>
                <a:hlinkClick r:id="rId8"/>
              </a:rPr>
              <a:t>Gyoshil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</a:rPr>
              <a:t>(Custom Content, Custom Format)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73" name="Shape 173"/>
          <p:cNvCxnSpPr/>
          <p:nvPr/>
        </p:nvCxnSpPr>
        <p:spPr>
          <a:xfrm rot="10800000">
            <a:off x="5054474" y="2581174"/>
            <a:ext cx="578400" cy="2732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74" name="Shape 174"/>
          <p:cNvCxnSpPr>
            <a:stCxn id="172" idx="0"/>
          </p:cNvCxnSpPr>
          <p:nvPr/>
        </p:nvCxnSpPr>
        <p:spPr>
          <a:xfrm rot="10800000">
            <a:off x="6995350" y="2560750"/>
            <a:ext cx="477300" cy="112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75" name="Shape 175"/>
          <p:cNvCxnSpPr>
            <a:stCxn id="170" idx="0"/>
          </p:cNvCxnSpPr>
          <p:nvPr/>
        </p:nvCxnSpPr>
        <p:spPr>
          <a:xfrm rot="10800000">
            <a:off x="3616650" y="2580850"/>
            <a:ext cx="30600" cy="110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76" name="Shape 176"/>
          <p:cNvSpPr/>
          <p:nvPr/>
        </p:nvSpPr>
        <p:spPr>
          <a:xfrm>
            <a:off x="167350" y="921200"/>
            <a:ext cx="2349600" cy="137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Premade apps ready for the classroom</a:t>
            </a:r>
          </a:p>
        </p:txBody>
      </p:sp>
      <p:sp>
        <p:nvSpPr>
          <p:cNvPr id="177" name="Shape 177"/>
          <p:cNvSpPr/>
          <p:nvPr/>
        </p:nvSpPr>
        <p:spPr>
          <a:xfrm>
            <a:off x="6567100" y="921200"/>
            <a:ext cx="2349600" cy="137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</a:rPr>
              <a:t>Platforms for custom app creation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/>
        </p:nvSpPr>
        <p:spPr>
          <a:xfrm>
            <a:off x="6232125" y="865675"/>
            <a:ext cx="2815800" cy="21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Mark Santolucito</a:t>
            </a:r>
            <a:b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  Yale 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CS Ph.D candidate 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Program Synthesis</a:t>
            </a:r>
          </a:p>
        </p:txBody>
      </p:sp>
      <p:sp>
        <p:nvSpPr>
          <p:cNvPr id="184" name="Shape 184"/>
          <p:cNvSpPr txBox="1"/>
          <p:nvPr>
            <p:ph idx="4294967295" type="title"/>
          </p:nvPr>
        </p:nvSpPr>
        <p:spPr>
          <a:xfrm>
            <a:off x="457200" y="-476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7272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226375" y="865675"/>
            <a:ext cx="4261200" cy="5771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Maria Hwang</a:t>
            </a:r>
            <a:br>
              <a:rPr b="1" lang="en-US" sz="2400">
                <a:solidFill>
                  <a:schemeClr val="dk1"/>
                </a:solidFill>
              </a:rPr>
            </a:b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Columbia </a:t>
            </a:r>
            <a:br>
              <a:rPr lang="en-US" sz="2000">
                <a:solidFill>
                  <a:schemeClr val="dk1"/>
                </a:solidFill>
              </a:rPr>
            </a:br>
            <a:r>
              <a:rPr lang="en-US" sz="2000">
                <a:solidFill>
                  <a:schemeClr val="dk1"/>
                </a:solidFill>
              </a:rPr>
              <a:t>Educational Tech 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Ed.D candidate</a:t>
            </a:r>
            <a:br>
              <a:rPr lang="en-US" sz="2000">
                <a:solidFill>
                  <a:schemeClr val="dk1"/>
                </a:solidFill>
              </a:rPr>
            </a:br>
            <a:r>
              <a:rPr lang="en-US" sz="2000">
                <a:solidFill>
                  <a:schemeClr val="dk1"/>
                </a:solidFill>
              </a:rPr>
              <a:t>and educator </a:t>
            </a:r>
            <a:b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Her dissertation involves an educational game that addresses immediate behavioral decisions and changes post-treatment. </a:t>
            </a:r>
            <a:br>
              <a:rPr lang="en-US" sz="2000">
                <a:solidFill>
                  <a:schemeClr val="dk1"/>
                </a:solidFill>
              </a:rPr>
            </a:b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This game will be available for educators to recycle for other educational content and is Gyoshil’s first framework near completion.</a:t>
            </a:r>
            <a:br>
              <a:rPr lang="en-US" sz="2000">
                <a:solidFill>
                  <a:schemeClr val="dk1"/>
                </a:solidFill>
              </a:rPr>
            </a:b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400" y="900125"/>
            <a:ext cx="1593000" cy="207132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x="4807250" y="3334375"/>
            <a:ext cx="4261200" cy="3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</a:rPr>
              <a:t>His research in Program Synthesis allows non-coders to automatically generate codes from simple examples.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Program Synthesis makes Gyoshil Tools a technical possibility. This will allow educators to easily build their own apps/games.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8" name="Shape 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7250" y="938823"/>
            <a:ext cx="1646549" cy="195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F81BD"/>
      </a:accent4>
      <a:accent5>
        <a:srgbClr val="C0504D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