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30"/>
  </p:notes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85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6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400" dirty="0"/>
              <a:t>Малкият бизнес и хакерските атаки: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Малкият бизнес и хакерските атаки: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2A9-438D-AE51-A0230EC3D8E8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2A9-438D-AE51-A0230EC3D8E8}"/>
              </c:ext>
            </c:extLst>
          </c:dPt>
          <c:dPt>
            <c:idx val="2"/>
            <c:bubble3D val="0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2A9-438D-AE51-A0230EC3D8E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6AE-4CAA-BE7F-E50E71E9197E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229FC250-3E85-411D-83F1-44E04F4E999C}" type="VALUE">
                      <a:rPr lang="en-US" smtClean="0"/>
                      <a:pPr/>
                      <a:t>[VALUE]</a:t>
                    </a:fld>
                    <a:r>
                      <a:rPr lang="en-US" smtClean="0"/>
                      <a:t> 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02A9-438D-AE51-A0230EC3D8E8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687696CD-00B5-465B-A4F2-932801533FDA}" type="VALUE">
                      <a:rPr lang="en-US" smtClean="0"/>
                      <a:pPr/>
                      <a:t>[VALUE]</a:t>
                    </a:fld>
                    <a:r>
                      <a:rPr lang="en-US" baseline="0" smtClean="0"/>
                      <a:t> 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2A9-438D-AE51-A0230EC3D8E8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EC414A84-4780-4369-995D-83E2003A5462}" type="VALUE">
                      <a:rPr lang="en-US" smtClean="0"/>
                      <a:pPr/>
                      <a:t>[VALUE]</a:t>
                    </a:fld>
                    <a:r>
                      <a:rPr lang="en-US" smtClean="0"/>
                      <a:t> 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2A9-438D-AE51-A0230EC3D8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Процент на кибер-атаките, насочени към компаниите с по-малко от 100 служители:</c:v>
                </c:pt>
                <c:pt idx="1">
                  <c:v>Процент на атакувани кредитни карти, които са свързани с малкия бизнес:</c:v>
                </c:pt>
                <c:pt idx="2">
                  <c:v>Процент на всички атакувани малки бизнеси през 2017г.: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71</c:v>
                </c:pt>
                <c:pt idx="1">
                  <c:v>95</c:v>
                </c:pt>
                <c:pt idx="2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A9-438D-AE51-A0230EC3D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egendEntry>
        <c:idx val="3"/>
        <c:delete val="1"/>
      </c:legendEntry>
      <c:layout>
        <c:manualLayout>
          <c:xMode val="edge"/>
          <c:yMode val="edge"/>
          <c:x val="7.6923076923076927E-3"/>
          <c:y val="0.15898599636751026"/>
          <c:w val="0.45249576014536647"/>
          <c:h val="0.6690834730307085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101600" dist="50800" dir="5400000" algn="ctr" rotWithShape="0">
                  <a:schemeClr val="bg1">
                    <a:lumMod val="50000"/>
                    <a:lumOff val="50000"/>
                  </a:schemeClr>
                </a:outerShdw>
              </a:effectLst>
              <a:latin typeface="+mn-lt"/>
              <a:ea typeface="+mn-ea"/>
              <a:cs typeface="+mn-cs"/>
            </a:defRPr>
          </a:pPr>
          <a:endParaRPr lang="bg-BG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E4882-D2F8-4D39-A4E9-FC09090364B0}" type="datetimeFigureOut">
              <a:rPr lang="bg-BG" smtClean="0"/>
              <a:t>7.10.2018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0FCDD-4741-4228-ACAD-E78C4680447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2982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5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Как да се предпазим от експлойт?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2400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Георги Йотов</a:t>
            </a:r>
            <a:endParaRPr lang="en-US" sz="24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Пример.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18557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След това, използва събраните данни и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WiFi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адаптера, за да изпраща деоторизиращи пакети към рутера и така да изхвърли един или повече потребители от мрежата. Докато той изпраща тези пакети, на устройствата на клиентите изписва, че е невъзможно да се свържат с дадената мрежа.</a:t>
            </a:r>
            <a:endParaRPr lang="bg-B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945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Пример.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2097088"/>
            <a:ext cx="5334000" cy="2257425"/>
          </a:xfrm>
          <a:ln w="63500">
            <a:solidFill>
              <a:schemeClr val="tx1">
                <a:lumMod val="65000"/>
                <a:alpha val="55000"/>
              </a:schemeClr>
            </a:solidFill>
          </a:ln>
          <a:effectLst>
            <a:outerShdw blurRad="419100" sx="102000" sy="102000" algn="ctr" rotWithShape="0">
              <a:prstClr val="black">
                <a:alpha val="78000"/>
              </a:prst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1623527" y="4730619"/>
            <a:ext cx="9423884" cy="1102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24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Процесът по деоторизация на клиент. Клиентът не е способен да запази достъпът си до мрежата.</a:t>
            </a:r>
            <a:endParaRPr lang="en-US" sz="2400" cap="non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586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Пример.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29" y="1357803"/>
            <a:ext cx="2746765" cy="4577942"/>
          </a:xfrm>
        </p:spPr>
      </p:pic>
    </p:spTree>
    <p:extLst>
      <p:ext uri="{BB962C8B-B14F-4D97-AF65-F5344CB8AC3E}">
        <p14:creationId xmlns:p14="http://schemas.microsoft.com/office/powerpoint/2010/main" val="1474211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Пример.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185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Нормално е да се запитате, защо му е на някой, да ми спира интернета? </a:t>
            </a:r>
          </a:p>
          <a:p>
            <a:pPr marL="0" indent="0">
              <a:buNone/>
            </a:pP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Представете си, че атакуващият освен, че ви деоторизира от вашата мрежа, използва и подобен метод, чрез който кара устройството Ви да се свърже с негова клонирана мрежа. Доставя ви интернет, сърфирате отново и всичко е наред. Той обаче, вече може да ви следи уеб сърфирането, потр. Имена, пароли, имейли, въвеждания от клавиатурата, кредитни карти и т.н. Е, това вече не е приятно, нали?</a:t>
            </a:r>
            <a:endParaRPr lang="bg-B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76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Пример.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24744"/>
            <a:ext cx="9905999" cy="4143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Друга ситуация. Много фирми използват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WiFi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камери за наблюдение. Те са свързани по същият начин към безжична мрежа и при тях също е толкова лесно, колкото и при Вашите устройства, да бъдат деоторизирани. При такъв сценарии, вече няма видео наблюдение. Ако няма и интернет наред с това, вече е голям проблем за някои компании.</a:t>
            </a:r>
          </a:p>
          <a:p>
            <a:pPr marL="0" indent="0">
              <a:buNone/>
            </a:pP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 да разгледаме друг пример, който е насочен повече към личното ни пространство.</a:t>
            </a:r>
            <a:endParaRPr lang="bg-B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145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Пример.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24744"/>
            <a:ext cx="9905999" cy="4143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помощта на горе споменатите Операционни системи, атакуващият може да направи малък софтуер със злонамерена цел. Тогава единствено остава, да ви убеди, че въпросното файлче е някакъв ъпдейт за повече стабилност.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 предположим, че целта му е Вашият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 </a:t>
            </a: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смартфон.</a:t>
            </a:r>
          </a:p>
          <a:p>
            <a:pPr marL="0" indent="0">
              <a:buNone/>
            </a:pP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Започва, като създава файла: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415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Пример.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162" y="2097088"/>
            <a:ext cx="7048500" cy="1905000"/>
          </a:xfrm>
          <a:ln w="53975" cap="rnd">
            <a:solidFill>
              <a:schemeClr val="tx2">
                <a:lumMod val="50000"/>
              </a:schemeClr>
            </a:solidFill>
          </a:ln>
          <a:effectLst>
            <a:outerShdw blurRad="393700" sx="102000" sy="102000" algn="ctr" rotWithShape="0">
              <a:prstClr val="black">
                <a:alpha val="88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435290" y="4758610"/>
            <a:ext cx="7399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Тук атакуващият настройва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 </a:t>
            </a:r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адрес, порт, тип на експлойта и платформа. Когато Вие стартирате „Ъпдейта“, Вие му осигурявате достъп до устройството си.</a:t>
            </a:r>
            <a:endParaRPr lang="bg-BG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147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Пример.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24744"/>
            <a:ext cx="9905999" cy="4143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Сега, след като веднъж атакуващият има връзка с устройството Ви, той може да прави най-различни неща, в своя полза. Примери за това са:</a:t>
            </a:r>
          </a:p>
          <a:p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Използване на предна и задна камера без да разберете</a:t>
            </a:r>
          </a:p>
          <a:p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Запазване на имена, пароли, номера на кредитни карти и др.</a:t>
            </a:r>
          </a:p>
          <a:p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Интернет сърфиране</a:t>
            </a:r>
          </a:p>
          <a:p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Въвеждане от клавиатура</a:t>
            </a:r>
            <a:r>
              <a:rPr lang="bg-B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още много други.</a:t>
            </a:r>
          </a:p>
        </p:txBody>
      </p:sp>
    </p:spTree>
    <p:extLst>
      <p:ext uri="{BB962C8B-B14F-4D97-AF65-F5344CB8AC3E}">
        <p14:creationId xmlns:p14="http://schemas.microsoft.com/office/powerpoint/2010/main" val="152155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Пример.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24744"/>
            <a:ext cx="9905999" cy="4143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Нещо повече. Той може да напише така програмата, че след рестартиране на устройството, тя да се стартира </a:t>
            </a:r>
            <a:r>
              <a:rPr lang="bg-B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</a:t>
            </a: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 </a:t>
            </a: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заден план без да подозирате за това. Дори не би го </a:t>
            </a: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натоварила така, </a:t>
            </a: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 да усетите спад в производителността.</a:t>
            </a:r>
          </a:p>
        </p:txBody>
      </p:sp>
    </p:spTree>
    <p:extLst>
      <p:ext uri="{BB962C8B-B14F-4D97-AF65-F5344CB8AC3E}">
        <p14:creationId xmlns:p14="http://schemas.microsoft.com/office/powerpoint/2010/main" val="1082025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Как да се защитим.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313992"/>
            <a:ext cx="9905999" cy="3854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Това бяха само една малка част от методите и примерите за експлойт. Сега да отделим малко за това, как да се защитим. На първо време, що се отнася за персонален компютър, за препоръчване е, да е с най-новата версия на ОС. Да не стартирате приложения, снимки, видео и др., без да са от сигурен източник.</a:t>
            </a:r>
            <a:r>
              <a:rPr lang="bg-B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Ако все пак го правите, бъдете сигурни, че сте с добър антивирусен софтуер и е с най-новите ъпдейти.</a:t>
            </a:r>
          </a:p>
        </p:txBody>
      </p:sp>
    </p:spTree>
    <p:extLst>
      <p:ext uri="{BB962C8B-B14F-4D97-AF65-F5344CB8AC3E}">
        <p14:creationId xmlns:p14="http://schemas.microsoft.com/office/powerpoint/2010/main" val="538420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Обща информация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Какво е експлойт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Видове</a:t>
            </a:r>
            <a:r>
              <a:rPr lang="bg-B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 да се защитим от него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Защо се сблъскваме с него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Какво печелят от него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Към кой е насочен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Незаконно ли е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Как да се защитим.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78090"/>
            <a:ext cx="9905999" cy="418995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Ако пък ползвате смартфон с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Android, </a:t>
            </a: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 инсталирайте приложения от неизвестни източници. Що се отнася до интернет, избягвайте използването на отворени точки на достъп (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WiFi</a:t>
            </a: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Въпреки, че повечето съвременни сайтове използват криптирана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връзка, възможно е пак да бъде наблюдаван трафикът. Когато посещавате даден сайт, преди да въведете деликатна информация, винаги поглеждайте адресната лента. Там, с иконка на катинар е показано по какъв начин е криптирана връзката и дали изобщо е. Също така, винаги проверявайте, дали това е сайтът, който търсите. Може лесно да сте станали жертва на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phishing </a:t>
            </a: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атака и сайта да е дубликат, с цел, кражба на данни.</a:t>
            </a:r>
          </a:p>
        </p:txBody>
      </p:sp>
    </p:spTree>
    <p:extLst>
      <p:ext uri="{BB962C8B-B14F-4D97-AF65-F5344CB8AC3E}">
        <p14:creationId xmlns:p14="http://schemas.microsoft.com/office/powerpoint/2010/main" val="147935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Защо се сблъскваме с него?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78090"/>
            <a:ext cx="9905999" cy="4189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Целта на такъв тип атака обикновенно е </a:t>
            </a: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ед</a:t>
            </a: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</a:t>
            </a: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</a:t>
            </a: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съща. </a:t>
            </a: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 се възползва атакуващият от Вашите данни, с една или друга цел. Дали ще се опитат да си купят смартфон по интернет с Вашата кредитна карта или просто за да използват информация за Вас в тяхна полза? Това няма как да предполложим.</a:t>
            </a:r>
          </a:p>
        </p:txBody>
      </p:sp>
    </p:spTree>
    <p:extLst>
      <p:ext uri="{BB962C8B-B14F-4D97-AF65-F5344CB8AC3E}">
        <p14:creationId xmlns:p14="http://schemas.microsoft.com/office/powerpoint/2010/main" val="3738040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Какво печелят от него?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630788"/>
              </p:ext>
            </p:extLst>
          </p:nvPr>
        </p:nvGraphicFramePr>
        <p:xfrm>
          <a:off x="1141413" y="1978025"/>
          <a:ext cx="9906000" cy="4189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2958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Какво печелят от него?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78090"/>
            <a:ext cx="9905999" cy="418995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bg-BG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$ 8,700 средно струват кибер атаките на малкия бизнес.</a:t>
            </a:r>
          </a:p>
        </p:txBody>
      </p:sp>
    </p:spTree>
    <p:extLst>
      <p:ext uri="{BB962C8B-B14F-4D97-AF65-F5344CB8AC3E}">
        <p14:creationId xmlns:p14="http://schemas.microsoft.com/office/powerpoint/2010/main" val="1654871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Към кой е насочен?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78090"/>
            <a:ext cx="9905999" cy="4189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Злонамереният софтуер, главно е насочен към </a:t>
            </a: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малъкия и среден </a:t>
            </a: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бизнес. За това допринасят ниските нива на сигурност и не на последно място, твърде лесно манипулираните служители. Много организации, поне веднъж в годината отделят време за обучение, семинари и лекции със служителите си, на тема Кибер Атаки.</a:t>
            </a:r>
          </a:p>
          <a:p>
            <a:pPr marL="0" indent="0">
              <a:buNone/>
            </a:pP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Разбира се, често се случва и съвсем обикновен потребител да е потърпевш. Дали е с цел да се разкрие нещо или просто за информация, въпрос на гледна точка.</a:t>
            </a:r>
          </a:p>
        </p:txBody>
      </p:sp>
    </p:spTree>
    <p:extLst>
      <p:ext uri="{BB962C8B-B14F-4D97-AF65-F5344CB8AC3E}">
        <p14:creationId xmlns:p14="http://schemas.microsoft.com/office/powerpoint/2010/main" val="1499760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Към кой е насочен?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78090"/>
            <a:ext cx="9905999" cy="418995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Същите методи, често се прилагат и в криминалистиката с цел разследване на престъпление.</a:t>
            </a:r>
            <a:endParaRPr lang="bg-BG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560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Незаконно ли е?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78090"/>
            <a:ext cx="9905999" cy="4189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Най-лошото от всичко написано до момента е, че не винаги е незаконно. В много от случаите, придобиването на информация е просто в следствие на социално инженерство, спрямо жертвата. По този начин, те сами разкриват важна за сигурността информация.</a:t>
            </a:r>
            <a:r>
              <a:rPr lang="bg-B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Има случай, в които непознато лице се обажда на служител в дадена фирма, представя се като лице по поддръжката на мрежата и иска от него да му съдейства, за да получи достъп с цел, решаването на „проблем“. Е, проблем в случая се създава, не се решава.</a:t>
            </a:r>
          </a:p>
        </p:txBody>
      </p:sp>
    </p:spTree>
    <p:extLst>
      <p:ext uri="{BB962C8B-B14F-4D97-AF65-F5344CB8AC3E}">
        <p14:creationId xmlns:p14="http://schemas.microsoft.com/office/powerpoint/2010/main" val="2060077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Заключение.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78090"/>
            <a:ext cx="9905999" cy="41899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Пазете личните си данни – лични. Не се свързвайте с непознати отворени точки за достъп, освен ако не ползвате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VPN.</a:t>
            </a: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Така трафикът между Вас и изискваната от Вас услуга, минава през множество възли и е почти невъзможно да се прихване.</a:t>
            </a:r>
          </a:p>
          <a:p>
            <a:pPr marL="0" indent="0">
              <a:buNone/>
            </a:pP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Преди въвеждане на деликатно съдържание, винаги проверявайте криптирането на връзката със сайта/приложението.</a:t>
            </a:r>
          </a:p>
          <a:p>
            <a:pPr marL="0" indent="0">
              <a:buNone/>
            </a:pP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Сменяйте паролите си за достъп поне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път в месеца.</a:t>
            </a:r>
            <a:r>
              <a:rPr lang="bg-B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 съдържат поне 10 символа – главни,малки букви, числа, символи. Да не съдържат дума, налична в речник. Дори от типа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p@ssW0rd.</a:t>
            </a:r>
            <a:endParaRPr lang="bg-BG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511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Край.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78090"/>
            <a:ext cx="9905999" cy="418995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Силно се надявам темата на презентацията да ви е харесала и най-вече, да е събудила интерес у вас. Защитата на личните данни и личното пространство не е маловажна тема, в свят, все по-управляван от технологиите.</a:t>
            </a:r>
          </a:p>
          <a:p>
            <a:pPr marL="0" indent="0">
              <a:buNone/>
            </a:pPr>
            <a:endParaRPr lang="bg-B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Благодаря за вниманието.</a:t>
            </a:r>
          </a:p>
        </p:txBody>
      </p:sp>
    </p:spTree>
    <p:extLst>
      <p:ext uri="{BB962C8B-B14F-4D97-AF65-F5344CB8AC3E}">
        <p14:creationId xmlns:p14="http://schemas.microsoft.com/office/powerpoint/2010/main" val="1673838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Какво е експлойт?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743199"/>
            <a:ext cx="9905999" cy="304800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Експлойт ( от англ.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Exploit</a:t>
            </a:r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)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означава, да използваме информация  за нещо, в наше предимство. Това най-често са части от софтуер, данни или последователност от команди, които се възползват от БЪГ или УЯЗВИМОСТ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 да </a:t>
            </a:r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предизвикат </a:t>
            </a:r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нежелано </a:t>
            </a:r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и/или неочаквано поведение </a:t>
            </a:r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дадена компютърна система.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Какво е експлойт?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743199"/>
            <a:ext cx="9905999" cy="304800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Такова поведение, често влкючва:</a:t>
            </a:r>
          </a:p>
          <a:p>
            <a:pPr lvl="1"/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Получаване на контрол върху компютърната система</a:t>
            </a:r>
          </a:p>
          <a:p>
            <a:pPr lvl="1"/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Промяна на привилегиите ( напр. от Потребител към Администратор )</a:t>
            </a:r>
          </a:p>
          <a:p>
            <a:pPr lvl="1"/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DoS</a:t>
            </a:r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Denial of Service</a:t>
            </a:r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Отказ от Услуги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атаки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27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Видове.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017520"/>
            <a:ext cx="9905999" cy="277368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Има няколко вида експлойти. Те се определят по това, как комуникират със уязвимият софтуер.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268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Видове.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694112"/>
          </a:xfrm>
        </p:spPr>
        <p:txBody>
          <a:bodyPr>
            <a:normAutofit lnSpcReduction="10000"/>
          </a:bodyPr>
          <a:lstStyle/>
          <a:p>
            <a:pPr lvl="1"/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Отдалечен – работи през </a:t>
            </a:r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мрежата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използва уязвимостта на сигурността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без никакъв по-ранен достъп до уязвимата система.</a:t>
            </a:r>
            <a:endParaRPr lang="bg-BG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Локален – той изисква по-ранен достъп до уязвимата система и обикновенно повишава привилегиите на този, пуснал експлойта, над тези, дадени от системния администратор</a:t>
            </a:r>
          </a:p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Client-side – </a:t>
            </a:r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 са най-популярни, но изискват действия от страна на потребителя. Прилага се и социално инженерство.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308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Видове.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44188"/>
            <a:ext cx="9905999" cy="344701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Много експлойти са предназначени да </a:t>
            </a:r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осигорят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super-user </a:t>
            </a:r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ниво на достъп на компютърна система. Освен това, е възможно комбинирането на няколко метода. Първо за достъп до системата с по-ниско ниво на достъп, после последователно да се увеличи, докато не достигне най-високото административно ниво, най-често наричано – „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root’’.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94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Пример.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69127"/>
            <a:ext cx="9905999" cy="3665912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Нека разгледаме един пример за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DoS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атака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чрез която атакуващият изхвърля от мрежата един или повече потребители. Да предположим, че използва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Kali </a:t>
            </a:r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или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backtrack, </a:t>
            </a:r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които са дистрибуции на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Linux </a:t>
            </a:r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има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WiFi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адаптер, способен да инжектира пакети с данни в </a:t>
            </a:r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рутера.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 започва? Ами първо сканира за налични мрежи и си набелязва жертвата. След това взима всички нужни данни, като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 </a:t>
            </a:r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адрес на рутера, канал, име на мрежата и др.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559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Пример.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641" y="2097088"/>
            <a:ext cx="6293542" cy="3708400"/>
          </a:xfrm>
          <a:ln w="44450" cap="rnd">
            <a:solidFill>
              <a:schemeClr val="accent2">
                <a:lumMod val="50000"/>
                <a:alpha val="90000"/>
              </a:schemeClr>
            </a:solidFill>
          </a:ln>
          <a:effectLst>
            <a:outerShdw blurRad="38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7237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blem - Solution.potx" id="{618825C9-7A5B-4FD0-8173-05FBE0DDE387}" vid="{0970E009-9DDA-4822-A7D1-BB4C8516F0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1485</Words>
  <Application>Microsoft Office PowerPoint</Application>
  <PresentationFormat>Widescreen</PresentationFormat>
  <Paragraphs>81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Courier New</vt:lpstr>
      <vt:lpstr>Rockwell</vt:lpstr>
      <vt:lpstr>Tahoma</vt:lpstr>
      <vt:lpstr>Trebuchet MS</vt:lpstr>
      <vt:lpstr>Tw Cen MT</vt:lpstr>
      <vt:lpstr>Circuit</vt:lpstr>
      <vt:lpstr>Как да се предпазим от експлойт?</vt:lpstr>
      <vt:lpstr>Обща информация</vt:lpstr>
      <vt:lpstr>Какво е експлойт?</vt:lpstr>
      <vt:lpstr>Какво е експлойт?</vt:lpstr>
      <vt:lpstr>Видове.</vt:lpstr>
      <vt:lpstr>Видове.</vt:lpstr>
      <vt:lpstr>Видове.</vt:lpstr>
      <vt:lpstr>Пример.</vt:lpstr>
      <vt:lpstr>Пример.</vt:lpstr>
      <vt:lpstr>Пример.</vt:lpstr>
      <vt:lpstr>Пример.</vt:lpstr>
      <vt:lpstr>Пример.</vt:lpstr>
      <vt:lpstr>Пример.</vt:lpstr>
      <vt:lpstr>Пример.</vt:lpstr>
      <vt:lpstr>Пример.</vt:lpstr>
      <vt:lpstr>Пример.</vt:lpstr>
      <vt:lpstr>Пример.</vt:lpstr>
      <vt:lpstr>Пример.</vt:lpstr>
      <vt:lpstr>Как да се защитим.</vt:lpstr>
      <vt:lpstr>Как да се защитим.</vt:lpstr>
      <vt:lpstr>Защо се сблъскваме с него?</vt:lpstr>
      <vt:lpstr>Какво печелят от него?</vt:lpstr>
      <vt:lpstr>Какво печелят от него?</vt:lpstr>
      <vt:lpstr>Към кой е насочен?</vt:lpstr>
      <vt:lpstr>Към кой е насочен?</vt:lpstr>
      <vt:lpstr>Незаконно ли е?</vt:lpstr>
      <vt:lpstr>Заключение.</vt:lpstr>
      <vt:lpstr>Край.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2018-09-30T08:05:55Z</dcterms:created>
  <dcterms:modified xsi:type="dcterms:W3CDTF">2018-10-07T17:51:50Z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