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6" r:id="rId3"/>
    <p:sldId id="417" r:id="rId4"/>
    <p:sldId id="418" r:id="rId5"/>
    <p:sldId id="419" r:id="rId6"/>
    <p:sldId id="420" r:id="rId7"/>
    <p:sldId id="421" r:id="rId8"/>
    <p:sldId id="422" r:id="rId9"/>
    <p:sldId id="321" r:id="rId10"/>
    <p:sldId id="423" r:id="rId11"/>
    <p:sldId id="259" r:id="rId12"/>
    <p:sldId id="304" r:id="rId13"/>
    <p:sldId id="424" r:id="rId14"/>
    <p:sldId id="425" r:id="rId15"/>
    <p:sldId id="426" r:id="rId16"/>
    <p:sldId id="292" r:id="rId17"/>
    <p:sldId id="427" r:id="rId18"/>
    <p:sldId id="294" r:id="rId19"/>
    <p:sldId id="428" r:id="rId20"/>
    <p:sldId id="429" r:id="rId21"/>
    <p:sldId id="430" r:id="rId22"/>
    <p:sldId id="431" r:id="rId23"/>
    <p:sldId id="432" r:id="rId24"/>
    <p:sldId id="433" r:id="rId25"/>
    <p:sldId id="269" r:id="rId26"/>
    <p:sldId id="322" r:id="rId27"/>
    <p:sldId id="434" r:id="rId28"/>
    <p:sldId id="435" r:id="rId29"/>
    <p:sldId id="436" r:id="rId30"/>
    <p:sldId id="300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4C93-1EC0-44A9-8712-AAA506F2B28E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C252-C0CD-42F4-9602-56B40C59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92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44737-36F9-4B1E-B409-63DBD704F8E4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B04C-4F00-4932-A2BB-00153CA24D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2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C97B3-7392-4042-9049-FF0D15035E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ln w="9525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digital.ue-varna.bg/assets/img/i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91" y="116632"/>
            <a:ext cx="705929" cy="7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4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60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84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5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63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0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29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D1F-6DFE-4024-BA86-CA0B1616F315}" type="datetimeFigureOut">
              <a:rPr lang="bg-BG" smtClean="0"/>
              <a:t>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БАЗИ ОТ ДАННИ. </a:t>
            </a:r>
            <a:r>
              <a:rPr lang="en-US" dirty="0"/>
              <a:t>E-R </a:t>
            </a:r>
            <a:r>
              <a:rPr lang="bg-BG" dirty="0"/>
              <a:t>модел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4240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доц. </a:t>
            </a:r>
            <a:r>
              <a:rPr lang="bg-BG" dirty="0"/>
              <a:t>д-р Иван Куюмджиев</a:t>
            </a:r>
          </a:p>
          <a:p>
            <a:endParaRPr lang="bg-BG" dirty="0"/>
          </a:p>
          <a:p>
            <a:r>
              <a:rPr lang="bg-BG" dirty="0"/>
              <a:t>Катедра Информатика</a:t>
            </a:r>
          </a:p>
          <a:p>
            <a:r>
              <a:rPr lang="bg-BG" dirty="0"/>
              <a:t>Икономически университет – </a:t>
            </a:r>
            <a:r>
              <a:rPr lang="bg-BG"/>
              <a:t>Варна 2019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4-D678-4CC6-9283-ABDFE937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67" t="23947" r="-5189" b="34325"/>
          <a:stretch/>
        </p:blipFill>
        <p:spPr>
          <a:xfrm>
            <a:off x="-972616" y="4304144"/>
            <a:ext cx="10585176" cy="21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137525" cy="5089525"/>
          </a:xfrm>
        </p:spPr>
        <p:txBody>
          <a:bodyPr/>
          <a:lstStyle/>
          <a:p>
            <a:pPr eaLnBrk="1" hangingPunct="1"/>
            <a:r>
              <a:rPr lang="bg-BG" sz="2800" dirty="0"/>
              <a:t>Представят асоциациите между същностите</a:t>
            </a:r>
          </a:p>
          <a:p>
            <a:pPr lvl="1"/>
            <a:r>
              <a:rPr lang="bg-BG" sz="2400" dirty="0"/>
              <a:t>Служителите </a:t>
            </a:r>
            <a:r>
              <a:rPr lang="bg-BG" sz="2400" dirty="0">
                <a:solidFill>
                  <a:schemeClr val="hlink"/>
                </a:solidFill>
              </a:rPr>
              <a:t>работят </a:t>
            </a:r>
            <a:r>
              <a:rPr lang="bg-BG" sz="2400" dirty="0"/>
              <a:t>по проекти</a:t>
            </a:r>
          </a:p>
          <a:p>
            <a:pPr lvl="1"/>
            <a:r>
              <a:rPr lang="bg-BG" sz="2400" dirty="0"/>
              <a:t>Проектите </a:t>
            </a:r>
            <a:r>
              <a:rPr lang="bg-BG" sz="2400" dirty="0">
                <a:solidFill>
                  <a:schemeClr val="hlink"/>
                </a:solidFill>
              </a:rPr>
              <a:t>са разпределени</a:t>
            </a:r>
            <a:r>
              <a:rPr lang="bg-BG" sz="2400" dirty="0"/>
              <a:t> по отдели. Един  отдел може да работи по няколко проекта.</a:t>
            </a:r>
          </a:p>
          <a:p>
            <a:pPr lvl="1"/>
            <a:r>
              <a:rPr lang="bg-BG" sz="2400" dirty="0"/>
              <a:t>Проектите </a:t>
            </a:r>
            <a:r>
              <a:rPr lang="bg-BG" sz="2400" dirty="0">
                <a:solidFill>
                  <a:schemeClr val="hlink"/>
                </a:solidFill>
              </a:rPr>
              <a:t>се разделят</a:t>
            </a:r>
            <a:r>
              <a:rPr lang="bg-BG" sz="2400" dirty="0"/>
              <a:t> на задачи</a:t>
            </a:r>
          </a:p>
          <a:p>
            <a:pPr eaLnBrk="1" hangingPunct="1"/>
            <a:r>
              <a:rPr lang="bg-BG" sz="2800" dirty="0"/>
              <a:t>Свързват същностите</a:t>
            </a:r>
            <a:r>
              <a:rPr lang="en-US" sz="2800" dirty="0"/>
              <a:t> </a:t>
            </a:r>
            <a:r>
              <a:rPr lang="bg-BG" sz="2800" dirty="0"/>
              <a:t>заедно с набор от правила</a:t>
            </a:r>
          </a:p>
          <a:p>
            <a:pPr eaLnBrk="1" hangingPunct="1"/>
            <a:r>
              <a:rPr lang="bg-BG" sz="2800" dirty="0"/>
              <a:t>Позволяват да се конструира реален модел на данните за бизнес решения</a:t>
            </a: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Връзки между данните (</a:t>
            </a:r>
            <a:r>
              <a:rPr lang="en-US" sz="3200" dirty="0"/>
              <a:t>Relationships)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5538"/>
            <a:ext cx="8151813" cy="53514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3200" dirty="0"/>
              <a:t>Атрибутите са свойства на типа същност или връзката</a:t>
            </a:r>
          </a:p>
          <a:p>
            <a:pPr eaLnBrk="1" hangingPunct="1">
              <a:lnSpc>
                <a:spcPct val="90000"/>
              </a:lnSpc>
            </a:pPr>
            <a:r>
              <a:rPr lang="bg-BG" sz="3200" dirty="0"/>
              <a:t>Съществуват свързани само с определен тип същност или връзка</a:t>
            </a:r>
          </a:p>
          <a:p>
            <a:pPr>
              <a:lnSpc>
                <a:spcPct val="90000"/>
              </a:lnSpc>
            </a:pPr>
            <a:r>
              <a:rPr lang="bg-BG" sz="3200" dirty="0"/>
              <a:t>Пример: </a:t>
            </a:r>
            <a:r>
              <a:rPr lang="bg-BG" sz="2800" dirty="0">
                <a:solidFill>
                  <a:srgbClr val="FF0000"/>
                </a:solidFill>
              </a:rPr>
              <a:t>Атрибути на типа същност </a:t>
            </a:r>
            <a:r>
              <a:rPr lang="bg-BG" sz="280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bg-BG" sz="2800" dirty="0">
                <a:solidFill>
                  <a:srgbClr val="FF0000"/>
                </a:solidFill>
              </a:rPr>
              <a:t>Студент</a:t>
            </a:r>
            <a:r>
              <a:rPr lang="bg-BG" sz="2800" dirty="0">
                <a:solidFill>
                  <a:srgbClr val="FF0000"/>
                </a:solidFill>
                <a:latin typeface="Arial" charset="0"/>
              </a:rPr>
              <a:t>” </a:t>
            </a:r>
            <a:r>
              <a:rPr lang="bg-BG" sz="2800" dirty="0">
                <a:solidFill>
                  <a:srgbClr val="FF0000"/>
                </a:solidFill>
              </a:rPr>
              <a:t>са факултет, фак.номер, СИН,име, адрес, специалност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bg-BG" sz="2800" dirty="0">
                <a:solidFill>
                  <a:srgbClr val="FF0000"/>
                </a:solidFill>
              </a:rPr>
              <a:t>ЕГН</a:t>
            </a:r>
          </a:p>
          <a:p>
            <a:pPr>
              <a:lnSpc>
                <a:spcPct val="90000"/>
              </a:lnSpc>
            </a:pPr>
            <a:r>
              <a:rPr lang="bg-BG" sz="3200" dirty="0"/>
              <a:t>Съвкупността от всички възможни стойности, които може да приеме даден атрибут</a:t>
            </a:r>
            <a:r>
              <a:rPr lang="en-US" sz="3200" dirty="0"/>
              <a:t>,</a:t>
            </a:r>
            <a:r>
              <a:rPr lang="bg-BG" sz="3200" dirty="0"/>
              <a:t> наричаме </a:t>
            </a:r>
            <a:r>
              <a:rPr lang="bg-BG" sz="3200" b="1" dirty="0"/>
              <a:t>домейн на атрибута</a:t>
            </a:r>
            <a:r>
              <a:rPr lang="bg-BG" sz="3200" dirty="0"/>
              <a:t>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</a:t>
            </a:r>
            <a:r>
              <a:rPr lang="bg-BG"/>
              <a:t>трибутите: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28775"/>
            <a:ext cx="8083624" cy="4679950"/>
          </a:xfrm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r>
              <a:rPr lang="bg-BG" sz="3800" b="1" dirty="0">
                <a:latin typeface="Arial" charset="0"/>
              </a:rPr>
              <a:t>Кардиналност</a:t>
            </a:r>
            <a:r>
              <a:rPr lang="en-US" sz="3800" b="1" dirty="0">
                <a:latin typeface="Arial" charset="0"/>
              </a:rPr>
              <a:t> (cardinality)</a:t>
            </a:r>
            <a:r>
              <a:rPr lang="bg-BG" sz="3800" b="1" dirty="0">
                <a:latin typeface="Arial" charset="0"/>
              </a:rPr>
              <a:t> на връзките – </a:t>
            </a:r>
            <a:r>
              <a:rPr lang="bg-BG" sz="3800" dirty="0">
                <a:latin typeface="Arial" charset="0"/>
              </a:rPr>
              <a:t>определя на една същност  от даден тип колко същности от друг тип  могат да съответстват.</a:t>
            </a:r>
          </a:p>
          <a:p>
            <a:pPr eaLnBrk="1" hangingPunct="1"/>
            <a:endParaRPr lang="bg-BG" sz="3600" b="1" dirty="0">
              <a:latin typeface="Arial" charset="0"/>
            </a:endParaRPr>
          </a:p>
          <a:p>
            <a:pPr eaLnBrk="1" hangingPunct="1"/>
            <a:r>
              <a:rPr lang="bg-BG" sz="3800" b="1" dirty="0">
                <a:latin typeface="Arial" charset="0"/>
              </a:rPr>
              <a:t>Четири типа връзки:</a:t>
            </a:r>
          </a:p>
          <a:p>
            <a:pPr lvl="1" eaLnBrk="1" hangingPunct="1"/>
            <a:r>
              <a:rPr lang="bg-BG" sz="3200" dirty="0">
                <a:latin typeface="Arial" charset="0"/>
              </a:rPr>
              <a:t>Един : Един (1:1)</a:t>
            </a:r>
          </a:p>
          <a:p>
            <a:pPr lvl="1" eaLnBrk="1" hangingPunct="1"/>
            <a:r>
              <a:rPr lang="bg-BG" sz="3200" dirty="0">
                <a:latin typeface="Arial" charset="0"/>
              </a:rPr>
              <a:t>Един : Много (</a:t>
            </a:r>
            <a:r>
              <a:rPr lang="en-US" sz="3200" dirty="0">
                <a:latin typeface="Arial" charset="0"/>
              </a:rPr>
              <a:t>1:M)</a:t>
            </a:r>
            <a:endParaRPr lang="bg-BG" sz="3200" dirty="0">
              <a:latin typeface="Arial" charset="0"/>
            </a:endParaRPr>
          </a:p>
          <a:p>
            <a:pPr lvl="1" eaLnBrk="1" hangingPunct="1"/>
            <a:r>
              <a:rPr lang="bg-BG" sz="3200" dirty="0">
                <a:latin typeface="Arial" charset="0"/>
              </a:rPr>
              <a:t>Много : Един</a:t>
            </a:r>
            <a:r>
              <a:rPr lang="en-US" sz="3200" dirty="0">
                <a:latin typeface="Arial" charset="0"/>
              </a:rPr>
              <a:t> (M:1)</a:t>
            </a:r>
            <a:endParaRPr lang="bg-BG" sz="3200" dirty="0">
              <a:latin typeface="Arial" charset="0"/>
            </a:endParaRPr>
          </a:p>
          <a:p>
            <a:pPr lvl="1" eaLnBrk="1" hangingPunct="1"/>
            <a:r>
              <a:rPr lang="bg-BG" sz="3200" dirty="0">
                <a:latin typeface="Arial" charset="0"/>
              </a:rPr>
              <a:t>Много : Много</a:t>
            </a:r>
            <a:r>
              <a:rPr lang="en-US" sz="3200" dirty="0">
                <a:latin typeface="Arial" charset="0"/>
              </a:rPr>
              <a:t> (M:M)</a:t>
            </a:r>
            <a:endParaRPr lang="bg-BG" sz="3200" dirty="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116632"/>
            <a:ext cx="6934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Класификация на връзките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760"/>
            <a:ext cx="8534400" cy="503996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bg-BG" dirty="0"/>
              <a:t>За два типа същности А и В кардиналността се определя като се отговори на следните 2 въпроса:</a:t>
            </a:r>
          </a:p>
          <a:p>
            <a:pPr lvl="1" eaLnBrk="1" hangingPunct="1"/>
            <a:r>
              <a:rPr lang="bg-BG" sz="3200" u="sng" dirty="0">
                <a:latin typeface="Arial" charset="0"/>
              </a:rPr>
              <a:t>Една</a:t>
            </a:r>
            <a:r>
              <a:rPr lang="bg-BG" sz="3200" dirty="0">
                <a:latin typeface="Arial" charset="0"/>
              </a:rPr>
              <a:t> същност от А с колко същности от В се свързва? –</a:t>
            </a:r>
            <a:r>
              <a:rPr lang="bg-BG" sz="3200" dirty="0">
                <a:solidFill>
                  <a:srgbClr val="FF0000"/>
                </a:solidFill>
                <a:latin typeface="Arial" charset="0"/>
              </a:rPr>
              <a:t> възможни отговори 1 и “много”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(M)</a:t>
            </a:r>
            <a:endParaRPr lang="bg-BG" sz="3200" dirty="0">
              <a:solidFill>
                <a:srgbClr val="FF0000"/>
              </a:solidFill>
              <a:latin typeface="Arial" charset="0"/>
            </a:endParaRPr>
          </a:p>
          <a:p>
            <a:pPr lvl="1" eaLnBrk="1" hangingPunct="1"/>
            <a:r>
              <a:rPr lang="bg-BG" sz="3200" u="sng" dirty="0">
                <a:latin typeface="Arial" charset="0"/>
              </a:rPr>
              <a:t>Една</a:t>
            </a:r>
            <a:r>
              <a:rPr lang="bg-BG" sz="3200" dirty="0">
                <a:latin typeface="Arial" charset="0"/>
              </a:rPr>
              <a:t> същност от В с колко същности от А се свързва? –</a:t>
            </a:r>
            <a:r>
              <a:rPr lang="bg-BG" sz="3200" dirty="0">
                <a:solidFill>
                  <a:srgbClr val="FF0000"/>
                </a:solidFill>
                <a:latin typeface="Arial" charset="0"/>
              </a:rPr>
              <a:t> възможни отговори 1 и “много”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 (M)</a:t>
            </a:r>
            <a:endParaRPr lang="bg-BG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6934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Класификация на връзките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104115"/>
            <a:ext cx="6934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Примери на типове връзки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227640" cy="556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bg-BG" sz="3200" dirty="0">
                <a:latin typeface="Arial" charset="0"/>
              </a:rPr>
              <a:t>“Компютрите във фирмата са разпределени по служители. Един компютър се предоставя  само на един служител на фирмата и всеки служител получава само един (точно определен) компютър.”</a:t>
            </a:r>
          </a:p>
          <a:p>
            <a:pPr lvl="1" eaLnBrk="1" hangingPunct="1">
              <a:lnSpc>
                <a:spcPct val="80000"/>
              </a:lnSpc>
            </a:pPr>
            <a:r>
              <a:rPr lang="bg-BG" sz="2800" b="1" dirty="0">
                <a:latin typeface="Arial" charset="0"/>
              </a:rPr>
              <a:t>“Компютри”:”Служители” = 1:1</a:t>
            </a:r>
            <a:r>
              <a:rPr lang="bg-BG" sz="2800" dirty="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bg-BG" sz="3200" dirty="0">
                <a:latin typeface="Arial" charset="0"/>
              </a:rPr>
              <a:t>“Отделът има много служители; всеки служител работи само към един отдел.”</a:t>
            </a:r>
          </a:p>
          <a:p>
            <a:pPr lvl="1">
              <a:lnSpc>
                <a:spcPct val="80000"/>
              </a:lnSpc>
            </a:pPr>
            <a:r>
              <a:rPr lang="bg-BG" sz="2800" b="1" dirty="0">
                <a:latin typeface="Arial" charset="0"/>
              </a:rPr>
              <a:t>“Отдели”:”Служители” </a:t>
            </a:r>
            <a:r>
              <a:rPr lang="bg-BG" sz="2800" b="1">
                <a:latin typeface="Arial" charset="0"/>
              </a:rPr>
              <a:t>= </a:t>
            </a:r>
            <a:r>
              <a:rPr lang="en-US" sz="2800" b="1">
                <a:latin typeface="Arial" charset="0"/>
              </a:rPr>
              <a:t>1:M</a:t>
            </a:r>
            <a:endParaRPr lang="bg-BG" sz="2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382000" cy="460851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bg-BG" sz="3200" dirty="0">
                <a:latin typeface="Arial" charset="0"/>
              </a:rPr>
              <a:t>“По един проект работят няколко служители; един служител може да работи по няколко проекта.”</a:t>
            </a:r>
            <a:r>
              <a:rPr lang="en-US" sz="3200" dirty="0">
                <a:latin typeface="Arial" charset="0"/>
              </a:rPr>
              <a:t> </a:t>
            </a:r>
            <a:r>
              <a:rPr lang="bg-BG" sz="3200" b="1" dirty="0">
                <a:latin typeface="Arial" charset="0"/>
              </a:rPr>
              <a:t>“Проекти”:”Служители” = </a:t>
            </a:r>
            <a:r>
              <a:rPr lang="en-US" sz="3200" b="1" dirty="0">
                <a:latin typeface="Arial" charset="0"/>
              </a:rPr>
              <a:t>M:</a:t>
            </a:r>
            <a:r>
              <a:rPr lang="bg-BG" sz="3200" b="1" dirty="0">
                <a:latin typeface="Arial" charset="0"/>
              </a:rPr>
              <a:t>М</a:t>
            </a:r>
          </a:p>
          <a:p>
            <a:pPr marL="0" indent="0" eaLnBrk="1" hangingPunct="1">
              <a:buNone/>
            </a:pPr>
            <a:endParaRPr lang="en-US" b="1" dirty="0">
              <a:latin typeface="Arial" charset="0"/>
            </a:endParaRPr>
          </a:p>
          <a:p>
            <a:pPr marL="0" indent="0" eaLnBrk="1" hangingPunct="1">
              <a:buNone/>
            </a:pPr>
            <a:endParaRPr lang="bg-BG" sz="3200" b="1" dirty="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69342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Примери на типове </a:t>
            </a:r>
            <a:r>
              <a:rPr lang="bg-BG" sz="3200" dirty="0" err="1"/>
              <a:t>кардиналност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382000" cy="48244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bg-BG" sz="3600">
                <a:latin typeface="Arial" charset="0"/>
              </a:rPr>
              <a:t>Определя пораждащия тип същност в бинарна връзка</a:t>
            </a:r>
          </a:p>
          <a:p>
            <a:pPr eaLnBrk="1" hangingPunct="1"/>
            <a:r>
              <a:rPr lang="bg-BG" sz="3600">
                <a:latin typeface="Arial" charset="0"/>
              </a:rPr>
              <a:t>Тип същност “родител” (пораждащ тип същност) – типа същност, от който започва връзката</a:t>
            </a:r>
          </a:p>
          <a:p>
            <a:pPr eaLnBrk="1" hangingPunct="1"/>
            <a:r>
              <a:rPr lang="bg-BG" sz="3600">
                <a:latin typeface="Arial" charset="0"/>
              </a:rPr>
              <a:t>Тип същност “дете” (породен тип същност) – типа същност, където завършва връзката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01267"/>
            <a:ext cx="6858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b="1" dirty="0">
                <a:latin typeface="Arial" charset="0"/>
              </a:rPr>
              <a:t>Посока на връзката</a:t>
            </a:r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002588" cy="5170512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bg-BG" dirty="0">
                <a:latin typeface="Arial" charset="0"/>
              </a:rPr>
              <a:t>Един тип същност е субординатен (подчинен), ако съществуването му зависи от друг тип същност. </a:t>
            </a:r>
          </a:p>
          <a:p>
            <a:pPr eaLnBrk="1" hangingPunct="1"/>
            <a:r>
              <a:rPr lang="bg-BG" dirty="0">
                <a:latin typeface="Arial" charset="0"/>
              </a:rPr>
              <a:t>Пример:</a:t>
            </a:r>
          </a:p>
          <a:p>
            <a:pPr marL="522288" lvl="1" indent="-65088" eaLnBrk="1" hangingPunct="1"/>
            <a:r>
              <a:rPr lang="bg-BG" sz="3200" dirty="0">
                <a:latin typeface="Arial" charset="0"/>
              </a:rPr>
              <a:t>Продажби </a:t>
            </a:r>
            <a:r>
              <a:rPr lang="bg-BG" sz="3200" dirty="0">
                <a:latin typeface="Arial" charset="0"/>
                <a:sym typeface="Wingdings" charset="2"/>
              </a:rPr>
              <a:t> Плащания = 1:М</a:t>
            </a:r>
          </a:p>
          <a:p>
            <a:pPr marL="522288" lvl="1" indent="-65088" eaLnBrk="1" hangingPunct="1">
              <a:buFont typeface="Wingdings" charset="2"/>
              <a:buNone/>
            </a:pPr>
            <a:r>
              <a:rPr lang="bg-BG" dirty="0">
                <a:solidFill>
                  <a:srgbClr val="FF0000"/>
                </a:solidFill>
                <a:latin typeface="Arial" charset="0"/>
                <a:sym typeface="Wingdings" charset="2"/>
              </a:rPr>
              <a:t>Съществуването на типа същност 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“</a:t>
            </a:r>
            <a:r>
              <a:rPr lang="bg-BG" dirty="0">
                <a:latin typeface="Arial" charset="0"/>
                <a:sym typeface="Wingdings" charset="2"/>
              </a:rPr>
              <a:t>Плащания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” </a:t>
            </a:r>
            <a:r>
              <a:rPr lang="bg-BG" dirty="0">
                <a:solidFill>
                  <a:srgbClr val="FF0000"/>
                </a:solidFill>
                <a:latin typeface="Arial" charset="0"/>
                <a:sym typeface="Wingdings" charset="2"/>
              </a:rPr>
              <a:t>зависи от съществуването на типа същност 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“</a:t>
            </a:r>
            <a:r>
              <a:rPr lang="bg-BG" dirty="0">
                <a:latin typeface="Arial" charset="0"/>
              </a:rPr>
              <a:t>Продажби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”</a:t>
            </a:r>
          </a:p>
          <a:p>
            <a:pPr marL="522288" lvl="1" indent="-65088" eaLnBrk="1" hangingPunct="1"/>
            <a:r>
              <a:rPr lang="bg-BG" dirty="0">
                <a:solidFill>
                  <a:srgbClr val="FF0000"/>
                </a:solidFill>
                <a:latin typeface="Arial" charset="0"/>
                <a:sym typeface="Wingdings" charset="2"/>
              </a:rPr>
              <a:t>“Продажби” е доминантен (силен) тип същност, а 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“</a:t>
            </a:r>
            <a:r>
              <a:rPr lang="bg-BG" dirty="0">
                <a:latin typeface="Arial" charset="0"/>
                <a:sym typeface="Wingdings" charset="2"/>
              </a:rPr>
              <a:t>Плащания</a:t>
            </a:r>
            <a:r>
              <a:rPr lang="bg-BG" dirty="0">
                <a:solidFill>
                  <a:schemeClr val="hlink"/>
                </a:solidFill>
                <a:latin typeface="Arial" charset="0"/>
                <a:sym typeface="Wingdings" charset="2"/>
              </a:rPr>
              <a:t>” </a:t>
            </a:r>
            <a:r>
              <a:rPr lang="bg-BG" dirty="0">
                <a:solidFill>
                  <a:srgbClr val="FF0000"/>
                </a:solidFill>
                <a:latin typeface="Arial" charset="0"/>
                <a:sym typeface="Wingdings" charset="2"/>
              </a:rPr>
              <a:t>е субординатен (подчинен, зависим, слаб) тип същност.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700" y="-326"/>
            <a:ext cx="7534275" cy="1000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>
                <a:latin typeface="Arial" charset="0"/>
              </a:rPr>
              <a:t>Доминантни и подчинени </a:t>
            </a:r>
            <a:br>
              <a:rPr lang="bg-BG" sz="3200" dirty="0">
                <a:latin typeface="Arial" charset="0"/>
              </a:rPr>
            </a:br>
            <a:r>
              <a:rPr lang="bg-BG" sz="3200" dirty="0">
                <a:latin typeface="Arial" charset="0"/>
              </a:rPr>
              <a:t>типове същности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334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bg-BG" sz="3600">
                <a:latin typeface="Arial" charset="0"/>
              </a:rPr>
              <a:t>Задължителни връзки (</a:t>
            </a:r>
            <a:r>
              <a:rPr lang="en-US" sz="3600">
                <a:latin typeface="Arial" charset="0"/>
              </a:rPr>
              <a:t>mandatory)</a:t>
            </a:r>
            <a:endParaRPr lang="bg-BG" sz="3600">
              <a:latin typeface="Arial" charset="0"/>
            </a:endParaRPr>
          </a:p>
          <a:p>
            <a:pPr lvl="1" eaLnBrk="1" hangingPunct="1"/>
            <a:r>
              <a:rPr lang="bg-BG" sz="3200">
                <a:latin typeface="Arial" charset="0"/>
              </a:rPr>
              <a:t>“Преподавателят е член на катедра”</a:t>
            </a:r>
          </a:p>
          <a:p>
            <a:pPr lvl="1" eaLnBrk="1" hangingPunct="1"/>
            <a:r>
              <a:rPr lang="bg-BG" sz="3200">
                <a:latin typeface="Arial" charset="0"/>
              </a:rPr>
              <a:t>“Катедри” : ”Преподаватели” = 1:М</a:t>
            </a:r>
            <a:endParaRPr lang="en-US" sz="3200">
              <a:latin typeface="Arial" charset="0"/>
            </a:endParaRPr>
          </a:p>
          <a:p>
            <a:pPr eaLnBrk="1" hangingPunct="1"/>
            <a:r>
              <a:rPr lang="bg-BG" sz="3600">
                <a:latin typeface="Arial" charset="0"/>
              </a:rPr>
              <a:t>Опционни връзки</a:t>
            </a:r>
            <a:r>
              <a:rPr lang="en-US" sz="3600">
                <a:latin typeface="Arial" charset="0"/>
              </a:rPr>
              <a:t> (optional)</a:t>
            </a:r>
            <a:endParaRPr lang="bg-BG" sz="3600">
              <a:latin typeface="Arial" charset="0"/>
            </a:endParaRPr>
          </a:p>
          <a:p>
            <a:pPr lvl="1" eaLnBrk="1" hangingPunct="1"/>
            <a:r>
              <a:rPr lang="bg-BG" sz="3200">
                <a:latin typeface="Arial" charset="0"/>
              </a:rPr>
              <a:t>“Преподавателят може да работи по няколко проекта. По един проект трябва да работят най-малко двама преподаватели.”</a:t>
            </a:r>
          </a:p>
          <a:p>
            <a:pPr lvl="1" eaLnBrk="1" hangingPunct="1"/>
            <a:r>
              <a:rPr lang="bg-BG" sz="3200">
                <a:latin typeface="Arial" charset="0"/>
              </a:rPr>
              <a:t>“Преподаватели” : ”Проекти”= М:0/М</a:t>
            </a:r>
          </a:p>
        </p:txBody>
      </p:sp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608" y="114300"/>
            <a:ext cx="6934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Класификация на връзките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137525" cy="508952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Съществуват между същностите на един и същи тип същност</a:t>
            </a:r>
          </a:p>
          <a:p>
            <a:pPr eaLnBrk="1" hangingPunct="1"/>
            <a:r>
              <a:rPr lang="bg-BG" sz="2800" u="sng" dirty="0"/>
              <a:t>Например</a:t>
            </a:r>
            <a:r>
              <a:rPr lang="bg-BG" sz="2800" dirty="0"/>
              <a:t>, за типа същност Служител връзката “ръководител-подчинен” е рекурсивна.</a:t>
            </a:r>
          </a:p>
          <a:p>
            <a:pPr eaLnBrk="1" hangingPunct="1"/>
            <a:endParaRPr lang="bg-BG" sz="2800" dirty="0"/>
          </a:p>
          <a:p>
            <a:pPr eaLnBrk="1" hangingPunct="1"/>
            <a:endParaRPr lang="bg-BG" sz="2800" dirty="0"/>
          </a:p>
          <a:p>
            <a:pPr eaLnBrk="1" hangingPunct="1">
              <a:spcBef>
                <a:spcPts val="1200"/>
              </a:spcBef>
            </a:pPr>
            <a:endParaRPr lang="bg-BG" sz="2800" dirty="0"/>
          </a:p>
          <a:p>
            <a:pPr eaLnBrk="1" hangingPunct="1">
              <a:spcBef>
                <a:spcPts val="1200"/>
              </a:spcBef>
            </a:pPr>
            <a:endParaRPr lang="bg-BG" sz="28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807" y="127437"/>
            <a:ext cx="7772400" cy="609600"/>
          </a:xfrm>
        </p:spPr>
        <p:txBody>
          <a:bodyPr/>
          <a:lstStyle/>
          <a:p>
            <a:pPr eaLnBrk="1" hangingPunct="1"/>
            <a:r>
              <a:rPr lang="bg-BG" sz="3200"/>
              <a:t>Рекурсивни връзки</a:t>
            </a:r>
            <a:endParaRPr lang="en-US" sz="32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580112" y="3140968"/>
            <a:ext cx="0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483768" y="3140968"/>
            <a:ext cx="3096344" cy="1704385"/>
            <a:chOff x="2483768" y="3140968"/>
            <a:chExt cx="3096344" cy="1704385"/>
          </a:xfrm>
        </p:grpSpPr>
        <p:sp>
          <p:nvSpPr>
            <p:cNvPr id="2" name="TextBox 1"/>
            <p:cNvSpPr txBox="1"/>
            <p:nvPr/>
          </p:nvSpPr>
          <p:spPr>
            <a:xfrm>
              <a:off x="2483768" y="3645024"/>
              <a:ext cx="2376264" cy="1200329"/>
            </a:xfrm>
            <a:prstGeom prst="rect">
              <a:avLst/>
            </a:prstGeom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bg-BG" dirty="0"/>
            </a:p>
            <a:p>
              <a:pPr algn="ctr"/>
              <a:r>
                <a:rPr lang="bg-BG" dirty="0"/>
                <a:t>Служители</a:t>
              </a:r>
            </a:p>
            <a:p>
              <a:endParaRPr lang="bg-BG" dirty="0"/>
            </a:p>
          </p:txBody>
        </p:sp>
        <p:cxnSp>
          <p:nvCxnSpPr>
            <p:cNvPr id="11" name="Straight Connector 10"/>
            <p:cNvCxnSpPr>
              <a:stCxn id="2" idx="0"/>
            </p:cNvCxnSpPr>
            <p:nvPr/>
          </p:nvCxnSpPr>
          <p:spPr>
            <a:xfrm flipV="1">
              <a:off x="3671900" y="314096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71900" y="3140968"/>
              <a:ext cx="19082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860032" y="4149080"/>
              <a:ext cx="72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724128" y="338964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ръководи</a:t>
            </a:r>
          </a:p>
        </p:txBody>
      </p:sp>
    </p:spTree>
    <p:extLst>
      <p:ext uri="{BB962C8B-B14F-4D97-AF65-F5344CB8AC3E}">
        <p14:creationId xmlns:p14="http://schemas.microsoft.com/office/powerpoint/2010/main" val="16114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48680"/>
            <a:ext cx="8286750" cy="393476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bg-BG" sz="5400" dirty="0"/>
              <a:t>Модел</a:t>
            </a:r>
            <a:r>
              <a:rPr lang="en-US" sz="5400" dirty="0"/>
              <a:t> </a:t>
            </a:r>
            <a:r>
              <a:rPr lang="bg-BG" sz="5400" dirty="0"/>
              <a:t>на данните</a:t>
            </a:r>
            <a:br>
              <a:rPr lang="bg-BG" sz="5400" dirty="0"/>
            </a:br>
            <a:r>
              <a:rPr lang="bg-BG" sz="5400" dirty="0"/>
              <a:t>“Същност-връзка”</a:t>
            </a:r>
            <a:br>
              <a:rPr lang="bg-BG" sz="5400" dirty="0"/>
            </a:br>
            <a:r>
              <a:rPr lang="bg-BG" sz="5400" dirty="0"/>
              <a:t>(</a:t>
            </a:r>
            <a:r>
              <a:rPr lang="en-US" sz="5400" dirty="0"/>
              <a:t>Entity-Relationship – E-R)</a:t>
            </a:r>
            <a:br>
              <a:rPr lang="bg-BG" sz="5400" dirty="0"/>
            </a:br>
            <a:endParaRPr lang="en-US" sz="54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9350"/>
            <a:ext cx="7989888" cy="5022850"/>
          </a:xfrm>
        </p:spPr>
        <p:txBody>
          <a:bodyPr/>
          <a:lstStyle/>
          <a:p>
            <a:pPr eaLnBrk="1" hangingPunct="1"/>
            <a:r>
              <a:rPr lang="bg-BG" dirty="0">
                <a:latin typeface="Arial" charset="0"/>
              </a:rPr>
              <a:t>Идентификатори (ключови)</a:t>
            </a:r>
          </a:p>
          <a:p>
            <a:pPr lvl="1" algn="just" eaLnBrk="1" hangingPunct="1"/>
            <a:r>
              <a:rPr lang="bg-BG" sz="3200" b="1" dirty="0">
                <a:latin typeface="Arial" charset="0"/>
              </a:rPr>
              <a:t>Ключ - </a:t>
            </a:r>
            <a:r>
              <a:rPr lang="bg-BG" sz="3200" dirty="0">
                <a:latin typeface="Arial" charset="0"/>
              </a:rPr>
              <a:t>атрибут или група от атрибути, които идентифицират (определят уникално) същностите от даден тип същност.</a:t>
            </a:r>
          </a:p>
          <a:p>
            <a:pPr lvl="1" algn="just" eaLnBrk="1" hangingPunct="1"/>
            <a:r>
              <a:rPr lang="bg-BG" sz="3200" dirty="0">
                <a:latin typeface="Arial" charset="0"/>
              </a:rPr>
              <a:t>Прости и съставни ключове</a:t>
            </a:r>
          </a:p>
          <a:p>
            <a:pPr eaLnBrk="1" hangingPunct="1"/>
            <a:r>
              <a:rPr lang="bg-BG" dirty="0">
                <a:latin typeface="Arial" charset="0"/>
              </a:rPr>
              <a:t>Описателни (неключови) атрибути – представляват описателна информация за същностите.</a:t>
            </a:r>
          </a:p>
          <a:p>
            <a:pPr eaLnBrk="1" hangingPunct="1"/>
            <a:endParaRPr lang="bg-BG" dirty="0">
              <a:latin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8724"/>
            <a:ext cx="7315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Класификация на атрибутите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8174038" cy="5257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bg-BG" b="1" dirty="0">
                <a:latin typeface="Arial" charset="0"/>
              </a:rPr>
              <a:t>Възможни ключове</a:t>
            </a:r>
            <a:endParaRPr lang="en-US" b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bg-BG" dirty="0">
                <a:latin typeface="Arial" charset="0"/>
              </a:rPr>
              <a:t>За типа същност “Студенти” с атрибути</a:t>
            </a:r>
          </a:p>
          <a:p>
            <a:pPr>
              <a:lnSpc>
                <a:spcPct val="90000"/>
              </a:lnSpc>
              <a:buNone/>
            </a:pPr>
            <a:r>
              <a:rPr lang="bg-BG" dirty="0">
                <a:latin typeface="Arial" charset="0"/>
              </a:rPr>
              <a:t>(факултет, фак.номер, СИН, име, презиме, фамилия, ЕГН, специалност, адрес)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bg-BG" dirty="0">
                <a:latin typeface="Arial" charset="0"/>
              </a:rPr>
              <a:t>възможни ключове са: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bg-BG" dirty="0">
                <a:latin typeface="Arial" charset="0"/>
              </a:rPr>
              <a:t>	- ЕГН				- прост</a:t>
            </a:r>
          </a:p>
          <a:p>
            <a:pPr>
              <a:lnSpc>
                <a:spcPct val="90000"/>
              </a:lnSpc>
              <a:buNone/>
            </a:pPr>
            <a:r>
              <a:rPr lang="bg-BG" dirty="0">
                <a:latin typeface="Arial" charset="0"/>
              </a:rPr>
              <a:t>	- факултет+фак. номер	- съставен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bg-BG" dirty="0">
                <a:latin typeface="Arial" charset="0"/>
              </a:rPr>
              <a:t>	- специалност+СИН     - съставен</a:t>
            </a:r>
          </a:p>
          <a:p>
            <a:pPr eaLnBrk="1" hangingPunct="1">
              <a:lnSpc>
                <a:spcPct val="90000"/>
              </a:lnSpc>
            </a:pPr>
            <a:r>
              <a:rPr lang="bg-BG" dirty="0">
                <a:latin typeface="Arial" charset="0"/>
              </a:rPr>
              <a:t>Име, презиме, фамилия, адрес са неключови атрибути.</a:t>
            </a:r>
            <a:r>
              <a:rPr lang="en-US" dirty="0">
                <a:latin typeface="Arial" charset="0"/>
              </a:rPr>
              <a:t> </a:t>
            </a:r>
            <a:endParaRPr lang="bg-BG" dirty="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5416"/>
            <a:ext cx="7253287" cy="791369"/>
          </a:xfrm>
        </p:spPr>
        <p:txBody>
          <a:bodyPr>
            <a:normAutofit/>
          </a:bodyPr>
          <a:lstStyle/>
          <a:p>
            <a:pPr eaLnBrk="1" hangingPunct="1"/>
            <a:r>
              <a:rPr lang="bg-BG" dirty="0"/>
              <a:t>Идентификатори (ключове)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6792"/>
            <a:ext cx="8207375" cy="4996408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q"/>
            </a:pPr>
            <a:r>
              <a:rPr lang="bg-BG" sz="2800" dirty="0">
                <a:latin typeface="Arial" charset="0"/>
              </a:rPr>
              <a:t> </a:t>
            </a:r>
            <a:r>
              <a:rPr lang="bg-BG" sz="3200" dirty="0">
                <a:latin typeface="Arial" charset="0"/>
              </a:rPr>
              <a:t>Възможен ключ, който е избран да идентифицира същностите от даден тип.</a:t>
            </a:r>
          </a:p>
          <a:p>
            <a:pPr eaLnBrk="1" hangingPunct="1">
              <a:buFont typeface="Wingdings" charset="2"/>
              <a:buChar char="q"/>
            </a:pPr>
            <a:r>
              <a:rPr lang="bg-BG" sz="3200" dirty="0">
                <a:latin typeface="Arial" charset="0"/>
              </a:rPr>
              <a:t> Изисквания към </a:t>
            </a:r>
            <a:r>
              <a:rPr lang="en-US" sz="3200" dirty="0">
                <a:latin typeface="Arial" charset="0"/>
              </a:rPr>
              <a:t>PK </a:t>
            </a:r>
          </a:p>
          <a:p>
            <a:pPr lvl="1" eaLnBrk="1" hangingPunct="1"/>
            <a:r>
              <a:rPr lang="bg-BG" sz="2400" b="1" dirty="0">
                <a:latin typeface="Arial" charset="0"/>
              </a:rPr>
              <a:t>Уникалност</a:t>
            </a:r>
            <a:r>
              <a:rPr lang="bg-BG" sz="2400" dirty="0">
                <a:latin typeface="Arial" charset="0"/>
              </a:rPr>
              <a:t> – не може да приема дублиращи се стойности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bg-BG" sz="2400" b="1" dirty="0">
                <a:latin typeface="Arial" charset="0"/>
              </a:rPr>
              <a:t>Не</a:t>
            </a:r>
            <a:r>
              <a:rPr lang="bg-BG" sz="2400" dirty="0">
                <a:latin typeface="Arial" charset="0"/>
              </a:rPr>
              <a:t> може да приема </a:t>
            </a:r>
            <a:r>
              <a:rPr lang="bg-BG" sz="2400" b="1" dirty="0">
                <a:latin typeface="Arial" charset="0"/>
              </a:rPr>
              <a:t>неопределени стойности</a:t>
            </a:r>
          </a:p>
          <a:p>
            <a:pPr lvl="1" eaLnBrk="1" hangingPunct="1"/>
            <a:r>
              <a:rPr lang="bg-BG" sz="2400" b="1" dirty="0">
                <a:latin typeface="Arial" charset="0"/>
              </a:rPr>
              <a:t>Минималност</a:t>
            </a:r>
            <a:r>
              <a:rPr lang="en-US" sz="2400" dirty="0">
                <a:latin typeface="Arial" charset="0"/>
              </a:rPr>
              <a:t> – </a:t>
            </a:r>
            <a:r>
              <a:rPr lang="bg-BG" sz="2400" dirty="0">
                <a:latin typeface="Arial" charset="0"/>
              </a:rPr>
              <a:t>отнася се за съставните ключове; нито един от атрибутите, влизащи в състава на РК не може да се премахне без това да наруши свойството уникалност</a:t>
            </a:r>
            <a:endParaRPr lang="en-US" sz="2400" dirty="0">
              <a:latin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80598" cy="6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Първичен ключ (</a:t>
            </a:r>
            <a:r>
              <a:rPr lang="en-US" dirty="0"/>
              <a:t>Primary Key</a:t>
            </a:r>
            <a:r>
              <a:rPr lang="bg-BG" dirty="0"/>
              <a:t> - РК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5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2400" cy="468741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800" dirty="0"/>
              <a:t>Прости и съставни</a:t>
            </a:r>
          </a:p>
          <a:p>
            <a:pPr lvl="1">
              <a:lnSpc>
                <a:spcPct val="90000"/>
              </a:lnSpc>
            </a:pPr>
            <a:r>
              <a:rPr lang="bg-BG" sz="2400" dirty="0"/>
              <a:t>име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bg-BG" sz="2400" dirty="0"/>
              <a:t>Адрес (ПК, населено място, улица </a:t>
            </a:r>
            <a:r>
              <a:rPr lang="en-US" sz="2400" dirty="0"/>
              <a:t>No)</a:t>
            </a:r>
            <a:endParaRPr lang="bg-BG" sz="2400" dirty="0"/>
          </a:p>
          <a:p>
            <a:r>
              <a:rPr lang="bg-BG" sz="2800" dirty="0"/>
              <a:t>Еднозначни</a:t>
            </a:r>
            <a:r>
              <a:rPr lang="en-US" sz="2800" dirty="0"/>
              <a:t> </a:t>
            </a:r>
            <a:r>
              <a:rPr lang="bg-BG" sz="2800" dirty="0"/>
              <a:t>и многозначни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bg-BG" sz="2400" dirty="0"/>
              <a:t>Фак.номер; телефонен номер (</a:t>
            </a:r>
            <a:r>
              <a:rPr lang="en-US" sz="2400" dirty="0"/>
              <a:t>MV)</a:t>
            </a:r>
            <a:endParaRPr lang="bg-BG" sz="2400" dirty="0"/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Първични и резултатни </a:t>
            </a:r>
          </a:p>
          <a:p>
            <a:pPr lvl="1"/>
            <a:r>
              <a:rPr lang="bg-BG" sz="2400" b="1" dirty="0"/>
              <a:t>Първични</a:t>
            </a:r>
            <a:r>
              <a:rPr lang="bg-BG" sz="2400" dirty="0"/>
              <a:t> – приеманите значения са регистрирани факти, сведения;</a:t>
            </a:r>
            <a:r>
              <a:rPr lang="en-US" sz="2400" dirty="0"/>
              <a:t> </a:t>
            </a:r>
            <a:r>
              <a:rPr lang="bg-BG" sz="2400" dirty="0"/>
              <a:t>например,цена, количество.</a:t>
            </a:r>
          </a:p>
          <a:p>
            <a:pPr lvl="1"/>
            <a:r>
              <a:rPr lang="bg-BG" sz="2400" b="1" dirty="0"/>
              <a:t>Резултатни (изчисляеми)</a:t>
            </a:r>
            <a:r>
              <a:rPr lang="bg-BG" sz="2400" dirty="0"/>
              <a:t> - извличат се от други атрибути; по правило не се съхраняват в БД. </a:t>
            </a:r>
            <a:br>
              <a:rPr lang="bg-BG" sz="2400" dirty="0"/>
            </a:br>
            <a:r>
              <a:rPr lang="bg-BG" sz="2400" dirty="0"/>
              <a:t>Например, </a:t>
            </a:r>
          </a:p>
          <a:p>
            <a:pPr lvl="1"/>
            <a:r>
              <a:rPr lang="bg-BG" sz="2400" dirty="0"/>
              <a:t>Стойност на продажбата (цена*количество) </a:t>
            </a:r>
            <a:endParaRPr lang="en-US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415212" cy="7437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Класификация на атрибутите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5059362"/>
          </a:xfrm>
        </p:spPr>
        <p:txBody>
          <a:bodyPr/>
          <a:lstStyle/>
          <a:p>
            <a:pPr eaLnBrk="1" hangingPunct="1"/>
            <a:r>
              <a:rPr lang="bg-BG" sz="2800">
                <a:latin typeface="Arial" charset="0"/>
              </a:rPr>
              <a:t>Всеки тип същност се представя като правоъгълник, в които са задава името му; атрибутите се задават като списък вътре в правоъгълника.</a:t>
            </a:r>
          </a:p>
          <a:p>
            <a:pPr eaLnBrk="1" hangingPunct="1"/>
            <a:r>
              <a:rPr lang="bg-BG" sz="2800">
                <a:latin typeface="Arial" charset="0"/>
              </a:rPr>
              <a:t>Връзките се представят чрез линии, свързващи типовете същности; името на връзката се задава над линията.</a:t>
            </a:r>
          </a:p>
          <a:p>
            <a:pPr eaLnBrk="1" hangingPunct="1"/>
            <a:r>
              <a:rPr lang="bg-BG" sz="2800">
                <a:latin typeface="Arial" charset="0"/>
              </a:rPr>
              <a:t>Обикновено във всеки край на връзката се отбелязва кардиналността – с означенията 1,М,0/1,0/М или се индикира със стрелка.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200"/>
            <a:ext cx="7391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bg-BG" dirty="0"/>
              <a:t>Синтаксис на </a:t>
            </a:r>
            <a:r>
              <a:rPr lang="en-US" dirty="0"/>
              <a:t>E-R</a:t>
            </a:r>
            <a:r>
              <a:rPr lang="bg-BG" dirty="0"/>
              <a:t> диаграмата</a:t>
            </a:r>
            <a:r>
              <a:rPr lang="bg-BG" sz="2400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bg-BG"/>
              <a:t>Пример на </a:t>
            </a:r>
            <a:r>
              <a:rPr lang="en-US"/>
              <a:t>E-R </a:t>
            </a:r>
            <a:r>
              <a:rPr lang="bg-BG"/>
              <a:t>диаграма</a:t>
            </a:r>
            <a:endParaRPr lang="en-US"/>
          </a:p>
        </p:txBody>
      </p:sp>
      <p:sp>
        <p:nvSpPr>
          <p:cNvPr id="28675" name="Text Box 11"/>
          <p:cNvSpPr txBox="1">
            <a:spLocks noChangeArrowheads="1"/>
          </p:cNvSpPr>
          <p:nvPr/>
        </p:nvSpPr>
        <p:spPr bwMode="auto">
          <a:xfrm>
            <a:off x="838200" y="2057400"/>
            <a:ext cx="1981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000"/>
              <a:t>Специалности</a:t>
            </a:r>
          </a:p>
          <a:p>
            <a:pPr>
              <a:spcBef>
                <a:spcPct val="50000"/>
              </a:spcBef>
            </a:pPr>
            <a:r>
              <a:rPr lang="bg-BG" sz="2000" b="1" u="sng"/>
              <a:t>Код</a:t>
            </a:r>
          </a:p>
          <a:p>
            <a:pPr>
              <a:spcBef>
                <a:spcPct val="50000"/>
              </a:spcBef>
            </a:pPr>
            <a:r>
              <a:rPr lang="bg-BG" sz="2000"/>
              <a:t>име</a:t>
            </a:r>
            <a:endParaRPr lang="en-GB" sz="2000"/>
          </a:p>
        </p:txBody>
      </p:sp>
      <p:sp>
        <p:nvSpPr>
          <p:cNvPr id="28676" name="Line 12"/>
          <p:cNvSpPr>
            <a:spLocks noChangeShapeType="1"/>
          </p:cNvSpPr>
          <p:nvPr/>
        </p:nvSpPr>
        <p:spPr bwMode="auto">
          <a:xfrm>
            <a:off x="838200" y="243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3924300" y="1844675"/>
            <a:ext cx="2438400" cy="43068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Студенти</a:t>
            </a:r>
          </a:p>
          <a:p>
            <a:pPr>
              <a:spcBef>
                <a:spcPct val="50000"/>
              </a:spcBef>
            </a:pPr>
            <a:r>
              <a:rPr lang="bg-BG" b="1" u="sng"/>
              <a:t>Фак-т</a:t>
            </a:r>
          </a:p>
          <a:p>
            <a:pPr>
              <a:spcBef>
                <a:spcPct val="50000"/>
              </a:spcBef>
            </a:pPr>
            <a:r>
              <a:rPr lang="bg-BG" b="1" u="sng"/>
              <a:t>Фак. Номер</a:t>
            </a:r>
          </a:p>
          <a:p>
            <a:pPr>
              <a:spcBef>
                <a:spcPct val="50000"/>
              </a:spcBef>
            </a:pPr>
            <a:r>
              <a:rPr lang="bg-BG"/>
              <a:t>Име</a:t>
            </a:r>
          </a:p>
          <a:p>
            <a:pPr>
              <a:spcBef>
                <a:spcPct val="50000"/>
              </a:spcBef>
            </a:pPr>
            <a:r>
              <a:rPr lang="bg-BG"/>
              <a:t>ЕГН</a:t>
            </a:r>
          </a:p>
          <a:p>
            <a:pPr>
              <a:spcBef>
                <a:spcPct val="50000"/>
              </a:spcBef>
            </a:pPr>
            <a:r>
              <a:rPr lang="bg-BG"/>
              <a:t>Специалност</a:t>
            </a:r>
          </a:p>
          <a:p>
            <a:pPr>
              <a:spcBef>
                <a:spcPct val="50000"/>
              </a:spcBef>
            </a:pPr>
            <a:r>
              <a:rPr lang="bg-BG"/>
              <a:t>Курс</a:t>
            </a:r>
          </a:p>
          <a:p>
            <a:pPr>
              <a:spcBef>
                <a:spcPct val="50000"/>
              </a:spcBef>
            </a:pPr>
            <a:r>
              <a:rPr lang="bg-BG"/>
              <a:t>адрес</a:t>
            </a:r>
            <a:endParaRPr lang="en-GB"/>
          </a:p>
        </p:txBody>
      </p:sp>
      <p:sp>
        <p:nvSpPr>
          <p:cNvPr id="28678" name="Line 16"/>
          <p:cNvSpPr>
            <a:spLocks noChangeShapeType="1"/>
          </p:cNvSpPr>
          <p:nvPr/>
        </p:nvSpPr>
        <p:spPr bwMode="auto">
          <a:xfrm>
            <a:off x="3810000" y="2362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679" name="Line 22"/>
          <p:cNvSpPr>
            <a:spLocks noChangeShapeType="1"/>
          </p:cNvSpPr>
          <p:nvPr/>
        </p:nvSpPr>
        <p:spPr bwMode="auto">
          <a:xfrm>
            <a:off x="2819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680" name="Line 23"/>
          <p:cNvSpPr>
            <a:spLocks noChangeShapeType="1"/>
          </p:cNvSpPr>
          <p:nvPr/>
        </p:nvSpPr>
        <p:spPr bwMode="auto">
          <a:xfrm>
            <a:off x="32766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681" name="Line 24"/>
          <p:cNvSpPr>
            <a:spLocks noChangeShapeType="1"/>
          </p:cNvSpPr>
          <p:nvPr/>
        </p:nvSpPr>
        <p:spPr bwMode="auto">
          <a:xfrm flipV="1">
            <a:off x="3276600" y="4868863"/>
            <a:ext cx="647700" cy="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oval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682" name="Text Box 25"/>
          <p:cNvSpPr txBox="1">
            <a:spLocks noChangeArrowheads="1"/>
          </p:cNvSpPr>
          <p:nvPr/>
        </p:nvSpPr>
        <p:spPr bwMode="auto">
          <a:xfrm>
            <a:off x="2895600" y="21336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1</a:t>
            </a:r>
            <a:endParaRPr lang="en-GB"/>
          </a:p>
        </p:txBody>
      </p:sp>
      <p:sp>
        <p:nvSpPr>
          <p:cNvPr id="28683" name="Rectangle 28"/>
          <p:cNvSpPr>
            <a:spLocks noChangeArrowheads="1"/>
          </p:cNvSpPr>
          <p:nvPr/>
        </p:nvSpPr>
        <p:spPr bwMode="auto">
          <a:xfrm>
            <a:off x="3419475" y="4292600"/>
            <a:ext cx="41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2000"/>
              <a:t>М</a:t>
            </a:r>
            <a:endParaRPr lang="en-GB" sz="2000"/>
          </a:p>
        </p:txBody>
      </p:sp>
      <p:sp>
        <p:nvSpPr>
          <p:cNvPr id="28684" name="Text Box 30"/>
          <p:cNvSpPr txBox="1">
            <a:spLocks noChangeArrowheads="1"/>
          </p:cNvSpPr>
          <p:nvPr/>
        </p:nvSpPr>
        <p:spPr bwMode="auto">
          <a:xfrm>
            <a:off x="2411413" y="3429000"/>
            <a:ext cx="1101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2000"/>
              <a:t>се </a:t>
            </a:r>
          </a:p>
          <a:p>
            <a:r>
              <a:rPr lang="bg-BG" sz="2000"/>
              <a:t>обу-чават</a:t>
            </a:r>
            <a:endParaRPr lang="en-US" sz="20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04200" cy="5113337"/>
          </a:xfrm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/>
              <a:t>Пример на </a:t>
            </a:r>
            <a:r>
              <a:rPr lang="en-US"/>
              <a:t>E-R </a:t>
            </a:r>
            <a:r>
              <a:rPr lang="bg-BG"/>
              <a:t>диаграма</a:t>
            </a:r>
            <a:endParaRPr lang="en-US"/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3492500" y="2492375"/>
            <a:ext cx="2016125" cy="129698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611188" y="2492375"/>
            <a:ext cx="2233612" cy="1584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611188" y="29972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11188" y="2565400"/>
            <a:ext cx="2090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/>
              <a:t>Специалност </a:t>
            </a:r>
            <a:endParaRPr lang="en-US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900113" y="3068638"/>
            <a:ext cx="165576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u="sng"/>
              <a:t>Код</a:t>
            </a:r>
          </a:p>
          <a:p>
            <a:pPr>
              <a:spcBef>
                <a:spcPct val="50000"/>
              </a:spcBef>
            </a:pPr>
            <a:r>
              <a:rPr lang="bg-BG"/>
              <a:t>име</a:t>
            </a:r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2843213" y="3141663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5508625" y="31416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227763" y="1412875"/>
            <a:ext cx="2376487" cy="4248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300788" y="1628775"/>
            <a:ext cx="22320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Студенти</a:t>
            </a:r>
          </a:p>
          <a:p>
            <a:pPr>
              <a:spcBef>
                <a:spcPct val="50000"/>
              </a:spcBef>
            </a:pPr>
            <a:r>
              <a:rPr lang="bg-BG" u="sng"/>
              <a:t>Факултет</a:t>
            </a:r>
          </a:p>
          <a:p>
            <a:pPr>
              <a:spcBef>
                <a:spcPct val="50000"/>
              </a:spcBef>
            </a:pPr>
            <a:r>
              <a:rPr lang="bg-BG" u="sng"/>
              <a:t>Фак.номер</a:t>
            </a:r>
          </a:p>
          <a:p>
            <a:pPr>
              <a:spcBef>
                <a:spcPct val="50000"/>
              </a:spcBef>
            </a:pPr>
            <a:r>
              <a:rPr lang="bg-BG"/>
              <a:t>Име</a:t>
            </a:r>
          </a:p>
          <a:p>
            <a:pPr>
              <a:spcBef>
                <a:spcPct val="50000"/>
              </a:spcBef>
            </a:pPr>
            <a:r>
              <a:rPr lang="bg-BG"/>
              <a:t>Адрес</a:t>
            </a:r>
          </a:p>
          <a:p>
            <a:pPr>
              <a:spcBef>
                <a:spcPct val="50000"/>
              </a:spcBef>
            </a:pPr>
            <a:r>
              <a:rPr lang="bg-BG"/>
              <a:t>Специалност</a:t>
            </a:r>
          </a:p>
          <a:p>
            <a:pPr>
              <a:spcBef>
                <a:spcPct val="50000"/>
              </a:spcBef>
            </a:pPr>
            <a:r>
              <a:rPr lang="bg-BG"/>
              <a:t>Курс</a:t>
            </a:r>
            <a:endParaRPr lang="en-US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635375" y="28305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000" b="1"/>
              <a:t>се обучават</a:t>
            </a:r>
            <a:endParaRPr lang="en-US" sz="2000" b="1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6227763" y="2060575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2987675" y="2636838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5651500" y="2492375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134672" cy="5328592"/>
          </a:xfrm>
        </p:spPr>
        <p:txBody>
          <a:bodyPr>
            <a:noAutofit/>
          </a:bodyPr>
          <a:lstStyle/>
          <a:p>
            <a:pPr marL="365760" lvl="1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bg-BG" sz="2700" dirty="0"/>
              <a:t>Идентифициране на обектите от данни и класифицирането им като същности или атрибути.</a:t>
            </a:r>
          </a:p>
          <a:p>
            <a:pPr marL="365760" lvl="1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bg-BG" sz="2700" dirty="0"/>
              <a:t>Идентифициране и дефиниране на връзките между типовете същности</a:t>
            </a:r>
          </a:p>
          <a:p>
            <a:pPr>
              <a:lnSpc>
                <a:spcPct val="90000"/>
              </a:lnSpc>
            </a:pPr>
            <a:r>
              <a:rPr lang="bg-BG" dirty="0"/>
              <a:t>Построяване начална </a:t>
            </a:r>
            <a:r>
              <a:rPr lang="en-US" dirty="0"/>
              <a:t>E-R</a:t>
            </a:r>
            <a:r>
              <a:rPr lang="bg-BG" dirty="0"/>
              <a:t> диаграма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Определяне на атрибутите – к</a:t>
            </a:r>
            <a:r>
              <a:rPr lang="bg-BG" sz="2700" dirty="0"/>
              <a:t>лючови и неключови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bg-BG" dirty="0"/>
              <a:t>Усъвършенстване на </a:t>
            </a:r>
            <a:r>
              <a:rPr lang="en-US" dirty="0"/>
              <a:t>E-R</a:t>
            </a:r>
            <a:r>
              <a:rPr lang="bg-BG" dirty="0"/>
              <a:t> диаграмата</a:t>
            </a:r>
          </a:p>
          <a:p>
            <a:pPr>
              <a:lnSpc>
                <a:spcPct val="90000"/>
              </a:lnSpc>
            </a:pPr>
            <a:r>
              <a:rPr lang="bg-BG" dirty="0"/>
              <a:t>Нормализация на модела; окончателна </a:t>
            </a:r>
            <a:r>
              <a:rPr lang="en-US" dirty="0"/>
              <a:t>E-R</a:t>
            </a:r>
            <a:r>
              <a:rPr lang="bg-BG" dirty="0"/>
              <a:t> диаграма</a:t>
            </a:r>
          </a:p>
          <a:p>
            <a:pPr>
              <a:lnSpc>
                <a:spcPct val="90000"/>
              </a:lnSpc>
            </a:pPr>
            <a:r>
              <a:rPr lang="bg-BG" dirty="0"/>
              <a:t>Добавяне на правила за цялост и валидизация на данните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887"/>
            <a:ext cx="79248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bg-BG" sz="2800" b="1" dirty="0"/>
              <a:t>Стъпки при проектиране </a:t>
            </a:r>
            <a:br>
              <a:rPr lang="bg-BG" sz="2800" b="1" dirty="0"/>
            </a:br>
            <a:r>
              <a:rPr lang="bg-BG" sz="2800" b="1" dirty="0"/>
              <a:t>на </a:t>
            </a:r>
            <a:r>
              <a:rPr lang="en-US" sz="2800" b="1" dirty="0"/>
              <a:t>E-R </a:t>
            </a:r>
            <a:r>
              <a:rPr lang="bg-BG" sz="2800" b="1" dirty="0"/>
              <a:t>модела на данните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784"/>
            <a:ext cx="7920037" cy="499221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bg-BG" dirty="0"/>
              <a:t>Ако с обекта от данни се свързва описателна информация, то той е същност.</a:t>
            </a:r>
          </a:p>
          <a:p>
            <a:pPr eaLnBrk="1" hangingPunct="1"/>
            <a:r>
              <a:rPr lang="bg-BG" dirty="0"/>
              <a:t>Типът същност представя множество неща, които си поделят свойства. Няма единични неща.</a:t>
            </a:r>
          </a:p>
          <a:p>
            <a:r>
              <a:rPr lang="bg-BG" dirty="0"/>
              <a:t>Атрибутът описва същностите. </a:t>
            </a:r>
            <a:endParaRPr lang="en-US" dirty="0"/>
          </a:p>
          <a:p>
            <a:r>
              <a:rPr lang="bg-BG" dirty="0"/>
              <a:t>Ако липсва описателна информация, която да се асоциира с обекта, то той не е същност, а се определя като атрибут. 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746"/>
            <a:ext cx="7620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b="1" dirty="0">
                <a:latin typeface="Arial" charset="0"/>
              </a:rPr>
              <a:t>Някои правила за идентифициране на същностите и атрибутите</a:t>
            </a:r>
            <a:endParaRPr lang="en-US" sz="2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bg-BG"/>
              <a:t>Имената на обектите (същности, връзки, атрибути) трябва да отговарят на следните свойства:</a:t>
            </a:r>
          </a:p>
          <a:p>
            <a:pPr lvl="1" eaLnBrk="1" hangingPunct="1"/>
            <a:r>
              <a:rPr lang="bg-BG"/>
              <a:t>Да са уникални.</a:t>
            </a:r>
          </a:p>
          <a:p>
            <a:pPr lvl="1" eaLnBrk="1" hangingPunct="1"/>
            <a:r>
              <a:rPr lang="bg-BG"/>
              <a:t>Да са разбираеми за крайния потребител.</a:t>
            </a:r>
          </a:p>
          <a:p>
            <a:pPr lvl="1" eaLnBrk="1" hangingPunct="1"/>
            <a:r>
              <a:rPr lang="bg-BG"/>
              <a:t>Да съдържат минимален брой от думи, необходими за уникалността и акуратното описание на обекта.</a:t>
            </a:r>
            <a:endParaRPr lang="en-US"/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23726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Именуване на обектите от данни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5166"/>
            <a:ext cx="7793038" cy="891952"/>
          </a:xfrm>
        </p:spPr>
        <p:txBody>
          <a:bodyPr>
            <a:normAutofit/>
          </a:bodyPr>
          <a:lstStyle/>
          <a:p>
            <a:r>
              <a:rPr lang="bg-BG" dirty="0"/>
              <a:t>Модел на данните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543425"/>
          </a:xfrm>
        </p:spPr>
        <p:txBody>
          <a:bodyPr/>
          <a:lstStyle/>
          <a:p>
            <a:pPr eaLnBrk="1" hangingPunct="1"/>
            <a:r>
              <a:rPr lang="bg-BG" sz="3200"/>
              <a:t>Моделът </a:t>
            </a:r>
            <a:r>
              <a:rPr lang="bg-BG" sz="3200" dirty="0"/>
              <a:t>на данните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/>
              <a:t>съвкупност от инструменти за описание на:</a:t>
            </a:r>
            <a:endParaRPr lang="en-US" sz="3200" dirty="0"/>
          </a:p>
          <a:p>
            <a:pPr lvl="1" eaLnBrk="1" hangingPunct="1"/>
            <a:r>
              <a:rPr lang="bg-BG" sz="2800" dirty="0"/>
              <a:t>Данните</a:t>
            </a:r>
          </a:p>
          <a:p>
            <a:pPr lvl="1" eaLnBrk="1" hangingPunct="1"/>
            <a:r>
              <a:rPr lang="bg-BG" sz="2800" dirty="0"/>
              <a:t>Връзките (асоциациите) между данните</a:t>
            </a:r>
          </a:p>
          <a:p>
            <a:pPr lvl="1" eaLnBrk="1" hangingPunct="1"/>
            <a:r>
              <a:rPr lang="bg-BG" sz="2800" dirty="0"/>
              <a:t>Семантиката (смисъла) на данните</a:t>
            </a:r>
          </a:p>
          <a:p>
            <a:pPr lvl="1" eaLnBrk="1" hangingPunct="1"/>
            <a:r>
              <a:rPr lang="bg-BG" sz="2800" dirty="0"/>
              <a:t>Ограниченията и изискванията към данните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48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800"/>
              <a:t>Примери за дефиниране на същности: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/>
              <a:t>“Служител” - Лице, което работи за организацията и получава заплащане.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/>
              <a:t>“Разпределен” – Служителите могат да бъдат разпределени да работят по един или повече проекти по едно и също време. По един проект трябва да са разпределени да работят най-малко двама служители по всяко време.</a:t>
            </a:r>
          </a:p>
          <a:p>
            <a:pPr eaLnBrk="1" hangingPunct="1">
              <a:lnSpc>
                <a:spcPct val="90000"/>
              </a:lnSpc>
            </a:pPr>
            <a:r>
              <a:rPr lang="bg-BG" sz="2800"/>
              <a:t>Дефинициите на обектите трябва да бъдат пълни и акуратни, за да сте сигурни, че точно са представени концепциите от предметната област</a:t>
            </a:r>
            <a:endParaRPr lang="en-GB" sz="28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87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Дефиниране на обектите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pPr eaLnBrk="1" hangingPunct="1"/>
            <a:r>
              <a:rPr lang="bg-BG"/>
              <a:t>Типовете същности </a:t>
            </a:r>
            <a:r>
              <a:rPr lang="bg-BG">
                <a:solidFill>
                  <a:schemeClr val="hlink"/>
                </a:solidFill>
              </a:rPr>
              <a:t>трябва да участват</a:t>
            </a:r>
            <a:r>
              <a:rPr lang="bg-BG"/>
              <a:t> във връзки.</a:t>
            </a:r>
          </a:p>
          <a:p>
            <a:pPr eaLnBrk="1" hangingPunct="1"/>
            <a:r>
              <a:rPr lang="bg-BG"/>
              <a:t>Комплексните връзки се трансформират  в бинарни връзки. Комплексни са връзки, в които помежду си са свързани 3 (</a:t>
            </a:r>
            <a:r>
              <a:rPr lang="en-US" dirty="0"/>
              <a:t>n) </a:t>
            </a:r>
            <a:r>
              <a:rPr lang="bg-BG"/>
              <a:t>типове същности.</a:t>
            </a:r>
          </a:p>
          <a:p>
            <a:pPr eaLnBrk="1" hangingPunct="1"/>
            <a:r>
              <a:rPr lang="bg-BG"/>
              <a:t>Излишните връзки се елиминират.</a:t>
            </a:r>
          </a:p>
          <a:p>
            <a:pPr eaLnBrk="1" hangingPunct="1"/>
            <a:r>
              <a:rPr lang="bg-BG"/>
              <a:t>Връзки от типа М:М се разрешават като се свеждат към типа 1:М.</a:t>
            </a:r>
            <a:endParaRPr lang="en-GB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116632"/>
            <a:ext cx="7793038" cy="685800"/>
          </a:xfrm>
        </p:spPr>
        <p:txBody>
          <a:bodyPr/>
          <a:lstStyle/>
          <a:p>
            <a:pPr eaLnBrk="1" hangingPunct="1"/>
            <a:r>
              <a:rPr lang="bg-BG" sz="3200" dirty="0"/>
              <a:t>Усъвършенстване на </a:t>
            </a:r>
            <a:r>
              <a:rPr lang="en-US" sz="3200" dirty="0"/>
              <a:t>E-R </a:t>
            </a:r>
            <a:r>
              <a:rPr lang="bg-BG" sz="3200" dirty="0"/>
              <a:t>диаграмата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536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6791"/>
            <a:ext cx="8001000" cy="451222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bg-BG" dirty="0"/>
              <a:t>Комплексните връзки  </a:t>
            </a:r>
          </a:p>
          <a:p>
            <a:pPr lvl="1" eaLnBrk="1" hangingPunct="1">
              <a:lnSpc>
                <a:spcPct val="90000"/>
              </a:lnSpc>
            </a:pPr>
            <a:r>
              <a:rPr lang="bg-BG" dirty="0"/>
              <a:t>Не могат да се представят директно в релационния модел;</a:t>
            </a:r>
          </a:p>
          <a:p>
            <a:pPr lvl="1" eaLnBrk="1" hangingPunct="1">
              <a:lnSpc>
                <a:spcPct val="90000"/>
              </a:lnSpc>
            </a:pPr>
            <a:r>
              <a:rPr lang="bg-BG" dirty="0"/>
              <a:t>Трябва да бъдат разрешени предварително в процеса на моделиране.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Стратегия за разрешаване на комплексни връзки</a:t>
            </a:r>
          </a:p>
          <a:p>
            <a:pPr lvl="1" eaLnBrk="1" hangingPunct="1">
              <a:lnSpc>
                <a:spcPct val="90000"/>
              </a:lnSpc>
            </a:pPr>
            <a:r>
              <a:rPr lang="bg-BG" dirty="0"/>
              <a:t>Замества се с асоциативна същност;</a:t>
            </a:r>
          </a:p>
          <a:p>
            <a:pPr lvl="1" eaLnBrk="1" hangingPunct="1">
              <a:lnSpc>
                <a:spcPct val="90000"/>
              </a:lnSpc>
            </a:pPr>
            <a:r>
              <a:rPr lang="bg-BG" dirty="0"/>
              <a:t>Оригиналните същности се свързват с нова същност чрез бинарни връзки.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7930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Трансформиране на комплексните връзки в бинарни връзки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047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bg-BG" dirty="0"/>
          </a:p>
          <a:p>
            <a:pPr eaLnBrk="1" hangingPunct="1"/>
            <a:endParaRPr lang="bg-BG" dirty="0"/>
          </a:p>
          <a:p>
            <a:pPr eaLnBrk="1" hangingPunct="1"/>
            <a:endParaRPr lang="en-GB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681" y="160337"/>
            <a:ext cx="77930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Пример на комплексна връзка</a:t>
            </a:r>
            <a:endParaRPr lang="en-GB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2286000"/>
            <a:ext cx="20574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667000" y="4267200"/>
            <a:ext cx="1905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962400" y="23622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1150809" y="2362200"/>
            <a:ext cx="1254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Служители</a:t>
            </a:r>
            <a:endParaRPr lang="en-GB" dirty="0"/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4437575" y="2362200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Проекти</a:t>
            </a:r>
            <a:endParaRPr lang="en-GB" dirty="0"/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685800" y="274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39624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2667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3064415" y="4259985"/>
            <a:ext cx="925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Умения</a:t>
            </a:r>
            <a:endParaRPr lang="en-GB" dirty="0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2743200" y="2819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H="1">
            <a:off x="3733800" y="32766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>
            <a:off x="1905000" y="32766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746125" y="1100138"/>
            <a:ext cx="7543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dirty="0"/>
              <a:t>Служителите могат да използват различни умения </a:t>
            </a:r>
          </a:p>
          <a:p>
            <a:r>
              <a:rPr lang="bg-BG" dirty="0"/>
              <a:t>в един или повече проекта. Във всеки проект се  </a:t>
            </a:r>
            <a:endParaRPr lang="en-GB" dirty="0"/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6151563" y="1828800"/>
            <a:ext cx="27638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/>
              <a:t>използват няколко</a:t>
            </a:r>
          </a:p>
          <a:p>
            <a:r>
              <a:rPr lang="bg-BG" dirty="0"/>
              <a:t>служители с различни умения.</a:t>
            </a:r>
            <a:r>
              <a:rPr lang="en-US" dirty="0"/>
              <a:t> </a:t>
            </a:r>
          </a:p>
          <a:p>
            <a:r>
              <a:rPr lang="bg-BG" dirty="0"/>
              <a:t>Необходимо е да се извлича информация за всеки служител по кои проекти кои от своите умения прилага!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4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noFill/>
          <a:ln w="28575" cap="flat">
            <a:solidFill>
              <a:schemeClr val="tx1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bg-BG"/>
          </a:p>
          <a:p>
            <a:pPr eaLnBrk="1" hangingPunct="1"/>
            <a:endParaRPr lang="bg-BG"/>
          </a:p>
          <a:p>
            <a:pPr eaLnBrk="1" hangingPunct="1"/>
            <a:endParaRPr lang="en-GB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081" y="38100"/>
            <a:ext cx="779303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Представяне на комплексната връзка</a:t>
            </a:r>
            <a:endParaRPr lang="en-GB" sz="3200" dirty="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066800" y="2514600"/>
            <a:ext cx="17526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3429000" y="2514600"/>
            <a:ext cx="18288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5943600" y="2514600"/>
            <a:ext cx="1676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429000" y="4343400"/>
            <a:ext cx="1905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2057400" y="3276600"/>
            <a:ext cx="18288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4419600" y="3276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H="1">
            <a:off x="4876800" y="3276600"/>
            <a:ext cx="16764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47" name="Text Box 17"/>
          <p:cNvSpPr txBox="1">
            <a:spLocks noChangeArrowheads="1"/>
          </p:cNvSpPr>
          <p:nvPr/>
        </p:nvSpPr>
        <p:spPr bwMode="auto">
          <a:xfrm>
            <a:off x="1303209" y="2555612"/>
            <a:ext cx="1254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Служители</a:t>
            </a:r>
            <a:endParaRPr lang="en-GB" dirty="0"/>
          </a:p>
        </p:txBody>
      </p:sp>
      <p:sp>
        <p:nvSpPr>
          <p:cNvPr id="39948" name="Text Box 18"/>
          <p:cNvSpPr txBox="1">
            <a:spLocks noChangeArrowheads="1"/>
          </p:cNvSpPr>
          <p:nvPr/>
        </p:nvSpPr>
        <p:spPr bwMode="auto">
          <a:xfrm>
            <a:off x="3808131" y="2494003"/>
            <a:ext cx="1010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Проекти</a:t>
            </a:r>
            <a:endParaRPr lang="en-GB" dirty="0"/>
          </a:p>
        </p:txBody>
      </p:sp>
      <p:sp>
        <p:nvSpPr>
          <p:cNvPr id="39949" name="Text Box 19"/>
          <p:cNvSpPr txBox="1">
            <a:spLocks noChangeArrowheads="1"/>
          </p:cNvSpPr>
          <p:nvPr/>
        </p:nvSpPr>
        <p:spPr bwMode="auto">
          <a:xfrm>
            <a:off x="6289689" y="2478273"/>
            <a:ext cx="925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/>
              <a:t>Умения</a:t>
            </a:r>
            <a:endParaRPr lang="en-GB" dirty="0"/>
          </a:p>
        </p:txBody>
      </p:sp>
      <p:sp>
        <p:nvSpPr>
          <p:cNvPr id="39950" name="Text Box 20"/>
          <p:cNvSpPr txBox="1">
            <a:spLocks noChangeArrowheads="1"/>
          </p:cNvSpPr>
          <p:nvPr/>
        </p:nvSpPr>
        <p:spPr bwMode="auto">
          <a:xfrm>
            <a:off x="3716954" y="4311134"/>
            <a:ext cx="1100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dirty="0" err="1"/>
              <a:t>Сл</a:t>
            </a:r>
            <a:r>
              <a:rPr lang="bg-BG" dirty="0"/>
              <a:t>-</a:t>
            </a:r>
            <a:r>
              <a:rPr lang="bg-BG" dirty="0" err="1"/>
              <a:t>Пр</a:t>
            </a:r>
            <a:r>
              <a:rPr lang="bg-BG" dirty="0"/>
              <a:t>-Ум</a:t>
            </a:r>
            <a:endParaRPr lang="en-GB" dirty="0"/>
          </a:p>
        </p:txBody>
      </p:sp>
      <p:sp>
        <p:nvSpPr>
          <p:cNvPr id="39951" name="Line 22"/>
          <p:cNvSpPr>
            <a:spLocks noChangeShapeType="1"/>
          </p:cNvSpPr>
          <p:nvPr/>
        </p:nvSpPr>
        <p:spPr bwMode="auto">
          <a:xfrm>
            <a:off x="10668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52" name="Line 23"/>
          <p:cNvSpPr>
            <a:spLocks noChangeShapeType="1"/>
          </p:cNvSpPr>
          <p:nvPr/>
        </p:nvSpPr>
        <p:spPr bwMode="auto">
          <a:xfrm>
            <a:off x="3429000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53" name="Line 25"/>
          <p:cNvSpPr>
            <a:spLocks noChangeShapeType="1"/>
          </p:cNvSpPr>
          <p:nvPr/>
        </p:nvSpPr>
        <p:spPr bwMode="auto">
          <a:xfrm>
            <a:off x="59436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39954" name="Line 27"/>
          <p:cNvSpPr>
            <a:spLocks noChangeShapeType="1"/>
          </p:cNvSpPr>
          <p:nvPr/>
        </p:nvSpPr>
        <p:spPr bwMode="auto">
          <a:xfrm>
            <a:off x="3429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dirty="0"/>
              <a:t>Излишна връзка </a:t>
            </a:r>
            <a:r>
              <a:rPr lang="en-US" dirty="0"/>
              <a:t>-</a:t>
            </a:r>
            <a:r>
              <a:rPr lang="bg-BG" dirty="0"/>
              <a:t> връзка между два типа същности, която по смисъл е еквивалентна на друга връзка между същите тези типове същности  и друг свързващ тип същност.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198437"/>
            <a:ext cx="7793038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Елиминиране на излишните връзки</a:t>
            </a:r>
            <a:endParaRPr lang="en-GB" sz="28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27584" y="4800600"/>
            <a:ext cx="1534616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505200" y="4800600"/>
            <a:ext cx="213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588224" y="4805363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3622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638800" y="5110163"/>
            <a:ext cx="94942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 type="non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1752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 type="none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H="1">
            <a:off x="6876256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3276600" y="4292600"/>
            <a:ext cx="792163" cy="358775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27584" y="4868863"/>
            <a:ext cx="15346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Клиенти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505200" y="4831061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Продажби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784941" y="4868862"/>
            <a:ext cx="7495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bg-BG" dirty="0"/>
              <a:t>токи</a:t>
            </a:r>
          </a:p>
        </p:txBody>
      </p:sp>
      <p:cxnSp>
        <p:nvCxnSpPr>
          <p:cNvPr id="3" name="Straight Connector 2"/>
          <p:cNvCxnSpPr>
            <a:stCxn id="40969" idx="1"/>
            <a:endCxn id="40971" idx="0"/>
          </p:cNvCxnSpPr>
          <p:nvPr/>
        </p:nvCxnSpPr>
        <p:spPr>
          <a:xfrm>
            <a:off x="1752601" y="4419600"/>
            <a:ext cx="5123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71206" y="391824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купуват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56792"/>
            <a:ext cx="8458200" cy="4615408"/>
          </a:xfrm>
        </p:spPr>
        <p:txBody>
          <a:bodyPr/>
          <a:lstStyle/>
          <a:p>
            <a:pPr eaLnBrk="1" hangingPunct="1"/>
            <a:r>
              <a:rPr lang="bg-BG" dirty="0"/>
              <a:t>Връзката М:М се замества с асоциативен тип същност, който се свързва с двата оригинални типа същности.</a:t>
            </a:r>
          </a:p>
          <a:p>
            <a:pPr eaLnBrk="1" hangingPunct="1"/>
            <a:r>
              <a:rPr lang="bg-BG" dirty="0"/>
              <a:t>Асоциитивният тип същност наследява първичните ключове на типовете същности, които свързва.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581" y="116632"/>
            <a:ext cx="779303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Разрешаване на връзки М:М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2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  <a:noFill/>
        </p:spPr>
        <p:txBody>
          <a:bodyPr/>
          <a:lstStyle/>
          <a:p>
            <a:pPr eaLnBrk="1" hangingPunct="1"/>
            <a:r>
              <a:rPr lang="bg-BG" sz="2400" dirty="0"/>
              <a:t>“Служителите могат да бъдат разпределени към много проекти. Към всеки проект трябва да бъдат разпределени повече от един служител.”</a:t>
            </a:r>
            <a:endParaRPr lang="en-US" sz="2400" dirty="0"/>
          </a:p>
          <a:p>
            <a:pPr eaLnBrk="1" hangingPunct="1"/>
            <a:r>
              <a:rPr lang="bg-BG" dirty="0"/>
              <a:t>Неразрешена връзка М:</a:t>
            </a:r>
            <a:r>
              <a:rPr lang="en-US" dirty="0"/>
              <a:t>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bg-BG" dirty="0"/>
              <a:t>Разрешена връзка М</a:t>
            </a:r>
            <a:r>
              <a:rPr lang="en-US" dirty="0"/>
              <a:t>:M</a:t>
            </a:r>
            <a:endParaRPr lang="bg-BG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bg-BG" sz="2400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90500"/>
            <a:ext cx="7945437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Пример за разрешаване на връзка М:М</a:t>
            </a:r>
            <a:endParaRPr lang="en-GB" sz="3200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0" y="3352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219200" y="3200400"/>
            <a:ext cx="2011363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495800" y="3200400"/>
            <a:ext cx="2011363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31631" y="3228945"/>
            <a:ext cx="1234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sz="2000" dirty="0"/>
              <a:t>Служител</a:t>
            </a:r>
            <a:endParaRPr lang="en-GB" sz="2000" dirty="0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18025" y="33448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859023" y="323218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2000" dirty="0"/>
              <a:t>Проект</a:t>
            </a:r>
            <a:endParaRPr lang="en-GB" sz="2000" dirty="0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352800" y="3124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</a:t>
            </a:r>
            <a:endParaRPr lang="en-GB" dirty="0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067175" y="312420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</a:t>
            </a:r>
            <a:endParaRPr lang="en-GB" dirty="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85800" y="5029200"/>
            <a:ext cx="16764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85800" y="5105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000"/>
              <a:t>Служител</a:t>
            </a:r>
            <a:endParaRPr lang="en-GB" sz="2000" dirty="0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276600" y="5029200"/>
            <a:ext cx="20574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6248400" y="5029200"/>
            <a:ext cx="17526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362200" y="5486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5334000" y="5486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352800" y="502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000"/>
              <a:t>Разпределяне</a:t>
            </a:r>
            <a:endParaRPr lang="en-GB" sz="2000" dirty="0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324600" y="51054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000"/>
              <a:t>Проект</a:t>
            </a:r>
            <a:endParaRPr lang="en-GB" sz="2000" dirty="0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44958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685800" y="5410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276600" y="5410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248400" y="541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362200" y="50292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1</a:t>
            </a:r>
            <a:endParaRPr lang="en-GB" sz="1600" b="1" dirty="0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2916238" y="50133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800" b="1"/>
              <a:t>М</a:t>
            </a:r>
            <a:endParaRPr lang="en-GB" sz="1800" b="1" dirty="0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410200" y="5029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М</a:t>
            </a:r>
            <a:endParaRPr lang="en-GB" sz="1600" b="1" dirty="0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5867400" y="5029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047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135938" cy="5334000"/>
          </a:xfrm>
        </p:spPr>
        <p:txBody>
          <a:bodyPr/>
          <a:lstStyle/>
          <a:p>
            <a:pPr eaLnBrk="1" hangingPunct="1"/>
            <a:r>
              <a:rPr lang="bg-BG" sz="2800">
                <a:latin typeface="Arial" charset="0"/>
              </a:rPr>
              <a:t>За всеки тип същност се идентифицират и дефинират атрибутите на първичния ключ</a:t>
            </a:r>
          </a:p>
          <a:p>
            <a:pPr eaLnBrk="1" hangingPunct="1"/>
            <a:r>
              <a:rPr lang="bg-BG" sz="2800">
                <a:latin typeface="Arial" charset="0"/>
              </a:rPr>
              <a:t>Когато</a:t>
            </a:r>
            <a:r>
              <a:rPr lang="en-US" sz="2800" dirty="0">
                <a:latin typeface="Arial" charset="0"/>
              </a:rPr>
              <a:t> 1) </a:t>
            </a:r>
            <a:r>
              <a:rPr lang="bg-BG" sz="2800">
                <a:latin typeface="Arial" charset="0"/>
              </a:rPr>
              <a:t>липсва атрибут със свойства за </a:t>
            </a:r>
            <a:r>
              <a:rPr lang="en-US" sz="2800" dirty="0">
                <a:latin typeface="Arial" charset="0"/>
              </a:rPr>
              <a:t>PK, </a:t>
            </a:r>
            <a:r>
              <a:rPr lang="bg-BG" sz="2800">
                <a:latin typeface="Arial" charset="0"/>
              </a:rPr>
              <a:t>или </a:t>
            </a:r>
            <a:r>
              <a:rPr lang="en-US" sz="2800" dirty="0">
                <a:latin typeface="Arial" charset="0"/>
              </a:rPr>
              <a:t>2) PK </a:t>
            </a:r>
            <a:r>
              <a:rPr lang="bg-BG" sz="2800">
                <a:latin typeface="Arial" charset="0"/>
              </a:rPr>
              <a:t>е твърде дълъг и комплексен се използват </a:t>
            </a:r>
            <a:r>
              <a:rPr lang="bg-BG" sz="2800" b="1">
                <a:latin typeface="Arial" charset="0"/>
              </a:rPr>
              <a:t>изкуствени ключове</a:t>
            </a:r>
            <a:r>
              <a:rPr lang="bg-BG" sz="2800">
                <a:latin typeface="Arial" charset="0"/>
              </a:rPr>
              <a:t>; те нямат смисъл за предметната област и стойностите им обикновено се генерират като аритметична прогресия или като случайни числа.</a:t>
            </a:r>
            <a:r>
              <a:rPr lang="bg-BG" sz="2400">
                <a:latin typeface="Arial" charset="0"/>
              </a:rPr>
              <a:t> </a:t>
            </a:r>
          </a:p>
          <a:p>
            <a:pPr eaLnBrk="1" hangingPunct="1"/>
            <a:r>
              <a:rPr lang="bg-BG" sz="2800">
                <a:latin typeface="Arial" charset="0"/>
              </a:rPr>
              <a:t>Представяне на първичния ключ в диаграмата </a:t>
            </a:r>
            <a:r>
              <a:rPr lang="en-US" sz="2800" dirty="0">
                <a:latin typeface="Arial" charset="0"/>
              </a:rPr>
              <a:t> - [PK]</a:t>
            </a:r>
            <a:r>
              <a:rPr lang="bg-BG" sz="2800">
                <a:latin typeface="Arial" charset="0"/>
              </a:rPr>
              <a:t> след името на атрибута</a:t>
            </a:r>
            <a:endParaRPr lang="en-GB" sz="2800" dirty="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55562"/>
            <a:ext cx="7793038" cy="685800"/>
          </a:xfrm>
        </p:spPr>
        <p:txBody>
          <a:bodyPr/>
          <a:lstStyle/>
          <a:p>
            <a:pPr eaLnBrk="1" hangingPunct="1"/>
            <a:r>
              <a:rPr lang="bg-BG" sz="3200" dirty="0"/>
              <a:t>Определяне на първичните ключове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486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064500" cy="514032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/>
              <a:t>Зависимите типове същности за своята идентификация наследяват изцяло първичния ключ на типа същност родител. </a:t>
            </a:r>
          </a:p>
          <a:p>
            <a:pPr eaLnBrk="1" hangingPunct="1"/>
            <a:r>
              <a:rPr lang="bg-BG" sz="2800"/>
              <a:t>Асоциитивният тип същност наследява първичните ключове на типовете същности, които свързва. </a:t>
            </a:r>
          </a:p>
          <a:p>
            <a:pPr eaLnBrk="1" hangingPunct="1"/>
            <a:r>
              <a:rPr lang="bg-BG" sz="2800"/>
              <a:t>Наследените първични ключове се наричат </a:t>
            </a:r>
            <a:r>
              <a:rPr lang="bg-BG" sz="2800" b="1"/>
              <a:t>външни ключове</a:t>
            </a:r>
            <a:r>
              <a:rPr lang="en-US" sz="2800" dirty="0"/>
              <a:t> </a:t>
            </a:r>
            <a:r>
              <a:rPr lang="bg-BG" sz="2800"/>
              <a:t>(</a:t>
            </a:r>
            <a:r>
              <a:rPr lang="en-US" sz="2800" dirty="0"/>
              <a:t>Foreign Key)</a:t>
            </a:r>
            <a:endParaRPr lang="bg-BG" sz="2800"/>
          </a:p>
          <a:p>
            <a:pPr eaLnBrk="1" hangingPunct="1"/>
            <a:r>
              <a:rPr lang="bg-BG" sz="2800"/>
              <a:t>Представяне на външните ключове в диаграмата – отбелязва се с</a:t>
            </a:r>
            <a:r>
              <a:rPr lang="en-US" sz="2800" dirty="0"/>
              <a:t> [FK]</a:t>
            </a:r>
            <a:r>
              <a:rPr lang="bg-BG" sz="2800"/>
              <a:t> след името на атрибута</a:t>
            </a:r>
            <a:endParaRPr lang="en-GB" sz="28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7800"/>
            <a:ext cx="779303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Мигриране на първичните ключове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34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432" y="15045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4000" dirty="0"/>
              <a:t>Модел на данните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759325"/>
          </a:xfrm>
        </p:spPr>
        <p:txBody>
          <a:bodyPr/>
          <a:lstStyle/>
          <a:p>
            <a:pPr eaLnBrk="1" hangingPunct="1"/>
            <a:r>
              <a:rPr lang="bg-BG" sz="3600" dirty="0"/>
              <a:t>Моделът на данните е концептуално представяне на </a:t>
            </a:r>
            <a:r>
              <a:rPr lang="bg-BG" sz="3600" dirty="0">
                <a:solidFill>
                  <a:srgbClr val="FF0000"/>
                </a:solidFill>
              </a:rPr>
              <a:t>структурата</a:t>
            </a:r>
            <a:r>
              <a:rPr lang="bg-BG" sz="3600" dirty="0"/>
              <a:t> на данните в базата от данни</a:t>
            </a:r>
          </a:p>
          <a:p>
            <a:pPr eaLnBrk="1" hangingPunct="1"/>
            <a:r>
              <a:rPr lang="bg-BG" sz="3600" dirty="0"/>
              <a:t>Структурата на данните включва обектите от данни и връзките (асоциациите) между тях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87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/>
              <a:t>Пример:</a:t>
            </a:r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1800225" cy="14773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Служител</a:t>
            </a:r>
          </a:p>
          <a:p>
            <a:pPr>
              <a:spcBef>
                <a:spcPct val="50000"/>
              </a:spcBef>
            </a:pPr>
            <a:br>
              <a:rPr lang="bg-BG" dirty="0"/>
            </a:br>
            <a:r>
              <a:rPr lang="bg-BG" dirty="0"/>
              <a:t>ЕГН </a:t>
            </a:r>
            <a:r>
              <a:rPr lang="en-US" dirty="0"/>
              <a:t>[PK]</a:t>
            </a:r>
          </a:p>
          <a:p>
            <a:pPr>
              <a:spcBef>
                <a:spcPct val="50000"/>
              </a:spcBef>
            </a:pPr>
            <a:r>
              <a:rPr lang="en-US" dirty="0"/>
              <a:t>……….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492500" y="1773238"/>
            <a:ext cx="2303463" cy="18928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Разпределяне</a:t>
            </a:r>
          </a:p>
          <a:p>
            <a:pPr>
              <a:spcBef>
                <a:spcPct val="50000"/>
              </a:spcBef>
            </a:pPr>
            <a:br>
              <a:rPr lang="bg-BG" dirty="0"/>
            </a:br>
            <a:r>
              <a:rPr lang="bg-BG" dirty="0"/>
              <a:t>ЕГН</a:t>
            </a:r>
            <a:r>
              <a:rPr lang="en-US" dirty="0"/>
              <a:t> [FK]</a:t>
            </a:r>
            <a:endParaRPr lang="bg-BG" dirty="0"/>
          </a:p>
          <a:p>
            <a:pPr>
              <a:spcBef>
                <a:spcPct val="50000"/>
              </a:spcBef>
            </a:pPr>
            <a:r>
              <a:rPr lang="bg-BG" dirty="0"/>
              <a:t>Номер </a:t>
            </a:r>
            <a:r>
              <a:rPr lang="en-US" dirty="0"/>
              <a:t>[FK]</a:t>
            </a:r>
          </a:p>
          <a:p>
            <a:pPr>
              <a:spcBef>
                <a:spcPct val="50000"/>
              </a:spcBef>
            </a:pPr>
            <a:r>
              <a:rPr lang="en-US" dirty="0"/>
              <a:t>……..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588125" y="1844675"/>
            <a:ext cx="2160588" cy="1590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Проект</a:t>
            </a:r>
          </a:p>
          <a:p>
            <a:pPr>
              <a:spcBef>
                <a:spcPct val="50000"/>
              </a:spcBef>
            </a:pPr>
            <a:r>
              <a:rPr lang="bg-BG"/>
              <a:t>Номер </a:t>
            </a:r>
            <a:r>
              <a:rPr lang="en-US" dirty="0"/>
              <a:t>[PK]</a:t>
            </a:r>
            <a:endParaRPr lang="bg-BG"/>
          </a:p>
          <a:p>
            <a:pPr>
              <a:spcBef>
                <a:spcPct val="50000"/>
              </a:spcBef>
            </a:pPr>
            <a:r>
              <a:rPr lang="bg-BG"/>
              <a:t>.........</a:t>
            </a:r>
            <a:endParaRPr lang="en-US" dirty="0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539750" y="22764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419475" y="22764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6588125" y="227647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2339974" y="2565399"/>
            <a:ext cx="1152525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5795963" y="2636838"/>
            <a:ext cx="792162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 dirty="0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411413" y="19891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/>
              <a:t>1</a:t>
            </a:r>
            <a:endParaRPr lang="en-US" dirty="0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987675" y="191611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/>
              <a:t>М</a:t>
            </a:r>
            <a:endParaRPr lang="en-US" dirty="0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300788" y="20605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/>
              <a:t>1</a:t>
            </a:r>
            <a:endParaRPr lang="en-US" dirty="0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846763" y="2276475"/>
            <a:ext cx="309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752950"/>
          </a:xfrm>
        </p:spPr>
        <p:txBody>
          <a:bodyPr/>
          <a:lstStyle/>
          <a:p>
            <a:pPr eaLnBrk="1" hangingPunct="1"/>
            <a:r>
              <a:rPr lang="bg-BG" dirty="0"/>
              <a:t>Неключовите атрибути описват типа същност или връзката, на които принадлежат.</a:t>
            </a:r>
          </a:p>
          <a:p>
            <a:pPr eaLnBrk="1" hangingPunct="1"/>
            <a:r>
              <a:rPr lang="bg-BG" dirty="0"/>
              <a:t>Неключовите атрибути могат да се свързват само с един тип същност или връзка.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8100070" cy="5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600" dirty="0"/>
              <a:t>Добавяне на неключови атрибути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490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49037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3000" dirty="0"/>
              <a:t>Анализ на атрибутите и откриване на съставни и многозначни атрибути.</a:t>
            </a:r>
          </a:p>
          <a:p>
            <a:pPr eaLnBrk="1" hangingPunct="1">
              <a:lnSpc>
                <a:spcPct val="90000"/>
              </a:lnSpc>
            </a:pPr>
            <a:r>
              <a:rPr lang="bg-BG" sz="3000" dirty="0"/>
              <a:t>Съставните атрибути се състоят от 2 или повече части, които е необходимо да се обработват поотделно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3000" dirty="0"/>
              <a:t>Пример: адрес(код, град, улица</a:t>
            </a:r>
            <a:r>
              <a:rPr lang="en-US" sz="3000" dirty="0"/>
              <a:t>#)</a:t>
            </a:r>
            <a:endParaRPr lang="bg-BG" sz="3000" dirty="0"/>
          </a:p>
          <a:p>
            <a:pPr eaLnBrk="1" hangingPunct="1">
              <a:lnSpc>
                <a:spcPct val="90000"/>
              </a:lnSpc>
            </a:pPr>
            <a:r>
              <a:rPr lang="bg-BG" sz="3000" b="1" dirty="0"/>
              <a:t>Решения за съставните атрибути: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3000" dirty="0"/>
              <a:t>Отделните части на съставния атрибут се представят като отделни атрибути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204" y="188640"/>
            <a:ext cx="7793038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Нормализация на модела</a:t>
            </a:r>
          </a:p>
        </p:txBody>
      </p:sp>
    </p:spTree>
    <p:extLst>
      <p:ext uri="{BB962C8B-B14F-4D97-AF65-F5344CB8AC3E}">
        <p14:creationId xmlns:p14="http://schemas.microsoft.com/office/powerpoint/2010/main" val="11598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3000" dirty="0"/>
              <a:t>Представят се като нов породен тип същност, имащ за атрибут многозначния атрибут.</a:t>
            </a:r>
          </a:p>
          <a:p>
            <a:pPr eaLnBrk="1" hangingPunct="1">
              <a:lnSpc>
                <a:spcPct val="90000"/>
              </a:lnSpc>
            </a:pPr>
            <a:r>
              <a:rPr lang="bg-BG" sz="3000" dirty="0"/>
              <a:t>Ако многозначният атрибут е зависим, то новият тип същност наследява изцяло първичния ключ на типа същност родител и той представлява външен ключ за него.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bg-BG" sz="3000" dirty="0"/>
              <a:t>Ако многозначният атрибут е независим, то се създава и нов свързващ тип същност</a:t>
            </a:r>
            <a:r>
              <a:rPr lang="en-US" sz="3000" dirty="0"/>
              <a:t>.</a:t>
            </a:r>
            <a:endParaRPr lang="en-GB" sz="3000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52" y="260648"/>
            <a:ext cx="8604448" cy="3991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600" dirty="0"/>
              <a:t>Решения за многозначните атрибути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013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49689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dirty="0"/>
              <a:t>Тип Същност с многозначен зависим атрибут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Company(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dirty="0" err="1"/>
              <a:t>Name,</a:t>
            </a:r>
            <a:r>
              <a:rPr lang="en-US" dirty="0" err="1">
                <a:solidFill>
                  <a:schemeClr val="hlink"/>
                </a:solidFill>
              </a:rPr>
              <a:t>Tel_number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Решение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Company (</a:t>
            </a:r>
            <a:r>
              <a:rPr lang="en-US" b="1" u="sng" dirty="0"/>
              <a:t>ID</a:t>
            </a:r>
            <a:r>
              <a:rPr lang="en-US" dirty="0"/>
              <a:t>,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Comp_Tel</a:t>
            </a:r>
            <a:r>
              <a:rPr lang="en-US" dirty="0"/>
              <a:t>(</a:t>
            </a:r>
            <a:r>
              <a:rPr lang="en-US" b="1" u="sng" dirty="0" err="1"/>
              <a:t>Comp_ID,Tel_number</a:t>
            </a:r>
            <a:r>
              <a:rPr lang="en-US" dirty="0"/>
              <a:t>)</a:t>
            </a:r>
            <a:endParaRPr lang="bg-BG" dirty="0"/>
          </a:p>
          <a:p>
            <a:pPr eaLnBrk="1" hangingPunct="1">
              <a:lnSpc>
                <a:spcPct val="90000"/>
              </a:lnSpc>
            </a:pPr>
            <a:r>
              <a:rPr lang="bg-BG" dirty="0"/>
              <a:t>Създава се нов тип същност, който включва като атрибут многозначния зависим атрибут и наследява първичния ключ на типа същност-родител.</a:t>
            </a:r>
            <a:endParaRPr lang="en-GB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2800" dirty="0"/>
              <a:t>Пример на решение за многозначен зависим атрибут</a:t>
            </a:r>
            <a:endParaRPr lang="en-GB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28184" y="2016124"/>
            <a:ext cx="1709737" cy="466725"/>
            <a:chOff x="6516688" y="1989138"/>
            <a:chExt cx="1709737" cy="466725"/>
          </a:xfrm>
        </p:grpSpPr>
        <p:sp>
          <p:nvSpPr>
            <p:cNvPr id="107524" name="Text Box 4"/>
            <p:cNvSpPr txBox="1">
              <a:spLocks noChangeArrowheads="1"/>
            </p:cNvSpPr>
            <p:nvPr/>
          </p:nvSpPr>
          <p:spPr bwMode="auto">
            <a:xfrm>
              <a:off x="7235825" y="1989138"/>
              <a:ext cx="990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MV</a:t>
              </a:r>
              <a:endParaRPr lang="en-GB"/>
            </a:p>
          </p:txBody>
        </p:sp>
        <p:sp>
          <p:nvSpPr>
            <p:cNvPr id="107525" name="Line 5"/>
            <p:cNvSpPr>
              <a:spLocks noChangeShapeType="1"/>
            </p:cNvSpPr>
            <p:nvPr/>
          </p:nvSpPr>
          <p:spPr bwMode="auto">
            <a:xfrm flipH="1">
              <a:off x="6516688" y="2133600"/>
              <a:ext cx="719137" cy="231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500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за независим многозначен атрибут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48064" y="2276872"/>
            <a:ext cx="2850976" cy="2739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bg-BG" dirty="0"/>
              <a:t>Служители</a:t>
            </a:r>
          </a:p>
          <a:p>
            <a:pPr>
              <a:buNone/>
            </a:pPr>
            <a:r>
              <a:rPr lang="en-US" b="1" dirty="0" err="1"/>
              <a:t>Emp_ID</a:t>
            </a:r>
            <a:endParaRPr lang="en-US" b="1" dirty="0"/>
          </a:p>
          <a:p>
            <a:pPr>
              <a:buNone/>
            </a:pPr>
            <a:r>
              <a:rPr lang="en-US" dirty="0" err="1"/>
              <a:t>FName</a:t>
            </a:r>
            <a:endParaRPr lang="en-US" dirty="0"/>
          </a:p>
          <a:p>
            <a:pPr>
              <a:buNone/>
            </a:pPr>
            <a:r>
              <a:rPr lang="en-US" dirty="0" err="1"/>
              <a:t>Lname</a:t>
            </a:r>
            <a:endParaRPr lang="en-US" dirty="0"/>
          </a:p>
          <a:p>
            <a:pPr>
              <a:buNone/>
            </a:pPr>
            <a:r>
              <a:rPr lang="en-US" dirty="0"/>
              <a:t>Language (MV)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48064" y="2780928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481328"/>
            <a:ext cx="4330824" cy="4525963"/>
          </a:xfrm>
        </p:spPr>
        <p:txBody>
          <a:bodyPr/>
          <a:lstStyle/>
          <a:p>
            <a:r>
              <a:rPr lang="bg-BG" sz="2400" dirty="0"/>
              <a:t>Всеки служител владее един или няколко чужди езика, като един и същ чужд език може да се владее от различни служители.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5644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за независим многозначен атрибут</a:t>
            </a:r>
            <a:endParaRPr lang="en-GB" sz="3200" dirty="0"/>
          </a:p>
        </p:txBody>
      </p:sp>
      <p:graphicFrame>
        <p:nvGraphicFramePr>
          <p:cNvPr id="95299" name="Group 67"/>
          <p:cNvGraphicFramePr>
            <a:graphicFrameLocks noGrp="1"/>
          </p:cNvGraphicFramePr>
          <p:nvPr>
            <p:extLst/>
          </p:nvPr>
        </p:nvGraphicFramePr>
        <p:xfrm>
          <a:off x="395536" y="1196752"/>
          <a:ext cx="8064895" cy="4839554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Emp_ID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FName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LName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Language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Петър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Иванов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Английски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Немски 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Руски 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02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Катя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Попова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Английски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Немски 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536480"/>
          </a:xfrm>
        </p:spPr>
        <p:txBody>
          <a:bodyPr/>
          <a:lstStyle/>
          <a:p>
            <a:pPr marL="355600" indent="-355600" eaLnBrk="1" hangingPunct="1">
              <a:tabLst>
                <a:tab pos="355600" algn="l"/>
              </a:tabLst>
            </a:pPr>
            <a:r>
              <a:rPr lang="bg-BG" dirty="0"/>
              <a:t>Създават се 2 нови типа същности:</a:t>
            </a:r>
          </a:p>
          <a:p>
            <a:pPr marL="534988" lvl="1" indent="15875" eaLnBrk="1" hangingPunct="1">
              <a:buFont typeface="Wingdings" charset="2"/>
              <a:buAutoNum type="arabicPeriod"/>
              <a:tabLst>
                <a:tab pos="355600" algn="l"/>
              </a:tabLst>
            </a:pPr>
            <a:r>
              <a:rPr lang="bg-BG" sz="2800" dirty="0"/>
              <a:t>Тип същност  “Чужди езици” за многозначния уникален атрибут.</a:t>
            </a:r>
          </a:p>
          <a:p>
            <a:pPr marL="534988" lvl="1" indent="15875" eaLnBrk="1" hangingPunct="1">
              <a:buFont typeface="Wingdings" charset="2"/>
              <a:buAutoNum type="arabicPeriod"/>
              <a:tabLst>
                <a:tab pos="355600" algn="l"/>
              </a:tabLst>
            </a:pPr>
            <a:r>
              <a:rPr lang="bg-BG" sz="2800" dirty="0"/>
              <a:t>Асоциативен тип същност </a:t>
            </a:r>
            <a:br>
              <a:rPr lang="bg-BG" sz="2800" dirty="0"/>
            </a:br>
            <a:r>
              <a:rPr lang="bg-BG" sz="2800" dirty="0"/>
              <a:t>“Служители-Езици”, който отразява връзката на новосъздадения тип същност “Чужди езици” с типа същност “Служители”, от който се отделя.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88" y="-99392"/>
            <a:ext cx="82089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Решение на случая за многозначен независим атрибут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793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Решение</a:t>
            </a:r>
            <a:endParaRPr lang="en-GB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15616" y="1752600"/>
            <a:ext cx="2465784" cy="147707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181600" y="1752600"/>
            <a:ext cx="2438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3809999"/>
            <a:ext cx="3352800" cy="14357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619250" y="1844675"/>
            <a:ext cx="174278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u="sng" dirty="0"/>
              <a:t>Служители</a:t>
            </a:r>
            <a:endParaRPr lang="en-US" u="sng" dirty="0"/>
          </a:p>
          <a:p>
            <a:r>
              <a:rPr lang="en-US" sz="2000" dirty="0" err="1"/>
              <a:t>Emp_ID</a:t>
            </a:r>
            <a:r>
              <a:rPr lang="en-US" sz="2000" dirty="0"/>
              <a:t> [PK]</a:t>
            </a:r>
          </a:p>
          <a:p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 err="1"/>
              <a:t>LName</a:t>
            </a:r>
            <a:endParaRPr lang="en-GB" sz="2000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580111" y="1709738"/>
            <a:ext cx="20677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u="sng" dirty="0"/>
              <a:t>Чужди езици</a:t>
            </a:r>
            <a:endParaRPr lang="en-US" u="sng" dirty="0"/>
          </a:p>
          <a:p>
            <a:r>
              <a:rPr lang="en-US" sz="2000" dirty="0"/>
              <a:t>L_ID [PK]</a:t>
            </a:r>
          </a:p>
          <a:p>
            <a:r>
              <a:rPr lang="en-US" sz="2000" dirty="0" err="1"/>
              <a:t>Lang_Name</a:t>
            </a:r>
            <a:endParaRPr lang="en-GB" sz="2000" dirty="0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3203575" y="3860800"/>
            <a:ext cx="28654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u="sng" dirty="0"/>
              <a:t>Служители-Езици</a:t>
            </a:r>
            <a:endParaRPr lang="en-US" u="sng" dirty="0"/>
          </a:p>
          <a:p>
            <a:r>
              <a:rPr lang="en-US" sz="2000" dirty="0" err="1"/>
              <a:t>Emp_ID</a:t>
            </a:r>
            <a:r>
              <a:rPr lang="bg-BG" sz="2000" dirty="0"/>
              <a:t> </a:t>
            </a:r>
            <a:r>
              <a:rPr lang="en-US" sz="2000" dirty="0"/>
              <a:t>[PK], FK</a:t>
            </a:r>
          </a:p>
          <a:p>
            <a:r>
              <a:rPr lang="en-US" sz="2000" dirty="0"/>
              <a:t>L_ID [PK], FK</a:t>
            </a:r>
            <a:endParaRPr lang="bg-BG" sz="2000" dirty="0"/>
          </a:p>
          <a:p>
            <a:r>
              <a:rPr lang="bg-BG" sz="2000" dirty="0"/>
              <a:t>Степен на владеене</a:t>
            </a:r>
            <a:endParaRPr lang="en-GB" sz="2000" dirty="0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3048000" y="3229670"/>
            <a:ext cx="609600" cy="58033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 flipH="1">
            <a:off x="5410200" y="2895600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bg-BG" sz="3000" dirty="0"/>
              <a:t>Подобреният </a:t>
            </a:r>
            <a:r>
              <a:rPr lang="bg-BG" sz="3000"/>
              <a:t>модел </a:t>
            </a:r>
            <a:r>
              <a:rPr lang="en-US" sz="3000"/>
              <a:t>E</a:t>
            </a:r>
            <a:r>
              <a:rPr lang="bg-BG" sz="3000"/>
              <a:t>-</a:t>
            </a:r>
            <a:r>
              <a:rPr lang="en-US" sz="3000"/>
              <a:t>R </a:t>
            </a:r>
            <a:r>
              <a:rPr lang="bg-BG" sz="3000"/>
              <a:t>модел добавя понятията:</a:t>
            </a:r>
            <a:endParaRPr lang="bg-BG" sz="3000" dirty="0"/>
          </a:p>
          <a:p>
            <a:pPr marL="990600" lvl="1" indent="-533400">
              <a:buFontTx/>
              <a:buChar char="•"/>
            </a:pPr>
            <a:r>
              <a:rPr lang="bg-BG" sz="2800" dirty="0"/>
              <a:t>специализация (specialization)</a:t>
            </a:r>
          </a:p>
          <a:p>
            <a:pPr marL="990600" lvl="1" indent="-533400">
              <a:buFontTx/>
              <a:buChar char="•"/>
            </a:pPr>
            <a:r>
              <a:rPr lang="bg-BG" sz="2800" dirty="0"/>
              <a:t>обобщение (generalization) </a:t>
            </a:r>
          </a:p>
          <a:p>
            <a:pPr marL="990600" lvl="1" indent="-533400">
              <a:buFontTx/>
              <a:buChar char="•"/>
            </a:pPr>
            <a:r>
              <a:rPr lang="bg-BG" sz="2800" dirty="0"/>
              <a:t>категория (category). </a:t>
            </a:r>
          </a:p>
          <a:p>
            <a:pPr marL="990600" lvl="1" indent="-533400">
              <a:buFontTx/>
              <a:buChar char="•"/>
            </a:pPr>
            <a:endParaRPr lang="bg-BG" sz="2400" dirty="0"/>
          </a:p>
          <a:p>
            <a:pPr marL="0" indent="0">
              <a:buNone/>
            </a:pPr>
            <a:r>
              <a:rPr lang="bg-BG" sz="3000" dirty="0"/>
              <a:t>С тези понятия е свързан и механизъм за наследяване на атрибутите. 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pPr algn="ctr"/>
            <a:r>
              <a:rPr lang="bg-BG" sz="2800" dirty="0"/>
              <a:t>Подобрен </a:t>
            </a:r>
            <a:r>
              <a:rPr lang="en-US" sz="2800" dirty="0"/>
              <a:t>E-R </a:t>
            </a:r>
            <a:r>
              <a:rPr lang="bg-BG" sz="2800" dirty="0"/>
              <a:t>модел</a:t>
            </a:r>
            <a:br>
              <a:rPr lang="bg-BG" sz="2800" dirty="0"/>
            </a:br>
            <a:r>
              <a:rPr lang="bg-BG" sz="2800" dirty="0"/>
              <a:t>(</a:t>
            </a:r>
            <a:r>
              <a:rPr lang="en-US" sz="2800" dirty="0"/>
              <a:t>Enhanced</a:t>
            </a:r>
            <a:r>
              <a:rPr lang="bg-BG" sz="2800" dirty="0"/>
              <a:t> ER model</a:t>
            </a:r>
            <a:r>
              <a:rPr lang="en-US" sz="2800" dirty="0"/>
              <a:t> </a:t>
            </a:r>
            <a:r>
              <a:rPr lang="bg-BG" sz="2800" dirty="0"/>
              <a:t>- </a:t>
            </a:r>
            <a:r>
              <a:rPr lang="en-US" sz="2800" dirty="0"/>
              <a:t>EER</a:t>
            </a:r>
            <a:r>
              <a:rPr lang="bg-BG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5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bg-BG" dirty="0"/>
              <a:t>Предложен от</a:t>
            </a:r>
            <a:r>
              <a:rPr lang="en-US" dirty="0"/>
              <a:t> Peter Chen </a:t>
            </a:r>
            <a:r>
              <a:rPr lang="bg-BG" dirty="0"/>
              <a:t>през </a:t>
            </a:r>
            <a:r>
              <a:rPr lang="en-US" dirty="0"/>
              <a:t>1976</a:t>
            </a:r>
            <a:r>
              <a:rPr lang="bg-BG" dirty="0"/>
              <a:t>г.</a:t>
            </a:r>
          </a:p>
          <a:p>
            <a:pPr eaLnBrk="1" hangingPunct="1">
              <a:lnSpc>
                <a:spcPct val="90000"/>
              </a:lnSpc>
            </a:pPr>
            <a:r>
              <a:rPr lang="bg-BG" b="1" dirty="0"/>
              <a:t>Концептуален</a:t>
            </a:r>
            <a:r>
              <a:rPr lang="bg-BG" dirty="0"/>
              <a:t> модел на данните, който представя реалния свят като същности и връзки.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Основен компонент: </a:t>
            </a:r>
            <a:r>
              <a:rPr lang="en-US" b="1" dirty="0">
                <a:solidFill>
                  <a:srgbClr val="FF0000"/>
                </a:solidFill>
              </a:rPr>
              <a:t>E-R </a:t>
            </a:r>
            <a:r>
              <a:rPr lang="bg-BG" b="1" dirty="0">
                <a:solidFill>
                  <a:srgbClr val="FF0000"/>
                </a:solidFill>
              </a:rPr>
              <a:t>диаграма </a:t>
            </a:r>
            <a:r>
              <a:rPr lang="bg-BG" dirty="0"/>
              <a:t>за визуално представяне на обектите от данни. 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Основни понятия: </a:t>
            </a:r>
            <a:r>
              <a:rPr lang="bg-BG" b="1" dirty="0">
                <a:solidFill>
                  <a:srgbClr val="FF0000"/>
                </a:solidFill>
              </a:rPr>
              <a:t>същност (</a:t>
            </a:r>
            <a:r>
              <a:rPr lang="en-US" b="1" dirty="0">
                <a:solidFill>
                  <a:srgbClr val="FF0000"/>
                </a:solidFill>
              </a:rPr>
              <a:t>entity)</a:t>
            </a:r>
            <a:r>
              <a:rPr lang="bg-BG" b="1" dirty="0">
                <a:solidFill>
                  <a:srgbClr val="FF0000"/>
                </a:solidFill>
              </a:rPr>
              <a:t>, връзка</a:t>
            </a:r>
            <a:r>
              <a:rPr lang="en-US" b="1" dirty="0">
                <a:solidFill>
                  <a:srgbClr val="FF0000"/>
                </a:solidFill>
              </a:rPr>
              <a:t> (relationship)</a:t>
            </a:r>
            <a:r>
              <a:rPr lang="bg-BG" b="1" dirty="0">
                <a:solidFill>
                  <a:srgbClr val="FF0000"/>
                </a:solidFill>
              </a:rPr>
              <a:t>, атрибути</a:t>
            </a:r>
            <a:r>
              <a:rPr lang="en-US" b="1" dirty="0">
                <a:solidFill>
                  <a:srgbClr val="FF0000"/>
                </a:solidFill>
              </a:rPr>
              <a:t> (attributes)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33" y="188640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Entity-Relationship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183378"/>
            <a:ext cx="7560840" cy="664315"/>
          </a:xfrm>
        </p:spPr>
        <p:txBody>
          <a:bodyPr>
            <a:normAutofit/>
          </a:bodyPr>
          <a:lstStyle/>
          <a:p>
            <a:r>
              <a:rPr lang="bg-BG" sz="3200" dirty="0"/>
              <a:t>Подобрен </a:t>
            </a:r>
            <a:r>
              <a:rPr lang="en-US" sz="3200" dirty="0"/>
              <a:t>E-R</a:t>
            </a:r>
            <a:r>
              <a:rPr lang="bg-BG" sz="3200" dirty="0"/>
              <a:t> модел 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/>
              <a:t>Всяка обособена група на даден тип същност се нарича подклас (subclass).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800" dirty="0"/>
              <a:t>Връзката между типа същност и неговите групи се нарича връзка “суперклас /подклас”, “клас/подклас” или връзка “това-е” (is-a).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800" dirty="0"/>
              <a:t>За представяне на схемата на EER модела се използват EER диаграми.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800" dirty="0"/>
              <a:t>Всяка същност, член на даден подклас представя същевременно и същата същност на суперкласа</a:t>
            </a:r>
            <a:r>
              <a:rPr lang="bg-B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18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975"/>
            <a:ext cx="7772400" cy="4975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800" dirty="0"/>
              <a:t>Определение - отделяне в един тип същност на подгрупи</a:t>
            </a:r>
            <a:r>
              <a:rPr lang="en-US" sz="2800" dirty="0"/>
              <a:t> (</a:t>
            </a:r>
            <a:r>
              <a:rPr lang="bg-BG" sz="2800" dirty="0"/>
              <a:t>подтипове), които се разграничават помежду си на основата на определени атрибути или връзки, които не са характерни за всички същности на типа същност.</a:t>
            </a:r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Критерии за създаване на подтипове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 dirty="0"/>
              <a:t>Атрибути, присъщи само за подгрупата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 dirty="0"/>
              <a:t>Връзки, присъщи само за подгрупата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 dirty="0"/>
              <a:t>На основата на определени ограничения върху домейните на някои атрибути на същността супертип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bg-BG" sz="2400" dirty="0"/>
              <a:t>Обработки, присъщи само за подгрупата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6632"/>
            <a:ext cx="7793037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Специализация на същностите</a:t>
            </a:r>
          </a:p>
        </p:txBody>
      </p:sp>
    </p:spTree>
    <p:extLst>
      <p:ext uri="{BB962C8B-B14F-4D97-AF65-F5344CB8AC3E}">
        <p14:creationId xmlns:p14="http://schemas.microsoft.com/office/powerpoint/2010/main" val="18227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801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Примери за специализация</a:t>
            </a:r>
            <a:endParaRPr 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558875" y="1700213"/>
            <a:ext cx="4320481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Банкови сметки - клиенти</a:t>
            </a:r>
            <a:endParaRPr lang="en-US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403350" y="3141663"/>
            <a:ext cx="2232025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/>
              <a:t>Кредитни сметки</a:t>
            </a:r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932363" y="3068638"/>
            <a:ext cx="208915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/>
              <a:t>Дебитни сметки</a:t>
            </a:r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042988" y="4581525"/>
            <a:ext cx="1944687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/>
              <a:t>Кредити &gt;=100 000</a:t>
            </a:r>
            <a:endParaRPr lang="en-US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563938" y="4581525"/>
            <a:ext cx="1728787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/>
              <a:t>Кредити&lt;100 000</a:t>
            </a:r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492500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2339975" y="2565400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2339975" y="2565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867400" y="256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2484438" y="4005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1908175" y="42211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1908175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428466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508917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Операция обратна на специализацията</a:t>
            </a:r>
          </a:p>
          <a:p>
            <a:pPr eaLnBrk="1" hangingPunct="1"/>
            <a:r>
              <a:rPr lang="bg-BG" sz="2800" dirty="0"/>
              <a:t>Обобщение на типовете същности се използва, когато:</a:t>
            </a:r>
          </a:p>
          <a:p>
            <a:pPr lvl="1" eaLnBrk="1" hangingPunct="1"/>
            <a:r>
              <a:rPr lang="bg-BG" sz="2400" dirty="0"/>
              <a:t>Голям брой същности са от един и същи тип</a:t>
            </a:r>
          </a:p>
          <a:p>
            <a:pPr lvl="1" eaLnBrk="1" hangingPunct="1"/>
            <a:r>
              <a:rPr lang="bg-BG" sz="2400" dirty="0"/>
              <a:t>За множество от същности се повтарят едни и същи атрибути</a:t>
            </a:r>
          </a:p>
          <a:p>
            <a:r>
              <a:rPr lang="bg-BG" sz="2800" dirty="0"/>
              <a:t>Обобщението усъвършенства стабилността на модела, като позволява да бъдат правени промени само за някои типове същности</a:t>
            </a:r>
            <a:r>
              <a:rPr lang="en-US" sz="2800" dirty="0"/>
              <a:t> </a:t>
            </a:r>
            <a:r>
              <a:rPr lang="bg-BG" sz="2800" dirty="0"/>
              <a:t>и намалява общия им брой.</a:t>
            </a:r>
          </a:p>
          <a:p>
            <a:pPr eaLnBrk="1" hangingPunct="1"/>
            <a:r>
              <a:rPr lang="bg-BG" sz="2800" dirty="0"/>
              <a:t>В модела се задава със знака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Обобщение на типовете същности</a:t>
            </a:r>
            <a:endParaRPr lang="en-GB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6426299" y="5429250"/>
            <a:ext cx="1366838" cy="792163"/>
            <a:chOff x="6426299" y="5429250"/>
            <a:chExt cx="1366838" cy="792163"/>
          </a:xfrm>
        </p:grpSpPr>
        <p:sp>
          <p:nvSpPr>
            <p:cNvPr id="94212" name="AutoShape 4"/>
            <p:cNvSpPr>
              <a:spLocks noChangeArrowheads="1"/>
            </p:cNvSpPr>
            <p:nvPr/>
          </p:nvSpPr>
          <p:spPr bwMode="auto">
            <a:xfrm>
              <a:off x="6426299" y="5429250"/>
              <a:ext cx="1366838" cy="79216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94213" name="Text Box 5"/>
            <p:cNvSpPr txBox="1">
              <a:spLocks noChangeArrowheads="1"/>
            </p:cNvSpPr>
            <p:nvPr/>
          </p:nvSpPr>
          <p:spPr bwMode="auto">
            <a:xfrm>
              <a:off x="6729412" y="5714999"/>
              <a:ext cx="7461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 ISA</a:t>
              </a:r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772400" cy="51054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bg-BG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/>
              <a:t>Пример</a:t>
            </a:r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263107" y="1773238"/>
            <a:ext cx="208805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dirty="0"/>
              <a:t>Персонал</a:t>
            </a:r>
            <a:endParaRPr lang="en-US" sz="2800" dirty="0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4284663" y="2276475"/>
            <a:ext cx="0" cy="5032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GB">
              <a:latin typeface="+mn-lt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3851275" y="2781300"/>
            <a:ext cx="433388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284663" y="278130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3851275" y="3284538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3132138" y="3284538"/>
            <a:ext cx="935037" cy="57626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GB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500563" y="3284538"/>
            <a:ext cx="719137" cy="57626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GB">
              <a:latin typeface="+mn-lt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75656" y="3860800"/>
            <a:ext cx="2159719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 dirty="0"/>
              <a:t>Работници</a:t>
            </a:r>
            <a:endParaRPr lang="en-US" dirty="0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643438" y="3860800"/>
            <a:ext cx="21608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bg-BG" dirty="0"/>
              <a:t>Служители</a:t>
            </a:r>
            <a:endParaRPr lang="en-US" dirty="0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048576" y="2924175"/>
            <a:ext cx="49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37680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7" grpId="0" animBg="1"/>
      <p:bldP spid="58378" grpId="0" animBg="1"/>
      <p:bldP spid="58379" grpId="0" animBg="1"/>
      <p:bldP spid="58380" grpId="0" animBg="1"/>
      <p:bldP spid="583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11860" y="499582"/>
            <a:ext cx="2088232" cy="4401205"/>
            <a:chOff x="3311860" y="499582"/>
            <a:chExt cx="2088232" cy="4401205"/>
          </a:xfrm>
        </p:grpSpPr>
        <p:sp>
          <p:nvSpPr>
            <p:cNvPr id="4" name="TextBox 3"/>
            <p:cNvSpPr txBox="1"/>
            <p:nvPr/>
          </p:nvSpPr>
          <p:spPr>
            <a:xfrm>
              <a:off x="3311860" y="499582"/>
              <a:ext cx="2088232" cy="4401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sz="2000" dirty="0"/>
                <a:t>Служители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b="1" dirty="0"/>
                <a:t>ЕГН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Презиме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Фамилия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раждане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постъпване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Образование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Длъжност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Отдел 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Основна заплата</a:t>
              </a:r>
              <a:endParaRPr lang="en-US" sz="2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311860" y="878233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39552" y="442651"/>
            <a:ext cx="2088232" cy="5016758"/>
            <a:chOff x="3059832" y="609885"/>
            <a:chExt cx="2088232" cy="501675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609885"/>
              <a:ext cx="2088232" cy="5016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sz="2000" dirty="0"/>
                <a:t>Работници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b="1" dirty="0"/>
                <a:t>ЕГН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Презиме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Фамилия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раждане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постъпване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Образование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Професия 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Разряд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Длъжност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Цех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Основна заплата</a:t>
              </a:r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59832" y="908720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72200" y="188640"/>
            <a:ext cx="2088232" cy="4708981"/>
            <a:chOff x="6444208" y="632582"/>
            <a:chExt cx="2088232" cy="4708981"/>
          </a:xfrm>
        </p:grpSpPr>
        <p:sp>
          <p:nvSpPr>
            <p:cNvPr id="10" name="TextBox 9"/>
            <p:cNvSpPr txBox="1"/>
            <p:nvPr/>
          </p:nvSpPr>
          <p:spPr>
            <a:xfrm>
              <a:off x="6444208" y="632582"/>
              <a:ext cx="2088232" cy="4708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sz="2000" dirty="0"/>
                <a:t>Персонал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b="1" dirty="0"/>
                <a:t>ЕГН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>
                  <a:solidFill>
                    <a:srgbClr val="FF0000"/>
                  </a:solidFill>
                </a:rPr>
                <a:t>Категория</a:t>
              </a:r>
              <a:r>
                <a:rPr lang="bg-BG" sz="2000" dirty="0"/>
                <a:t> 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Презиме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Фамилия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раждане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Дата на постъпване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Образование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Длъжност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Отдел (Цех)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Основна заплата</a:t>
              </a:r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44208" y="908720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43654" y="5085184"/>
            <a:ext cx="2088232" cy="1323439"/>
            <a:chOff x="6444208" y="632582"/>
            <a:chExt cx="2088232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6444208" y="632582"/>
              <a:ext cx="2088232" cy="132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sz="2000" dirty="0"/>
                <a:t>Работници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b="1" dirty="0"/>
                <a:t>ЕГН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Професия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bg-BG" sz="2000" dirty="0"/>
                <a:t>Разряд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444208" y="908720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4" idx="3"/>
          </p:cNvCxnSpPr>
          <p:nvPr/>
        </p:nvCxnSpPr>
        <p:spPr>
          <a:xfrm>
            <a:off x="5400092" y="2700185"/>
            <a:ext cx="9435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99792" y="4750332"/>
            <a:ext cx="3564396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28800"/>
            <a:ext cx="7772400" cy="4818038"/>
          </a:xfrm>
        </p:spPr>
        <p:txBody>
          <a:bodyPr/>
          <a:lstStyle/>
          <a:p>
            <a:pPr eaLnBrk="1" hangingPunct="1"/>
            <a:r>
              <a:rPr lang="bg-BG" dirty="0"/>
              <a:t>Всички общи атрибути се присвояват на нов тип същност, наречен супертип</a:t>
            </a:r>
          </a:p>
          <a:p>
            <a:r>
              <a:rPr lang="bg-BG" dirty="0"/>
              <a:t>Атрибутите, които са уникални за подтипа, се присвояват на подтипа същност, за който са присъщи.</a:t>
            </a:r>
            <a:endParaRPr lang="en-US" dirty="0"/>
          </a:p>
          <a:p>
            <a:r>
              <a:rPr lang="bg-BG" dirty="0"/>
              <a:t>На супертипа се присвоява също атрибут, наречен дискриминатор, чиито стойности идентифицират категориите подтипове.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 sz="3600" dirty="0"/>
              <a:t>Създаване на обобщена иерархия</a:t>
            </a:r>
          </a:p>
        </p:txBody>
      </p:sp>
    </p:spTree>
    <p:extLst>
      <p:ext uri="{BB962C8B-B14F-4D97-AF65-F5344CB8AC3E}">
        <p14:creationId xmlns:p14="http://schemas.microsoft.com/office/powerpoint/2010/main" val="329013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72400" cy="5105400"/>
          </a:xfrm>
        </p:spPr>
        <p:txBody>
          <a:bodyPr/>
          <a:lstStyle/>
          <a:p>
            <a:pPr eaLnBrk="1" hangingPunct="1"/>
            <a:r>
              <a:rPr lang="bg-BG"/>
              <a:t>Всеки подтип наследява изцяло първичния ключ на супертипа.</a:t>
            </a:r>
          </a:p>
          <a:p>
            <a:pPr eaLnBrk="1" hangingPunct="1"/>
            <a:r>
              <a:rPr lang="bg-BG"/>
              <a:t>Подтиповете, които имат само първичен ключ би трябвало да се елиминират.</a:t>
            </a:r>
          </a:p>
          <a:p>
            <a:pPr eaLnBrk="1" hangingPunct="1"/>
            <a:r>
              <a:rPr lang="bg-BG"/>
              <a:t>Подтиповете се свързват със супертипа чрез връзка “едно:едно”. </a:t>
            </a:r>
          </a:p>
          <a:p>
            <a:pPr eaLnBrk="1" hangingPunct="1"/>
            <a:r>
              <a:rPr lang="bg-BG"/>
              <a:t>Типове обобщения – с препокриване, разединени.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dirty="0"/>
              <a:t>Създаване на обобщена иерархия</a:t>
            </a:r>
          </a:p>
        </p:txBody>
      </p:sp>
    </p:spTree>
    <p:extLst>
      <p:ext uri="{BB962C8B-B14F-4D97-AF65-F5344CB8AC3E}">
        <p14:creationId xmlns:p14="http://schemas.microsoft.com/office/powerpoint/2010/main" val="8985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391847" cy="4903440"/>
          </a:xfrm>
        </p:spPr>
        <p:txBody>
          <a:bodyPr>
            <a:noAutofit/>
          </a:bodyPr>
          <a:lstStyle/>
          <a:p>
            <a:pPr eaLnBrk="1" hangingPunct="1"/>
            <a:r>
              <a:rPr lang="bg-BG" sz="3200" b="1" dirty="0">
                <a:solidFill>
                  <a:srgbClr val="FF0000"/>
                </a:solidFill>
              </a:rPr>
              <a:t>Същности</a:t>
            </a:r>
            <a:r>
              <a:rPr lang="bg-BG" sz="3200" dirty="0">
                <a:solidFill>
                  <a:schemeClr val="hlink"/>
                </a:solidFill>
              </a:rPr>
              <a:t> </a:t>
            </a:r>
            <a:r>
              <a:rPr lang="en-US" sz="3200" dirty="0"/>
              <a:t>(Entities) </a:t>
            </a:r>
            <a:r>
              <a:rPr lang="bg-BG" sz="3200" dirty="0"/>
              <a:t>– обекти от предметната област</a:t>
            </a:r>
            <a:r>
              <a:rPr lang="en-US" sz="3200" dirty="0"/>
              <a:t>, </a:t>
            </a:r>
            <a:r>
              <a:rPr lang="bg-BG" sz="3200" dirty="0"/>
              <a:t>за които в базата от данни се съхранява описателна информация</a:t>
            </a:r>
          </a:p>
          <a:p>
            <a:pPr eaLnBrk="1" hangingPunct="1"/>
            <a:r>
              <a:rPr lang="bg-BG" sz="3200" b="1" dirty="0">
                <a:solidFill>
                  <a:srgbClr val="FF0000"/>
                </a:solidFill>
              </a:rPr>
              <a:t>Връзки</a:t>
            </a:r>
            <a:r>
              <a:rPr lang="bg-BG" sz="3200" dirty="0">
                <a:solidFill>
                  <a:srgbClr val="FFCC66"/>
                </a:solidFill>
              </a:rPr>
              <a:t> </a:t>
            </a:r>
            <a:r>
              <a:rPr lang="en-US" sz="3200" dirty="0"/>
              <a:t>(Relationships)</a:t>
            </a:r>
            <a:r>
              <a:rPr lang="bg-BG" sz="3200" dirty="0"/>
              <a:t> – асоциации между същностите</a:t>
            </a:r>
          </a:p>
          <a:p>
            <a:pPr eaLnBrk="1" hangingPunct="1"/>
            <a:r>
              <a:rPr lang="bg-BG" sz="3200" b="1" dirty="0">
                <a:solidFill>
                  <a:srgbClr val="FF0000"/>
                </a:solidFill>
              </a:rPr>
              <a:t>Атрибути</a:t>
            </a:r>
            <a:r>
              <a:rPr lang="bg-BG" sz="3200" dirty="0"/>
              <a:t> </a:t>
            </a:r>
            <a:r>
              <a:rPr lang="en-US" sz="3200" dirty="0"/>
              <a:t>(Attributes)</a:t>
            </a:r>
            <a:r>
              <a:rPr lang="bg-BG" sz="3200" dirty="0"/>
              <a:t> – характеристики (свойства), които идентифицират или описват типовете същности</a:t>
            </a:r>
            <a:endParaRPr lang="en-US" sz="32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Основни понятия в </a:t>
            </a:r>
            <a:r>
              <a:rPr lang="en-US" dirty="0"/>
              <a:t>E-R</a:t>
            </a:r>
            <a:r>
              <a:rPr lang="bg-BG" dirty="0"/>
              <a:t> 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49350"/>
            <a:ext cx="7990656" cy="5022850"/>
          </a:xfrm>
        </p:spPr>
        <p:txBody>
          <a:bodyPr>
            <a:noAutofit/>
          </a:bodyPr>
          <a:lstStyle/>
          <a:p>
            <a:pPr eaLnBrk="1" hangingPunct="1"/>
            <a:r>
              <a:rPr lang="bg-BG" sz="3000" dirty="0">
                <a:latin typeface="Arial" charset="0"/>
              </a:rPr>
              <a:t>“Неща, които могат да бъдат ясно, недвусмислено идентифицирани” (</a:t>
            </a:r>
            <a:r>
              <a:rPr lang="en-US" sz="3000" dirty="0">
                <a:latin typeface="Arial" charset="0"/>
              </a:rPr>
              <a:t>Chen76)</a:t>
            </a:r>
          </a:p>
          <a:p>
            <a:pPr eaLnBrk="1" hangingPunct="1"/>
            <a:r>
              <a:rPr lang="en-US" sz="3000" dirty="0">
                <a:latin typeface="Arial" charset="0"/>
              </a:rPr>
              <a:t>“</a:t>
            </a:r>
            <a:r>
              <a:rPr lang="bg-BG" sz="3000" dirty="0">
                <a:latin typeface="Arial" charset="0"/>
              </a:rPr>
              <a:t>Всеки</a:t>
            </a:r>
            <a:r>
              <a:rPr lang="en-US" sz="3000" dirty="0">
                <a:latin typeface="Arial" charset="0"/>
              </a:rPr>
              <a:t> </a:t>
            </a:r>
            <a:r>
              <a:rPr lang="bg-BG" sz="3000" dirty="0">
                <a:latin typeface="Arial" charset="0"/>
              </a:rPr>
              <a:t>различим обект, който ще се представя в БД” (</a:t>
            </a:r>
            <a:r>
              <a:rPr lang="en-US" sz="3000" dirty="0">
                <a:latin typeface="Arial" charset="0"/>
              </a:rPr>
              <a:t>Date86)</a:t>
            </a:r>
          </a:p>
          <a:p>
            <a:pPr eaLnBrk="1" hangingPunct="1"/>
            <a:r>
              <a:rPr lang="en-US" sz="3000" dirty="0">
                <a:latin typeface="Arial" charset="0"/>
              </a:rPr>
              <a:t>“…</a:t>
            </a:r>
            <a:r>
              <a:rPr lang="bg-BG" sz="3000" dirty="0">
                <a:latin typeface="Arial" charset="0"/>
              </a:rPr>
              <a:t>всяко нещо, за което съхраняваме информация(напр., доставчици, машинни инструменти, служители, самолетни места и т.н.). За всеки тип същност, се съхраняват определени атрибути” (</a:t>
            </a:r>
            <a:r>
              <a:rPr lang="en-US" sz="3000" dirty="0">
                <a:latin typeface="Arial" charset="0"/>
              </a:rPr>
              <a:t>Martin89)</a:t>
            </a:r>
            <a:endParaRPr lang="bg-BG" sz="3000" dirty="0">
              <a:latin typeface="Arial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   Същности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Entities)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bg-BG" sz="2800" dirty="0">
                <a:latin typeface="Arial" charset="0"/>
              </a:rPr>
              <a:t>Същността е “концепция”, “нещо”</a:t>
            </a:r>
            <a:r>
              <a:rPr lang="en-US" sz="2800" dirty="0">
                <a:latin typeface="Arial" charset="0"/>
              </a:rPr>
              <a:t>, </a:t>
            </a:r>
            <a:r>
              <a:rPr lang="bg-BG" sz="2800" dirty="0">
                <a:latin typeface="Arial" charset="0"/>
              </a:rPr>
              <a:t>“събитие” или “обект”, които се отнасят до предметната област и се характеризират като независимо съществуващи</a:t>
            </a:r>
          </a:p>
          <a:p>
            <a:pPr lvl="1" eaLnBrk="1" hangingPunct="1"/>
            <a:r>
              <a:rPr lang="bg-BG" sz="2400" dirty="0">
                <a:latin typeface="Arial" charset="0"/>
              </a:rPr>
              <a:t>Примери: Отделните служители, Отделните проекти, Отделните банкови сметки</a:t>
            </a:r>
          </a:p>
          <a:p>
            <a:r>
              <a:rPr lang="bg-BG" sz="2800" dirty="0">
                <a:latin typeface="Arial" charset="0"/>
              </a:rPr>
              <a:t>Съвкупността от същности, които имат едни и същи характеристики  наричаме тип същност.</a:t>
            </a:r>
          </a:p>
          <a:p>
            <a:pPr lvl="1"/>
            <a:r>
              <a:rPr lang="bg-BG" sz="2400" dirty="0">
                <a:latin typeface="Arial" charset="0"/>
              </a:rPr>
              <a:t>Служители, Проекти,...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9152"/>
            <a:ext cx="7200900" cy="838200"/>
          </a:xfrm>
        </p:spPr>
        <p:txBody>
          <a:bodyPr/>
          <a:lstStyle/>
          <a:p>
            <a:pPr eaLnBrk="1" hangingPunct="1"/>
            <a:r>
              <a:rPr lang="bg-BG" sz="4000" dirty="0"/>
              <a:t>Същности</a:t>
            </a:r>
            <a:r>
              <a:rPr lang="bg-BG" sz="2400" dirty="0"/>
              <a:t> </a:t>
            </a:r>
            <a:r>
              <a:rPr lang="bg-BG" sz="3200" dirty="0"/>
              <a:t>(</a:t>
            </a:r>
            <a:r>
              <a:rPr lang="en-US" sz="4000" dirty="0"/>
              <a:t>Entity</a:t>
            </a:r>
            <a:r>
              <a:rPr lang="en-US" sz="3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848600" cy="4751387"/>
          </a:xfrm>
        </p:spPr>
        <p:txBody>
          <a:bodyPr/>
          <a:lstStyle/>
          <a:p>
            <a:pPr eaLnBrk="1" hangingPunct="1"/>
            <a:r>
              <a:rPr lang="bg-BG" b="1" dirty="0">
                <a:latin typeface="Arial" charset="0"/>
              </a:rPr>
              <a:t>Тип същност</a:t>
            </a:r>
            <a:r>
              <a:rPr lang="bg-BG" dirty="0">
                <a:latin typeface="Arial" charset="0"/>
              </a:rPr>
              <a:t> – “концепция”, “нещо”</a:t>
            </a:r>
            <a:r>
              <a:rPr lang="en-US" dirty="0">
                <a:latin typeface="Arial" charset="0"/>
              </a:rPr>
              <a:t>, </a:t>
            </a:r>
            <a:r>
              <a:rPr lang="bg-BG" dirty="0">
                <a:latin typeface="Arial" charset="0"/>
              </a:rPr>
              <a:t>“събитие” или “обект”, които в предметната област се характеризират като независимо съществуващи</a:t>
            </a:r>
          </a:p>
          <a:p>
            <a:pPr eaLnBrk="1" hangingPunct="1"/>
            <a:r>
              <a:rPr lang="bg-BG" b="1" dirty="0">
                <a:latin typeface="Arial" charset="0"/>
              </a:rPr>
              <a:t>Същност</a:t>
            </a:r>
            <a:r>
              <a:rPr lang="bg-BG" dirty="0">
                <a:latin typeface="Arial" charset="0"/>
              </a:rPr>
              <a:t> – екземпляр на типа същност, който може да бъде идентифициран по уникален начин</a:t>
            </a:r>
            <a:endParaRPr lang="en-US" dirty="0">
              <a:latin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4624"/>
            <a:ext cx="7200900" cy="838200"/>
          </a:xfrm>
        </p:spPr>
        <p:txBody>
          <a:bodyPr/>
          <a:lstStyle/>
          <a:p>
            <a:pPr eaLnBrk="1" hangingPunct="1"/>
            <a:r>
              <a:rPr lang="bg-BG" sz="4000" dirty="0"/>
              <a:t>Същности (</a:t>
            </a:r>
            <a:r>
              <a:rPr lang="en-US" sz="4000" dirty="0"/>
              <a:t>Entity)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2699</Words>
  <Application>Microsoft Office PowerPoint</Application>
  <PresentationFormat>On-screen Show (4:3)</PresentationFormat>
  <Paragraphs>405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Tahoma</vt:lpstr>
      <vt:lpstr>Wingdings</vt:lpstr>
      <vt:lpstr>Wingdings 3</vt:lpstr>
      <vt:lpstr>Office Theme</vt:lpstr>
      <vt:lpstr>PowerPoint Presentation</vt:lpstr>
      <vt:lpstr>Модел на данните “Същност-връзка” (Entity-Relationship – E-R) </vt:lpstr>
      <vt:lpstr>Модел на данните</vt:lpstr>
      <vt:lpstr>Модел на данните</vt:lpstr>
      <vt:lpstr>The Entity-Relationship Model</vt:lpstr>
      <vt:lpstr>Основни понятия в E-R модела</vt:lpstr>
      <vt:lpstr>   Същности (Entities)</vt:lpstr>
      <vt:lpstr>Същности (Entity)</vt:lpstr>
      <vt:lpstr>Същности (Entity)</vt:lpstr>
      <vt:lpstr>Връзки между данните (Relationships)</vt:lpstr>
      <vt:lpstr>Aтрибутите:</vt:lpstr>
      <vt:lpstr>Класификация на връзките</vt:lpstr>
      <vt:lpstr>Класификация на връзките</vt:lpstr>
      <vt:lpstr>Примери на типове връзки</vt:lpstr>
      <vt:lpstr>Примери на типове кардиналност</vt:lpstr>
      <vt:lpstr>Посока на връзката</vt:lpstr>
      <vt:lpstr>Доминантни и подчинени  типове същности</vt:lpstr>
      <vt:lpstr>Класификация на връзките</vt:lpstr>
      <vt:lpstr>Рекурсивни връзки</vt:lpstr>
      <vt:lpstr>Класификация на атрибутите</vt:lpstr>
      <vt:lpstr>Идентификатори (ключове)</vt:lpstr>
      <vt:lpstr>Първичен ключ (Primary Key - РК)</vt:lpstr>
      <vt:lpstr>Класификация на атрибутите</vt:lpstr>
      <vt:lpstr>Синтаксис на E-R диаграмата </vt:lpstr>
      <vt:lpstr>Пример на E-R диаграма</vt:lpstr>
      <vt:lpstr>Пример на E-R диаграма</vt:lpstr>
      <vt:lpstr>Стъпки при проектиране  на E-R модела на данните</vt:lpstr>
      <vt:lpstr>Някои правила за идентифициране на същностите и атрибутите</vt:lpstr>
      <vt:lpstr>Именуване на обектите от данни</vt:lpstr>
      <vt:lpstr>Дефиниране на обектите</vt:lpstr>
      <vt:lpstr>Усъвършенстване на E-R диаграмата</vt:lpstr>
      <vt:lpstr>Трансформиране на комплексните връзки в бинарни връзки</vt:lpstr>
      <vt:lpstr>Пример на комплексна връзка</vt:lpstr>
      <vt:lpstr>Представяне на комплексната връзка</vt:lpstr>
      <vt:lpstr>Елиминиране на излишните връзки</vt:lpstr>
      <vt:lpstr>Разрешаване на връзки М:М</vt:lpstr>
      <vt:lpstr>Пример за разрешаване на връзка М:М</vt:lpstr>
      <vt:lpstr>Определяне на първичните ключове</vt:lpstr>
      <vt:lpstr>Мигриране на първичните ключове</vt:lpstr>
      <vt:lpstr>Пример:</vt:lpstr>
      <vt:lpstr>Добавяне на неключови атрибути</vt:lpstr>
      <vt:lpstr>Нормализация на модела</vt:lpstr>
      <vt:lpstr>Решения за многозначните атрибути</vt:lpstr>
      <vt:lpstr>Пример на решение за многозначен зависим атрибут</vt:lpstr>
      <vt:lpstr>Пример за независим многозначен атрибут</vt:lpstr>
      <vt:lpstr>Пример за независим многозначен атрибут</vt:lpstr>
      <vt:lpstr>Решение на случая за многозначен независим атрибут</vt:lpstr>
      <vt:lpstr>Решение</vt:lpstr>
      <vt:lpstr>Подобрен E-R модел (Enhanced ER model - EER)</vt:lpstr>
      <vt:lpstr>Подобрен E-R модел </vt:lpstr>
      <vt:lpstr>Специализация на същностите</vt:lpstr>
      <vt:lpstr>Примери за специализация</vt:lpstr>
      <vt:lpstr>Обобщение на типовете същности</vt:lpstr>
      <vt:lpstr>Пример</vt:lpstr>
      <vt:lpstr>PowerPoint Presentation</vt:lpstr>
      <vt:lpstr>Създаване на обобщена иерархия</vt:lpstr>
      <vt:lpstr>Създаване на обобщена иерархия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Иван К.</cp:lastModifiedBy>
  <cp:revision>103</cp:revision>
  <dcterms:created xsi:type="dcterms:W3CDTF">2017-02-09T15:40:47Z</dcterms:created>
  <dcterms:modified xsi:type="dcterms:W3CDTF">2019-10-08T11:36:29Z</dcterms:modified>
</cp:coreProperties>
</file>