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  <p:sldMasterId id="2147483702" r:id="rId3"/>
    <p:sldMasterId id="2147483715" r:id="rId4"/>
  </p:sldMasterIdLst>
  <p:notesMasterIdLst>
    <p:notesMasterId r:id="rId85"/>
  </p:notesMasterIdLst>
  <p:sldIdLst>
    <p:sldId id="309" r:id="rId5"/>
    <p:sldId id="370" r:id="rId6"/>
    <p:sldId id="371" r:id="rId7"/>
    <p:sldId id="373" r:id="rId8"/>
    <p:sldId id="374" r:id="rId9"/>
    <p:sldId id="372" r:id="rId10"/>
    <p:sldId id="375" r:id="rId11"/>
    <p:sldId id="376" r:id="rId12"/>
    <p:sldId id="377" r:id="rId13"/>
    <p:sldId id="332" r:id="rId14"/>
    <p:sldId id="339" r:id="rId15"/>
    <p:sldId id="340" r:id="rId16"/>
    <p:sldId id="341" r:id="rId17"/>
    <p:sldId id="342" r:id="rId18"/>
    <p:sldId id="343" r:id="rId19"/>
    <p:sldId id="344" r:id="rId20"/>
    <p:sldId id="334" r:id="rId21"/>
    <p:sldId id="349" r:id="rId22"/>
    <p:sldId id="348" r:id="rId23"/>
    <p:sldId id="345" r:id="rId24"/>
    <p:sldId id="350" r:id="rId25"/>
    <p:sldId id="346" r:id="rId26"/>
    <p:sldId id="352" r:id="rId27"/>
    <p:sldId id="353" r:id="rId28"/>
    <p:sldId id="354" r:id="rId29"/>
    <p:sldId id="358" r:id="rId30"/>
    <p:sldId id="363" r:id="rId31"/>
    <p:sldId id="359" r:id="rId32"/>
    <p:sldId id="367" r:id="rId33"/>
    <p:sldId id="360" r:id="rId34"/>
    <p:sldId id="361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4" r:id="rId58"/>
    <p:sldId id="430" r:id="rId59"/>
    <p:sldId id="431" r:id="rId60"/>
    <p:sldId id="405" r:id="rId61"/>
    <p:sldId id="406" r:id="rId62"/>
    <p:sldId id="407" r:id="rId63"/>
    <p:sldId id="408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29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2033E-9B24-4D97-A26B-7E66116566F1}">
          <p14:sldIdLst>
            <p14:sldId id="309"/>
            <p14:sldId id="370"/>
            <p14:sldId id="371"/>
            <p14:sldId id="373"/>
            <p14:sldId id="374"/>
            <p14:sldId id="372"/>
            <p14:sldId id="375"/>
            <p14:sldId id="376"/>
            <p14:sldId id="377"/>
            <p14:sldId id="332"/>
            <p14:sldId id="339"/>
            <p14:sldId id="340"/>
            <p14:sldId id="341"/>
            <p14:sldId id="342"/>
            <p14:sldId id="343"/>
            <p14:sldId id="344"/>
            <p14:sldId id="334"/>
            <p14:sldId id="349"/>
            <p14:sldId id="348"/>
            <p14:sldId id="345"/>
            <p14:sldId id="350"/>
            <p14:sldId id="346"/>
            <p14:sldId id="352"/>
            <p14:sldId id="353"/>
            <p14:sldId id="354"/>
            <p14:sldId id="358"/>
            <p14:sldId id="363"/>
            <p14:sldId id="359"/>
            <p14:sldId id="367"/>
            <p14:sldId id="360"/>
            <p14:sldId id="361"/>
          </p14:sldIdLst>
        </p14:section>
        <p14:section name="Untitled Section" id="{60DB5158-A97D-4CA4-8661-30536EA6896C}">
          <p14:sldIdLst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  <p14:section name="Untitled Section" id="{61631C74-1701-4F70-8470-0542E627CA2D}">
          <p14:sldIdLst>
            <p14:sldId id="404"/>
            <p14:sldId id="430"/>
            <p14:sldId id="431"/>
            <p14:sldId id="405"/>
            <p14:sldId id="406"/>
            <p14:sldId id="407"/>
            <p14:sldId id="408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kasheva@ue-varna.bg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C20A24"/>
    <a:srgbClr val="170105"/>
    <a:srgbClr val="140406"/>
    <a:srgbClr val="AC2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71" autoAdjust="0"/>
  </p:normalViewPr>
  <p:slideViewPr>
    <p:cSldViewPr>
      <p:cViewPr varScale="1">
        <p:scale>
          <a:sx n="82" d="100"/>
          <a:sy n="82" d="100"/>
        </p:scale>
        <p:origin x="1392" y="48"/>
      </p:cViewPr>
      <p:guideLst>
        <p:guide orient="horz" pos="27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92C65BAF-CCA3-42C1-9B43-D2C4A1631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9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1D7F72E5-27F6-4D45-98AF-1678ED052F13}" type="slidenum">
              <a:rPr lang="en-GB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39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0360-9CAA-4FD8-A6B3-60602051EA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80360-9CAA-4FD8-A6B3-60602051EA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E77B9F8-FEEA-45C7-8E02-7A029BEE3A7D}" type="slidenum">
              <a:rPr lang="en-US" b="0" smtClean="0">
                <a:solidFill>
                  <a:prstClr val="black"/>
                </a:solidFill>
                <a:latin typeface="Arial" charset="0"/>
              </a:rPr>
              <a:pPr/>
              <a:t>61</a:t>
            </a:fld>
            <a:endParaRPr lang="en-US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1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64E1030C-5909-438E-85C8-EDCC9A6C34E4}" type="slidenum">
              <a:rPr lang="en-US" b="0" smtClean="0">
                <a:solidFill>
                  <a:prstClr val="black"/>
                </a:solidFill>
                <a:latin typeface="Arial" charset="0"/>
              </a:rPr>
              <a:pPr/>
              <a:t>65</a:t>
            </a:fld>
            <a:endParaRPr lang="en-US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37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CE04E5-9DE4-4B97-B2F1-0DAD7B3E7B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B712C-6E43-4949-89F4-43D2F6CF8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961F7-2FEE-434F-BB06-DD2E67453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4676E-2988-4EB7-890B-4A3F8CECEC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2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alingnewhe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>
            <a:fillRect/>
          </a:stretch>
        </p:blipFill>
        <p:spPr bwMode="auto">
          <a:xfrm>
            <a:off x="0" y="5537200"/>
            <a:ext cx="91440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limberphoto_logole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13"/>
            <a:ext cx="91440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79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49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7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7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4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2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CBEDC-CF74-4E23-B086-6142EA87D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26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27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54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46B08-2F65-4B00-8472-517D1950E8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9C0BF-64FB-4AE1-B770-291AC68403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BF8B-50BB-41B4-A5B9-0C860770AF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D4A1-E36B-42F1-BA64-64A47C09EF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7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D2D2-DC94-4C54-9CCA-670D856F7C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4AA2-5331-4F6B-A57B-EFA986543F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4CF0C-AE3C-4684-93B7-2A6616C593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EC1A-1A43-4FB0-BF7B-74FBB33906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5F8F-C5F7-4B3E-BA89-37D985690D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8DD4E-D67B-4701-950A-0416A108BD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2B966-7A09-4823-985A-3CBE31B729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6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14416-2D7E-4BA6-ACE3-998C9330EB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lvl="0"/>
            <a:endParaRPr lang="bg-BG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759D4-4EB3-4D8D-93FC-F8BCFC1DD0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Deck_Finish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137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1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01750" y="1873250"/>
            <a:ext cx="6443663" cy="3113088"/>
          </a:xfrm>
        </p:spPr>
        <p:txBody>
          <a:bodyPr/>
          <a:lstStyle>
            <a:lvl1pPr algn="ctr">
              <a:lnSpc>
                <a:spcPct val="90000"/>
              </a:lnSpc>
              <a:spcBef>
                <a:spcPct val="40000"/>
              </a:spcBef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8575" y="4965700"/>
            <a:ext cx="6451600" cy="6731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82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9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34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338" y="1476375"/>
            <a:ext cx="3436937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76375"/>
            <a:ext cx="3438525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DD7A1-BBD6-4C95-BFB7-06B61A5686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00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3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7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2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1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0"/>
            <a:ext cx="1849437" cy="6142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263" y="0"/>
            <a:ext cx="5397500" cy="6142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42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82A86-D0E3-497D-B887-9CEB1224EC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5348B-63DC-4F33-AE50-0E0D8CB485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DB7F8-11D2-46BE-8755-20F42EDBD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2BDD0-13D9-4F30-9F96-7EFCD3AF5D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DB75E29-FA8A-4A6D-9698-9B36009D64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46C7027-7A23-4801-84AA-4BD780E8EB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alingnewheigh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>
            <a:fillRect/>
          </a:stretch>
        </p:blipFill>
        <p:spPr bwMode="auto">
          <a:xfrm>
            <a:off x="0" y="5537200"/>
            <a:ext cx="91440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2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advClick="0" advTm="5000">
    <p:cover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5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ms bkg 01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259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7314838-C980-4045-9064-C90918B4B268}" type="slidenum">
              <a:rPr lang="en-US">
                <a:solidFill>
                  <a:srgbClr val="000000"/>
                </a:solidFill>
                <a:effectLst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18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>
    <p:cover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CC"/>
        </a:buClr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Deck_Finish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1375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0"/>
            <a:ext cx="7399337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9338" y="1476375"/>
            <a:ext cx="7027862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323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>
    <p:cover dir="d"/>
  </p:transition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3128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7700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2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4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663" indent="-1588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3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899592" y="1196752"/>
            <a:ext cx="7632650" cy="3887713"/>
          </a:xfrm>
        </p:spPr>
        <p:txBody>
          <a:bodyPr>
            <a:noAutofit/>
          </a:bodyPr>
          <a:lstStyle/>
          <a:p>
            <a:pPr algn="ctr">
              <a:buClr>
                <a:srgbClr val="000000"/>
              </a:buClr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bg-BG" sz="3600">
                <a:effectLst/>
              </a:rPr>
              <a:t>СУБД</a:t>
            </a:r>
            <a:r>
              <a:rPr lang="ru-RU" sz="3600">
                <a:effectLst/>
              </a:rPr>
              <a:t>  </a:t>
            </a:r>
            <a:br>
              <a:rPr lang="ru-RU" sz="3600">
                <a:effectLst/>
              </a:rPr>
            </a:br>
            <a:br>
              <a:rPr lang="en-US" sz="3600">
                <a:effectLst/>
              </a:rPr>
            </a:br>
            <a:r>
              <a:rPr lang="ru-RU" sz="3600">
                <a:effectLst/>
              </a:rPr>
              <a:t>MS SQL Server - компоненти </a:t>
            </a:r>
            <a:br>
              <a:rPr lang="ru-RU" sz="3600">
                <a:effectLst/>
              </a:rPr>
            </a:br>
            <a:br>
              <a:rPr lang="en-US" sz="3600">
                <a:effectLst/>
              </a:rPr>
            </a:br>
            <a:r>
              <a:rPr lang="ru-RU" sz="3600">
                <a:effectLst/>
              </a:rPr>
              <a:t>Създаване на БД и таблици</a:t>
            </a:r>
            <a:br>
              <a:rPr lang="ru-RU" sz="3600">
                <a:effectLst/>
              </a:rPr>
            </a:br>
            <a:br>
              <a:rPr lang="ru-RU" sz="3600">
                <a:effectLst/>
              </a:rPr>
            </a:br>
            <a:r>
              <a:rPr lang="ru-RU" sz="3600">
                <a:effectLst/>
              </a:rPr>
              <a:t>Интегритет на данните </a:t>
            </a:r>
            <a:endParaRPr lang="en-GB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510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bg-BG" sz="2800"/>
              <a:t>Система за управление </a:t>
            </a:r>
            <a:r>
              <a:rPr lang="bg-BG" sz="2800" dirty="0"/>
              <a:t>на релационни бази от данни</a:t>
            </a:r>
            <a:r>
              <a:rPr lang="en-US" sz="2800" dirty="0"/>
              <a:t> </a:t>
            </a:r>
            <a:r>
              <a:rPr lang="ru-RU" sz="2800" dirty="0"/>
              <a:t>с </a:t>
            </a:r>
            <a:r>
              <a:rPr lang="ru-RU" sz="2800"/>
              <a:t>отворен ко</a:t>
            </a:r>
            <a:r>
              <a:rPr lang="bg-BG" sz="2800"/>
              <a:t>д</a:t>
            </a:r>
            <a:endParaRPr lang="ru-RU" sz="2800" dirty="0"/>
          </a:p>
          <a:p>
            <a:pPr>
              <a:spcAft>
                <a:spcPts val="1200"/>
              </a:spcAft>
            </a:pPr>
            <a:r>
              <a:rPr lang="bg-BG" sz="2800" dirty="0"/>
              <a:t>Платформи - </a:t>
            </a:r>
            <a:r>
              <a:rPr lang="en-US" sz="2800" dirty="0"/>
              <a:t>Linux, Solaris, Windows, Mac OS X, BSD, NIX </a:t>
            </a:r>
            <a:endParaRPr lang="bg-BG" sz="2800" dirty="0"/>
          </a:p>
          <a:p>
            <a:r>
              <a:rPr lang="bg-BG" sz="2800"/>
              <a:t>Собственост на </a:t>
            </a:r>
            <a:r>
              <a:rPr lang="en-US" sz="2800"/>
              <a:t>Oracle</a:t>
            </a:r>
            <a:r>
              <a:rPr lang="bg-BG" sz="2800"/>
              <a:t> – създадена е през 1995 г., през 2008 е купен от </a:t>
            </a:r>
            <a:r>
              <a:rPr lang="en-US" sz="2800"/>
              <a:t>Sun, a 2010 Oracle </a:t>
            </a:r>
            <a:r>
              <a:rPr lang="bg-BG" sz="2800"/>
              <a:t>придобива </a:t>
            </a:r>
            <a:r>
              <a:rPr lang="en-US" sz="2800"/>
              <a:t>Sun.</a:t>
            </a:r>
            <a:endParaRPr lang="bg-BG" sz="2800" dirty="0"/>
          </a:p>
          <a:p>
            <a:endParaRPr lang="en-US" sz="2800" dirty="0"/>
          </a:p>
          <a:p>
            <a:endParaRPr lang="bg-BG" sz="28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 </a:t>
            </a:r>
            <a:r>
              <a:rPr lang="en-US" dirty="0">
                <a:effectLst/>
              </a:rPr>
              <a:t>- </a:t>
            </a:r>
            <a:r>
              <a:rPr lang="bg-BG" dirty="0">
                <a:effectLst/>
              </a:rPr>
              <a:t>възможности и функции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477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bg-BG" sz="2800"/>
              <a:t>Възможности за директна връзка </a:t>
            </a:r>
            <a:r>
              <a:rPr lang="bg-BG" sz="2800" dirty="0"/>
              <a:t>с множество програмни езици - </a:t>
            </a:r>
            <a:r>
              <a:rPr lang="en-US" sz="2800" dirty="0"/>
              <a:t>C, C++, Java, Perl, PHP, Python</a:t>
            </a:r>
            <a:r>
              <a:rPr lang="en-US" sz="2800"/>
              <a:t>, Tcl</a:t>
            </a:r>
            <a:endParaRPr lang="bg-BG" sz="2800"/>
          </a:p>
          <a:p>
            <a:pPr>
              <a:spcAft>
                <a:spcPts val="1200"/>
              </a:spcAft>
            </a:pPr>
            <a:r>
              <a:rPr lang="bg-BG" sz="2800"/>
              <a:t>Чрез </a:t>
            </a:r>
            <a:r>
              <a:rPr lang="en-US" sz="2800"/>
              <a:t>ODBC – </a:t>
            </a:r>
            <a:r>
              <a:rPr lang="bg-BG" sz="2800"/>
              <a:t>връзка с всички програмни езици работещи в </a:t>
            </a:r>
            <a:r>
              <a:rPr lang="en-US" sz="2800"/>
              <a:t>Windows </a:t>
            </a:r>
            <a:r>
              <a:rPr lang="bg-BG" sz="2800"/>
              <a:t>среда</a:t>
            </a:r>
            <a:endParaRPr lang="en-US" sz="2800" dirty="0"/>
          </a:p>
          <a:p>
            <a:r>
              <a:rPr lang="bg-BG" sz="2800"/>
              <a:t>Бързодействие – едно от основните предимства</a:t>
            </a:r>
            <a:endParaRPr lang="bg-BG" sz="2800" dirty="0"/>
          </a:p>
          <a:p>
            <a:endParaRPr lang="en-US" sz="2800" dirty="0"/>
          </a:p>
          <a:p>
            <a:endParaRPr lang="bg-BG" sz="28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 </a:t>
            </a:r>
            <a:r>
              <a:rPr lang="en-US" dirty="0">
                <a:effectLst/>
              </a:rPr>
              <a:t>- </a:t>
            </a:r>
            <a:r>
              <a:rPr lang="bg-BG" dirty="0">
                <a:effectLst/>
              </a:rPr>
              <a:t>възможности и функции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224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MySQL Community Edition –</a:t>
            </a:r>
            <a:r>
              <a:rPr lang="bg-BG"/>
              <a:t> безплатна версия</a:t>
            </a:r>
          </a:p>
          <a:p>
            <a:pPr lvl="0"/>
            <a:r>
              <a:rPr lang="en-US"/>
              <a:t>MySQL Standard Edition</a:t>
            </a:r>
            <a:r>
              <a:rPr lang="bg-BG"/>
              <a:t> (2 000$) - включва всички възможности на </a:t>
            </a:r>
            <a:r>
              <a:rPr lang="en-US"/>
              <a:t>Community Edition</a:t>
            </a:r>
            <a:r>
              <a:rPr lang="bg-BG"/>
              <a:t> и достъп до поддръжката на </a:t>
            </a:r>
            <a:r>
              <a:rPr lang="en-US"/>
              <a:t>Oracle</a:t>
            </a:r>
            <a:endParaRPr lang="bg-BG"/>
          </a:p>
          <a:p>
            <a:r>
              <a:rPr lang="en-US"/>
              <a:t>MySQL Enterprise Edition</a:t>
            </a:r>
            <a:r>
              <a:rPr lang="bg-BG"/>
              <a:t> (5 000$) - инструменти за извършване на пълни и частични архиви по време на работа, възстановяване на данните към определен момент от времето, инструменти за репликация, за одит, за виртуализация на ресурсите, както и за интеграция със съществуващата система за сигурност, като </a:t>
            </a:r>
            <a:r>
              <a:rPr lang="en-US"/>
              <a:t>PAM</a:t>
            </a:r>
            <a:r>
              <a:rPr lang="bg-BG"/>
              <a:t> (Pluggable Authentication Modules) и Windows Active Directory</a:t>
            </a:r>
          </a:p>
          <a:p>
            <a:pPr lvl="0"/>
            <a:endParaRPr lang="bg-BG"/>
          </a:p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MySQL. </a:t>
            </a:r>
            <a:r>
              <a:rPr lang="bg-BG"/>
              <a:t>Версии</a:t>
            </a:r>
          </a:p>
        </p:txBody>
      </p:sp>
    </p:spTree>
    <p:extLst>
      <p:ext uri="{BB962C8B-B14F-4D97-AF65-F5344CB8AC3E}">
        <p14:creationId xmlns:p14="http://schemas.microsoft.com/office/powerpoint/2010/main" val="75539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MySQL Cluster Carrier Grade Edition</a:t>
            </a:r>
            <a:r>
              <a:rPr lang="bg-BG"/>
              <a:t>  (10</a:t>
            </a:r>
            <a:r>
              <a:rPr lang="en-US"/>
              <a:t> </a:t>
            </a:r>
            <a:r>
              <a:rPr lang="bg-BG"/>
              <a:t>000$) - за бази от данни с големи размери. Автоматично разделя на части таблиците между различните възли на мрежата, като позволява базите от данни да променят размера си хоризонтално (увеличаване на броя редове в таблиците), без да е необходимо закупуване на скъпи сървъри</a:t>
            </a:r>
          </a:p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MySQL. </a:t>
            </a:r>
            <a:r>
              <a:rPr lang="bg-BG"/>
              <a:t>Версии</a:t>
            </a:r>
          </a:p>
        </p:txBody>
      </p:sp>
    </p:spTree>
    <p:extLst>
      <p:ext uri="{BB962C8B-B14F-4D97-AF65-F5344CB8AC3E}">
        <p14:creationId xmlns:p14="http://schemas.microsoft.com/office/powerpoint/2010/main" val="64962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spcAft>
                <a:spcPts val="1200"/>
              </a:spcAft>
              <a:buNone/>
            </a:pPr>
            <a:r>
              <a:rPr lang="bg-BG"/>
              <a:t>Архитектурата на MySQL се разделя на 3 нива:</a:t>
            </a:r>
          </a:p>
          <a:p>
            <a:pPr lvl="0">
              <a:spcAft>
                <a:spcPts val="1200"/>
              </a:spcAft>
            </a:pPr>
            <a:r>
              <a:rPr lang="bg-BG"/>
              <a:t>Слой за връзка, който управлява комуникацията на сървъра с приложенията.</a:t>
            </a:r>
          </a:p>
          <a:p>
            <a:pPr lvl="0">
              <a:spcAft>
                <a:spcPts val="1200"/>
              </a:spcAft>
            </a:pPr>
            <a:r>
              <a:rPr lang="bg-BG"/>
              <a:t>SQL Engine - анализира и оптимизира заявките изпратени към сървъра. </a:t>
            </a:r>
          </a:p>
          <a:p>
            <a:r>
              <a:rPr lang="bg-BG"/>
              <a:t>Хранилища на данни (Storage Engine) - извършват четене и запис от и на данни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MySQL. </a:t>
            </a:r>
            <a:r>
              <a:rPr lang="bg-BG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273260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MySQL. </a:t>
            </a:r>
            <a:r>
              <a:rPr lang="bg-BG"/>
              <a:t>Архитектура</a:t>
            </a:r>
          </a:p>
        </p:txBody>
      </p:sp>
      <p:grpSp>
        <p:nvGrpSpPr>
          <p:cNvPr id="24" name="Canvas 2"/>
          <p:cNvGrpSpPr/>
          <p:nvPr/>
        </p:nvGrpSpPr>
        <p:grpSpPr>
          <a:xfrm>
            <a:off x="755576" y="1124744"/>
            <a:ext cx="7615600" cy="5357525"/>
            <a:chOff x="0" y="0"/>
            <a:chExt cx="5486400" cy="33909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33909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352425" y="114300"/>
              <a:ext cx="4867275" cy="2857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bg-BG" sz="1600">
                  <a:effectLst/>
                  <a:ea typeface="Calibri"/>
                  <a:cs typeface="Times New Roman"/>
                </a:rPr>
                <a:t>Конектори за C, PHP, Perl, Cobol, Ruby, .NET, JDBC, ODBC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2425" y="646625"/>
              <a:ext cx="4867275" cy="26776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05275" y="646725"/>
              <a:ext cx="1009650" cy="3143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bg-BG" sz="2000">
                  <a:effectLst/>
                  <a:ea typeface="Calibri"/>
                  <a:cs typeface="Times New Roman"/>
                </a:rPr>
                <a:t>MySQL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2425" y="961050"/>
              <a:ext cx="4867275" cy="2857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600">
                  <a:effectLst/>
                  <a:latin typeface="Times New Roman"/>
                  <a:ea typeface="Calibri"/>
                </a:rPr>
                <a:t>Слой за връзка</a:t>
              </a:r>
              <a:endParaRPr lang="bg-BG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2425" y="1446825"/>
              <a:ext cx="4867275" cy="2857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600">
                  <a:effectLst/>
                  <a:latin typeface="Times New Roman"/>
                  <a:ea typeface="Calibri"/>
                </a:rPr>
                <a:t>Анализ и оптимизиране на заявките</a:t>
              </a:r>
              <a:endParaRPr lang="bg-BG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2425" y="2273875"/>
              <a:ext cx="4867275" cy="1049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bg-BG" sz="1800">
                  <a:effectLst/>
                  <a:latin typeface="Times New Roman"/>
                  <a:ea typeface="Calibri"/>
                </a:rPr>
                <a:t>Хранилища за данни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bg-BG" sz="180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 </a:t>
              </a:r>
              <a:endParaRPr lang="bg-BG" sz="120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Up-Down Arrow 31"/>
            <p:cNvSpPr/>
            <p:nvPr/>
          </p:nvSpPr>
          <p:spPr>
            <a:xfrm>
              <a:off x="1600198" y="438150"/>
              <a:ext cx="314327" cy="50385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33" name="Up-Down Arrow 32"/>
            <p:cNvSpPr/>
            <p:nvPr/>
          </p:nvSpPr>
          <p:spPr>
            <a:xfrm>
              <a:off x="3551850" y="437175"/>
              <a:ext cx="314325" cy="503555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bg-BG" sz="1100">
                  <a:effectLst/>
                  <a:ea typeface="Times New Roman"/>
                  <a:cs typeface="Times New Roman"/>
                </a:rPr>
                <a:t> </a:t>
              </a:r>
              <a:endParaRPr lang="bg-BG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4" name="Up-Down Arrow 33"/>
            <p:cNvSpPr/>
            <p:nvPr/>
          </p:nvSpPr>
          <p:spPr>
            <a:xfrm>
              <a:off x="4504350" y="1122975"/>
              <a:ext cx="314325" cy="503555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bg-BG" sz="1100">
                  <a:effectLst/>
                  <a:ea typeface="Times New Roman"/>
                  <a:cs typeface="Times New Roman"/>
                </a:rPr>
                <a:t> </a:t>
              </a:r>
              <a:endParaRPr lang="bg-BG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656250" y="1103925"/>
              <a:ext cx="314325" cy="503555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bg-BG" sz="1100">
                  <a:effectLst/>
                  <a:ea typeface="Times New Roman"/>
                  <a:cs typeface="Times New Roman"/>
                </a:rPr>
                <a:t> </a:t>
              </a:r>
              <a:endParaRPr lang="bg-BG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2532675" y="1759880"/>
              <a:ext cx="314325" cy="503555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bg-BG" sz="1100">
                  <a:effectLst/>
                  <a:ea typeface="Times New Roman"/>
                  <a:cs typeface="Times New Roman"/>
                </a:rPr>
                <a:t> </a:t>
              </a:r>
              <a:endParaRPr lang="bg-BG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7" name="Flowchart: Magnetic Disk 36"/>
            <p:cNvSpPr/>
            <p:nvPr/>
          </p:nvSpPr>
          <p:spPr>
            <a:xfrm>
              <a:off x="458311" y="2678849"/>
              <a:ext cx="695327" cy="5334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>
                  <a:effectLst/>
                  <a:ea typeface="Calibri"/>
                  <a:cs typeface="Times New Roman"/>
                </a:rPr>
                <a:t>InnoDB</a:t>
              </a:r>
            </a:p>
          </p:txBody>
        </p:sp>
        <p:sp>
          <p:nvSpPr>
            <p:cNvPr id="38" name="Flowchart: Magnetic Disk 37"/>
            <p:cNvSpPr/>
            <p:nvPr/>
          </p:nvSpPr>
          <p:spPr>
            <a:xfrm>
              <a:off x="1330172" y="2688798"/>
              <a:ext cx="696300" cy="5334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Calibri"/>
                </a:rPr>
                <a:t>MyISAM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Flowchart: Magnetic Disk 38"/>
            <p:cNvSpPr/>
            <p:nvPr/>
          </p:nvSpPr>
          <p:spPr>
            <a:xfrm>
              <a:off x="2181484" y="2697324"/>
              <a:ext cx="695325" cy="5334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Calibri"/>
                </a:rPr>
                <a:t>Memory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Flowchart: Magnetic Disk 39"/>
            <p:cNvSpPr/>
            <p:nvPr/>
          </p:nvSpPr>
          <p:spPr>
            <a:xfrm>
              <a:off x="2993460" y="2685215"/>
              <a:ext cx="695325" cy="5334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Calibri"/>
                </a:rPr>
                <a:t>Archive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3809025" y="2686051"/>
              <a:ext cx="695325" cy="5334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/>
                  <a:ea typeface="Calibri"/>
                </a:rPr>
                <a:t>NDB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Flowchart: Magnetic Disk 41"/>
            <p:cNvSpPr/>
            <p:nvPr/>
          </p:nvSpPr>
          <p:spPr>
            <a:xfrm>
              <a:off x="4629150" y="2696131"/>
              <a:ext cx="541950" cy="53340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….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1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bg-BG"/>
              <a:t>Програмистите взаимодействат с MySQL база от данни, като изпращат заявки чрез специални класове наречени „конектори“ (Connector API). Заявките са анализирани и оптимизирани от SQL Engine и след това са препращани към хранилищата на данни.</a:t>
            </a:r>
          </a:p>
          <a:p>
            <a:r>
              <a:rPr lang="bg-BG"/>
              <a:t>MySQL поддържа архитектура, която позволява избор на </a:t>
            </a:r>
            <a:r>
              <a:rPr lang="bg-BG" b="1"/>
              <a:t>различни</a:t>
            </a:r>
            <a:r>
              <a:rPr lang="bg-BG"/>
              <a:t> хранилища на данни за </a:t>
            </a:r>
            <a:r>
              <a:rPr lang="bg-BG" b="1"/>
              <a:t>всяка</a:t>
            </a:r>
            <a:r>
              <a:rPr lang="bg-BG"/>
              <a:t> </a:t>
            </a:r>
            <a:r>
              <a:rPr lang="bg-BG" b="1"/>
              <a:t>таблица</a:t>
            </a:r>
            <a:r>
              <a:rPr lang="bg-BG"/>
              <a:t> от базата данни. Хранилищата на данни са компонент, който обработва SQL операциите към таблиците в базата.</a:t>
            </a:r>
          </a:p>
          <a:p>
            <a:pPr marL="109728" indent="0">
              <a:buNone/>
            </a:pP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MySQL. </a:t>
            </a:r>
            <a:r>
              <a:rPr lang="bg-BG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75922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/>
              <a:t>Използва се по подразбиране</a:t>
            </a:r>
          </a:p>
          <a:p>
            <a:pPr>
              <a:spcAft>
                <a:spcPts val="1200"/>
              </a:spcAft>
            </a:pPr>
            <a:r>
              <a:rPr lang="bg-BG"/>
              <a:t>Поддържа транзакции и референтен интегритет</a:t>
            </a:r>
          </a:p>
          <a:p>
            <a:r>
              <a:rPr lang="bg-BG"/>
              <a:t>Заключване на ниво запис - докато се изпълнява транзакция върху дадени записи от таблицата, те остават заключени, но други транзакции могат да се изпълняват върху останалите записи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</a:t>
            </a:r>
            <a:r>
              <a:rPr lang="bg-BG"/>
              <a:t>. Хранилища. </a:t>
            </a:r>
            <a:r>
              <a:rPr lang="bg-BG">
                <a:effectLst/>
              </a:rPr>
              <a:t>InnoDB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63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</a:t>
            </a:r>
            <a:r>
              <a:rPr lang="bg-BG"/>
              <a:t>. Хранилища. </a:t>
            </a:r>
            <a:r>
              <a:rPr lang="bg-BG">
                <a:effectLst/>
              </a:rPr>
              <a:t>InnoDB</a:t>
            </a:r>
            <a:endParaRPr lang="bg-BG" dirty="0"/>
          </a:p>
        </p:txBody>
      </p:sp>
      <p:grpSp>
        <p:nvGrpSpPr>
          <p:cNvPr id="4" name="Canvas 9"/>
          <p:cNvGrpSpPr/>
          <p:nvPr/>
        </p:nvGrpSpPr>
        <p:grpSpPr>
          <a:xfrm>
            <a:off x="1109814" y="1695950"/>
            <a:ext cx="7062585" cy="4685378"/>
            <a:chOff x="0" y="0"/>
            <a:chExt cx="5486400" cy="287845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2878455"/>
            </a:xfrm>
            <a:prstGeom prst="rect">
              <a:avLst/>
            </a:prstGeom>
          </p:spPr>
        </p:sp>
        <p:sp>
          <p:nvSpPr>
            <p:cNvPr id="6" name="Oval 5"/>
            <p:cNvSpPr/>
            <p:nvPr/>
          </p:nvSpPr>
          <p:spPr>
            <a:xfrm>
              <a:off x="79283" y="0"/>
              <a:ext cx="4165013" cy="284326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7996" y="1145401"/>
              <a:ext cx="956904" cy="4829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2000">
                  <a:effectLst/>
                  <a:ea typeface="Calibri"/>
                  <a:cs typeface="Times New Roman"/>
                </a:rPr>
                <a:t>Ibdata1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18590" y="637922"/>
              <a:ext cx="1305900" cy="2867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>
                  <a:effectLst/>
                  <a:latin typeface="Times New Roman"/>
                  <a:ea typeface="Calibri"/>
                </a:rPr>
                <a:t>Име на таблица 1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7225" y="582087"/>
              <a:ext cx="961684" cy="41973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800">
                  <a:effectLst/>
                  <a:latin typeface="Times New Roman"/>
                  <a:ea typeface="Calibri"/>
                </a:rPr>
                <a:t>Ib_logfile0</a:t>
              </a:r>
              <a:endParaRPr lang="bg-BG" sz="18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18930" y="1233123"/>
              <a:ext cx="1305560" cy="2863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>
                  <a:effectLst/>
                  <a:latin typeface="Times New Roman"/>
                  <a:ea typeface="Calibri"/>
                </a:rPr>
                <a:t>Име на таблица</a:t>
              </a:r>
              <a:r>
                <a:rPr lang="en-US" sz="1400">
                  <a:effectLst/>
                  <a:latin typeface="Times New Roman"/>
                  <a:ea typeface="Calibri"/>
                </a:rPr>
                <a:t> 2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8250" y="1877487"/>
              <a:ext cx="1305560" cy="2863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>
                  <a:effectLst/>
                  <a:latin typeface="Times New Roman"/>
                  <a:ea typeface="Calibri"/>
                </a:rPr>
                <a:t>Име на таблица</a:t>
              </a:r>
              <a:r>
                <a:rPr lang="en-US" sz="1400">
                  <a:effectLst/>
                  <a:latin typeface="Times New Roman"/>
                  <a:ea typeface="Calibri"/>
                </a:rPr>
                <a:t> n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67519" y="1744137"/>
              <a:ext cx="961390" cy="41973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800">
                  <a:effectLst/>
                  <a:latin typeface="Times New Roman"/>
                  <a:ea typeface="Calibri"/>
                </a:rPr>
                <a:t>Ib_logfile1</a:t>
              </a:r>
              <a:endParaRPr lang="bg-BG" sz="18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18250" y="1628522"/>
              <a:ext cx="1305560" cy="21052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……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39482" y="479941"/>
              <a:ext cx="496275" cy="1966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.ibd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39482" y="766696"/>
              <a:ext cx="495935" cy="1962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.frm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39482" y="1145578"/>
              <a:ext cx="495935" cy="1962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.ibd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39482" y="1432598"/>
              <a:ext cx="495935" cy="1962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.frm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39482" y="1797378"/>
              <a:ext cx="495935" cy="1962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.ibd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39482" y="2084398"/>
              <a:ext cx="495935" cy="1962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Calibri"/>
                </a:rPr>
                <a:t>.frm</a:t>
              </a:r>
              <a:endParaRPr lang="bg-BG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0" name="Straight Connector 19"/>
            <p:cNvCxnSpPr>
              <a:stCxn id="7" idx="3"/>
              <a:endCxn id="8" idx="1"/>
            </p:cNvCxnSpPr>
            <p:nvPr/>
          </p:nvCxnSpPr>
          <p:spPr>
            <a:xfrm flipV="1">
              <a:off x="1104900" y="781285"/>
              <a:ext cx="313690" cy="605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3"/>
              <a:endCxn id="10" idx="1"/>
            </p:cNvCxnSpPr>
            <p:nvPr/>
          </p:nvCxnSpPr>
          <p:spPr>
            <a:xfrm flipV="1">
              <a:off x="1104900" y="1376316"/>
              <a:ext cx="314030" cy="10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11" idx="1"/>
            </p:cNvCxnSpPr>
            <p:nvPr/>
          </p:nvCxnSpPr>
          <p:spPr>
            <a:xfrm>
              <a:off x="1104900" y="1386836"/>
              <a:ext cx="313350" cy="633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4" idx="1"/>
            </p:cNvCxnSpPr>
            <p:nvPr/>
          </p:nvCxnSpPr>
          <p:spPr>
            <a:xfrm flipV="1">
              <a:off x="2724490" y="578246"/>
              <a:ext cx="314992" cy="2030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3"/>
              <a:endCxn id="15" idx="1"/>
            </p:cNvCxnSpPr>
            <p:nvPr/>
          </p:nvCxnSpPr>
          <p:spPr>
            <a:xfrm>
              <a:off x="2724490" y="781285"/>
              <a:ext cx="314992" cy="83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3"/>
              <a:endCxn id="16" idx="1"/>
            </p:cNvCxnSpPr>
            <p:nvPr/>
          </p:nvCxnSpPr>
          <p:spPr>
            <a:xfrm flipV="1">
              <a:off x="2724490" y="1243686"/>
              <a:ext cx="314992" cy="132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3"/>
              <a:endCxn id="17" idx="1"/>
            </p:cNvCxnSpPr>
            <p:nvPr/>
          </p:nvCxnSpPr>
          <p:spPr>
            <a:xfrm>
              <a:off x="2724490" y="1376316"/>
              <a:ext cx="314992" cy="154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8" idx="1"/>
            </p:cNvCxnSpPr>
            <p:nvPr/>
          </p:nvCxnSpPr>
          <p:spPr>
            <a:xfrm flipV="1">
              <a:off x="2724490" y="1895486"/>
              <a:ext cx="314992" cy="125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3"/>
              <a:endCxn id="19" idx="1"/>
            </p:cNvCxnSpPr>
            <p:nvPr/>
          </p:nvCxnSpPr>
          <p:spPr>
            <a:xfrm>
              <a:off x="2723810" y="2020680"/>
              <a:ext cx="315672" cy="1618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1"/>
              <a:endCxn id="6" idx="6"/>
            </p:cNvCxnSpPr>
            <p:nvPr/>
          </p:nvCxnSpPr>
          <p:spPr>
            <a:xfrm flipH="1">
              <a:off x="4244296" y="791955"/>
              <a:ext cx="222929" cy="6296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1"/>
              <a:endCxn id="6" idx="6"/>
            </p:cNvCxnSpPr>
            <p:nvPr/>
          </p:nvCxnSpPr>
          <p:spPr>
            <a:xfrm flipH="1" flipV="1">
              <a:off x="4244296" y="1421631"/>
              <a:ext cx="223223" cy="532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19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bg-BG"/>
              <a:t>Използват се следните видове файлове:</a:t>
            </a:r>
          </a:p>
          <a:p>
            <a:r>
              <a:rPr lang="bg-BG"/>
              <a:t>Ibdata1- файл, в който се съхранява информация за списъка от таблици във всяка база от данни</a:t>
            </a:r>
          </a:p>
          <a:p>
            <a:r>
              <a:rPr lang="bg-BG"/>
              <a:t>За всяка таблица се създава файл с данни с разширение </a:t>
            </a:r>
            <a:r>
              <a:rPr lang="bg-BG" b="1"/>
              <a:t>.ibd</a:t>
            </a:r>
            <a:r>
              <a:rPr lang="bg-BG"/>
              <a:t>. В него се съхраняват и данните и индексите</a:t>
            </a:r>
          </a:p>
          <a:p>
            <a:r>
              <a:rPr lang="bg-BG"/>
              <a:t>Речникът с данни за всяка таблица се записва във фалове с разширение</a:t>
            </a:r>
            <a:r>
              <a:rPr lang="bg-BG" b="1"/>
              <a:t>.frm</a:t>
            </a:r>
            <a:r>
              <a:rPr lang="bg-BG"/>
              <a:t> (структурата на таблицата)</a:t>
            </a:r>
          </a:p>
          <a:p>
            <a:r>
              <a:rPr lang="bg-BG"/>
              <a:t>В ib_logfile0 и ib_logfile1 се съхраняват всички операции извършвани върху базата от данни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</a:t>
            </a:r>
            <a:r>
              <a:rPr lang="bg-BG"/>
              <a:t>. Хранилища. </a:t>
            </a:r>
            <a:r>
              <a:rPr lang="bg-BG">
                <a:effectLst/>
              </a:rPr>
              <a:t>InnoDB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432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730419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3200" b="1"/>
              <a:t>СУБД</a:t>
            </a:r>
            <a:r>
              <a:rPr lang="ru-RU" sz="3200"/>
              <a:t> –</a:t>
            </a:r>
            <a:r>
              <a:rPr lang="bg-BG" sz="3200"/>
              <a:t> набор от </a:t>
            </a:r>
            <a:r>
              <a:rPr lang="bg-BG" sz="3200" b="1"/>
              <a:t>програми</a:t>
            </a:r>
            <a:r>
              <a:rPr lang="bg-BG" sz="3200"/>
              <a:t>, </a:t>
            </a:r>
            <a:br>
              <a:rPr lang="bg-BG" sz="3200"/>
            </a:br>
            <a:r>
              <a:rPr lang="bg-BG" sz="3200"/>
              <a:t>които се използват за </a:t>
            </a:r>
            <a:br>
              <a:rPr lang="bg-BG" sz="3200"/>
            </a:br>
            <a:r>
              <a:rPr lang="bg-BG" sz="3200" b="1"/>
              <a:t>дефиниране</a:t>
            </a:r>
            <a:r>
              <a:rPr lang="bg-BG" sz="3200"/>
              <a:t>, </a:t>
            </a:r>
            <a:r>
              <a:rPr lang="bg-BG" sz="3200" b="1"/>
              <a:t>обработка</a:t>
            </a:r>
            <a:r>
              <a:rPr lang="bg-BG" sz="3200"/>
              <a:t> и </a:t>
            </a:r>
            <a:r>
              <a:rPr lang="bg-BG" sz="3200" b="1"/>
              <a:t>администриране</a:t>
            </a:r>
            <a:r>
              <a:rPr lang="bg-BG" sz="3200"/>
              <a:t> на базата от данни и нейните приложения.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66723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799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bg-BG"/>
              <a:t>MyISAM е типът хранилище на данни по подразбиране в MySQL до версия 5.5</a:t>
            </a:r>
          </a:p>
          <a:p>
            <a:r>
              <a:rPr lang="bg-BG"/>
              <a:t>Предлагат маханизъм за заключване само на </a:t>
            </a:r>
            <a:r>
              <a:rPr lang="bg-BG" b="1"/>
              <a:t>ниво таблица</a:t>
            </a:r>
            <a:r>
              <a:rPr lang="bg-BG"/>
              <a:t>, т.е. докато не приключи една транзакция към таблицата, не може да бъде изпълнена друга.</a:t>
            </a:r>
          </a:p>
          <a:p>
            <a:pPr marL="109728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</a:t>
            </a:r>
            <a:r>
              <a:rPr lang="bg-BG"/>
              <a:t>. Хранилища. </a:t>
            </a:r>
            <a:r>
              <a:rPr lang="bg-BG">
                <a:effectLst/>
              </a:rPr>
              <a:t>	</a:t>
            </a:r>
            <a:r>
              <a:rPr lang="en-GB">
                <a:effectLst/>
              </a:rPr>
              <a:t>MyISAM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569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/>
              <a:t>Всяка таблица от този тип се записва на три файла на твърдия диск. Файловете имат имена, които започват с името на таблицата и разширение, което да покаже типа на файла. </a:t>
            </a:r>
          </a:p>
          <a:p>
            <a:r>
              <a:rPr lang="bg-BG"/>
              <a:t>Файловете с разширение .frm съхраняват структурата на таблицата.</a:t>
            </a:r>
          </a:p>
          <a:p>
            <a:r>
              <a:rPr lang="bg-BG"/>
              <a:t>файловете с разширение .</a:t>
            </a:r>
            <a:r>
              <a:rPr lang="en-US"/>
              <a:t>myd</a:t>
            </a:r>
            <a:r>
              <a:rPr lang="bg-BG"/>
              <a:t>(MYData) съхраняват данните </a:t>
            </a:r>
          </a:p>
          <a:p>
            <a:r>
              <a:rPr lang="bg-BG"/>
              <a:t>индексите се записват в .</a:t>
            </a:r>
            <a:r>
              <a:rPr lang="en-US"/>
              <a:t>myi </a:t>
            </a:r>
            <a:r>
              <a:rPr lang="bg-BG"/>
              <a:t>(MYIndex)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</a:t>
            </a:r>
            <a:r>
              <a:rPr lang="bg-BG"/>
              <a:t>. Хранилища. </a:t>
            </a:r>
            <a:r>
              <a:rPr lang="bg-BG">
                <a:effectLst/>
              </a:rPr>
              <a:t>	</a:t>
            </a:r>
            <a:r>
              <a:rPr lang="en-GB">
                <a:effectLst/>
              </a:rPr>
              <a:t>MyISAM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284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b="1"/>
              <a:t>Memory</a:t>
            </a:r>
            <a:r>
              <a:rPr lang="bg-BG"/>
              <a:t> - записва всички данни в RAM паметта на компютъра</a:t>
            </a:r>
          </a:p>
          <a:p>
            <a:r>
              <a:rPr lang="bg-BG" b="1"/>
              <a:t>Archive</a:t>
            </a:r>
            <a:r>
              <a:rPr lang="bg-BG"/>
              <a:t> - неиндексирани хранилища, които се използват за съхраняване на големи количества данни, които не се използват ежедневно и съдържат исторически данни, в това число и данни за извършени одити. Размерът на хранилището (за разлика от другите) е </a:t>
            </a:r>
            <a:r>
              <a:rPr lang="bg-BG" b="1"/>
              <a:t>неограничен</a:t>
            </a:r>
            <a:r>
              <a:rPr lang="bg-BG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</a:t>
            </a:r>
            <a:r>
              <a:rPr lang="bg-BG"/>
              <a:t>. Хранилища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240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bg-BG"/>
              <a:t>Основана през 1977</a:t>
            </a:r>
            <a:endParaRPr lang="en-US"/>
          </a:p>
          <a:p>
            <a:pPr>
              <a:spcAft>
                <a:spcPts val="600"/>
              </a:spcAft>
            </a:pPr>
            <a:r>
              <a:rPr lang="bg-BG"/>
              <a:t>През 1979 се превръща в първата комерсиална релационна база данни с поддръжка на SQL</a:t>
            </a:r>
          </a:p>
          <a:p>
            <a:pPr>
              <a:spcAft>
                <a:spcPts val="600"/>
              </a:spcAft>
            </a:pPr>
            <a:r>
              <a:rPr lang="bg-BG"/>
              <a:t>Лидер на пазара на СУБД.</a:t>
            </a:r>
          </a:p>
          <a:p>
            <a:r>
              <a:rPr lang="bg-BG"/>
              <a:t>Лари Елисън  - вдъхновен от публикациите на Едгар Код за релационните бази от данни - </a:t>
            </a:r>
            <a:r>
              <a:rPr lang="bg-BG" i="1"/>
              <a:t>"A Relational Model of Data for Large Shared Data Banks</a:t>
            </a:r>
            <a:r>
              <a:rPr lang="bg-BG"/>
              <a:t>"</a:t>
            </a:r>
          </a:p>
        </p:txBody>
      </p:sp>
      <p:pic>
        <p:nvPicPr>
          <p:cNvPr id="2050" name="Picture 2" descr="C:\Users\User\Pictures\Screenshots\663px-Oracle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85" y="404664"/>
            <a:ext cx="63150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8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/>
              <a:t>Express Edition – подобно на Microsoft SQL Server, Oracle предлага безплатна, но с ограничени възможности версия на продукта</a:t>
            </a:r>
          </a:p>
          <a:p>
            <a:endParaRPr lang="bg-BG"/>
          </a:p>
          <a:p>
            <a:pPr marL="109728" indent="0">
              <a:buNone/>
            </a:pPr>
            <a:endParaRPr lang="bg-BG"/>
          </a:p>
          <a:p>
            <a:r>
              <a:rPr lang="en-US"/>
              <a:t>Standard Edition One – предлага повече възможности от Express Edition  и може да работи с два процесора.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Oracle. </a:t>
            </a:r>
            <a:r>
              <a:rPr lang="bg-BG"/>
              <a:t>Версии</a:t>
            </a:r>
          </a:p>
        </p:txBody>
      </p:sp>
    </p:spTree>
    <p:extLst>
      <p:ext uri="{BB962C8B-B14F-4D97-AF65-F5344CB8AC3E}">
        <p14:creationId xmlns:p14="http://schemas.microsoft.com/office/powerpoint/2010/main" val="411717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/>
              <a:t>Standard Edition – може да работи на системи с до четири процесора и добавя възможност за разпределяне на една база от данни върху клъстер от сървъри.</a:t>
            </a:r>
          </a:p>
          <a:p>
            <a:endParaRPr lang="bg-BG"/>
          </a:p>
          <a:p>
            <a:pPr marL="109728" indent="0">
              <a:buNone/>
            </a:pPr>
            <a:endParaRPr lang="bg-BG"/>
          </a:p>
          <a:p>
            <a:r>
              <a:rPr lang="bg-BG"/>
              <a:t>Enterprise Edition – включва повече възможности от Standard Edition и може да работи на системи с над четири процесора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Oracle. </a:t>
            </a:r>
            <a:r>
              <a:rPr lang="bg-BG"/>
              <a:t>Версии</a:t>
            </a:r>
          </a:p>
        </p:txBody>
      </p:sp>
    </p:spTree>
    <p:extLst>
      <p:ext uri="{BB962C8B-B14F-4D97-AF65-F5344CB8AC3E}">
        <p14:creationId xmlns:p14="http://schemas.microsoft.com/office/powerpoint/2010/main" val="1156058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39760"/>
          </a:xfrm>
        </p:spPr>
        <p:txBody>
          <a:bodyPr/>
          <a:lstStyle/>
          <a:p>
            <a:r>
              <a:rPr lang="bg-BG"/>
              <a:t>Oracle се състои от бази от данни и инстанции </a:t>
            </a:r>
          </a:p>
          <a:p>
            <a:r>
              <a:rPr lang="bg-BG"/>
              <a:t>Всяка инстанция съдържа набор процеси и споделена оперативна памет с която те работят. За да бъде достъпвана информацията в база от данни, трябва да бъде стартирана инстанция за нея.</a:t>
            </a:r>
          </a:p>
          <a:p>
            <a:pPr marL="109728" indent="0">
              <a:buNone/>
            </a:pP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Oracle. </a:t>
            </a:r>
            <a:r>
              <a:rPr lang="bg-BG"/>
              <a:t>Архитектура</a:t>
            </a:r>
          </a:p>
        </p:txBody>
      </p:sp>
      <p:grpSp>
        <p:nvGrpSpPr>
          <p:cNvPr id="4" name="Canvas 52"/>
          <p:cNvGrpSpPr/>
          <p:nvPr/>
        </p:nvGrpSpPr>
        <p:grpSpPr>
          <a:xfrm>
            <a:off x="637120" y="4328057"/>
            <a:ext cx="7560840" cy="1714339"/>
            <a:chOff x="0" y="0"/>
            <a:chExt cx="5760720" cy="121983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760720" cy="1219835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881852" y="155973"/>
              <a:ext cx="2664833" cy="104884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8874" y="501733"/>
              <a:ext cx="1076960" cy="3524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Calibri"/>
                </a:rPr>
                <a:t>База от данни</a:t>
              </a:r>
              <a:endParaRPr lang="bg-BG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 flipV="1">
              <a:off x="3546685" y="677946"/>
              <a:ext cx="442188" cy="24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060472" y="158695"/>
              <a:ext cx="840293" cy="2913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600" b="1">
                  <a:effectLst/>
                  <a:latin typeface="Times New Roman"/>
                  <a:ea typeface="Calibri"/>
                </a:rPr>
                <a:t>Инстанция</a:t>
              </a:r>
              <a:endParaRPr lang="bg-BG" sz="1600" b="1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385" y="450005"/>
              <a:ext cx="1075398" cy="5407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200" b="1">
                  <a:effectLst/>
                  <a:latin typeface="Times New Roman"/>
                  <a:ea typeface="Calibri"/>
                </a:rPr>
                <a:t>Споделена памет</a:t>
              </a:r>
              <a:endParaRPr lang="bg-BG" sz="1200" b="1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8792" y="459884"/>
              <a:ext cx="938430" cy="5301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 b="1">
                  <a:effectLst/>
                  <a:latin typeface="Times New Roman"/>
                  <a:ea typeface="Calibri"/>
                </a:rPr>
                <a:t>Процеси</a:t>
              </a:r>
              <a:endParaRPr lang="bg-BG" sz="1400" b="1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37792" y="688413"/>
              <a:ext cx="32918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69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Oracle.</a:t>
            </a:r>
            <a:r>
              <a:rPr lang="bg-BG"/>
              <a:t> Логическа и физическа структура</a:t>
            </a:r>
          </a:p>
        </p:txBody>
      </p:sp>
      <p:grpSp>
        <p:nvGrpSpPr>
          <p:cNvPr id="4" name="Canvas 67"/>
          <p:cNvGrpSpPr/>
          <p:nvPr/>
        </p:nvGrpSpPr>
        <p:grpSpPr>
          <a:xfrm>
            <a:off x="369836" y="2079255"/>
            <a:ext cx="8208912" cy="3423250"/>
            <a:chOff x="0" y="0"/>
            <a:chExt cx="5901200" cy="183987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760720" cy="180594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1186378" y="217585"/>
              <a:ext cx="667755" cy="259267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800">
                  <a:effectLst/>
                  <a:latin typeface="Times New Roman"/>
                  <a:ea typeface="Calibri"/>
                </a:rPr>
                <a:t>Блок</a:t>
              </a:r>
              <a:endParaRPr lang="bg-BG" sz="18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1415" y="257112"/>
              <a:ext cx="646430" cy="3715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800" b="1">
                  <a:effectLst/>
                  <a:latin typeface="Times New Roman"/>
                  <a:ea typeface="Calibri"/>
                </a:rPr>
                <a:t>Логическа</a:t>
              </a:r>
              <a:endParaRPr lang="bg-BG" sz="1800" b="1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800" b="1">
                  <a:effectLst/>
                  <a:latin typeface="Times New Roman"/>
                  <a:ea typeface="Calibri"/>
                </a:rPr>
                <a:t>структура</a:t>
              </a:r>
              <a:endParaRPr lang="bg-BG" sz="1800" b="1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3000" y="1146423"/>
              <a:ext cx="664845" cy="4140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800" b="1">
                  <a:effectLst/>
                  <a:latin typeface="Times New Roman"/>
                  <a:ea typeface="Calibri"/>
                </a:rPr>
                <a:t>Физическа</a:t>
              </a:r>
              <a:endParaRPr lang="bg-BG" sz="1800" b="1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800" b="1">
                  <a:effectLst/>
                  <a:latin typeface="Times New Roman"/>
                  <a:ea typeface="Calibri"/>
                </a:rPr>
                <a:t>структура</a:t>
              </a:r>
              <a:endParaRPr lang="bg-BG" sz="1800" b="1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0200" y="219436"/>
              <a:ext cx="692066" cy="25908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800">
                  <a:effectLst/>
                  <a:latin typeface="Times New Roman"/>
                  <a:ea typeface="Calibri"/>
                </a:rPr>
                <a:t>Екстент</a:t>
              </a:r>
              <a:endParaRPr lang="bg-BG" sz="18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4733" y="60469"/>
              <a:ext cx="691515" cy="25908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600">
                  <a:effectLst/>
                  <a:latin typeface="Times New Roman"/>
                  <a:ea typeface="Calibri"/>
                </a:rPr>
                <a:t>Сегмент</a:t>
              </a:r>
              <a:endParaRPr lang="bg-BG" sz="16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57666" y="110065"/>
              <a:ext cx="1547199" cy="602665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800">
                  <a:effectLst/>
                  <a:latin typeface="Times New Roman"/>
                  <a:ea typeface="Calibri"/>
                </a:rPr>
                <a:t>Таблично пространство</a:t>
              </a:r>
              <a:endParaRPr lang="bg-BG" sz="18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3000" y="931333"/>
              <a:ext cx="5738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24733" y="453651"/>
              <a:ext cx="691515" cy="259080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600">
                  <a:effectLst/>
                  <a:latin typeface="Times New Roman"/>
                  <a:ea typeface="Calibri"/>
                </a:rPr>
                <a:t>Таблица</a:t>
              </a:r>
              <a:endParaRPr lang="bg-BG" sz="16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>
              <a:stCxn id="11" idx="2"/>
            </p:cNvCxnSpPr>
            <p:nvPr/>
          </p:nvCxnSpPr>
          <p:spPr>
            <a:xfrm flipH="1">
              <a:off x="3425800" y="712730"/>
              <a:ext cx="1405466" cy="401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</p:cNvCxnSpPr>
            <p:nvPr/>
          </p:nvCxnSpPr>
          <p:spPr>
            <a:xfrm flipH="1">
              <a:off x="4458669" y="712730"/>
              <a:ext cx="372597" cy="4031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</p:cNvCxnSpPr>
            <p:nvPr/>
          </p:nvCxnSpPr>
          <p:spPr>
            <a:xfrm>
              <a:off x="4831266" y="712730"/>
              <a:ext cx="609665" cy="401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an 16"/>
            <p:cNvSpPr/>
            <p:nvPr/>
          </p:nvSpPr>
          <p:spPr>
            <a:xfrm>
              <a:off x="2953783" y="1146413"/>
              <a:ext cx="848741" cy="675879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>
                  <a:effectLst/>
                  <a:latin typeface="Times New Roman"/>
                  <a:ea typeface="Calibri"/>
                </a:rPr>
                <a:t>Файлове с данни</a:t>
              </a:r>
              <a:r>
                <a:rPr lang="bg-BG" sz="14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3982906" y="1164230"/>
              <a:ext cx="848360" cy="67564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>
                  <a:effectLst/>
                  <a:latin typeface="Times New Roman"/>
                  <a:ea typeface="Calibri"/>
                </a:rPr>
                <a:t>Лог файлове</a:t>
              </a: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Can 18"/>
            <p:cNvSpPr/>
            <p:nvPr/>
          </p:nvSpPr>
          <p:spPr>
            <a:xfrm>
              <a:off x="4955556" y="1164236"/>
              <a:ext cx="945644" cy="675005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bg-BG" sz="1400">
                  <a:effectLst/>
                  <a:latin typeface="Times New Roman"/>
                  <a:ea typeface="Calibri"/>
                </a:rPr>
                <a:t>Контролни файлове</a:t>
              </a:r>
              <a:r>
                <a:rPr lang="en-US" sz="1400">
                  <a:effectLst/>
                  <a:latin typeface="Times New Roman"/>
                  <a:ea typeface="Times New Roman"/>
                </a:rPr>
                <a:t> </a:t>
              </a:r>
              <a:endParaRPr lang="bg-BG" sz="14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29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bg-BG"/>
              <a:t>Всяка БД се състои от</a:t>
            </a:r>
          </a:p>
          <a:p>
            <a:r>
              <a:rPr lang="bg-BG"/>
              <a:t>1 или повече физически файла, наречени файлове с данни. Един или повече физически файла формират логическа единица наречена таблично пространство (tablespace)</a:t>
            </a:r>
          </a:p>
          <a:p>
            <a:r>
              <a:rPr lang="bg-BG"/>
              <a:t>2 или повече лог файла (redo log files)  – в тях се записват всички промени правени по данните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Oracle. </a:t>
            </a:r>
            <a:r>
              <a:rPr lang="bg-BG">
                <a:effectLst/>
              </a:rPr>
              <a:t>Физическа структура</a:t>
            </a:r>
            <a:r>
              <a:rPr lang="en-US">
                <a:effectLst/>
              </a:rPr>
              <a:t> </a:t>
            </a:r>
            <a:r>
              <a:rPr lang="bg-BG">
                <a:effectLst/>
              </a:rPr>
              <a:t>на БД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6123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bg-BG"/>
              <a:t>Всяка БД се състои от</a:t>
            </a:r>
          </a:p>
          <a:p>
            <a:r>
              <a:rPr lang="bg-BG"/>
              <a:t>контролен файл -  съдържа: името на базата данни, датата на създаване, имена и местоположения на файловете с данни и лог файловете (redo log). При всяко стартиране на инстанция на база от данни, контролният файл идентифицира файловете с данни и лог файловете, които трябва да бъдат отворени, за да протече успешно операцията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Oracle. </a:t>
            </a:r>
            <a:r>
              <a:rPr lang="bg-BG">
                <a:effectLst/>
              </a:rPr>
              <a:t>Физическа структура</a:t>
            </a:r>
            <a:r>
              <a:rPr lang="en-US">
                <a:effectLst/>
              </a:rPr>
              <a:t> </a:t>
            </a:r>
            <a:r>
              <a:rPr lang="bg-BG">
                <a:effectLst/>
              </a:rPr>
              <a:t>на БД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072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Йерархични</a:t>
            </a:r>
          </a:p>
          <a:p>
            <a:r>
              <a:rPr lang="bg-BG"/>
              <a:t>Релационни</a:t>
            </a:r>
          </a:p>
          <a:p>
            <a:r>
              <a:rPr lang="bg-BG"/>
              <a:t>Обектно ориентирани БД – съхраняват не само данни, но и методи за обработката им, които са обединени в 1 обект</a:t>
            </a:r>
          </a:p>
          <a:p>
            <a:r>
              <a:rPr lang="en-GB"/>
              <a:t>NoSQL (Not Only SQL)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Видове СУБД</a:t>
            </a:r>
          </a:p>
        </p:txBody>
      </p:sp>
    </p:spTree>
    <p:extLst>
      <p:ext uri="{BB962C8B-B14F-4D97-AF65-F5344CB8AC3E}">
        <p14:creationId xmlns:p14="http://schemas.microsoft.com/office/powerpoint/2010/main" val="1898456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/>
              <a:t>Oracle Data Blocks – най-малката логическа единица за съхраняване на информация. Един блок представлява определено количество байтове на твърдия диск (размерът зависи от настройката на Oracle). </a:t>
            </a:r>
          </a:p>
          <a:p>
            <a:r>
              <a:rPr lang="bg-BG"/>
              <a:t>Блоковете се групират в екстенти (Extents).</a:t>
            </a:r>
          </a:p>
          <a:p>
            <a:pPr marL="109728" indent="0">
              <a:buNone/>
            </a:pP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Oracle. </a:t>
            </a:r>
            <a:r>
              <a:rPr lang="bg-BG">
                <a:effectLst/>
              </a:rPr>
              <a:t>Логическа структура</a:t>
            </a:r>
            <a:r>
              <a:rPr lang="en-US">
                <a:effectLst/>
              </a:rPr>
              <a:t> </a:t>
            </a:r>
            <a:r>
              <a:rPr lang="bg-BG">
                <a:effectLst/>
              </a:rPr>
              <a:t>на БД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7548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/>
              <a:t>Сегмент (Segments) – следващото ниво в йерархията – групира няколко екстента</a:t>
            </a:r>
          </a:p>
          <a:p>
            <a:r>
              <a:rPr lang="bg-BG"/>
              <a:t>Таблици – основната логическа единица за съхраняване на потребителска информация</a:t>
            </a:r>
          </a:p>
          <a:p>
            <a:r>
              <a:rPr lang="bg-BG"/>
              <a:t>Таблично пространство (tablespace) – логическа структура обединяваща логически свързани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Oracle. </a:t>
            </a:r>
            <a:r>
              <a:rPr lang="bg-BG">
                <a:effectLst/>
              </a:rPr>
              <a:t>Логическа структура</a:t>
            </a:r>
            <a:r>
              <a:rPr lang="en-US">
                <a:effectLst/>
              </a:rPr>
              <a:t> </a:t>
            </a:r>
            <a:r>
              <a:rPr lang="bg-BG">
                <a:effectLst/>
              </a:rPr>
              <a:t>на БД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458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3568" y="3284984"/>
            <a:ext cx="30703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800" b="1" i="1" dirty="0">
                <a:solidFill>
                  <a:srgbClr val="FFFFFF"/>
                </a:solidFill>
                <a:effectLst/>
                <a:latin typeface="Franklin Gothic Medium" pitchFamily="34" charset="0"/>
                <a:cs typeface="Arial" charset="0"/>
              </a:rPr>
              <a:t>SQL Server</a:t>
            </a:r>
            <a:endParaRPr lang="en-US" sz="4800" b="1" i="1" dirty="0">
              <a:solidFill>
                <a:srgbClr val="FFCC00"/>
              </a:solidFill>
              <a:effectLst/>
              <a:latin typeface="Franklin Gothic Medium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85750"/>
            <a:ext cx="7929563" cy="1225550"/>
          </a:xfrm>
          <a:noFill/>
        </p:spPr>
        <p:txBody>
          <a:bodyPr/>
          <a:lstStyle/>
          <a:p>
            <a:pPr eaLnBrk="1" hangingPunct="1"/>
            <a:r>
              <a:rPr lang="bg-BG" sz="3200" dirty="0"/>
              <a:t>Какво е </a:t>
            </a:r>
            <a:br>
              <a:rPr lang="en-US" sz="3200" dirty="0"/>
            </a:br>
            <a:r>
              <a:rPr lang="en-US" sz="3200" dirty="0"/>
              <a:t>Microsoft SQL Server</a:t>
            </a:r>
            <a:r>
              <a:rPr lang="bg-BG" sz="3200" dirty="0"/>
              <a:t> </a:t>
            </a:r>
            <a:r>
              <a:rPr lang="en-US" sz="3200" dirty="0"/>
              <a:t>?</a:t>
            </a:r>
            <a:endParaRPr lang="bg-BG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452937"/>
          </a:xfrm>
          <a:noFill/>
        </p:spPr>
        <p:txBody>
          <a:bodyPr/>
          <a:lstStyle/>
          <a:p>
            <a:pPr eaLnBrk="1" hangingPunct="1"/>
            <a:r>
              <a:rPr lang="bg-BG" dirty="0"/>
              <a:t>Не само платформа за релационни бази от данни.</a:t>
            </a:r>
          </a:p>
          <a:p>
            <a:pPr eaLnBrk="1" hangingPunct="1"/>
            <a:r>
              <a:rPr lang="en-US" dirty="0"/>
              <a:t>“</a:t>
            </a:r>
            <a:r>
              <a:rPr lang="bg-BG" i="1" dirty="0"/>
              <a:t>Платформа за изграждане</a:t>
            </a:r>
            <a:r>
              <a:rPr lang="en-US" i="1" dirty="0"/>
              <a:t> </a:t>
            </a:r>
            <a:r>
              <a:rPr lang="bg-BG" i="1" dirty="0"/>
              <a:t>на модерна информационна структура на малки, средни и големи организации</a:t>
            </a:r>
            <a:r>
              <a:rPr lang="bg-BG" dirty="0"/>
              <a:t>.</a:t>
            </a:r>
            <a:r>
              <a:rPr lang="en-US" dirty="0"/>
              <a:t>”</a:t>
            </a:r>
          </a:p>
          <a:p>
            <a:pPr eaLnBrk="1" hangingPunct="1"/>
            <a:r>
              <a:rPr lang="bg-BG" dirty="0"/>
              <a:t>Система за управление на бази от данни, складове от данни и анализи (бизнес интелигентност, бизнес разузнаване).</a:t>
            </a:r>
          </a:p>
        </p:txBody>
      </p:sp>
    </p:spTree>
    <p:extLst>
      <p:ext uri="{BB962C8B-B14F-4D97-AF65-F5344CB8AC3E}">
        <p14:creationId xmlns:p14="http://schemas.microsoft.com/office/powerpoint/2010/main" val="912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94" y="404664"/>
            <a:ext cx="8189862" cy="951036"/>
          </a:xfrm>
        </p:spPr>
        <p:txBody>
          <a:bodyPr/>
          <a:lstStyle/>
          <a:p>
            <a:r>
              <a:rPr lang="bg-BG" dirty="0"/>
              <a:t>Издания (</a:t>
            </a:r>
            <a:r>
              <a:rPr lang="en-US" dirty="0"/>
              <a:t>Editions)</a:t>
            </a:r>
            <a:br>
              <a:rPr lang="bg-BG" dirty="0"/>
            </a:br>
            <a:r>
              <a:rPr lang="bg-BG" dirty="0"/>
              <a:t>на</a:t>
            </a:r>
            <a:r>
              <a:rPr lang="en-US" dirty="0"/>
              <a:t> MS SQL Server …</a:t>
            </a:r>
            <a:r>
              <a:rPr lang="bg-BG" dirty="0"/>
              <a:t>/2014/2016</a:t>
            </a:r>
            <a:r>
              <a:rPr lang="en-US" dirty="0"/>
              <a:t>/2017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39208"/>
          </a:xfrm>
        </p:spPr>
        <p:txBody>
          <a:bodyPr/>
          <a:lstStyle/>
          <a:p>
            <a:r>
              <a:rPr lang="en-US" dirty="0"/>
              <a:t>Enterprise (64-bit and 32-bit)</a:t>
            </a:r>
          </a:p>
          <a:p>
            <a:r>
              <a:rPr lang="en-US" dirty="0"/>
              <a:t>Business Intelligence (64-bit and 32-bit)</a:t>
            </a:r>
          </a:p>
          <a:p>
            <a:r>
              <a:rPr lang="en-US" dirty="0"/>
              <a:t>Standard (64-bit and 32-bit)</a:t>
            </a:r>
          </a:p>
          <a:p>
            <a:r>
              <a:rPr lang="en-US" dirty="0"/>
              <a:t>Web (64-bit and 32-bit)</a:t>
            </a:r>
          </a:p>
          <a:p>
            <a:r>
              <a:rPr lang="en-US" dirty="0">
                <a:solidFill>
                  <a:srgbClr val="FF0000"/>
                </a:solidFill>
              </a:rPr>
              <a:t>Developer (64-bit and 32-bit)</a:t>
            </a:r>
          </a:p>
          <a:p>
            <a:r>
              <a:rPr lang="en-US" dirty="0">
                <a:solidFill>
                  <a:srgbClr val="FF0000"/>
                </a:solidFill>
              </a:rPr>
              <a:t>Express (64-bit and 32-bit) editions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808" y="332656"/>
            <a:ext cx="8229600" cy="778098"/>
          </a:xfrm>
        </p:spPr>
        <p:txBody>
          <a:bodyPr/>
          <a:lstStyle/>
          <a:p>
            <a:pPr algn="ctr" eaLnBrk="1" hangingPunct="1"/>
            <a:r>
              <a:rPr lang="bg-BG" sz="3200" dirty="0"/>
              <a:t>Сървърни компоненти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9200" y="1487488"/>
            <a:ext cx="8280920" cy="534387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bg-BG" b="1" dirty="0"/>
              <a:t>  </a:t>
            </a:r>
            <a:r>
              <a:rPr lang="en-US" b="1" dirty="0"/>
              <a:t>SQL Server Database Services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>
                <a:solidFill>
                  <a:srgbClr val="FF0000"/>
                </a:solidFill>
              </a:rPr>
              <a:t>Database Engine </a:t>
            </a:r>
            <a:r>
              <a:rPr lang="bg-BG" dirty="0"/>
              <a:t>) </a:t>
            </a:r>
            <a:r>
              <a:rPr lang="en-US" dirty="0"/>
              <a:t>– </a:t>
            </a:r>
            <a:r>
              <a:rPr lang="bg-BG" dirty="0"/>
              <a:t>за управление на БД, </a:t>
            </a:r>
            <a:r>
              <a:rPr lang="bg-BG" dirty="0" err="1"/>
              <a:t>репликация</a:t>
            </a:r>
            <a:r>
              <a:rPr lang="bg-BG" dirty="0"/>
              <a:t> и търсене на свободен текст.</a:t>
            </a:r>
            <a:r>
              <a:rPr lang="en-US" dirty="0"/>
              <a:t> </a:t>
            </a:r>
            <a:endParaRPr lang="bg-BG" dirty="0"/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bg-BG" b="1" dirty="0"/>
              <a:t>  </a:t>
            </a:r>
            <a:r>
              <a:rPr lang="en-US" b="1" dirty="0"/>
              <a:t>Analysis Services</a:t>
            </a:r>
            <a:r>
              <a:rPr lang="en-US" dirty="0"/>
              <a:t> </a:t>
            </a:r>
            <a:endParaRPr lang="bg-BG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OLAP </a:t>
            </a:r>
            <a:r>
              <a:rPr lang="bg-BG" b="1" dirty="0"/>
              <a:t>- </a:t>
            </a:r>
            <a:r>
              <a:rPr lang="bg-BG" dirty="0"/>
              <a:t>он-лайн аналитична обработка; </a:t>
            </a:r>
            <a:r>
              <a:rPr lang="en-US" dirty="0" err="1"/>
              <a:t>анализ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големи</a:t>
            </a:r>
            <a:r>
              <a:rPr lang="en-US" dirty="0"/>
              <a:t> </a:t>
            </a:r>
            <a:r>
              <a:rPr lang="en-US" dirty="0" err="1"/>
              <a:t>количества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bg-BG" dirty="0"/>
              <a:t>;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Data mining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bg-BG" dirty="0"/>
              <a:t>проектиране, създаване и визуализиране на модели за извличане на данни за интелигентни бизнес решения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30230" y="1576999"/>
            <a:ext cx="263110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5" y="306896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5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 eaLnBrk="1" hangingPunct="1"/>
            <a:r>
              <a:rPr lang="bg-BG" sz="3200" dirty="0"/>
              <a:t>Сървърни компоненти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401050" cy="5127848"/>
          </a:xfrm>
        </p:spPr>
        <p:txBody>
          <a:bodyPr/>
          <a:lstStyle/>
          <a:p>
            <a:pPr marL="274638" indent="-274638" eaLnBrk="1" hangingPunct="1">
              <a:lnSpc>
                <a:spcPct val="90000"/>
              </a:lnSpc>
              <a:buNone/>
            </a:pPr>
            <a:r>
              <a:rPr lang="bg-BG" b="1" dirty="0"/>
              <a:t>  </a:t>
            </a:r>
            <a:r>
              <a:rPr lang="en-US" b="1" dirty="0"/>
              <a:t>Integration Services</a:t>
            </a:r>
            <a:r>
              <a:rPr lang="en-US" dirty="0"/>
              <a:t> – </a:t>
            </a:r>
            <a:r>
              <a:rPr lang="bg-BG" dirty="0"/>
              <a:t>графични инструменти и програмируеми обекти за преместване, копиране и трансформиране на данни  от различни източници.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bg-BG" b="1" dirty="0"/>
              <a:t>  </a:t>
            </a:r>
            <a:r>
              <a:rPr lang="en-US" b="1" dirty="0"/>
              <a:t>Reporting Services - </a:t>
            </a:r>
            <a:r>
              <a:rPr lang="bg-BG" dirty="0"/>
              <a:t>за създаване и разпространяване на отчети.</a:t>
            </a:r>
            <a:r>
              <a:rPr lang="bg-BG" b="1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bg-BG" b="1" dirty="0"/>
              <a:t>  </a:t>
            </a:r>
            <a:r>
              <a:rPr lang="en-US" b="1" dirty="0"/>
              <a:t>Master Data Services</a:t>
            </a:r>
            <a:r>
              <a:rPr lang="bg-BG" b="1" dirty="0"/>
              <a:t> </a:t>
            </a:r>
            <a:r>
              <a:rPr lang="bg-BG" dirty="0"/>
              <a:t>– създаване на централно хранилище за „основните“, най-важните данни на фирмата и инструменти за тяхното управление.</a:t>
            </a:r>
          </a:p>
          <a:p>
            <a:pPr eaLnBrk="1" hangingPunct="1">
              <a:lnSpc>
                <a:spcPct val="90000"/>
              </a:lnSpc>
            </a:pPr>
            <a:endParaRPr lang="bg-BG" sz="2800" b="1" dirty="0"/>
          </a:p>
          <a:p>
            <a:pPr eaLnBrk="1" hangingPunct="1">
              <a:lnSpc>
                <a:spcPct val="90000"/>
              </a:lnSpc>
            </a:pPr>
            <a:endParaRPr lang="bg-BG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7" y="1340768"/>
            <a:ext cx="257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1" y="3645024"/>
            <a:ext cx="2571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1" y="4653136"/>
            <a:ext cx="295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9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управление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SQL Server Management Studio</a:t>
            </a:r>
          </a:p>
          <a:p>
            <a:r>
              <a:rPr lang="en-US" sz="3000" dirty="0"/>
              <a:t>SQL Server Configuration Manager</a:t>
            </a:r>
            <a:r>
              <a:rPr lang="bg-BG" sz="3000" dirty="0"/>
              <a:t> – конфигуриране на услугите и протоколите</a:t>
            </a:r>
            <a:endParaRPr lang="en-US" sz="3000" dirty="0"/>
          </a:p>
          <a:p>
            <a:r>
              <a:rPr lang="en-US" sz="3000" dirty="0"/>
              <a:t>SQL Server Profiler – </a:t>
            </a:r>
            <a:r>
              <a:rPr lang="bg-BG" sz="3000" dirty="0"/>
              <a:t>графичен потребителски интерфейс за мониторинг на инстанция на </a:t>
            </a:r>
            <a:r>
              <a:rPr lang="en-US" sz="3000" dirty="0"/>
              <a:t>Database Engine </a:t>
            </a:r>
            <a:r>
              <a:rPr lang="bg-BG" sz="3000" dirty="0"/>
              <a:t>или</a:t>
            </a:r>
            <a:r>
              <a:rPr lang="en-US" sz="3000" dirty="0"/>
              <a:t> Analysis Services.</a:t>
            </a:r>
          </a:p>
          <a:p>
            <a:r>
              <a:rPr lang="en-US" sz="3000" dirty="0"/>
              <a:t>SQL Server Data Tools</a:t>
            </a:r>
            <a:r>
              <a:rPr lang="bg-BG" sz="3000" dirty="0"/>
              <a:t> – за построяване на бизнес интелигентни решения.</a:t>
            </a:r>
            <a:endParaRPr lang="en-US" sz="3000" dirty="0"/>
          </a:p>
          <a:p>
            <a:r>
              <a:rPr lang="en-US" sz="3000" dirty="0"/>
              <a:t>….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41801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1"/>
          <p:cNvGrpSpPr>
            <a:grpSpLocks/>
          </p:cNvGrpSpPr>
          <p:nvPr/>
        </p:nvGrpSpPr>
        <p:grpSpPr bwMode="auto">
          <a:xfrm>
            <a:off x="5857875" y="2071688"/>
            <a:ext cx="2214563" cy="2424112"/>
            <a:chOff x="5202238" y="1736725"/>
            <a:chExt cx="2214562" cy="2424113"/>
          </a:xfrm>
        </p:grpSpPr>
        <p:sp>
          <p:nvSpPr>
            <p:cNvPr id="12295" name="AutoShape 2"/>
            <p:cNvSpPr>
              <a:spLocks noChangeArrowheads="1"/>
            </p:cNvSpPr>
            <p:nvPr/>
          </p:nvSpPr>
          <p:spPr bwMode="auto">
            <a:xfrm rot="16200000" flipV="1">
              <a:off x="5295900" y="1878013"/>
              <a:ext cx="2165350" cy="2076450"/>
            </a:xfrm>
            <a:prstGeom prst="triangle">
              <a:avLst>
                <a:gd name="adj" fmla="val 50000"/>
              </a:avLst>
            </a:prstGeom>
            <a:solidFill>
              <a:srgbClr val="EEE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anchor="ctr"/>
            <a:lstStyle/>
            <a:p>
              <a:pPr algn="ctr" eaLnBrk="0" hangingPunct="0"/>
              <a:endParaRPr lang="bg-BG" sz="1800" b="1">
                <a:solidFill>
                  <a:srgbClr val="000000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12296" name="Group 4"/>
            <p:cNvGrpSpPr>
              <a:grpSpLocks/>
            </p:cNvGrpSpPr>
            <p:nvPr/>
          </p:nvGrpSpPr>
          <p:grpSpPr bwMode="auto">
            <a:xfrm>
              <a:off x="5202238" y="3429000"/>
              <a:ext cx="785812" cy="731838"/>
              <a:chOff x="4138" y="2865"/>
              <a:chExt cx="495" cy="461"/>
            </a:xfrm>
          </p:grpSpPr>
          <p:pic>
            <p:nvPicPr>
              <p:cNvPr id="12303" name="Picture 5" descr="Server01"/>
              <p:cNvPicPr>
                <a:picLocks noChangeAspect="1" noChangeArrowheads="1"/>
              </p:cNvPicPr>
              <p:nvPr/>
            </p:nvPicPr>
            <p:blipFill>
              <a:blip r:embed="rId2">
                <a:lum bright="22000" contrast="-3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8" y="2865"/>
                <a:ext cx="36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4" name="Picture 6" descr="Database01"/>
              <p:cNvPicPr>
                <a:picLocks noChangeAspect="1" noChangeArrowheads="1"/>
              </p:cNvPicPr>
              <p:nvPr/>
            </p:nvPicPr>
            <p:blipFill>
              <a:blip r:embed="rId3">
                <a:lum bright="22000" contrast="-3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4" y="3117"/>
                <a:ext cx="259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97" name="Group 16"/>
            <p:cNvGrpSpPr>
              <a:grpSpLocks/>
            </p:cNvGrpSpPr>
            <p:nvPr/>
          </p:nvGrpSpPr>
          <p:grpSpPr bwMode="auto">
            <a:xfrm>
              <a:off x="5219700" y="2565400"/>
              <a:ext cx="785813" cy="731838"/>
              <a:chOff x="4138" y="2865"/>
              <a:chExt cx="495" cy="461"/>
            </a:xfrm>
          </p:grpSpPr>
          <p:pic>
            <p:nvPicPr>
              <p:cNvPr id="12301" name="Picture 17" descr="Server01"/>
              <p:cNvPicPr>
                <a:picLocks noChangeAspect="1" noChangeArrowheads="1"/>
              </p:cNvPicPr>
              <p:nvPr/>
            </p:nvPicPr>
            <p:blipFill>
              <a:blip r:embed="rId2">
                <a:lum bright="22000" contrast="-3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8" y="2865"/>
                <a:ext cx="36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2" name="Picture 18" descr="Database01"/>
              <p:cNvPicPr>
                <a:picLocks noChangeAspect="1" noChangeArrowheads="1"/>
              </p:cNvPicPr>
              <p:nvPr/>
            </p:nvPicPr>
            <p:blipFill>
              <a:blip r:embed="rId3">
                <a:lum bright="22000" contrast="-3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4" y="3117"/>
                <a:ext cx="259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98" name="Group 19"/>
            <p:cNvGrpSpPr>
              <a:grpSpLocks/>
            </p:cNvGrpSpPr>
            <p:nvPr/>
          </p:nvGrpSpPr>
          <p:grpSpPr bwMode="auto">
            <a:xfrm>
              <a:off x="5221288" y="1736725"/>
              <a:ext cx="785812" cy="731838"/>
              <a:chOff x="4138" y="2865"/>
              <a:chExt cx="495" cy="461"/>
            </a:xfrm>
          </p:grpSpPr>
          <p:pic>
            <p:nvPicPr>
              <p:cNvPr id="12299" name="Picture 20" descr="Server01"/>
              <p:cNvPicPr>
                <a:picLocks noChangeAspect="1" noChangeArrowheads="1"/>
              </p:cNvPicPr>
              <p:nvPr/>
            </p:nvPicPr>
            <p:blipFill>
              <a:blip r:embed="rId2">
                <a:lum bright="22000" contrast="-3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8" y="2865"/>
                <a:ext cx="36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0" name="Picture 21" descr="Database01"/>
              <p:cNvPicPr>
                <a:picLocks noChangeAspect="1" noChangeArrowheads="1"/>
              </p:cNvPicPr>
              <p:nvPr/>
            </p:nvPicPr>
            <p:blipFill>
              <a:blip r:embed="rId3">
                <a:lum bright="22000" contrast="-3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4" y="3117"/>
                <a:ext cx="259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2291" name="Picture 3" descr="Server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2071688"/>
            <a:ext cx="16367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569325" cy="850900"/>
          </a:xfrm>
        </p:spPr>
        <p:txBody>
          <a:bodyPr/>
          <a:lstStyle/>
          <a:p>
            <a:pPr eaLnBrk="1" hangingPunct="1"/>
            <a:r>
              <a:rPr lang="bg-BG"/>
              <a:t>Инстанции (</a:t>
            </a:r>
            <a:r>
              <a:rPr lang="en-US"/>
              <a:t>Instances</a:t>
            </a:r>
            <a:r>
              <a:rPr lang="bg-BG"/>
              <a:t>) на </a:t>
            </a:r>
            <a:r>
              <a:rPr lang="en-GB"/>
              <a:t>SQL Server</a:t>
            </a:r>
            <a:endParaRPr lang="en-US"/>
          </a:p>
        </p:txBody>
      </p:sp>
      <p:sp>
        <p:nvSpPr>
          <p:cNvPr id="2508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177087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2400" dirty="0" err="1"/>
              <a:t>Инстал</a:t>
            </a:r>
            <a:r>
              <a:rPr lang="en-US" sz="2400" dirty="0"/>
              <a:t>a</a:t>
            </a:r>
            <a:r>
              <a:rPr lang="bg-BG" sz="2400" dirty="0" err="1"/>
              <a:t>цията</a:t>
            </a:r>
            <a:r>
              <a:rPr lang="bg-BG" sz="2400" dirty="0"/>
              <a:t> на </a:t>
            </a:r>
            <a:r>
              <a:rPr lang="en-US" sz="2400" dirty="0"/>
              <a:t>SQL Server</a:t>
            </a:r>
            <a:r>
              <a:rPr lang="bg-BG" sz="2400" dirty="0"/>
              <a:t>  върху компютъра наричаме </a:t>
            </a:r>
            <a:r>
              <a:rPr lang="bg-BG" sz="2400" b="1" dirty="0"/>
              <a:t>инстанция.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dirty="0"/>
              <a:t>Върху един компютър може да има една или няколко инстанции – една подразбираща се инстанция и няколко именувани. </a:t>
            </a:r>
          </a:p>
          <a:p>
            <a:pPr eaLnBrk="1" hangingPunct="1">
              <a:lnSpc>
                <a:spcPct val="90000"/>
              </a:lnSpc>
            </a:pPr>
            <a:r>
              <a:rPr lang="bg-BG" sz="2400" dirty="0"/>
              <a:t>Всяка инстанция има собствен набор от специфични програми и файлове с данни, както и набор от поделени файлове.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/>
              <a:t>Default Instance</a:t>
            </a:r>
            <a:r>
              <a:rPr lang="bg-BG" sz="2400" dirty="0"/>
              <a:t> -Идентифицира се с мрежовото име на компютъра, на който е стартиран сървърът .</a:t>
            </a: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US" sz="2400" u="sng" dirty="0"/>
              <a:t>Named Instance</a:t>
            </a:r>
            <a:r>
              <a:rPr lang="bg-BG" sz="2400" dirty="0"/>
              <a:t> - Идентифицира се с мрежовото име на компютъра</a:t>
            </a:r>
            <a:r>
              <a:rPr lang="en-US" sz="2400" dirty="0"/>
              <a:t> </a:t>
            </a:r>
            <a:r>
              <a:rPr lang="bg-BG" sz="2400" dirty="0"/>
              <a:t>и име на инстанцията</a:t>
            </a:r>
            <a:endParaRPr lang="en-GB" sz="2400" dirty="0"/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3214688" y="5715000"/>
            <a:ext cx="40322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effectLst/>
              </a:rPr>
              <a:t>Computername\instancename</a:t>
            </a:r>
          </a:p>
          <a:p>
            <a:pPr eaLnBrk="1" hangingPunct="1">
              <a:spcBef>
                <a:spcPct val="50000"/>
              </a:spcBef>
            </a:pPr>
            <a:r>
              <a:rPr lang="bg-BG" sz="2000" b="1">
                <a:solidFill>
                  <a:srgbClr val="000000"/>
                </a:solidFill>
                <a:effectLst/>
              </a:rPr>
              <a:t>Пример: </a:t>
            </a:r>
            <a:r>
              <a:rPr lang="en-US" sz="2000" b="1">
                <a:solidFill>
                  <a:srgbClr val="000000"/>
                </a:solidFill>
                <a:effectLst/>
              </a:rPr>
              <a:t>MIAMI\AWSALES</a:t>
            </a:r>
            <a:endParaRPr lang="bg-BG" sz="2000" b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86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0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0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24863" cy="1570037"/>
          </a:xfrm>
        </p:spPr>
        <p:txBody>
          <a:bodyPr/>
          <a:lstStyle/>
          <a:p>
            <a:pPr eaLnBrk="1" hangingPunct="1"/>
            <a:r>
              <a:rPr lang="en-US" sz="3200" dirty="0"/>
              <a:t>SQL Server Management Studio</a:t>
            </a:r>
            <a:r>
              <a:rPr lang="bg-BG" sz="3200" dirty="0"/>
              <a:t> </a:t>
            </a:r>
            <a:br>
              <a:rPr lang="en-US" sz="3200" dirty="0"/>
            </a:br>
            <a:endParaRPr lang="bg-BG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29600" cy="5040560"/>
          </a:xfrm>
        </p:spPr>
        <p:txBody>
          <a:bodyPr/>
          <a:lstStyle/>
          <a:p>
            <a:pPr eaLnBrk="1" hangingPunct="1"/>
            <a:r>
              <a:rPr lang="bg-BG" dirty="0"/>
              <a:t>Графична среда за достъп, конфигуриране, управление, администриране на сървъра и базите от данни </a:t>
            </a:r>
            <a:r>
              <a:rPr lang="en-US" dirty="0"/>
              <a:t>(</a:t>
            </a:r>
            <a:r>
              <a:rPr lang="en-US" dirty="0" err="1"/>
              <a:t>DataBase</a:t>
            </a:r>
            <a:r>
              <a:rPr lang="en-US" dirty="0"/>
              <a:t> Engine)</a:t>
            </a:r>
            <a:r>
              <a:rPr lang="bg-BG" dirty="0"/>
              <a:t>. </a:t>
            </a:r>
          </a:p>
          <a:p>
            <a:pPr eaLnBrk="1" hangingPunct="1"/>
            <a:r>
              <a:rPr lang="bg-BG" dirty="0"/>
              <a:t>Д</a:t>
            </a:r>
            <a:r>
              <a:rPr lang="en-US" dirty="0" err="1"/>
              <a:t>остъп</a:t>
            </a:r>
            <a:r>
              <a:rPr lang="en-US" dirty="0"/>
              <a:t>, </a:t>
            </a:r>
            <a:r>
              <a:rPr lang="en-US" dirty="0" err="1"/>
              <a:t>конфигуриране</a:t>
            </a:r>
            <a:r>
              <a:rPr lang="bg-BG" dirty="0"/>
              <a:t>, управление и администриране на </a:t>
            </a:r>
            <a:r>
              <a:rPr lang="en-US" dirty="0"/>
              <a:t>Analysis Services, Integration Services</a:t>
            </a:r>
            <a:r>
              <a:rPr lang="bg-BG" dirty="0"/>
              <a:t> и</a:t>
            </a:r>
            <a:r>
              <a:rPr lang="en-US" dirty="0"/>
              <a:t> Reporting Services</a:t>
            </a:r>
            <a:r>
              <a:rPr lang="bg-BG" dirty="0"/>
              <a:t>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911081" y="76447"/>
            <a:ext cx="1787525" cy="1406525"/>
            <a:chOff x="2735" y="1316"/>
            <a:chExt cx="2291" cy="1803"/>
          </a:xfrm>
        </p:grpSpPr>
        <p:pic>
          <p:nvPicPr>
            <p:cNvPr id="5" name="Picture 3" descr="SolutionExplor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" y="1316"/>
              <a:ext cx="2291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096" y="1918"/>
              <a:ext cx="645" cy="569"/>
              <a:chOff x="3357" y="1706"/>
              <a:chExt cx="1501" cy="1323"/>
            </a:xfrm>
          </p:grpSpPr>
          <p:pic>
            <p:nvPicPr>
              <p:cNvPr id="8" name="Picture 5" descr="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" y="1706"/>
                <a:ext cx="1045" cy="1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Databas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1" y="2289"/>
                <a:ext cx="917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7" descr="Tools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" y="1705"/>
              <a:ext cx="347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24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bg-BG" b="1"/>
              <a:t>Увеличаването на данните в релационните БД започва да забавя производителността им. </a:t>
            </a:r>
          </a:p>
          <a:p>
            <a:pPr marL="109728" indent="0">
              <a:buNone/>
            </a:pPr>
            <a:r>
              <a:rPr lang="bg-BG" b="1"/>
              <a:t>Подобряването на бързодействието се постига или с купуване на по-добър хардуер или чрез хоризонтално скалиране – разпределяне на БД между няколко компютъра.</a:t>
            </a:r>
            <a:endParaRPr lang="en-US"/>
          </a:p>
          <a:p>
            <a:endParaRPr lang="en-US"/>
          </a:p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Видове СУБД</a:t>
            </a:r>
            <a:r>
              <a:rPr lang="en-US"/>
              <a:t>. NoSQL</a:t>
            </a:r>
            <a:r>
              <a:rPr lang="bg-BG"/>
              <a:t>. Причини за появата</a:t>
            </a:r>
          </a:p>
        </p:txBody>
      </p:sp>
    </p:spTree>
    <p:extLst>
      <p:ext uri="{BB962C8B-B14F-4D97-AF65-F5344CB8AC3E}">
        <p14:creationId xmlns:p14="http://schemas.microsoft.com/office/powerpoint/2010/main" val="170950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bject Explorer - Microsoft SQL Server Management 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474"/>
            <a:ext cx="9144000" cy="51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74638"/>
            <a:ext cx="7704088" cy="993775"/>
          </a:xfrm>
        </p:spPr>
        <p:txBody>
          <a:bodyPr/>
          <a:lstStyle/>
          <a:p>
            <a:pPr eaLnBrk="1" hangingPunct="1"/>
            <a:r>
              <a:rPr lang="bg-BG" sz="3200" dirty="0"/>
              <a:t>Прозорци </a:t>
            </a:r>
            <a:br>
              <a:rPr lang="bg-BG" sz="3200" dirty="0"/>
            </a:br>
            <a:r>
              <a:rPr lang="bg-BG" sz="3200" dirty="0"/>
              <a:t>в </a:t>
            </a:r>
            <a:r>
              <a:rPr lang="en-US" sz="3200" dirty="0"/>
              <a:t>SQL Server Management Studio</a:t>
            </a:r>
            <a:endParaRPr lang="bg-BG" sz="32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/>
              <a:t>Registered Servers</a:t>
            </a:r>
            <a:r>
              <a:rPr lang="en-US" dirty="0"/>
              <a:t> – </a:t>
            </a:r>
            <a:r>
              <a:rPr lang="bg-BG" dirty="0"/>
              <a:t>показва сървърите, които текущо са регистрирани за употреба и дава възможност да се селектира активен сървър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Object Explorer</a:t>
            </a:r>
            <a:r>
              <a:rPr lang="bg-BG" dirty="0"/>
              <a:t> – предоставя възможност за разтваряне и свиване съдържанието на активния сървър</a:t>
            </a:r>
            <a:r>
              <a:rPr lang="en-US" dirty="0"/>
              <a:t> </a:t>
            </a:r>
            <a:r>
              <a:rPr lang="bg-BG" dirty="0"/>
              <a:t>и БД</a:t>
            </a:r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Object Explorer</a:t>
            </a:r>
            <a:r>
              <a:rPr lang="bg-BG" u="sng" dirty="0"/>
              <a:t> </a:t>
            </a:r>
            <a:r>
              <a:rPr lang="en-US" u="sng" dirty="0"/>
              <a:t>Details</a:t>
            </a:r>
            <a:r>
              <a:rPr lang="bg-BG" dirty="0"/>
              <a:t> – предоставя за показване и разглеждане съдържанието на селектирания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1209675"/>
          </a:xfrm>
        </p:spPr>
        <p:txBody>
          <a:bodyPr/>
          <a:lstStyle/>
          <a:p>
            <a:pPr eaLnBrk="1" hangingPunct="1"/>
            <a:r>
              <a:rPr lang="bg-BG" sz="3200"/>
              <a:t>Прозорци </a:t>
            </a:r>
            <a:br>
              <a:rPr lang="bg-BG" sz="3200"/>
            </a:br>
            <a:r>
              <a:rPr lang="bg-BG" sz="3200"/>
              <a:t>в </a:t>
            </a:r>
            <a:r>
              <a:rPr lang="en-US" sz="3200"/>
              <a:t>SQL Server Management Studio</a:t>
            </a:r>
            <a:endParaRPr lang="bg-BG" sz="32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en-US" u="sng" dirty="0"/>
              <a:t>Query windows</a:t>
            </a:r>
            <a:r>
              <a:rPr lang="bg-BG" dirty="0"/>
              <a:t> – за създаване, коригиране, тестване и изпълнение на заявки</a:t>
            </a:r>
            <a:endParaRPr lang="en-US" dirty="0"/>
          </a:p>
          <a:p>
            <a:pPr eaLnBrk="1" hangingPunct="1"/>
            <a:r>
              <a:rPr lang="en-US" u="sng" dirty="0"/>
              <a:t>Template Explorer</a:t>
            </a:r>
            <a:r>
              <a:rPr lang="bg-BG" dirty="0"/>
              <a:t> – бърз достъп до подразбиращи се шаблони на редактора на заявки и до всички </a:t>
            </a:r>
            <a:r>
              <a:rPr lang="bg-BG" dirty="0" err="1"/>
              <a:t>съзадени</a:t>
            </a:r>
            <a:r>
              <a:rPr lang="bg-BG" dirty="0"/>
              <a:t> собствени шаблони</a:t>
            </a:r>
          </a:p>
        </p:txBody>
      </p:sp>
    </p:spTree>
    <p:extLst>
      <p:ext uri="{BB962C8B-B14F-4D97-AF65-F5344CB8AC3E}">
        <p14:creationId xmlns:p14="http://schemas.microsoft.com/office/powerpoint/2010/main" val="11769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74638"/>
            <a:ext cx="7329487" cy="796925"/>
          </a:xfrm>
        </p:spPr>
        <p:txBody>
          <a:bodyPr/>
          <a:lstStyle/>
          <a:p>
            <a:r>
              <a:rPr lang="bg-BG"/>
              <a:t>Типове бази от данни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413"/>
            <a:ext cx="7292479" cy="4956175"/>
          </a:xfrm>
        </p:spPr>
        <p:txBody>
          <a:bodyPr/>
          <a:lstStyle/>
          <a:p>
            <a:r>
              <a:rPr lang="bg-BG" dirty="0"/>
              <a:t>Системни  бази от данни</a:t>
            </a:r>
          </a:p>
          <a:p>
            <a:r>
              <a:rPr lang="bg-BG" dirty="0"/>
              <a:t>Демонстрационни бази от данни</a:t>
            </a:r>
          </a:p>
          <a:p>
            <a:pPr lvl="1"/>
            <a:r>
              <a:rPr lang="bg-BG" dirty="0" err="1"/>
              <a:t>AdventureWorks</a:t>
            </a:r>
            <a:r>
              <a:rPr lang="en-US" b="1" dirty="0"/>
              <a:t>2012</a:t>
            </a:r>
            <a:endParaRPr lang="bg-BG" b="1" dirty="0"/>
          </a:p>
          <a:p>
            <a:pPr lvl="1"/>
            <a:r>
              <a:rPr lang="en-US" dirty="0"/>
              <a:t>AdventureWorksDW</a:t>
            </a:r>
            <a:r>
              <a:rPr lang="en-US" b="1" dirty="0"/>
              <a:t>2012</a:t>
            </a:r>
            <a:r>
              <a:rPr lang="bg-BG" dirty="0"/>
              <a:t> – използва се от </a:t>
            </a:r>
            <a:r>
              <a:rPr lang="en-US" dirty="0"/>
              <a:t>Analysis Services</a:t>
            </a:r>
          </a:p>
          <a:p>
            <a:pPr lvl="1"/>
            <a:r>
              <a:rPr lang="bg-BG" dirty="0" err="1"/>
              <a:t>AdventureWorks</a:t>
            </a:r>
            <a:r>
              <a:rPr lang="en-US" dirty="0"/>
              <a:t>LT</a:t>
            </a:r>
            <a:r>
              <a:rPr lang="en-US" b="1" dirty="0"/>
              <a:t>2012</a:t>
            </a:r>
            <a:endParaRPr lang="bg-BG" b="1" dirty="0"/>
          </a:p>
          <a:p>
            <a:pPr lvl="1"/>
            <a:r>
              <a:rPr lang="en-US" dirty="0" err="1"/>
              <a:t>Northwind</a:t>
            </a:r>
            <a:endParaRPr lang="en-US" dirty="0"/>
          </a:p>
          <a:p>
            <a:pPr lvl="1"/>
            <a:r>
              <a:rPr lang="en-US" dirty="0"/>
              <a:t>Pubs</a:t>
            </a:r>
            <a:endParaRPr lang="bg-BG" dirty="0"/>
          </a:p>
          <a:p>
            <a:r>
              <a:rPr lang="bg-BG" dirty="0"/>
              <a:t>Потребителски бази от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2"/>
          <p:cNvSpPr>
            <a:spLocks noGrp="1" noChangeArrowheads="1"/>
          </p:cNvSpPr>
          <p:nvPr>
            <p:ph type="title"/>
          </p:nvPr>
        </p:nvSpPr>
        <p:spPr>
          <a:xfrm>
            <a:off x="1071563" y="274638"/>
            <a:ext cx="7615237" cy="639762"/>
          </a:xfrm>
        </p:spPr>
        <p:txBody>
          <a:bodyPr/>
          <a:lstStyle/>
          <a:p>
            <a:r>
              <a:rPr lang="bg-BG"/>
              <a:t>Системни бази от данни</a:t>
            </a:r>
          </a:p>
        </p:txBody>
      </p:sp>
      <p:graphicFrame>
        <p:nvGraphicFramePr>
          <p:cNvPr id="661617" name="Group 11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60820869"/>
              </p:ext>
            </p:extLst>
          </p:nvPr>
        </p:nvGraphicFramePr>
        <p:xfrm>
          <a:off x="800100" y="1182688"/>
          <a:ext cx="7881938" cy="5108319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72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Master</a:t>
                      </a:r>
                      <a:endParaRPr kumimoji="0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Поддържа информация за всички бази от данни, инсталирани на сървъра.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  <a:endParaRPr kumimoji="0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Предоставя шаблон за всяка нова база от данни, за която не са дефинирани други свойства, освен името.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0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msdb</a:t>
                      </a:r>
                      <a:endParaRPr kumimoji="0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Използва се от SQL Server Agent при обработка на сигнали, съобщения и планирани дейности.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tempdb</a:t>
                      </a:r>
                      <a:endParaRPr kumimoji="0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Временно работно пространство за обработка на заявки и други задачи.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85750"/>
            <a:ext cx="8493125" cy="1071563"/>
          </a:xfrm>
        </p:spPr>
        <p:txBody>
          <a:bodyPr/>
          <a:lstStyle/>
          <a:p>
            <a:pPr algn="ctr"/>
            <a:r>
              <a:rPr lang="bg-BG" sz="3200" dirty="0"/>
              <a:t>Файлове на базата от данни </a:t>
            </a:r>
            <a:endParaRPr lang="en-GB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68761"/>
            <a:ext cx="7890073" cy="5068540"/>
          </a:xfrm>
        </p:spPr>
        <p:txBody>
          <a:bodyPr/>
          <a:lstStyle/>
          <a:p>
            <a:r>
              <a:rPr lang="bg-BG" altLang="bg-BG" sz="2600" dirty="0"/>
              <a:t>Файлове с данни</a:t>
            </a:r>
            <a:endParaRPr lang="en-GB" altLang="bg-BG" sz="2600" dirty="0"/>
          </a:p>
          <a:p>
            <a:pPr lvl="1"/>
            <a:r>
              <a:rPr lang="en-US" altLang="bg-BG" sz="2600" dirty="0"/>
              <a:t> </a:t>
            </a:r>
            <a:r>
              <a:rPr lang="bg-BG" altLang="bg-BG" sz="2600" dirty="0"/>
              <a:t>Главни – само един. С разширение .</a:t>
            </a:r>
            <a:r>
              <a:rPr lang="en-US" altLang="bg-BG" sz="2600" dirty="0" err="1"/>
              <a:t>mdf</a:t>
            </a:r>
            <a:endParaRPr lang="en-GB" altLang="bg-BG" sz="2600" dirty="0"/>
          </a:p>
          <a:p>
            <a:pPr lvl="1"/>
            <a:r>
              <a:rPr lang="en-US" altLang="bg-BG" sz="2600" dirty="0"/>
              <a:t> </a:t>
            </a:r>
            <a:r>
              <a:rPr lang="bg-BG" altLang="bg-BG" sz="2600" dirty="0"/>
              <a:t>Второстепенни </a:t>
            </a:r>
            <a:r>
              <a:rPr lang="en-US" altLang="bg-BG" sz="2600" dirty="0"/>
              <a:t>– </a:t>
            </a:r>
            <a:r>
              <a:rPr lang="bg-BG" altLang="bg-BG" sz="2600" dirty="0"/>
              <a:t>един или повече. Разширение </a:t>
            </a:r>
            <a:r>
              <a:rPr lang="en-US" altLang="bg-BG" sz="2600" dirty="0"/>
              <a:t>.</a:t>
            </a:r>
            <a:r>
              <a:rPr lang="en-US" altLang="bg-BG" sz="2600" dirty="0" err="1"/>
              <a:t>ndf</a:t>
            </a:r>
            <a:endParaRPr lang="en-GB" altLang="bg-BG" sz="2600" dirty="0"/>
          </a:p>
          <a:p>
            <a:r>
              <a:rPr lang="bg-BG" altLang="bg-BG" sz="2600" dirty="0"/>
              <a:t>Транзакционни </a:t>
            </a:r>
            <a:r>
              <a:rPr lang="bg-BG" altLang="bg-BG" sz="2600" dirty="0" err="1"/>
              <a:t>логове</a:t>
            </a:r>
            <a:r>
              <a:rPr lang="en-US" altLang="bg-BG" sz="2600" dirty="0"/>
              <a:t> – </a:t>
            </a:r>
            <a:r>
              <a:rPr lang="bg-BG" altLang="bg-BG" sz="2600" dirty="0"/>
              <a:t>Записват операциите по базата разширение</a:t>
            </a:r>
            <a:r>
              <a:rPr lang="en-US" altLang="bg-BG" sz="2600" dirty="0"/>
              <a:t>.</a:t>
            </a:r>
            <a:r>
              <a:rPr lang="en-US" altLang="bg-BG" sz="2600" dirty="0" err="1"/>
              <a:t>ldf</a:t>
            </a:r>
            <a:endParaRPr lang="en-GB" altLang="bg-BG" sz="2600" dirty="0"/>
          </a:p>
          <a:p>
            <a:r>
              <a:rPr lang="bg-BG" altLang="bg-BG" sz="2600" dirty="0"/>
              <a:t>Разположение на файловете</a:t>
            </a:r>
            <a:endParaRPr lang="en-GB" altLang="bg-BG" sz="2600" dirty="0"/>
          </a:p>
          <a:p>
            <a:pPr lvl="1"/>
            <a:r>
              <a:rPr lang="bg-BG" altLang="bg-BG" sz="2600" dirty="0"/>
              <a:t>За</a:t>
            </a:r>
            <a:r>
              <a:rPr lang="en-US" altLang="bg-BG" sz="2600" dirty="0"/>
              <a:t> </a:t>
            </a:r>
            <a:r>
              <a:rPr lang="bg-BG" altLang="bg-BG" sz="2600" dirty="0"/>
              <a:t>по-добра производителност и възстановяване се препоръчва файловете да се разполагат на различни дискове</a:t>
            </a:r>
            <a:r>
              <a:rPr lang="en-US" altLang="bg-BG" sz="2600" dirty="0"/>
              <a:t>. </a:t>
            </a:r>
            <a:r>
              <a:rPr lang="bg-BG" altLang="bg-BG" sz="2600" dirty="0"/>
              <a:t>Защо?</a:t>
            </a:r>
            <a:endParaRPr lang="en-GB" altLang="bg-BG" sz="2600" dirty="0"/>
          </a:p>
          <a:p>
            <a:endParaRPr lang="en-GB" altLang="bg-BG" sz="2600" dirty="0"/>
          </a:p>
        </p:txBody>
      </p:sp>
    </p:spTree>
    <p:extLst>
      <p:ext uri="{BB962C8B-B14F-4D97-AF65-F5344CB8AC3E}">
        <p14:creationId xmlns:p14="http://schemas.microsoft.com/office/powerpoint/2010/main" val="357766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bg-BG" sz="3200"/>
              <a:t>Как се съхраняват данните</a:t>
            </a:r>
            <a:r>
              <a:rPr lang="en-GB" sz="3200"/>
              <a:t>?</a:t>
            </a:r>
          </a:p>
        </p:txBody>
      </p:sp>
      <p:pic>
        <p:nvPicPr>
          <p:cNvPr id="21" name="Picture 21" descr="Document_Writing01">
            <a:extLst>
              <a:ext uri="{FF2B5EF4-FFF2-40B4-BE49-F238E27FC236}">
                <a16:creationId xmlns:a16="http://schemas.microsoft.com/office/drawing/2014/main" id="{C9250139-1884-4251-B352-EB853B6A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097213"/>
            <a:ext cx="655638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 descr="Database01">
            <a:extLst>
              <a:ext uri="{FF2B5EF4-FFF2-40B4-BE49-F238E27FC236}">
                <a16:creationId xmlns:a16="http://schemas.microsoft.com/office/drawing/2014/main" id="{2C529FF5-2E57-4E7C-B993-8C11F29C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1231900"/>
            <a:ext cx="161448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15">
            <a:extLst>
              <a:ext uri="{FF2B5EF4-FFF2-40B4-BE49-F238E27FC236}">
                <a16:creationId xmlns:a16="http://schemas.microsoft.com/office/drawing/2014/main" id="{6EF65B5B-0961-451E-B1D8-752603404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2934899"/>
            <a:ext cx="1370013" cy="551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bg-BG" altLang="bg-BG" sz="1800" dirty="0" err="1"/>
              <a:t>Лог</a:t>
            </a:r>
            <a:r>
              <a:rPr lang="bg-BG" altLang="bg-BG" sz="1800" dirty="0"/>
              <a:t> файл</a:t>
            </a:r>
            <a:r>
              <a:rPr lang="en-US" altLang="bg-BG" sz="1800" dirty="0"/>
              <a:t>: .</a:t>
            </a:r>
            <a:r>
              <a:rPr lang="en-US" altLang="bg-BG" sz="1800" dirty="0" err="1"/>
              <a:t>ldf</a:t>
            </a:r>
            <a:endParaRPr lang="en-US" altLang="bg-BG" sz="1800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EBC96C40-5C6E-4447-8957-2917D541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49" y="2739636"/>
            <a:ext cx="1920875" cy="551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t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bg-BG" altLang="bg-BG" sz="1800" dirty="0"/>
              <a:t>Файл с данни</a:t>
            </a:r>
            <a:r>
              <a:rPr lang="en-US" altLang="bg-BG" sz="1800" dirty="0"/>
              <a:t>:</a:t>
            </a:r>
            <a:br>
              <a:rPr lang="en-US" altLang="bg-BG" sz="1800" dirty="0"/>
            </a:br>
            <a:r>
              <a:rPr lang="en-US" altLang="bg-BG" sz="1800" dirty="0"/>
              <a:t>.</a:t>
            </a:r>
            <a:r>
              <a:rPr lang="en-US" altLang="bg-BG" sz="1800" dirty="0" err="1"/>
              <a:t>mdf</a:t>
            </a:r>
            <a:r>
              <a:rPr lang="en-US" altLang="bg-BG" sz="1800" dirty="0"/>
              <a:t> </a:t>
            </a:r>
            <a:r>
              <a:rPr lang="bg-BG" altLang="bg-BG" sz="1800" dirty="0"/>
              <a:t>или</a:t>
            </a:r>
            <a:r>
              <a:rPr lang="en-US" altLang="bg-BG" sz="1800" dirty="0"/>
              <a:t> .</a:t>
            </a:r>
            <a:r>
              <a:rPr lang="en-US" altLang="bg-BG" sz="1800" dirty="0" err="1"/>
              <a:t>ndf</a:t>
            </a:r>
            <a:endParaRPr lang="en-US" altLang="bg-BG" sz="1800" dirty="0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387E315D-F817-4AD5-809D-A6CC3A3EA174}"/>
              </a:ext>
            </a:extLst>
          </p:cNvPr>
          <p:cNvSpPr>
            <a:spLocks/>
          </p:cNvSpPr>
          <p:nvPr/>
        </p:nvSpPr>
        <p:spPr bwMode="auto">
          <a:xfrm>
            <a:off x="5851525" y="2208213"/>
            <a:ext cx="806450" cy="1012825"/>
          </a:xfrm>
          <a:custGeom>
            <a:avLst/>
            <a:gdLst>
              <a:gd name="T0" fmla="*/ 2147483647 w 851"/>
              <a:gd name="T1" fmla="*/ 2147483647 h 926"/>
              <a:gd name="T2" fmla="*/ 2147483647 w 851"/>
              <a:gd name="T3" fmla="*/ 2147483647 h 926"/>
              <a:gd name="T4" fmla="*/ 2147483647 w 851"/>
              <a:gd name="T5" fmla="*/ 2147483647 h 926"/>
              <a:gd name="T6" fmla="*/ 2147483647 w 851"/>
              <a:gd name="T7" fmla="*/ 2147483647 h 926"/>
              <a:gd name="T8" fmla="*/ 2147483647 w 851"/>
              <a:gd name="T9" fmla="*/ 2147483647 h 926"/>
              <a:gd name="T10" fmla="*/ 2147483647 w 851"/>
              <a:gd name="T11" fmla="*/ 2147483647 h 926"/>
              <a:gd name="T12" fmla="*/ 2147483647 w 851"/>
              <a:gd name="T13" fmla="*/ 2147483647 h 926"/>
              <a:gd name="T14" fmla="*/ 2147483647 w 851"/>
              <a:gd name="T15" fmla="*/ 2147483647 h 926"/>
              <a:gd name="T16" fmla="*/ 2147483647 w 851"/>
              <a:gd name="T17" fmla="*/ 2147483647 h 926"/>
              <a:gd name="T18" fmla="*/ 2147483647 w 851"/>
              <a:gd name="T19" fmla="*/ 2147483647 h 926"/>
              <a:gd name="T20" fmla="*/ 2147483647 w 851"/>
              <a:gd name="T21" fmla="*/ 2147483647 h 926"/>
              <a:gd name="T22" fmla="*/ 2147483647 w 851"/>
              <a:gd name="T23" fmla="*/ 2147483647 h 926"/>
              <a:gd name="T24" fmla="*/ 2147483647 w 851"/>
              <a:gd name="T25" fmla="*/ 2147483647 h 926"/>
              <a:gd name="T26" fmla="*/ 2147483647 w 851"/>
              <a:gd name="T27" fmla="*/ 2147483647 h 926"/>
              <a:gd name="T28" fmla="*/ 2147483647 w 851"/>
              <a:gd name="T29" fmla="*/ 2147483647 h 926"/>
              <a:gd name="T30" fmla="*/ 2147483647 w 851"/>
              <a:gd name="T31" fmla="*/ 2147483647 h 926"/>
              <a:gd name="T32" fmla="*/ 2147483647 w 851"/>
              <a:gd name="T33" fmla="*/ 2147483647 h 926"/>
              <a:gd name="T34" fmla="*/ 2147483647 w 851"/>
              <a:gd name="T35" fmla="*/ 2147483647 h 926"/>
              <a:gd name="T36" fmla="*/ 2147483647 w 851"/>
              <a:gd name="T37" fmla="*/ 2147483647 h 926"/>
              <a:gd name="T38" fmla="*/ 2147483647 w 851"/>
              <a:gd name="T39" fmla="*/ 2147483647 h 926"/>
              <a:gd name="T40" fmla="*/ 2147483647 w 851"/>
              <a:gd name="T41" fmla="*/ 2147483647 h 926"/>
              <a:gd name="T42" fmla="*/ 2147483647 w 851"/>
              <a:gd name="T43" fmla="*/ 2147483647 h 926"/>
              <a:gd name="T44" fmla="*/ 2147483647 w 851"/>
              <a:gd name="T45" fmla="*/ 2147483647 h 926"/>
              <a:gd name="T46" fmla="*/ 2147483647 w 851"/>
              <a:gd name="T47" fmla="*/ 2147483647 h 926"/>
              <a:gd name="T48" fmla="*/ 2147483647 w 851"/>
              <a:gd name="T49" fmla="*/ 2147483647 h 926"/>
              <a:gd name="T50" fmla="*/ 2147483647 w 851"/>
              <a:gd name="T51" fmla="*/ 2147483647 h 926"/>
              <a:gd name="T52" fmla="*/ 2147483647 w 851"/>
              <a:gd name="T53" fmla="*/ 2147483647 h 926"/>
              <a:gd name="T54" fmla="*/ 2147483647 w 851"/>
              <a:gd name="T55" fmla="*/ 2147483647 h 926"/>
              <a:gd name="T56" fmla="*/ 2147483647 w 851"/>
              <a:gd name="T57" fmla="*/ 2147483647 h 926"/>
              <a:gd name="T58" fmla="*/ 2147483647 w 851"/>
              <a:gd name="T59" fmla="*/ 2147483647 h 926"/>
              <a:gd name="T60" fmla="*/ 2147483647 w 851"/>
              <a:gd name="T61" fmla="*/ 2147483647 h 926"/>
              <a:gd name="T62" fmla="*/ 2147483647 w 851"/>
              <a:gd name="T63" fmla="*/ 2147483647 h 926"/>
              <a:gd name="T64" fmla="*/ 2147483647 w 851"/>
              <a:gd name="T65" fmla="*/ 2147483647 h 9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51"/>
              <a:gd name="T100" fmla="*/ 0 h 926"/>
              <a:gd name="T101" fmla="*/ 851 w 851"/>
              <a:gd name="T102" fmla="*/ 926 h 92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51" h="926">
                <a:moveTo>
                  <a:pt x="0" y="0"/>
                </a:moveTo>
                <a:lnTo>
                  <a:pt x="18" y="9"/>
                </a:lnTo>
                <a:lnTo>
                  <a:pt x="35" y="19"/>
                </a:lnTo>
                <a:lnTo>
                  <a:pt x="55" y="29"/>
                </a:lnTo>
                <a:lnTo>
                  <a:pt x="76" y="42"/>
                </a:lnTo>
                <a:lnTo>
                  <a:pt x="119" y="70"/>
                </a:lnTo>
                <a:lnTo>
                  <a:pt x="142" y="86"/>
                </a:lnTo>
                <a:lnTo>
                  <a:pt x="167" y="103"/>
                </a:lnTo>
                <a:lnTo>
                  <a:pt x="216" y="139"/>
                </a:lnTo>
                <a:lnTo>
                  <a:pt x="242" y="160"/>
                </a:lnTo>
                <a:lnTo>
                  <a:pt x="268" y="180"/>
                </a:lnTo>
                <a:lnTo>
                  <a:pt x="322" y="225"/>
                </a:lnTo>
                <a:lnTo>
                  <a:pt x="348" y="247"/>
                </a:lnTo>
                <a:lnTo>
                  <a:pt x="376" y="271"/>
                </a:lnTo>
                <a:lnTo>
                  <a:pt x="429" y="319"/>
                </a:lnTo>
                <a:lnTo>
                  <a:pt x="481" y="370"/>
                </a:lnTo>
                <a:lnTo>
                  <a:pt x="507" y="396"/>
                </a:lnTo>
                <a:lnTo>
                  <a:pt x="534" y="422"/>
                </a:lnTo>
                <a:lnTo>
                  <a:pt x="558" y="448"/>
                </a:lnTo>
                <a:lnTo>
                  <a:pt x="583" y="474"/>
                </a:lnTo>
                <a:lnTo>
                  <a:pt x="607" y="500"/>
                </a:lnTo>
                <a:lnTo>
                  <a:pt x="631" y="526"/>
                </a:lnTo>
                <a:lnTo>
                  <a:pt x="652" y="554"/>
                </a:lnTo>
                <a:lnTo>
                  <a:pt x="674" y="580"/>
                </a:lnTo>
                <a:lnTo>
                  <a:pt x="694" y="606"/>
                </a:lnTo>
                <a:lnTo>
                  <a:pt x="713" y="632"/>
                </a:lnTo>
                <a:lnTo>
                  <a:pt x="731" y="658"/>
                </a:lnTo>
                <a:lnTo>
                  <a:pt x="748" y="683"/>
                </a:lnTo>
                <a:lnTo>
                  <a:pt x="750" y="681"/>
                </a:lnTo>
                <a:lnTo>
                  <a:pt x="754" y="676"/>
                </a:lnTo>
                <a:lnTo>
                  <a:pt x="767" y="660"/>
                </a:lnTo>
                <a:lnTo>
                  <a:pt x="789" y="638"/>
                </a:lnTo>
                <a:lnTo>
                  <a:pt x="819" y="783"/>
                </a:lnTo>
                <a:lnTo>
                  <a:pt x="841" y="881"/>
                </a:lnTo>
                <a:lnTo>
                  <a:pt x="851" y="926"/>
                </a:lnTo>
                <a:lnTo>
                  <a:pt x="839" y="920"/>
                </a:lnTo>
                <a:lnTo>
                  <a:pt x="813" y="900"/>
                </a:lnTo>
                <a:lnTo>
                  <a:pt x="732" y="839"/>
                </a:lnTo>
                <a:lnTo>
                  <a:pt x="651" y="780"/>
                </a:lnTo>
                <a:lnTo>
                  <a:pt x="613" y="752"/>
                </a:lnTo>
                <a:lnTo>
                  <a:pt x="645" y="744"/>
                </a:lnTo>
                <a:lnTo>
                  <a:pt x="664" y="738"/>
                </a:lnTo>
                <a:lnTo>
                  <a:pt x="673" y="736"/>
                </a:lnTo>
                <a:lnTo>
                  <a:pt x="661" y="716"/>
                </a:lnTo>
                <a:lnTo>
                  <a:pt x="647" y="691"/>
                </a:lnTo>
                <a:lnTo>
                  <a:pt x="629" y="662"/>
                </a:lnTo>
                <a:lnTo>
                  <a:pt x="606" y="628"/>
                </a:lnTo>
                <a:lnTo>
                  <a:pt x="593" y="609"/>
                </a:lnTo>
                <a:lnTo>
                  <a:pt x="578" y="589"/>
                </a:lnTo>
                <a:lnTo>
                  <a:pt x="548" y="547"/>
                </a:lnTo>
                <a:lnTo>
                  <a:pt x="513" y="500"/>
                </a:lnTo>
                <a:lnTo>
                  <a:pt x="493" y="476"/>
                </a:lnTo>
                <a:lnTo>
                  <a:pt x="473" y="451"/>
                </a:lnTo>
                <a:lnTo>
                  <a:pt x="429" y="399"/>
                </a:lnTo>
                <a:lnTo>
                  <a:pt x="406" y="373"/>
                </a:lnTo>
                <a:lnTo>
                  <a:pt x="381" y="345"/>
                </a:lnTo>
                <a:lnTo>
                  <a:pt x="355" y="318"/>
                </a:lnTo>
                <a:lnTo>
                  <a:pt x="329" y="290"/>
                </a:lnTo>
                <a:lnTo>
                  <a:pt x="302" y="261"/>
                </a:lnTo>
                <a:lnTo>
                  <a:pt x="273" y="233"/>
                </a:lnTo>
                <a:lnTo>
                  <a:pt x="242" y="204"/>
                </a:lnTo>
                <a:lnTo>
                  <a:pt x="210" y="175"/>
                </a:lnTo>
                <a:lnTo>
                  <a:pt x="145" y="118"/>
                </a:lnTo>
                <a:lnTo>
                  <a:pt x="110" y="87"/>
                </a:lnTo>
                <a:lnTo>
                  <a:pt x="76" y="58"/>
                </a:lnTo>
                <a:lnTo>
                  <a:pt x="38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98621323-4815-4799-9CFF-88F7BCF69389}"/>
              </a:ext>
            </a:extLst>
          </p:cNvPr>
          <p:cNvSpPr>
            <a:spLocks noChangeArrowheads="1"/>
          </p:cNvSpPr>
          <p:nvPr/>
        </p:nvSpPr>
        <p:spPr bwMode="auto">
          <a:xfrm rot="438506" flipV="1">
            <a:off x="1646238" y="3257550"/>
            <a:ext cx="3790950" cy="18526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632 w 21600"/>
              <a:gd name="T13" fmla="*/ 6632 h 21600"/>
              <a:gd name="T14" fmla="*/ 14968 w 21600"/>
              <a:gd name="T15" fmla="*/ 1496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663" y="21600"/>
                </a:lnTo>
                <a:lnTo>
                  <a:pt x="1193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EE7F1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9F61FECA-6CAD-4733-B3BD-7C8312C91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4046149"/>
            <a:ext cx="2405064" cy="551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t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bg-BG" sz="1800" dirty="0"/>
              <a:t>Extent: </a:t>
            </a:r>
            <a:br>
              <a:rPr lang="en-US" altLang="bg-BG" sz="1800" dirty="0"/>
            </a:br>
            <a:r>
              <a:rPr lang="en-US" altLang="bg-BG" sz="1800" dirty="0"/>
              <a:t>8 </a:t>
            </a:r>
            <a:r>
              <a:rPr lang="bg-BG" altLang="bg-BG" sz="1800" dirty="0"/>
              <a:t>съседни страници</a:t>
            </a:r>
            <a:endParaRPr lang="en-US" altLang="bg-BG" sz="1800" dirty="0"/>
          </a:p>
        </p:txBody>
      </p:sp>
      <p:pic>
        <p:nvPicPr>
          <p:cNvPr id="28" name="Picture 25" descr="Document_Document01">
            <a:extLst>
              <a:ext uri="{FF2B5EF4-FFF2-40B4-BE49-F238E27FC236}">
                <a16:creationId xmlns:a16="http://schemas.microsoft.com/office/drawing/2014/main" id="{A8CACB7C-2FBC-420D-97BC-65AFEED2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559300"/>
            <a:ext cx="45561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7" descr="Document_Document01">
            <a:extLst>
              <a:ext uri="{FF2B5EF4-FFF2-40B4-BE49-F238E27FC236}">
                <a16:creationId xmlns:a16="http://schemas.microsoft.com/office/drawing/2014/main" id="{BBA5F8D7-A4CC-4A97-A400-2E538DAC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4637088"/>
            <a:ext cx="45561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0" descr="Document_Document01">
            <a:extLst>
              <a:ext uri="{FF2B5EF4-FFF2-40B4-BE49-F238E27FC236}">
                <a16:creationId xmlns:a16="http://schemas.microsoft.com/office/drawing/2014/main" id="{5B9BBE7B-E9D5-4832-84E1-59C9CF02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4752975"/>
            <a:ext cx="45561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9" descr="Document_Document01">
            <a:extLst>
              <a:ext uri="{FF2B5EF4-FFF2-40B4-BE49-F238E27FC236}">
                <a16:creationId xmlns:a16="http://schemas.microsoft.com/office/drawing/2014/main" id="{05D95844-CF23-454B-920E-B80A4914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38" y="4714875"/>
            <a:ext cx="45561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8" descr="Document_Document01">
            <a:extLst>
              <a:ext uri="{FF2B5EF4-FFF2-40B4-BE49-F238E27FC236}">
                <a16:creationId xmlns:a16="http://schemas.microsoft.com/office/drawing/2014/main" id="{34D7FAD4-C6AD-467B-8D44-06B0332A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4676775"/>
            <a:ext cx="455612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4" descr="Document_Document01">
            <a:extLst>
              <a:ext uri="{FF2B5EF4-FFF2-40B4-BE49-F238E27FC236}">
                <a16:creationId xmlns:a16="http://schemas.microsoft.com/office/drawing/2014/main" id="{E02CA872-1A27-4E88-8F80-B377E477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4521200"/>
            <a:ext cx="45561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Document_Document01">
            <a:extLst>
              <a:ext uri="{FF2B5EF4-FFF2-40B4-BE49-F238E27FC236}">
                <a16:creationId xmlns:a16="http://schemas.microsoft.com/office/drawing/2014/main" id="{E6FE9F61-94D0-4280-AFA7-BFFA875D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4481513"/>
            <a:ext cx="45561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1" descr="Document_Document01">
            <a:extLst>
              <a:ext uri="{FF2B5EF4-FFF2-40B4-BE49-F238E27FC236}">
                <a16:creationId xmlns:a16="http://schemas.microsoft.com/office/drawing/2014/main" id="{1912430E-79A0-49E3-AFCD-4015D435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4941888"/>
            <a:ext cx="7731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AutoShape 18">
            <a:extLst>
              <a:ext uri="{FF2B5EF4-FFF2-40B4-BE49-F238E27FC236}">
                <a16:creationId xmlns:a16="http://schemas.microsoft.com/office/drawing/2014/main" id="{63469FFC-E206-4452-AEF1-38DE8F26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735047"/>
            <a:ext cx="1838970" cy="2758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t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bg-BG" altLang="bg-BG" sz="1800" dirty="0"/>
              <a:t>Страница</a:t>
            </a:r>
            <a:r>
              <a:rPr lang="en-US" altLang="bg-BG" sz="1800" dirty="0"/>
              <a:t>: 8KB</a:t>
            </a:r>
          </a:p>
        </p:txBody>
      </p:sp>
      <p:pic>
        <p:nvPicPr>
          <p:cNvPr id="37" name="Picture 36" descr="Document_Writing02">
            <a:extLst>
              <a:ext uri="{FF2B5EF4-FFF2-40B4-BE49-F238E27FC236}">
                <a16:creationId xmlns:a16="http://schemas.microsoft.com/office/drawing/2014/main" id="{2A2A6464-8624-4190-A194-4AC12688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466975"/>
            <a:ext cx="630237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0">
            <a:extLst>
              <a:ext uri="{FF2B5EF4-FFF2-40B4-BE49-F238E27FC236}">
                <a16:creationId xmlns:a16="http://schemas.microsoft.com/office/drawing/2014/main" id="{0784A491-CBF5-4F3F-B553-60A753E206AE}"/>
              </a:ext>
            </a:extLst>
          </p:cNvPr>
          <p:cNvSpPr>
            <a:spLocks/>
          </p:cNvSpPr>
          <p:nvPr/>
        </p:nvSpPr>
        <p:spPr bwMode="auto">
          <a:xfrm rot="266586" flipH="1">
            <a:off x="3838575" y="1905000"/>
            <a:ext cx="1111250" cy="865188"/>
          </a:xfrm>
          <a:custGeom>
            <a:avLst/>
            <a:gdLst>
              <a:gd name="T0" fmla="*/ 2147483647 w 851"/>
              <a:gd name="T1" fmla="*/ 2147483647 h 926"/>
              <a:gd name="T2" fmla="*/ 2147483647 w 851"/>
              <a:gd name="T3" fmla="*/ 2147483647 h 926"/>
              <a:gd name="T4" fmla="*/ 2147483647 w 851"/>
              <a:gd name="T5" fmla="*/ 2147483647 h 926"/>
              <a:gd name="T6" fmla="*/ 2147483647 w 851"/>
              <a:gd name="T7" fmla="*/ 2147483647 h 926"/>
              <a:gd name="T8" fmla="*/ 2147483647 w 851"/>
              <a:gd name="T9" fmla="*/ 2147483647 h 926"/>
              <a:gd name="T10" fmla="*/ 2147483647 w 851"/>
              <a:gd name="T11" fmla="*/ 2147483647 h 926"/>
              <a:gd name="T12" fmla="*/ 2147483647 w 851"/>
              <a:gd name="T13" fmla="*/ 2147483647 h 926"/>
              <a:gd name="T14" fmla="*/ 2147483647 w 851"/>
              <a:gd name="T15" fmla="*/ 2147483647 h 926"/>
              <a:gd name="T16" fmla="*/ 2147483647 w 851"/>
              <a:gd name="T17" fmla="*/ 2147483647 h 926"/>
              <a:gd name="T18" fmla="*/ 2147483647 w 851"/>
              <a:gd name="T19" fmla="*/ 2147483647 h 926"/>
              <a:gd name="T20" fmla="*/ 2147483647 w 851"/>
              <a:gd name="T21" fmla="*/ 2147483647 h 926"/>
              <a:gd name="T22" fmla="*/ 2147483647 w 851"/>
              <a:gd name="T23" fmla="*/ 2147483647 h 926"/>
              <a:gd name="T24" fmla="*/ 2147483647 w 851"/>
              <a:gd name="T25" fmla="*/ 2147483647 h 926"/>
              <a:gd name="T26" fmla="*/ 2147483647 w 851"/>
              <a:gd name="T27" fmla="*/ 2147483647 h 926"/>
              <a:gd name="T28" fmla="*/ 2147483647 w 851"/>
              <a:gd name="T29" fmla="*/ 2147483647 h 926"/>
              <a:gd name="T30" fmla="*/ 2147483647 w 851"/>
              <a:gd name="T31" fmla="*/ 2147483647 h 926"/>
              <a:gd name="T32" fmla="*/ 2147483647 w 851"/>
              <a:gd name="T33" fmla="*/ 2147483647 h 926"/>
              <a:gd name="T34" fmla="*/ 2147483647 w 851"/>
              <a:gd name="T35" fmla="*/ 2147483647 h 926"/>
              <a:gd name="T36" fmla="*/ 2147483647 w 851"/>
              <a:gd name="T37" fmla="*/ 2147483647 h 926"/>
              <a:gd name="T38" fmla="*/ 2147483647 w 851"/>
              <a:gd name="T39" fmla="*/ 2147483647 h 926"/>
              <a:gd name="T40" fmla="*/ 2147483647 w 851"/>
              <a:gd name="T41" fmla="*/ 2147483647 h 926"/>
              <a:gd name="T42" fmla="*/ 2147483647 w 851"/>
              <a:gd name="T43" fmla="*/ 2147483647 h 926"/>
              <a:gd name="T44" fmla="*/ 2147483647 w 851"/>
              <a:gd name="T45" fmla="*/ 2147483647 h 926"/>
              <a:gd name="T46" fmla="*/ 2147483647 w 851"/>
              <a:gd name="T47" fmla="*/ 2147483647 h 926"/>
              <a:gd name="T48" fmla="*/ 2147483647 w 851"/>
              <a:gd name="T49" fmla="*/ 2147483647 h 926"/>
              <a:gd name="T50" fmla="*/ 2147483647 w 851"/>
              <a:gd name="T51" fmla="*/ 2147483647 h 926"/>
              <a:gd name="T52" fmla="*/ 2147483647 w 851"/>
              <a:gd name="T53" fmla="*/ 2147483647 h 926"/>
              <a:gd name="T54" fmla="*/ 2147483647 w 851"/>
              <a:gd name="T55" fmla="*/ 2147483647 h 926"/>
              <a:gd name="T56" fmla="*/ 2147483647 w 851"/>
              <a:gd name="T57" fmla="*/ 2147483647 h 926"/>
              <a:gd name="T58" fmla="*/ 2147483647 w 851"/>
              <a:gd name="T59" fmla="*/ 2147483647 h 926"/>
              <a:gd name="T60" fmla="*/ 2147483647 w 851"/>
              <a:gd name="T61" fmla="*/ 2147483647 h 926"/>
              <a:gd name="T62" fmla="*/ 2147483647 w 851"/>
              <a:gd name="T63" fmla="*/ 2147483647 h 926"/>
              <a:gd name="T64" fmla="*/ 2147483647 w 851"/>
              <a:gd name="T65" fmla="*/ 2147483647 h 92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51"/>
              <a:gd name="T100" fmla="*/ 0 h 926"/>
              <a:gd name="T101" fmla="*/ 851 w 851"/>
              <a:gd name="T102" fmla="*/ 926 h 92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51" h="926">
                <a:moveTo>
                  <a:pt x="0" y="0"/>
                </a:moveTo>
                <a:lnTo>
                  <a:pt x="18" y="9"/>
                </a:lnTo>
                <a:lnTo>
                  <a:pt x="35" y="19"/>
                </a:lnTo>
                <a:lnTo>
                  <a:pt x="55" y="29"/>
                </a:lnTo>
                <a:lnTo>
                  <a:pt x="76" y="42"/>
                </a:lnTo>
                <a:lnTo>
                  <a:pt x="119" y="70"/>
                </a:lnTo>
                <a:lnTo>
                  <a:pt x="142" y="86"/>
                </a:lnTo>
                <a:lnTo>
                  <a:pt x="167" y="103"/>
                </a:lnTo>
                <a:lnTo>
                  <a:pt x="216" y="139"/>
                </a:lnTo>
                <a:lnTo>
                  <a:pt x="242" y="160"/>
                </a:lnTo>
                <a:lnTo>
                  <a:pt x="268" y="180"/>
                </a:lnTo>
                <a:lnTo>
                  <a:pt x="322" y="225"/>
                </a:lnTo>
                <a:lnTo>
                  <a:pt x="348" y="247"/>
                </a:lnTo>
                <a:lnTo>
                  <a:pt x="376" y="271"/>
                </a:lnTo>
                <a:lnTo>
                  <a:pt x="429" y="319"/>
                </a:lnTo>
                <a:lnTo>
                  <a:pt x="481" y="370"/>
                </a:lnTo>
                <a:lnTo>
                  <a:pt x="507" y="396"/>
                </a:lnTo>
                <a:lnTo>
                  <a:pt x="534" y="422"/>
                </a:lnTo>
                <a:lnTo>
                  <a:pt x="558" y="448"/>
                </a:lnTo>
                <a:lnTo>
                  <a:pt x="583" y="474"/>
                </a:lnTo>
                <a:lnTo>
                  <a:pt x="607" y="500"/>
                </a:lnTo>
                <a:lnTo>
                  <a:pt x="631" y="526"/>
                </a:lnTo>
                <a:lnTo>
                  <a:pt x="652" y="554"/>
                </a:lnTo>
                <a:lnTo>
                  <a:pt x="674" y="580"/>
                </a:lnTo>
                <a:lnTo>
                  <a:pt x="694" y="606"/>
                </a:lnTo>
                <a:lnTo>
                  <a:pt x="713" y="632"/>
                </a:lnTo>
                <a:lnTo>
                  <a:pt x="731" y="658"/>
                </a:lnTo>
                <a:lnTo>
                  <a:pt x="748" y="683"/>
                </a:lnTo>
                <a:lnTo>
                  <a:pt x="750" y="681"/>
                </a:lnTo>
                <a:lnTo>
                  <a:pt x="754" y="676"/>
                </a:lnTo>
                <a:lnTo>
                  <a:pt x="767" y="660"/>
                </a:lnTo>
                <a:lnTo>
                  <a:pt x="789" y="638"/>
                </a:lnTo>
                <a:lnTo>
                  <a:pt x="819" y="783"/>
                </a:lnTo>
                <a:lnTo>
                  <a:pt x="841" y="881"/>
                </a:lnTo>
                <a:lnTo>
                  <a:pt x="851" y="926"/>
                </a:lnTo>
                <a:lnTo>
                  <a:pt x="839" y="920"/>
                </a:lnTo>
                <a:lnTo>
                  <a:pt x="813" y="900"/>
                </a:lnTo>
                <a:lnTo>
                  <a:pt x="732" y="839"/>
                </a:lnTo>
                <a:lnTo>
                  <a:pt x="651" y="780"/>
                </a:lnTo>
                <a:lnTo>
                  <a:pt x="613" y="752"/>
                </a:lnTo>
                <a:lnTo>
                  <a:pt x="645" y="744"/>
                </a:lnTo>
                <a:lnTo>
                  <a:pt x="664" y="738"/>
                </a:lnTo>
                <a:lnTo>
                  <a:pt x="673" y="736"/>
                </a:lnTo>
                <a:lnTo>
                  <a:pt x="661" y="716"/>
                </a:lnTo>
                <a:lnTo>
                  <a:pt x="647" y="691"/>
                </a:lnTo>
                <a:lnTo>
                  <a:pt x="629" y="662"/>
                </a:lnTo>
                <a:lnTo>
                  <a:pt x="606" y="628"/>
                </a:lnTo>
                <a:lnTo>
                  <a:pt x="593" y="609"/>
                </a:lnTo>
                <a:lnTo>
                  <a:pt x="578" y="589"/>
                </a:lnTo>
                <a:lnTo>
                  <a:pt x="548" y="547"/>
                </a:lnTo>
                <a:lnTo>
                  <a:pt x="513" y="500"/>
                </a:lnTo>
                <a:lnTo>
                  <a:pt x="493" y="476"/>
                </a:lnTo>
                <a:lnTo>
                  <a:pt x="473" y="451"/>
                </a:lnTo>
                <a:lnTo>
                  <a:pt x="429" y="399"/>
                </a:lnTo>
                <a:lnTo>
                  <a:pt x="406" y="373"/>
                </a:lnTo>
                <a:lnTo>
                  <a:pt x="381" y="345"/>
                </a:lnTo>
                <a:lnTo>
                  <a:pt x="355" y="318"/>
                </a:lnTo>
                <a:lnTo>
                  <a:pt x="329" y="290"/>
                </a:lnTo>
                <a:lnTo>
                  <a:pt x="302" y="261"/>
                </a:lnTo>
                <a:lnTo>
                  <a:pt x="273" y="233"/>
                </a:lnTo>
                <a:lnTo>
                  <a:pt x="242" y="204"/>
                </a:lnTo>
                <a:lnTo>
                  <a:pt x="210" y="175"/>
                </a:lnTo>
                <a:lnTo>
                  <a:pt x="145" y="118"/>
                </a:lnTo>
                <a:lnTo>
                  <a:pt x="110" y="87"/>
                </a:lnTo>
                <a:lnTo>
                  <a:pt x="76" y="58"/>
                </a:lnTo>
                <a:lnTo>
                  <a:pt x="38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1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30263" y="0"/>
            <a:ext cx="80010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bg-BG">
                <a:solidFill>
                  <a:srgbClr val="000000"/>
                </a:solidFill>
                <a:effectLst/>
              </a:rPr>
              <a:t>Как работи транзакционния лог</a:t>
            </a:r>
            <a:r>
              <a:rPr lang="en-US">
                <a:solidFill>
                  <a:srgbClr val="000000"/>
                </a:solidFill>
                <a:effectLst/>
              </a:rPr>
              <a:t>?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246688" y="2762250"/>
            <a:ext cx="2270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effectLst/>
              </a:rPr>
              <a:t> </a:t>
            </a:r>
          </a:p>
        </p:txBody>
      </p:sp>
      <p:pic>
        <p:nvPicPr>
          <p:cNvPr id="26628" name="Picture 5" descr="Server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1295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6"/>
          <p:cNvGrpSpPr>
            <a:grpSpLocks/>
          </p:cNvGrpSpPr>
          <p:nvPr/>
        </p:nvGrpSpPr>
        <p:grpSpPr bwMode="auto">
          <a:xfrm>
            <a:off x="3124200" y="2519363"/>
            <a:ext cx="1811338" cy="1062037"/>
            <a:chOff x="1968" y="1587"/>
            <a:chExt cx="1141" cy="669"/>
          </a:xfrm>
        </p:grpSpPr>
        <p:sp>
          <p:nvSpPr>
            <p:cNvPr id="26653" name="Rectangle 7"/>
            <p:cNvSpPr>
              <a:spLocks noChangeArrowheads="1"/>
            </p:cNvSpPr>
            <p:nvPr/>
          </p:nvSpPr>
          <p:spPr bwMode="auto">
            <a:xfrm>
              <a:off x="2260" y="1587"/>
              <a:ext cx="84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effectLst/>
                </a:rPr>
                <a:t>Buffer Cache</a:t>
              </a:r>
            </a:p>
          </p:txBody>
        </p:sp>
        <p:grpSp>
          <p:nvGrpSpPr>
            <p:cNvPr id="26654" name="Group 8"/>
            <p:cNvGrpSpPr>
              <a:grpSpLocks/>
            </p:cNvGrpSpPr>
            <p:nvPr/>
          </p:nvGrpSpPr>
          <p:grpSpPr bwMode="auto">
            <a:xfrm>
              <a:off x="1968" y="1824"/>
              <a:ext cx="576" cy="432"/>
              <a:chOff x="1968" y="1824"/>
              <a:chExt cx="576" cy="432"/>
            </a:xfrm>
          </p:grpSpPr>
          <p:grpSp>
            <p:nvGrpSpPr>
              <p:cNvPr id="26655" name="Group 9"/>
              <p:cNvGrpSpPr>
                <a:grpSpLocks/>
              </p:cNvGrpSpPr>
              <p:nvPr/>
            </p:nvGrpSpPr>
            <p:grpSpPr bwMode="auto">
              <a:xfrm>
                <a:off x="1968" y="1824"/>
                <a:ext cx="576" cy="432"/>
                <a:chOff x="1968" y="1824"/>
                <a:chExt cx="576" cy="432"/>
              </a:xfrm>
            </p:grpSpPr>
            <p:sp>
              <p:nvSpPr>
                <p:cNvPr id="61748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1824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83" name="Rectangle 11" descr="Light downward diagonal"/>
                <p:cNvSpPr>
                  <a:spLocks noChangeArrowheads="1"/>
                </p:cNvSpPr>
                <p:nvPr/>
              </p:nvSpPr>
              <p:spPr bwMode="auto">
                <a:xfrm>
                  <a:off x="2160" y="1824"/>
                  <a:ext cx="192" cy="144"/>
                </a:xfrm>
                <a:prstGeom prst="rect">
                  <a:avLst/>
                </a:prstGeom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84" name="Rectangle 12"/>
                <p:cNvSpPr>
                  <a:spLocks noChangeArrowheads="1"/>
                </p:cNvSpPr>
                <p:nvPr/>
              </p:nvSpPr>
              <p:spPr bwMode="auto">
                <a:xfrm>
                  <a:off x="2352" y="1824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85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1968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86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352" y="1968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88" name="Rectangle 16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192" cy="144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89" name="Rectangle 17"/>
                <p:cNvSpPr>
                  <a:spLocks noChangeArrowheads="1"/>
                </p:cNvSpPr>
                <p:nvPr/>
              </p:nvSpPr>
              <p:spPr bwMode="auto">
                <a:xfrm>
                  <a:off x="2160" y="2112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  <p:sp>
              <p:nvSpPr>
                <p:cNvPr id="617490" name="Rectangle 18"/>
                <p:cNvSpPr>
                  <a:spLocks noChangeArrowheads="1"/>
                </p:cNvSpPr>
                <p:nvPr/>
              </p:nvSpPr>
              <p:spPr bwMode="auto">
                <a:xfrm>
                  <a:off x="2352" y="2112"/>
                  <a:ext cx="192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bg-BG" sz="1800">
                    <a:solidFill>
                      <a:srgbClr val="000000"/>
                    </a:solidFill>
                    <a:effectLst/>
                  </a:endParaRPr>
                </a:p>
              </p:txBody>
            </p:sp>
          </p:grpSp>
          <p:sp>
            <p:nvSpPr>
              <p:cNvPr id="26656" name="Rectangle 19"/>
              <p:cNvSpPr>
                <a:spLocks noChangeArrowheads="1"/>
              </p:cNvSpPr>
              <p:nvPr/>
            </p:nvSpPr>
            <p:spPr bwMode="auto">
              <a:xfrm>
                <a:off x="2160" y="1824"/>
                <a:ext cx="192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bg-BG" sz="1800">
                  <a:solidFill>
                    <a:srgbClr val="000000"/>
                  </a:solidFill>
                  <a:effectLst/>
                </a:endParaRPr>
              </a:p>
            </p:txBody>
          </p:sp>
        </p:grpSp>
      </p:grpSp>
      <p:grpSp>
        <p:nvGrpSpPr>
          <p:cNvPr id="26630" name="Group 20"/>
          <p:cNvGrpSpPr>
            <a:grpSpLocks/>
          </p:cNvGrpSpPr>
          <p:nvPr/>
        </p:nvGrpSpPr>
        <p:grpSpPr bwMode="auto">
          <a:xfrm>
            <a:off x="958850" y="4081463"/>
            <a:ext cx="3657600" cy="1200150"/>
            <a:chOff x="384" y="2571"/>
            <a:chExt cx="2304" cy="597"/>
          </a:xfrm>
        </p:grpSpPr>
        <p:sp>
          <p:nvSpPr>
            <p:cNvPr id="617493" name="AutoShape 21"/>
            <p:cNvSpPr>
              <a:spLocks noChangeArrowheads="1"/>
            </p:cNvSpPr>
            <p:nvPr/>
          </p:nvSpPr>
          <p:spPr bwMode="auto">
            <a:xfrm>
              <a:off x="528" y="2571"/>
              <a:ext cx="2160" cy="597"/>
            </a:xfrm>
            <a:prstGeom prst="roundRect">
              <a:avLst>
                <a:gd name="adj" fmla="val 619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45720" tIns="44450" rIns="90488" bIns="44450" anchor="ctr"/>
            <a:lstStyle/>
            <a:p>
              <a:pPr marL="228600">
                <a:defRPr/>
              </a:pPr>
              <a:r>
                <a:rPr lang="bg-BG" sz="1800">
                  <a:solidFill>
                    <a:srgbClr val="000000"/>
                  </a:solidFill>
                  <a:effectLst/>
                </a:rPr>
                <a:t>Страниците с данни се </a:t>
              </a:r>
            </a:p>
            <a:p>
              <a:pPr marL="228600">
                <a:defRPr/>
              </a:pPr>
              <a:r>
                <a:rPr lang="bg-BG" sz="1800">
                  <a:solidFill>
                    <a:srgbClr val="000000"/>
                  </a:solidFill>
                  <a:effectLst/>
                </a:rPr>
                <a:t>локализират или четат</a:t>
              </a:r>
            </a:p>
            <a:p>
              <a:pPr marL="228600">
                <a:defRPr/>
              </a:pPr>
              <a:r>
                <a:rPr lang="bg-BG" sz="1800">
                  <a:solidFill>
                    <a:srgbClr val="000000"/>
                  </a:solidFill>
                  <a:effectLst/>
                </a:rPr>
                <a:t>в буферния кеш и се </a:t>
              </a:r>
              <a:br>
                <a:rPr lang="bg-BG" sz="1800">
                  <a:solidFill>
                    <a:srgbClr val="000000"/>
                  </a:solidFill>
                  <a:effectLst/>
                </a:rPr>
              </a:br>
              <a:r>
                <a:rPr lang="bg-BG" sz="1800">
                  <a:solidFill>
                    <a:srgbClr val="000000"/>
                  </a:solidFill>
                  <a:effectLst/>
                </a:rPr>
                <a:t>модифицират</a:t>
              </a:r>
              <a:endParaRPr lang="en-US" sz="18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17494" name="AutoShape 22"/>
            <p:cNvSpPr>
              <a:spLocks noChangeArrowheads="1"/>
            </p:cNvSpPr>
            <p:nvPr/>
          </p:nvSpPr>
          <p:spPr bwMode="auto">
            <a:xfrm>
              <a:off x="384" y="2640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solidFill>
                    <a:srgbClr val="990033"/>
                  </a:solidFill>
                  <a:effectLst/>
                </a:rPr>
                <a:t>2</a:t>
              </a:r>
            </a:p>
          </p:txBody>
        </p:sp>
      </p:grpSp>
      <p:grpSp>
        <p:nvGrpSpPr>
          <p:cNvPr id="26631" name="Group 23"/>
          <p:cNvGrpSpPr>
            <a:grpSpLocks/>
          </p:cNvGrpSpPr>
          <p:nvPr/>
        </p:nvGrpSpPr>
        <p:grpSpPr bwMode="auto">
          <a:xfrm>
            <a:off x="5367338" y="2028825"/>
            <a:ext cx="3368675" cy="884238"/>
            <a:chOff x="3312" y="960"/>
            <a:chExt cx="2122" cy="432"/>
          </a:xfrm>
        </p:grpSpPr>
        <p:sp>
          <p:nvSpPr>
            <p:cNvPr id="617496" name="AutoShape 24"/>
            <p:cNvSpPr>
              <a:spLocks noChangeArrowheads="1"/>
            </p:cNvSpPr>
            <p:nvPr/>
          </p:nvSpPr>
          <p:spPr bwMode="auto">
            <a:xfrm>
              <a:off x="3402" y="960"/>
              <a:ext cx="2032" cy="432"/>
            </a:xfrm>
            <a:prstGeom prst="roundRect">
              <a:avLst>
                <a:gd name="adj" fmla="val 231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45720" tIns="44450" rIns="90488" bIns="44450" anchor="ctr"/>
            <a:lstStyle/>
            <a:p>
              <a:pPr marL="228600">
                <a:defRPr/>
              </a:pPr>
              <a:r>
                <a:rPr lang="bg-BG" sz="1800">
                  <a:solidFill>
                    <a:srgbClr val="000000"/>
                  </a:solidFill>
                  <a:effectLst/>
                </a:rPr>
                <a:t>Модификацията се </a:t>
              </a:r>
              <a:br>
                <a:rPr lang="bg-BG" sz="1800">
                  <a:solidFill>
                    <a:srgbClr val="000000"/>
                  </a:solidFill>
                  <a:effectLst/>
                </a:rPr>
              </a:br>
              <a:r>
                <a:rPr lang="bg-BG" sz="1800">
                  <a:solidFill>
                    <a:srgbClr val="000000"/>
                  </a:solidFill>
                  <a:effectLst/>
                </a:rPr>
                <a:t>записва в транзак-</a:t>
              </a:r>
              <a:br>
                <a:rPr lang="bg-BG" sz="1800">
                  <a:solidFill>
                    <a:srgbClr val="000000"/>
                  </a:solidFill>
                  <a:effectLst/>
                </a:rPr>
              </a:br>
              <a:r>
                <a:rPr lang="bg-BG" sz="1800">
                  <a:solidFill>
                    <a:srgbClr val="000000"/>
                  </a:solidFill>
                  <a:effectLst/>
                </a:rPr>
                <a:t>ционния лог върху диска</a:t>
              </a:r>
              <a:endParaRPr lang="en-US" sz="18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17497" name="AutoShape 25"/>
            <p:cNvSpPr>
              <a:spLocks noChangeArrowheads="1"/>
            </p:cNvSpPr>
            <p:nvPr/>
          </p:nvSpPr>
          <p:spPr bwMode="auto">
            <a:xfrm>
              <a:off x="3312" y="1008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solidFill>
                    <a:srgbClr val="990033"/>
                  </a:solidFill>
                  <a:effectLst/>
                </a:rPr>
                <a:t>3</a:t>
              </a:r>
            </a:p>
          </p:txBody>
        </p:sp>
      </p:grpSp>
      <p:grpSp>
        <p:nvGrpSpPr>
          <p:cNvPr id="26632" name="Group 26"/>
          <p:cNvGrpSpPr>
            <a:grpSpLocks/>
          </p:cNvGrpSpPr>
          <p:nvPr/>
        </p:nvGrpSpPr>
        <p:grpSpPr bwMode="auto">
          <a:xfrm>
            <a:off x="6119813" y="4575175"/>
            <a:ext cx="2743200" cy="1227138"/>
            <a:chOff x="3840" y="3120"/>
            <a:chExt cx="1642" cy="773"/>
          </a:xfrm>
        </p:grpSpPr>
        <p:sp>
          <p:nvSpPr>
            <p:cNvPr id="617499" name="AutoShape 27"/>
            <p:cNvSpPr>
              <a:spLocks noChangeArrowheads="1"/>
            </p:cNvSpPr>
            <p:nvPr/>
          </p:nvSpPr>
          <p:spPr bwMode="auto">
            <a:xfrm>
              <a:off x="3970" y="3120"/>
              <a:ext cx="1512" cy="773"/>
            </a:xfrm>
            <a:prstGeom prst="roundRect">
              <a:avLst>
                <a:gd name="adj" fmla="val 4009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45720" tIns="44450" rIns="90488" bIns="44450" anchor="ctr"/>
            <a:lstStyle/>
            <a:p>
              <a:pPr marL="228600">
                <a:defRPr/>
              </a:pPr>
              <a:r>
                <a:rPr lang="bg-BG" sz="1800">
                  <a:solidFill>
                    <a:srgbClr val="000000"/>
                  </a:solidFill>
                  <a:effectLst/>
                </a:rPr>
                <a:t>Контролните точки</a:t>
              </a:r>
            </a:p>
            <a:p>
              <a:pPr marL="228600">
                <a:defRPr/>
              </a:pPr>
              <a:r>
                <a:rPr lang="bg-BG" sz="1800">
                  <a:solidFill>
                    <a:srgbClr val="000000"/>
                  </a:solidFill>
                  <a:effectLst/>
                </a:rPr>
                <a:t>Записват завърше-</a:t>
              </a:r>
            </a:p>
            <a:p>
              <a:pPr marL="228600">
                <a:defRPr/>
              </a:pPr>
              <a:r>
                <a:rPr lang="bg-BG" sz="1800">
                  <a:solidFill>
                    <a:srgbClr val="000000"/>
                  </a:solidFill>
                  <a:effectLst/>
                </a:rPr>
                <a:t>ните транзакции в</a:t>
              </a:r>
              <a:br>
                <a:rPr lang="bg-BG" sz="1800">
                  <a:solidFill>
                    <a:srgbClr val="000000"/>
                  </a:solidFill>
                  <a:effectLst/>
                </a:rPr>
              </a:br>
              <a:r>
                <a:rPr lang="bg-BG" sz="1800">
                  <a:solidFill>
                    <a:srgbClr val="000000"/>
                  </a:solidFill>
                  <a:effectLst/>
                </a:rPr>
                <a:t>базата от данни</a:t>
              </a:r>
              <a:endParaRPr lang="en-US" sz="180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17500" name="AutoShape 28"/>
            <p:cNvSpPr>
              <a:spLocks noChangeArrowheads="1"/>
            </p:cNvSpPr>
            <p:nvPr/>
          </p:nvSpPr>
          <p:spPr bwMode="auto">
            <a:xfrm>
              <a:off x="3840" y="3365"/>
              <a:ext cx="213" cy="24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solidFill>
                    <a:srgbClr val="990033"/>
                  </a:solidFill>
                  <a:effectLst/>
                </a:rPr>
                <a:t>4</a:t>
              </a:r>
            </a:p>
          </p:txBody>
        </p:sp>
      </p:grpSp>
      <p:sp>
        <p:nvSpPr>
          <p:cNvPr id="617506" name="AutoShape 34"/>
          <p:cNvSpPr>
            <a:spLocks noChangeArrowheads="1"/>
          </p:cNvSpPr>
          <p:nvPr/>
        </p:nvSpPr>
        <p:spPr bwMode="auto">
          <a:xfrm>
            <a:off x="1981200" y="1295400"/>
            <a:ext cx="3768725" cy="7112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45720" tIns="44450" rIns="90488" bIns="44450" anchor="ctr"/>
          <a:lstStyle/>
          <a:p>
            <a:pPr marL="228600">
              <a:defRPr/>
            </a:pPr>
            <a:r>
              <a:rPr lang="bg-BG" sz="1800" dirty="0">
                <a:solidFill>
                  <a:srgbClr val="000000"/>
                </a:solidFill>
                <a:effectLst/>
              </a:rPr>
              <a:t>Модификация на данните </a:t>
            </a:r>
          </a:p>
          <a:p>
            <a:pPr marL="228600">
              <a:defRPr/>
            </a:pPr>
            <a:r>
              <a:rPr lang="bg-BG" sz="1800" dirty="0">
                <a:solidFill>
                  <a:srgbClr val="000000"/>
                </a:solidFill>
                <a:effectLst/>
              </a:rPr>
              <a:t>се изпраща от приложението</a:t>
            </a:r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617507" name="AutoShape 35"/>
          <p:cNvSpPr>
            <a:spLocks noChangeArrowheads="1"/>
          </p:cNvSpPr>
          <p:nvPr/>
        </p:nvSpPr>
        <p:spPr bwMode="auto">
          <a:xfrm>
            <a:off x="1752600" y="1371600"/>
            <a:ext cx="338138" cy="3937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solidFill>
                  <a:srgbClr val="990033"/>
                </a:solidFill>
                <a:effectLst/>
              </a:rPr>
              <a:t>1</a:t>
            </a:r>
          </a:p>
        </p:txBody>
      </p:sp>
      <p:sp>
        <p:nvSpPr>
          <p:cNvPr id="26635" name="Freeform 48"/>
          <p:cNvSpPr>
            <a:spLocks/>
          </p:cNvSpPr>
          <p:nvPr/>
        </p:nvSpPr>
        <p:spPr bwMode="auto">
          <a:xfrm rot="1800000">
            <a:off x="1439863" y="2465388"/>
            <a:ext cx="985837" cy="244475"/>
          </a:xfrm>
          <a:custGeom>
            <a:avLst/>
            <a:gdLst>
              <a:gd name="T0" fmla="*/ 667750 w 843"/>
              <a:gd name="T1" fmla="*/ 69681 h 207"/>
              <a:gd name="T2" fmla="*/ 661903 w 843"/>
              <a:gd name="T3" fmla="*/ 35431 h 207"/>
              <a:gd name="T4" fmla="*/ 656055 w 843"/>
              <a:gd name="T5" fmla="*/ 0 h 207"/>
              <a:gd name="T6" fmla="*/ 822116 w 843"/>
              <a:gd name="T7" fmla="*/ 62595 h 207"/>
              <a:gd name="T8" fmla="*/ 935551 w 843"/>
              <a:gd name="T9" fmla="*/ 107475 h 207"/>
              <a:gd name="T10" fmla="*/ 985837 w 843"/>
              <a:gd name="T11" fmla="*/ 127552 h 207"/>
              <a:gd name="T12" fmla="*/ 972973 w 843"/>
              <a:gd name="T13" fmla="*/ 133457 h 207"/>
              <a:gd name="T14" fmla="*/ 935551 w 843"/>
              <a:gd name="T15" fmla="*/ 146449 h 207"/>
              <a:gd name="T16" fmla="*/ 822116 w 843"/>
              <a:gd name="T17" fmla="*/ 186604 h 207"/>
              <a:gd name="T18" fmla="*/ 656055 w 843"/>
              <a:gd name="T19" fmla="*/ 244475 h 207"/>
              <a:gd name="T20" fmla="*/ 667750 w 843"/>
              <a:gd name="T21" fmla="*/ 175975 h 207"/>
              <a:gd name="T22" fmla="*/ 0 w 843"/>
              <a:gd name="T23" fmla="*/ 127552 h 207"/>
              <a:gd name="T24" fmla="*/ 667750 w 843"/>
              <a:gd name="T25" fmla="*/ 69681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 sz="1800">
              <a:solidFill>
                <a:srgbClr val="000000"/>
              </a:solidFill>
              <a:effectLst/>
            </a:endParaRPr>
          </a:p>
        </p:txBody>
      </p:sp>
      <p:pic>
        <p:nvPicPr>
          <p:cNvPr id="26636" name="Picture 33" descr="Computer_DesktopCompute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12239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Freeform 49"/>
          <p:cNvSpPr>
            <a:spLocks/>
          </p:cNvSpPr>
          <p:nvPr/>
        </p:nvSpPr>
        <p:spPr bwMode="auto">
          <a:xfrm rot="307153">
            <a:off x="4106863" y="3035300"/>
            <a:ext cx="985837" cy="244475"/>
          </a:xfrm>
          <a:custGeom>
            <a:avLst/>
            <a:gdLst>
              <a:gd name="T0" fmla="*/ 667750 w 843"/>
              <a:gd name="T1" fmla="*/ 69681 h 207"/>
              <a:gd name="T2" fmla="*/ 661903 w 843"/>
              <a:gd name="T3" fmla="*/ 35431 h 207"/>
              <a:gd name="T4" fmla="*/ 656055 w 843"/>
              <a:gd name="T5" fmla="*/ 0 h 207"/>
              <a:gd name="T6" fmla="*/ 822116 w 843"/>
              <a:gd name="T7" fmla="*/ 62595 h 207"/>
              <a:gd name="T8" fmla="*/ 935551 w 843"/>
              <a:gd name="T9" fmla="*/ 107475 h 207"/>
              <a:gd name="T10" fmla="*/ 985837 w 843"/>
              <a:gd name="T11" fmla="*/ 127552 h 207"/>
              <a:gd name="T12" fmla="*/ 972973 w 843"/>
              <a:gd name="T13" fmla="*/ 133457 h 207"/>
              <a:gd name="T14" fmla="*/ 935551 w 843"/>
              <a:gd name="T15" fmla="*/ 146449 h 207"/>
              <a:gd name="T16" fmla="*/ 822116 w 843"/>
              <a:gd name="T17" fmla="*/ 186604 h 207"/>
              <a:gd name="T18" fmla="*/ 656055 w 843"/>
              <a:gd name="T19" fmla="*/ 244475 h 207"/>
              <a:gd name="T20" fmla="*/ 667750 w 843"/>
              <a:gd name="T21" fmla="*/ 175975 h 207"/>
              <a:gd name="T22" fmla="*/ 0 w 843"/>
              <a:gd name="T23" fmla="*/ 127552 h 207"/>
              <a:gd name="T24" fmla="*/ 667750 w 843"/>
              <a:gd name="T25" fmla="*/ 69681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 sz="1800">
              <a:solidFill>
                <a:srgbClr val="000000"/>
              </a:solidFill>
              <a:effectLst/>
            </a:endParaRPr>
          </a:p>
        </p:txBody>
      </p:sp>
      <p:sp>
        <p:nvSpPr>
          <p:cNvPr id="26638" name="Freeform 50"/>
          <p:cNvSpPr>
            <a:spLocks/>
          </p:cNvSpPr>
          <p:nvPr/>
        </p:nvSpPr>
        <p:spPr bwMode="auto">
          <a:xfrm rot="1912442">
            <a:off x="4165600" y="3636963"/>
            <a:ext cx="985838" cy="244475"/>
          </a:xfrm>
          <a:custGeom>
            <a:avLst/>
            <a:gdLst>
              <a:gd name="T0" fmla="*/ 667750 w 843"/>
              <a:gd name="T1" fmla="*/ 69681 h 207"/>
              <a:gd name="T2" fmla="*/ 661903 w 843"/>
              <a:gd name="T3" fmla="*/ 35431 h 207"/>
              <a:gd name="T4" fmla="*/ 656056 w 843"/>
              <a:gd name="T5" fmla="*/ 0 h 207"/>
              <a:gd name="T6" fmla="*/ 822116 w 843"/>
              <a:gd name="T7" fmla="*/ 62595 h 207"/>
              <a:gd name="T8" fmla="*/ 935552 w 843"/>
              <a:gd name="T9" fmla="*/ 107475 h 207"/>
              <a:gd name="T10" fmla="*/ 985838 w 843"/>
              <a:gd name="T11" fmla="*/ 127552 h 207"/>
              <a:gd name="T12" fmla="*/ 972974 w 843"/>
              <a:gd name="T13" fmla="*/ 133457 h 207"/>
              <a:gd name="T14" fmla="*/ 935552 w 843"/>
              <a:gd name="T15" fmla="*/ 146449 h 207"/>
              <a:gd name="T16" fmla="*/ 822116 w 843"/>
              <a:gd name="T17" fmla="*/ 186604 h 207"/>
              <a:gd name="T18" fmla="*/ 656056 w 843"/>
              <a:gd name="T19" fmla="*/ 244475 h 207"/>
              <a:gd name="T20" fmla="*/ 667750 w 843"/>
              <a:gd name="T21" fmla="*/ 175975 h 207"/>
              <a:gd name="T22" fmla="*/ 0 w 843"/>
              <a:gd name="T23" fmla="*/ 127552 h 207"/>
              <a:gd name="T24" fmla="*/ 667750 w 843"/>
              <a:gd name="T25" fmla="*/ 69681 h 2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3"/>
              <a:gd name="T40" fmla="*/ 0 h 207"/>
              <a:gd name="T41" fmla="*/ 843 w 843"/>
              <a:gd name="T42" fmla="*/ 207 h 20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3" h="207">
                <a:moveTo>
                  <a:pt x="571" y="59"/>
                </a:moveTo>
                <a:lnTo>
                  <a:pt x="566" y="30"/>
                </a:lnTo>
                <a:lnTo>
                  <a:pt x="561" y="0"/>
                </a:lnTo>
                <a:lnTo>
                  <a:pt x="703" y="53"/>
                </a:lnTo>
                <a:lnTo>
                  <a:pt x="800" y="91"/>
                </a:lnTo>
                <a:lnTo>
                  <a:pt x="843" y="108"/>
                </a:lnTo>
                <a:lnTo>
                  <a:pt x="832" y="113"/>
                </a:lnTo>
                <a:lnTo>
                  <a:pt x="800" y="124"/>
                </a:lnTo>
                <a:lnTo>
                  <a:pt x="703" y="158"/>
                </a:lnTo>
                <a:lnTo>
                  <a:pt x="561" y="207"/>
                </a:lnTo>
                <a:lnTo>
                  <a:pt x="571" y="149"/>
                </a:lnTo>
                <a:lnTo>
                  <a:pt x="0" y="108"/>
                </a:lnTo>
                <a:lnTo>
                  <a:pt x="571" y="5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 sz="1800">
              <a:solidFill>
                <a:srgbClr val="000000"/>
              </a:solidFill>
              <a:effectLst/>
            </a:endParaRPr>
          </a:p>
        </p:txBody>
      </p:sp>
      <p:grpSp>
        <p:nvGrpSpPr>
          <p:cNvPr id="26639" name="Group 53"/>
          <p:cNvGrpSpPr>
            <a:grpSpLocks/>
          </p:cNvGrpSpPr>
          <p:nvPr/>
        </p:nvGrpSpPr>
        <p:grpSpPr bwMode="auto">
          <a:xfrm>
            <a:off x="5132388" y="3833813"/>
            <a:ext cx="1911350" cy="942975"/>
            <a:chOff x="3233" y="2415"/>
            <a:chExt cx="1204" cy="594"/>
          </a:xfrm>
        </p:grpSpPr>
        <p:sp>
          <p:nvSpPr>
            <p:cNvPr id="26644" name="Rectangle 31"/>
            <p:cNvSpPr>
              <a:spLocks noChangeArrowheads="1"/>
            </p:cNvSpPr>
            <p:nvPr/>
          </p:nvSpPr>
          <p:spPr bwMode="auto">
            <a:xfrm>
              <a:off x="4073" y="2621"/>
              <a:ext cx="36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effectLst/>
                </a:rPr>
                <a:t>Disk</a:t>
              </a:r>
            </a:p>
          </p:txBody>
        </p:sp>
        <p:pic>
          <p:nvPicPr>
            <p:cNvPr id="26645" name="Picture 32" descr="Database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" y="2496"/>
              <a:ext cx="63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Picture 51" descr="Reco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3" y="2415"/>
              <a:ext cx="31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40" name="Group 54"/>
          <p:cNvGrpSpPr>
            <a:grpSpLocks/>
          </p:cNvGrpSpPr>
          <p:nvPr/>
        </p:nvGrpSpPr>
        <p:grpSpPr bwMode="auto">
          <a:xfrm>
            <a:off x="5167313" y="2855913"/>
            <a:ext cx="1862137" cy="949325"/>
            <a:chOff x="3255" y="1799"/>
            <a:chExt cx="1173" cy="598"/>
          </a:xfrm>
        </p:grpSpPr>
        <p:sp>
          <p:nvSpPr>
            <p:cNvPr id="26641" name="Rectangle 4"/>
            <p:cNvSpPr>
              <a:spLocks noChangeArrowheads="1"/>
            </p:cNvSpPr>
            <p:nvPr/>
          </p:nvSpPr>
          <p:spPr bwMode="auto">
            <a:xfrm>
              <a:off x="4064" y="2023"/>
              <a:ext cx="36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effectLst/>
                </a:rPr>
                <a:t>Disk</a:t>
              </a:r>
            </a:p>
          </p:txBody>
        </p:sp>
        <p:pic>
          <p:nvPicPr>
            <p:cNvPr id="26642" name="Picture 29" descr="Database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" y="1884"/>
              <a:ext cx="63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Picture 52" descr="Document_BoxesWriti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" y="1799"/>
              <a:ext cx="234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01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14313"/>
            <a:ext cx="7399337" cy="1000125"/>
          </a:xfrm>
        </p:spPr>
        <p:txBody>
          <a:bodyPr/>
          <a:lstStyle/>
          <a:p>
            <a:r>
              <a:rPr lang="bg-BG" sz="2400"/>
              <a:t>Разглеждане на информация за базите от данни в </a:t>
            </a:r>
            <a:r>
              <a:rPr lang="en-US" sz="2400"/>
              <a:t>SQL Server Management Studio</a:t>
            </a:r>
            <a:endParaRPr lang="bg-BG" sz="2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50938"/>
            <a:ext cx="7843837" cy="4991100"/>
          </a:xfrm>
        </p:spPr>
        <p:txBody>
          <a:bodyPr/>
          <a:lstStyle/>
          <a:p>
            <a:r>
              <a:rPr lang="bg-BG" sz="2800" dirty="0"/>
              <a:t>В </a:t>
            </a:r>
            <a:r>
              <a:rPr lang="en-US" sz="2800" dirty="0"/>
              <a:t>Object Explorer</a:t>
            </a:r>
            <a:r>
              <a:rPr lang="bg-BG" sz="2800" dirty="0"/>
              <a:t> от контекстното меню за съответната база от данни чрез </a:t>
            </a:r>
            <a:br>
              <a:rPr lang="bg-BG" sz="2800" dirty="0"/>
            </a:br>
            <a:r>
              <a:rPr lang="en-US" sz="2800" dirty="0" err="1"/>
              <a:t>DataBase</a:t>
            </a:r>
            <a:r>
              <a:rPr lang="en-US" sz="2800" dirty="0"/>
              <a:t> Properties </a:t>
            </a:r>
          </a:p>
          <a:p>
            <a:pPr lvl="1"/>
            <a:r>
              <a:rPr lang="en-US" sz="2400" dirty="0"/>
              <a:t>General</a:t>
            </a:r>
          </a:p>
          <a:p>
            <a:pPr lvl="1"/>
            <a:r>
              <a:rPr lang="en-US" sz="2400" dirty="0"/>
              <a:t>Files </a:t>
            </a:r>
          </a:p>
          <a:p>
            <a:pPr lvl="1"/>
            <a:r>
              <a:rPr lang="en-US" sz="2400" dirty="0" err="1"/>
              <a:t>Filegroups</a:t>
            </a:r>
            <a:endParaRPr lang="en-US" sz="2400" dirty="0"/>
          </a:p>
          <a:p>
            <a:pPr lvl="1"/>
            <a:r>
              <a:rPr lang="en-US" sz="2400" dirty="0"/>
              <a:t>Options </a:t>
            </a:r>
          </a:p>
          <a:p>
            <a:pPr lvl="1"/>
            <a:r>
              <a:rPr lang="en-US" sz="2400" dirty="0"/>
              <a:t>Permissions</a:t>
            </a:r>
          </a:p>
          <a:p>
            <a:pPr lvl="1"/>
            <a:r>
              <a:rPr lang="en-US" sz="2400" dirty="0"/>
              <a:t>Extended Properties</a:t>
            </a:r>
          </a:p>
          <a:p>
            <a:pPr lvl="1"/>
            <a:r>
              <a:rPr lang="en-US" sz="2400" dirty="0"/>
              <a:t>Mirroring</a:t>
            </a:r>
          </a:p>
          <a:p>
            <a:pPr lvl="1"/>
            <a:r>
              <a:rPr lang="en-US" sz="2400" dirty="0"/>
              <a:t>Transaction Log Shipping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616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210146"/>
          </a:xfrm>
        </p:spPr>
        <p:txBody>
          <a:bodyPr/>
          <a:lstStyle/>
          <a:p>
            <a:r>
              <a:rPr lang="bg-BG" sz="3200" dirty="0"/>
              <a:t>Информация за файловете на БД</a:t>
            </a:r>
            <a:br>
              <a:rPr lang="en-US" sz="3200" dirty="0"/>
            </a:br>
            <a:r>
              <a:rPr lang="en-US" sz="3200" dirty="0" err="1"/>
              <a:t>DataBase</a:t>
            </a:r>
            <a:r>
              <a:rPr lang="en-US" sz="3200" dirty="0"/>
              <a:t> &gt; Properties &gt; Files</a:t>
            </a:r>
          </a:p>
        </p:txBody>
      </p:sp>
      <p:pic>
        <p:nvPicPr>
          <p:cNvPr id="5" name="Content Placeholder 4" descr="Database Properties - Northwind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58" y="1681557"/>
            <a:ext cx="6818414" cy="4987803"/>
          </a:xfrm>
        </p:spPr>
      </p:pic>
    </p:spTree>
    <p:extLst>
      <p:ext uri="{BB962C8B-B14F-4D97-AF65-F5344CB8AC3E}">
        <p14:creationId xmlns:p14="http://schemas.microsoft.com/office/powerpoint/2010/main" val="36815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>
                <a:solidFill>
                  <a:srgbClr val="00B050"/>
                </a:solidFill>
              </a:rPr>
              <a:t>предоставят по-бърз достъп до данните от релационните БД; </a:t>
            </a:r>
          </a:p>
          <a:p>
            <a:r>
              <a:rPr lang="bg-BG" b="1">
                <a:solidFill>
                  <a:srgbClr val="00B050"/>
                </a:solidFill>
              </a:rPr>
              <a:t>по-лесно хоризонтално скалиране. </a:t>
            </a:r>
          </a:p>
          <a:p>
            <a:pPr marL="109728" indent="0">
              <a:buNone/>
            </a:pPr>
            <a:endParaRPr lang="bg-BG" b="1"/>
          </a:p>
          <a:p>
            <a:pPr marL="109728" indent="0">
              <a:buNone/>
            </a:pPr>
            <a:r>
              <a:rPr lang="bg-BG" b="1"/>
              <a:t>Ограничена функционалност:</a:t>
            </a:r>
          </a:p>
          <a:p>
            <a:pPr>
              <a:buFontTx/>
              <a:buChar char="-"/>
            </a:pPr>
            <a:r>
              <a:rPr lang="bg-BG" b="1">
                <a:solidFill>
                  <a:srgbClr val="C00000"/>
                </a:solidFill>
              </a:rPr>
              <a:t>Не поддържат ограничения в таблиците.</a:t>
            </a:r>
          </a:p>
          <a:p>
            <a:pPr>
              <a:buFontTx/>
              <a:buChar char="-"/>
            </a:pPr>
            <a:r>
              <a:rPr lang="bg-BG" b="1">
                <a:solidFill>
                  <a:srgbClr val="C00000"/>
                </a:solidFill>
              </a:rPr>
              <a:t>Не поддържат транзакции. </a:t>
            </a:r>
          </a:p>
          <a:p>
            <a:pPr>
              <a:buFontTx/>
              <a:buChar char="-"/>
            </a:pPr>
            <a:r>
              <a:rPr lang="bg-BG" b="1">
                <a:solidFill>
                  <a:srgbClr val="C00000"/>
                </a:solidFill>
              </a:rPr>
              <a:t>Заявки включващи групиране се изпълняват по-бавно отколкото при рел. БД</a:t>
            </a:r>
            <a:endParaRPr lang="bg-BG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</a:t>
            </a:r>
            <a:r>
              <a:rPr lang="bg-BG"/>
              <a:t>СУБД</a:t>
            </a:r>
          </a:p>
        </p:txBody>
      </p:sp>
    </p:spTree>
    <p:extLst>
      <p:ext uri="{BB962C8B-B14F-4D97-AF65-F5344CB8AC3E}">
        <p14:creationId xmlns:p14="http://schemas.microsoft.com/office/powerpoint/2010/main" val="3157661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5" y="214313"/>
            <a:ext cx="6624737" cy="1054447"/>
          </a:xfrm>
        </p:spPr>
        <p:txBody>
          <a:bodyPr/>
          <a:lstStyle/>
          <a:p>
            <a:r>
              <a:rPr lang="bg-BG" sz="3200" dirty="0"/>
              <a:t>Обекти</a:t>
            </a:r>
            <a:r>
              <a:rPr lang="en-US" sz="3200" dirty="0"/>
              <a:t> </a:t>
            </a:r>
            <a:r>
              <a:rPr lang="bg-BG" sz="3200" dirty="0"/>
              <a:t>на базите от данни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7848600" cy="5133975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bg-BG" sz="2800" dirty="0"/>
              <a:t>В </a:t>
            </a:r>
            <a:r>
              <a:rPr lang="en-US" sz="2800" dirty="0"/>
              <a:t>Object Explorer</a:t>
            </a:r>
            <a:r>
              <a:rPr lang="bg-BG" sz="2800" dirty="0"/>
              <a:t> при разтваряне на възела за  съответната база от данни се показват възли за групите обекти:</a:t>
            </a:r>
            <a:endParaRPr lang="en-US" sz="2800" dirty="0"/>
          </a:p>
          <a:p>
            <a:pPr lvl="1">
              <a:lnSpc>
                <a:spcPts val="3500"/>
              </a:lnSpc>
            </a:pPr>
            <a:r>
              <a:rPr lang="en-US" dirty="0"/>
              <a:t>Database diagrams – </a:t>
            </a:r>
            <a:r>
              <a:rPr lang="bg-BG" dirty="0"/>
              <a:t>диаграми на връзките между таблиците</a:t>
            </a:r>
          </a:p>
          <a:p>
            <a:pPr lvl="1">
              <a:lnSpc>
                <a:spcPts val="3500"/>
              </a:lnSpc>
            </a:pPr>
            <a:r>
              <a:rPr lang="en-US" dirty="0"/>
              <a:t>Tables</a:t>
            </a:r>
            <a:r>
              <a:rPr lang="bg-BG" dirty="0"/>
              <a:t> - таблици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/>
              <a:t>Views</a:t>
            </a:r>
            <a:r>
              <a:rPr lang="bg-BG" dirty="0"/>
              <a:t> - изгледи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/>
              <a:t>Programmability</a:t>
            </a:r>
            <a:r>
              <a:rPr lang="bg-BG" dirty="0"/>
              <a:t> – програмируеми обекти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/>
              <a:t>Security</a:t>
            </a:r>
            <a:r>
              <a:rPr lang="bg-BG" dirty="0"/>
              <a:t> – сигурност на базата от данни</a:t>
            </a:r>
          </a:p>
          <a:p>
            <a:pPr lvl="1">
              <a:lnSpc>
                <a:spcPts val="3500"/>
              </a:lnSpc>
            </a:pPr>
            <a:r>
              <a:rPr lang="bg-BG" dirty="0"/>
              <a:t>….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34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30026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760640"/>
          </a:xfrm>
        </p:spPr>
        <p:txBody>
          <a:bodyPr/>
          <a:lstStyle/>
          <a:p>
            <a:r>
              <a:rPr lang="bg-BG" b="1" dirty="0"/>
              <a:t>Таблици</a:t>
            </a:r>
            <a:r>
              <a:rPr lang="bg-BG" dirty="0"/>
              <a:t> на базата от данни</a:t>
            </a:r>
          </a:p>
          <a:p>
            <a:pPr lvl="1"/>
            <a:r>
              <a:rPr lang="bg-BG" dirty="0"/>
              <a:t>Таблици за съхраняване на данни</a:t>
            </a:r>
          </a:p>
          <a:p>
            <a:pPr lvl="1"/>
            <a:r>
              <a:rPr lang="bg-BG" dirty="0"/>
              <a:t>Системни таблици, съдържащи системна информация за обектите на БД</a:t>
            </a:r>
          </a:p>
          <a:p>
            <a:r>
              <a:rPr lang="bg-BG" b="1" dirty="0"/>
              <a:t>Диаграмите</a:t>
            </a:r>
            <a:r>
              <a:rPr lang="bg-BG" dirty="0"/>
              <a:t> се използват за задаване и показване на връзките между таблиците, основаващи се на първичните и външни ключове.</a:t>
            </a:r>
            <a:endParaRPr lang="en-US" dirty="0"/>
          </a:p>
          <a:p>
            <a:r>
              <a:rPr lang="bg-BG" b="1" dirty="0"/>
              <a:t>Изгледи</a:t>
            </a:r>
            <a:r>
              <a:rPr lang="bg-BG" dirty="0"/>
              <a:t> – обект за достъп до базата от данни чрез потребителска представа за нея; механизъм за сигурност на данните. </a:t>
            </a:r>
          </a:p>
        </p:txBody>
      </p:sp>
    </p:spTree>
    <p:extLst>
      <p:ext uri="{BB962C8B-B14F-4D97-AF65-F5344CB8AC3E}">
        <p14:creationId xmlns:p14="http://schemas.microsoft.com/office/powerpoint/2010/main" val="5043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937500" cy="1368425"/>
          </a:xfrm>
        </p:spPr>
        <p:txBody>
          <a:bodyPr/>
          <a:lstStyle/>
          <a:p>
            <a:pPr eaLnBrk="1" hangingPunct="1"/>
            <a:r>
              <a:rPr lang="bg-BG" sz="2800" dirty="0"/>
              <a:t>Управление на обектите в базата от данни (схеми, таблици, изгледи и съхранени процедури</a:t>
            </a:r>
            <a:r>
              <a:rPr lang="en-US" sz="2800" dirty="0"/>
              <a:t>,…</a:t>
            </a:r>
            <a:r>
              <a:rPr lang="bg-BG" sz="2800" b="0" dirty="0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8065591" cy="4824388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Базата от данни съдържа всички </a:t>
            </a:r>
            <a:r>
              <a:rPr lang="en-US" sz="2800" dirty="0"/>
              <a:t>o</a:t>
            </a:r>
            <a:r>
              <a:rPr lang="bg-BG" sz="2800" dirty="0"/>
              <a:t>бекти, дефинирани в нея</a:t>
            </a:r>
          </a:p>
          <a:p>
            <a:pPr eaLnBrk="1" hangingPunct="1"/>
            <a:r>
              <a:rPr lang="bg-BG" sz="2800" dirty="0">
                <a:solidFill>
                  <a:srgbClr val="FF0000"/>
                </a:solidFill>
              </a:rPr>
              <a:t>Схема</a:t>
            </a:r>
            <a:r>
              <a:rPr lang="bg-BG" sz="2800" dirty="0"/>
              <a:t> – Именувана съвкупност от обекти на базата от данни, такива като таблици, изгледи и съхранени процедури</a:t>
            </a:r>
            <a:endParaRPr lang="en-US" sz="2800" dirty="0"/>
          </a:p>
          <a:p>
            <a:pPr eaLnBrk="1" hangingPunct="1"/>
            <a:r>
              <a:rPr lang="bg-BG" sz="2800" dirty="0"/>
              <a:t>Всяка база от данни съдържа схема, наречена </a:t>
            </a:r>
            <a:r>
              <a:rPr lang="en-US" sz="2800" dirty="0" err="1">
                <a:solidFill>
                  <a:srgbClr val="FF0000"/>
                </a:solidFill>
              </a:rPr>
              <a:t>dbo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dbo</a:t>
            </a:r>
            <a:r>
              <a:rPr lang="bg-BG" sz="2800" dirty="0"/>
              <a:t> е схема по подразбиране за всички потребители, за които изрично не е дефинирана такава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7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640017" cy="952634"/>
          </a:xfrm>
        </p:spPr>
        <p:txBody>
          <a:bodyPr>
            <a:normAutofit/>
          </a:bodyPr>
          <a:lstStyle/>
          <a:p>
            <a:pPr eaLnBrk="1" hangingPunct="1"/>
            <a:r>
              <a:rPr lang="bg-BG" dirty="0"/>
              <a:t>Правила за имената на обектите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8280920" cy="5133990"/>
          </a:xfrm>
        </p:spPr>
        <p:txBody>
          <a:bodyPr/>
          <a:lstStyle/>
          <a:p>
            <a:pPr eaLnBrk="1" hangingPunct="1"/>
            <a:r>
              <a:rPr lang="bg-BG" sz="2800" dirty="0"/>
              <a:t>Схемите в една база от данни трябва да имат уникални имена</a:t>
            </a:r>
            <a:endParaRPr lang="en-US" sz="2800" dirty="0"/>
          </a:p>
          <a:p>
            <a:pPr eaLnBrk="1" hangingPunct="1"/>
            <a:r>
              <a:rPr lang="bg-BG" sz="2800" dirty="0"/>
              <a:t>В една база от данни в две различни схеми може да има таблици с еднакви имена</a:t>
            </a:r>
          </a:p>
          <a:p>
            <a:pPr eaLnBrk="1" hangingPunct="1"/>
            <a:r>
              <a:rPr lang="bg-BG" sz="2800" dirty="0"/>
              <a:t>Обектите от схемата се задават с уточнени имена</a:t>
            </a:r>
            <a:r>
              <a:rPr lang="en-US" sz="2800" dirty="0"/>
              <a:t> </a:t>
            </a:r>
            <a:r>
              <a:rPr lang="bg-BG" sz="2800" dirty="0"/>
              <a:t>	</a:t>
            </a:r>
            <a:r>
              <a:rPr lang="en-US" sz="2800" b="1" i="1" dirty="0" err="1"/>
              <a:t>server.database.schema.object</a:t>
            </a:r>
            <a:endParaRPr lang="en-US" sz="2800" b="1" i="1" dirty="0"/>
          </a:p>
          <a:p>
            <a:pPr eaLnBrk="1" hangingPunct="1">
              <a:buFontTx/>
              <a:buNone/>
            </a:pPr>
            <a:r>
              <a:rPr lang="bg-BG" sz="2400" b="1" u="sng" dirty="0"/>
              <a:t>Примери:</a:t>
            </a:r>
            <a:r>
              <a:rPr lang="en-US" sz="2400" b="1" u="sng" dirty="0"/>
              <a:t> </a:t>
            </a:r>
            <a:r>
              <a:rPr lang="en-US" sz="2400" dirty="0" err="1"/>
              <a:t>AdventureWorks.Sales.Customer</a:t>
            </a:r>
            <a:endParaRPr lang="bg-BG" sz="2400" dirty="0"/>
          </a:p>
          <a:p>
            <a:pPr>
              <a:buFontTx/>
              <a:buNone/>
            </a:pPr>
            <a:r>
              <a:rPr lang="en-US" sz="2400" dirty="0" err="1"/>
              <a:t>Sales.Customer</a:t>
            </a:r>
            <a:r>
              <a:rPr lang="en-US" sz="2400" dirty="0"/>
              <a:t>	</a:t>
            </a:r>
            <a:r>
              <a:rPr lang="en-US" sz="2400" dirty="0" err="1"/>
              <a:t>HumanResources.Employee</a:t>
            </a:r>
            <a:endParaRPr lang="en-US" sz="2400" dirty="0"/>
          </a:p>
          <a:p>
            <a:r>
              <a:rPr lang="bg-BG" sz="2800" dirty="0"/>
              <a:t>Потребителите на базата от данни са притежатели на схеми и разполагат с подразбираща се схема</a:t>
            </a:r>
            <a:r>
              <a:rPr lang="en-US" sz="2800" dirty="0"/>
              <a:t>.</a:t>
            </a:r>
            <a:endParaRPr lang="bg-BG" sz="2800" dirty="0"/>
          </a:p>
          <a:p>
            <a:pPr>
              <a:buFontTx/>
              <a:buNone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977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3175" y="1874838"/>
            <a:ext cx="6469063" cy="3113087"/>
          </a:xfrm>
        </p:spPr>
        <p:txBody>
          <a:bodyPr/>
          <a:lstStyle/>
          <a:p>
            <a:r>
              <a:rPr lang="bg-BG" sz="4600"/>
              <a:t>Създаване на базата от данни.</a:t>
            </a:r>
            <a:br>
              <a:rPr lang="bg-BG" sz="4600"/>
            </a:br>
            <a:r>
              <a:rPr lang="bg-BG" sz="4600"/>
              <a:t>Дефиниране на таблици</a:t>
            </a:r>
            <a:r>
              <a:rPr lang="en-US" sz="4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33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БД…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i="1" dirty="0" err="1"/>
              <a:t>database_name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[ ON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[ PRIMARY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[(  NAME = </a:t>
            </a:r>
            <a:r>
              <a:rPr lang="bg-BG" dirty="0"/>
              <a:t>логическо име на файла</a:t>
            </a:r>
            <a:r>
              <a:rPr lang="en-US" dirty="0"/>
              <a:t> , FILENAME = '</a:t>
            </a:r>
            <a:r>
              <a:rPr lang="bg-BG" dirty="0"/>
              <a:t>име на файла в ОС</a:t>
            </a:r>
            <a:r>
              <a:rPr lang="en-US" dirty="0"/>
              <a:t>'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[ , SIZE = </a:t>
            </a:r>
            <a:r>
              <a:rPr lang="bg-BG" dirty="0"/>
              <a:t>размер</a:t>
            </a:r>
            <a:r>
              <a:rPr lang="en-US" dirty="0"/>
              <a:t> [ KB | MB | GB | TB]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[ , MAXSIZE = { </a:t>
            </a:r>
            <a:r>
              <a:rPr lang="bg-BG" dirty="0"/>
              <a:t>максимален размер</a:t>
            </a:r>
            <a:r>
              <a:rPr lang="en-US" dirty="0"/>
              <a:t> [ KB | MB | GB | TB ] | UNLIMITED }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[ , FILEGROWTH = </a:t>
            </a:r>
            <a:r>
              <a:rPr lang="bg-BG" dirty="0"/>
              <a:t>нарастване </a:t>
            </a:r>
            <a:r>
              <a:rPr lang="en-US" dirty="0"/>
              <a:t> [KB | MB | GB | TB |  % ]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) ]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72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БД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 LOG ON 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[(  NAME = </a:t>
            </a:r>
            <a:r>
              <a:rPr lang="bg-BG" dirty="0"/>
              <a:t>логическо име на файла</a:t>
            </a:r>
            <a:r>
              <a:rPr lang="en-US" dirty="0"/>
              <a:t> , FILENAME = '</a:t>
            </a:r>
            <a:r>
              <a:rPr lang="bg-BG" dirty="0"/>
              <a:t>име на файла в ОС</a:t>
            </a:r>
            <a:r>
              <a:rPr lang="en-US" dirty="0"/>
              <a:t>'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[ , SIZE = </a:t>
            </a:r>
            <a:r>
              <a:rPr lang="bg-BG" dirty="0"/>
              <a:t>размер</a:t>
            </a:r>
            <a:r>
              <a:rPr lang="en-US" dirty="0"/>
              <a:t> [ KB | MB | GB | TB]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[ , MAXSIZE = { </a:t>
            </a:r>
            <a:r>
              <a:rPr lang="bg-BG" dirty="0"/>
              <a:t>максимален размер</a:t>
            </a:r>
            <a:r>
              <a:rPr lang="en-US" dirty="0"/>
              <a:t> [ KB | MB | GB | TB ] | UNLIMITED }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   [ , FILEGROWTH = </a:t>
            </a:r>
            <a:r>
              <a:rPr lang="bg-BG" dirty="0"/>
              <a:t>нарастване </a:t>
            </a:r>
            <a:r>
              <a:rPr lang="en-US" dirty="0"/>
              <a:t> [KB | MB | GB | TB |  % ] ]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)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[ ,...n ] ]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15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382000" cy="762000"/>
          </a:xfrm>
          <a:noFill/>
        </p:spPr>
        <p:txBody>
          <a:bodyPr lIns="90488" tIns="44450" rIns="90488" bIns="44450"/>
          <a:lstStyle/>
          <a:p>
            <a:r>
              <a:rPr lang="en-US"/>
              <a:t> </a:t>
            </a:r>
            <a:r>
              <a:rPr lang="bg-BG"/>
              <a:t>Създаване на база от данни</a:t>
            </a:r>
            <a:endParaRPr lang="en-US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84313"/>
            <a:ext cx="7207250" cy="4724400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bg-BG" sz="2800" dirty="0"/>
              <a:t>При създаването на БД се дефинира</a:t>
            </a:r>
            <a:r>
              <a:rPr lang="en-US" sz="2800" dirty="0"/>
              <a:t>: </a:t>
            </a:r>
          </a:p>
          <a:p>
            <a:pPr lvl="1">
              <a:spcBef>
                <a:spcPct val="30000"/>
              </a:spcBef>
            </a:pPr>
            <a:r>
              <a:rPr lang="bg-BG" sz="2800" dirty="0"/>
              <a:t>Името на базата от данни.</a:t>
            </a:r>
            <a:endParaRPr lang="en-US" sz="2800" dirty="0"/>
          </a:p>
          <a:p>
            <a:pPr lvl="1">
              <a:spcBef>
                <a:spcPct val="30000"/>
              </a:spcBef>
            </a:pPr>
            <a:r>
              <a:rPr lang="bg-BG" sz="2800" dirty="0"/>
              <a:t>Файловете, в които ще се съхранява базата от данни – логическо име</a:t>
            </a:r>
            <a:r>
              <a:rPr lang="en-US" sz="2800" dirty="0"/>
              <a:t>;</a:t>
            </a:r>
            <a:r>
              <a:rPr lang="bg-BG" sz="2800" dirty="0"/>
              <a:t> физическо име; разположение</a:t>
            </a:r>
            <a:r>
              <a:rPr lang="en-US" sz="2800" dirty="0"/>
              <a:t> </a:t>
            </a:r>
            <a:r>
              <a:rPr lang="bg-BG" sz="2800" dirty="0"/>
              <a:t>и размери.</a:t>
            </a:r>
          </a:p>
          <a:p>
            <a:pPr lvl="1">
              <a:spcBef>
                <a:spcPct val="30000"/>
              </a:spcBef>
            </a:pPr>
            <a:r>
              <a:rPr lang="bg-BG" sz="2800" dirty="0"/>
              <a:t>Файловете, които ще се използват за транзакционен лог - логическо име</a:t>
            </a:r>
            <a:r>
              <a:rPr lang="en-US" sz="2800" dirty="0"/>
              <a:t>;</a:t>
            </a:r>
            <a:r>
              <a:rPr lang="bg-BG" sz="2800" dirty="0"/>
              <a:t> физическо име; разположение</a:t>
            </a:r>
            <a:r>
              <a:rPr lang="en-US" sz="2800" dirty="0"/>
              <a:t> </a:t>
            </a:r>
            <a:r>
              <a:rPr lang="bg-BG" sz="2800" dirty="0"/>
              <a:t>и размери.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0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382000" cy="504354"/>
          </a:xfrm>
          <a:noFill/>
        </p:spPr>
        <p:txBody>
          <a:bodyPr lIns="90488" tIns="44450" rIns="90488" bIns="44450"/>
          <a:lstStyle/>
          <a:p>
            <a:r>
              <a:rPr lang="en-US" dirty="0"/>
              <a:t> </a:t>
            </a:r>
            <a:r>
              <a:rPr lang="bg-BG" dirty="0"/>
              <a:t>Създаване на база от данни</a:t>
            </a:r>
            <a:endParaRPr lang="en-US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484313"/>
            <a:ext cx="7207250" cy="4724400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800" dirty="0"/>
              <a:t>SQL:</a:t>
            </a:r>
          </a:p>
          <a:p>
            <a:pPr lvl="1">
              <a:spcBef>
                <a:spcPct val="30000"/>
              </a:spcBef>
            </a:pPr>
            <a:r>
              <a:rPr lang="en-US" sz="2800" dirty="0"/>
              <a:t>CREATE DATABASE </a:t>
            </a:r>
            <a:r>
              <a:rPr lang="en-US" sz="2800" dirty="0" err="1"/>
              <a:t>db_name</a:t>
            </a:r>
            <a:r>
              <a:rPr lang="en-US" sz="2800" dirty="0"/>
              <a:t> [……]</a:t>
            </a:r>
          </a:p>
          <a:p>
            <a:pPr>
              <a:spcBef>
                <a:spcPct val="30000"/>
              </a:spcBef>
            </a:pPr>
            <a:r>
              <a:rPr lang="bg-BG" sz="2800" dirty="0"/>
              <a:t>В </a:t>
            </a:r>
            <a:r>
              <a:rPr lang="en-US" sz="2800" dirty="0"/>
              <a:t>Object Explorer </a:t>
            </a:r>
            <a:r>
              <a:rPr lang="bg-BG" sz="2800" dirty="0"/>
              <a:t>на</a:t>
            </a:r>
            <a:r>
              <a:rPr lang="en-US" sz="2800" dirty="0"/>
              <a:t> SQL Server Management Studio</a:t>
            </a:r>
            <a:endParaRPr lang="bg-BG" sz="2800" dirty="0"/>
          </a:p>
          <a:p>
            <a:pPr lvl="1">
              <a:spcBef>
                <a:spcPct val="30000"/>
              </a:spcBef>
            </a:pPr>
            <a:r>
              <a:rPr lang="bg-BG" sz="2800" dirty="0"/>
              <a:t>От контекстното меню на възела</a:t>
            </a:r>
            <a:r>
              <a:rPr lang="en-US" sz="2800" dirty="0"/>
              <a:t> Databases </a:t>
            </a:r>
            <a:r>
              <a:rPr lang="bg-BG" sz="2800" dirty="0"/>
              <a:t>опция </a:t>
            </a:r>
            <a:r>
              <a:rPr lang="en-US" sz="2800" dirty="0"/>
              <a:t>New Database</a:t>
            </a:r>
            <a:endParaRPr lang="bg-BG" sz="2800" dirty="0"/>
          </a:p>
          <a:p>
            <a:pPr>
              <a:spcBef>
                <a:spcPct val="30000"/>
              </a:spcBef>
            </a:pPr>
            <a:r>
              <a:rPr lang="bg-BG" sz="2800" b="0" dirty="0"/>
              <a:t>Създаваната нова база от данни по подразбиране приема характеристиките на базата от данни </a:t>
            </a:r>
            <a:r>
              <a:rPr lang="en-US" sz="2800" dirty="0"/>
              <a:t>model, </a:t>
            </a:r>
            <a:r>
              <a:rPr lang="bg-BG" sz="2800" b="0" dirty="0"/>
              <a:t>ако не се зададени други. 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314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14313"/>
            <a:ext cx="7399337" cy="713735"/>
          </a:xfrm>
        </p:spPr>
        <p:txBody>
          <a:bodyPr/>
          <a:lstStyle/>
          <a:p>
            <a:r>
              <a:rPr lang="bg-BG" sz="2200" dirty="0"/>
              <a:t>Разглеждане на информация</a:t>
            </a:r>
            <a:r>
              <a:rPr lang="en-US" sz="2200" dirty="0"/>
              <a:t> </a:t>
            </a:r>
            <a:r>
              <a:rPr lang="bg-BG" sz="2200" dirty="0"/>
              <a:t>за базите от данни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340768"/>
            <a:ext cx="6912768" cy="4801270"/>
          </a:xfrm>
        </p:spPr>
        <p:txBody>
          <a:bodyPr/>
          <a:lstStyle/>
          <a:p>
            <a:r>
              <a:rPr lang="bg-BG" dirty="0"/>
              <a:t>В </a:t>
            </a:r>
            <a:r>
              <a:rPr lang="en-US" dirty="0"/>
              <a:t>Object Explorer</a:t>
            </a:r>
            <a:r>
              <a:rPr lang="bg-BG" dirty="0"/>
              <a:t> от контекстното меню</a:t>
            </a:r>
            <a:br>
              <a:rPr lang="en-US" dirty="0"/>
            </a:br>
            <a:r>
              <a:rPr lang="bg-BG" dirty="0"/>
              <a:t>за съответната база от данни чрез </a:t>
            </a:r>
            <a:br>
              <a:rPr lang="bg-BG" dirty="0"/>
            </a:br>
            <a:r>
              <a:rPr lang="en-US" dirty="0"/>
              <a:t>Properties </a:t>
            </a:r>
            <a:r>
              <a:rPr lang="bg-BG" dirty="0"/>
              <a:t>се показват следните табла:</a:t>
            </a:r>
            <a:endParaRPr lang="en-US" dirty="0"/>
          </a:p>
          <a:p>
            <a:pPr lvl="1"/>
            <a:r>
              <a:rPr lang="en-US" sz="2400" dirty="0"/>
              <a:t>General</a:t>
            </a:r>
          </a:p>
          <a:p>
            <a:pPr lvl="1"/>
            <a:r>
              <a:rPr lang="en-US" sz="2400" dirty="0"/>
              <a:t>Files</a:t>
            </a:r>
          </a:p>
          <a:p>
            <a:pPr lvl="1"/>
            <a:r>
              <a:rPr lang="en-US" sz="2400" dirty="0" err="1"/>
              <a:t>Filegroups</a:t>
            </a:r>
            <a:endParaRPr lang="en-US" sz="2400" dirty="0"/>
          </a:p>
          <a:p>
            <a:pPr lvl="1"/>
            <a:r>
              <a:rPr lang="en-US" sz="2400" dirty="0"/>
              <a:t>Options </a:t>
            </a:r>
          </a:p>
          <a:p>
            <a:pPr lvl="1"/>
            <a:r>
              <a:rPr lang="en-US" sz="2400" dirty="0"/>
              <a:t>Permissions</a:t>
            </a:r>
          </a:p>
          <a:p>
            <a:pPr lvl="1"/>
            <a:r>
              <a:rPr lang="en-US" sz="2400" dirty="0"/>
              <a:t>Extended Properties</a:t>
            </a:r>
          </a:p>
          <a:p>
            <a:pPr lvl="1"/>
            <a:r>
              <a:rPr lang="en-US" sz="2400" dirty="0"/>
              <a:t>Mirroring</a:t>
            </a:r>
          </a:p>
          <a:p>
            <a:pPr lvl="1"/>
            <a:r>
              <a:rPr lang="en-US" sz="2400" dirty="0"/>
              <a:t>Transaction Log Shipping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141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Таблица от рел. БД</a:t>
            </a:r>
          </a:p>
          <a:p>
            <a:pPr marL="109728" indent="0">
              <a:buNone/>
            </a:pP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NoSQL</a:t>
            </a:r>
            <a:r>
              <a:rPr lang="bg-BG"/>
              <a:t> СУБД</a:t>
            </a:r>
            <a:r>
              <a:rPr lang="en-US"/>
              <a:t>. </a:t>
            </a:r>
            <a:r>
              <a:rPr lang="bg-BG"/>
              <a:t>Пример - </a:t>
            </a:r>
            <a:r>
              <a:rPr lang="en-US"/>
              <a:t>MongoDB</a:t>
            </a:r>
            <a:endParaRPr lang="bg-BG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94610"/>
              </p:ext>
            </p:extLst>
          </p:nvPr>
        </p:nvGraphicFramePr>
        <p:xfrm>
          <a:off x="755576" y="2420888"/>
          <a:ext cx="5904656" cy="324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90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Id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Name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Dept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817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132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bg-BG" sz="2800">
                          <a:effectLst/>
                        </a:rPr>
                        <a:t>Милен Петров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bg-BG" sz="2800">
                          <a:effectLst/>
                        </a:rPr>
                        <a:t>7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817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133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bg-BG" sz="2800">
                          <a:effectLst/>
                        </a:rPr>
                        <a:t>Галина Маринова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bg-BG" sz="2800">
                          <a:effectLst/>
                        </a:rPr>
                        <a:t>20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817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134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bg-BG" sz="2800">
                          <a:effectLst/>
                        </a:rPr>
                        <a:t>Веселин Антонов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bg-BG" sz="2800">
                          <a:effectLst/>
                        </a:rPr>
                        <a:t>13</a:t>
                      </a:r>
                      <a:endParaRPr lang="bg-BG" sz="280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12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за файловете на БД</a:t>
            </a:r>
            <a:endParaRPr lang="en-US" dirty="0"/>
          </a:p>
        </p:txBody>
      </p:sp>
      <p:pic>
        <p:nvPicPr>
          <p:cNvPr id="5" name="Content Placeholder 4" descr="Database Properties - Northwin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858891"/>
            <a:ext cx="7519917" cy="5500966"/>
          </a:xfrm>
        </p:spPr>
      </p:pic>
    </p:spTree>
    <p:extLst>
      <p:ext uri="{BB962C8B-B14F-4D97-AF65-F5344CB8AC3E}">
        <p14:creationId xmlns:p14="http://schemas.microsoft.com/office/powerpoint/2010/main" val="5943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153400" cy="547688"/>
          </a:xfrm>
        </p:spPr>
        <p:txBody>
          <a:bodyPr/>
          <a:lstStyle/>
          <a:p>
            <a:r>
              <a:rPr lang="bg-BG" sz="2400"/>
              <a:t>Дефиниране на таблици в базата от данни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8" y="1484784"/>
            <a:ext cx="7027862" cy="4657254"/>
          </a:xfrm>
        </p:spPr>
        <p:txBody>
          <a:bodyPr/>
          <a:lstStyle/>
          <a:p>
            <a:r>
              <a:rPr lang="bg-BG" dirty="0"/>
              <a:t>В </a:t>
            </a:r>
            <a:r>
              <a:rPr lang="en-US" dirty="0"/>
              <a:t>Object Explorer </a:t>
            </a:r>
            <a:r>
              <a:rPr lang="bg-BG" dirty="0"/>
              <a:t>на</a:t>
            </a:r>
            <a:r>
              <a:rPr lang="en-US" dirty="0"/>
              <a:t> SQL Server Management Studio</a:t>
            </a:r>
            <a:endParaRPr lang="bg-BG" dirty="0"/>
          </a:p>
          <a:p>
            <a:pPr lvl="1"/>
            <a:r>
              <a:rPr lang="bg-BG" dirty="0"/>
              <a:t>Изисква да бъде отворена базата от данни, в която ще се създава таблицата</a:t>
            </a:r>
          </a:p>
          <a:p>
            <a:pPr lvl="1"/>
            <a:r>
              <a:rPr lang="bg-BG" dirty="0"/>
              <a:t>Таблицата се създава в схемата по подразбиране на потребителя, създаващ таблицата.</a:t>
            </a:r>
            <a:endParaRPr lang="en-US" dirty="0"/>
          </a:p>
          <a:p>
            <a:r>
              <a:rPr lang="bg-BG" dirty="0"/>
              <a:t>С</a:t>
            </a:r>
            <a:r>
              <a:rPr lang="en-US" dirty="0"/>
              <a:t> Transact SQL</a:t>
            </a:r>
            <a:r>
              <a:rPr lang="bg-BG" dirty="0"/>
              <a:t> оператор </a:t>
            </a:r>
            <a:r>
              <a:rPr lang="en-US" dirty="0"/>
              <a:t>CREATE TABLE</a:t>
            </a:r>
            <a:r>
              <a:rPr lang="bg-BG" dirty="0"/>
              <a:t>....</a:t>
            </a:r>
          </a:p>
          <a:p>
            <a:r>
              <a:rPr lang="bg-BG" dirty="0"/>
              <a:t>Ако таблица със същото име в същата схема на БД съществува, то операторът не се изпълнява и се извежда съобщение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колона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38" y="1340768"/>
            <a:ext cx="7027862" cy="4929402"/>
          </a:xfrm>
        </p:spPr>
        <p:txBody>
          <a:bodyPr/>
          <a:lstStyle/>
          <a:p>
            <a:r>
              <a:rPr lang="bg-BG" sz="2300" dirty="0"/>
              <a:t>За всяка колона задължително се задават:</a:t>
            </a:r>
          </a:p>
          <a:p>
            <a:pPr lvl="1"/>
            <a:r>
              <a:rPr lang="bg-BG" sz="2300" dirty="0"/>
              <a:t>Име на колоната (</a:t>
            </a:r>
            <a:r>
              <a:rPr lang="en-US" sz="2300" dirty="0"/>
              <a:t>Column Name)</a:t>
            </a:r>
            <a:endParaRPr lang="bg-BG" sz="2300" dirty="0"/>
          </a:p>
          <a:p>
            <a:pPr lvl="1"/>
            <a:r>
              <a:rPr lang="bg-BG" sz="2300" dirty="0"/>
              <a:t>Тип на данните и размер</a:t>
            </a:r>
            <a:r>
              <a:rPr lang="en-US" sz="2300" dirty="0"/>
              <a:t> (Data Type)</a:t>
            </a:r>
            <a:endParaRPr lang="bg-BG" sz="2300" dirty="0"/>
          </a:p>
          <a:p>
            <a:pPr lvl="1"/>
            <a:r>
              <a:rPr lang="bg-BG" sz="2300" dirty="0"/>
              <a:t>Позволява ли неопределени стойности</a:t>
            </a:r>
            <a:r>
              <a:rPr lang="en-US" sz="2300" dirty="0"/>
              <a:t> (Allow Nulls)</a:t>
            </a:r>
            <a:endParaRPr lang="bg-BG" sz="2300" dirty="0"/>
          </a:p>
          <a:p>
            <a:r>
              <a:rPr lang="bg-BG" sz="2300" dirty="0"/>
              <a:t>В таблото </a:t>
            </a:r>
            <a:r>
              <a:rPr lang="en-US" sz="2300" dirty="0"/>
              <a:t>Column Properties</a:t>
            </a:r>
            <a:r>
              <a:rPr lang="bg-BG" sz="2300" dirty="0"/>
              <a:t> по желание се задават</a:t>
            </a:r>
          </a:p>
          <a:p>
            <a:pPr lvl="1"/>
            <a:r>
              <a:rPr lang="bg-BG" sz="2300" dirty="0"/>
              <a:t>Стойност по подразбиране</a:t>
            </a:r>
            <a:r>
              <a:rPr lang="en-US" sz="2300" dirty="0"/>
              <a:t> (Default Value)</a:t>
            </a:r>
            <a:r>
              <a:rPr lang="bg-BG" sz="2300" dirty="0"/>
              <a:t>;</a:t>
            </a:r>
          </a:p>
          <a:p>
            <a:pPr lvl="1"/>
            <a:r>
              <a:rPr lang="bg-BG" sz="2300" dirty="0"/>
              <a:t>За числа – точност; брой цифри в дробната част; </a:t>
            </a:r>
          </a:p>
          <a:p>
            <a:pPr lvl="1"/>
            <a:r>
              <a:rPr lang="bg-BG" sz="2300" dirty="0"/>
              <a:t>Формула за изчисляване, ако колоната  е изчисляема;</a:t>
            </a:r>
          </a:p>
        </p:txBody>
      </p:sp>
    </p:spTree>
    <p:extLst>
      <p:ext uri="{BB962C8B-B14F-4D97-AF65-F5344CB8AC3E}">
        <p14:creationId xmlns:p14="http://schemas.microsoft.com/office/powerpoint/2010/main" val="6949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колона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38" y="1365662"/>
            <a:ext cx="7027862" cy="4904508"/>
          </a:xfrm>
        </p:spPr>
        <p:txBody>
          <a:bodyPr/>
          <a:lstStyle/>
          <a:p>
            <a:r>
              <a:rPr lang="bg-BG" dirty="0"/>
              <a:t>От падащото меню на </a:t>
            </a:r>
            <a:r>
              <a:rPr lang="en-US" dirty="0"/>
              <a:t>Table</a:t>
            </a:r>
            <a:r>
              <a:rPr lang="bg-BG" dirty="0"/>
              <a:t> </a:t>
            </a:r>
            <a:r>
              <a:rPr lang="en-US" dirty="0"/>
              <a:t>Designer</a:t>
            </a:r>
            <a:endParaRPr lang="bg-BG" dirty="0"/>
          </a:p>
          <a:p>
            <a:pPr lvl="1"/>
            <a:r>
              <a:rPr lang="bg-BG" dirty="0"/>
              <a:t>Първичен ключ</a:t>
            </a:r>
            <a:r>
              <a:rPr lang="en-US" dirty="0"/>
              <a:t> (Set Primary Key)</a:t>
            </a:r>
          </a:p>
          <a:p>
            <a:pPr lvl="1"/>
            <a:r>
              <a:rPr lang="bg-BG" dirty="0"/>
              <a:t>Външен ключ </a:t>
            </a:r>
            <a:r>
              <a:rPr lang="en-US" dirty="0"/>
              <a:t>(Relationships)</a:t>
            </a:r>
            <a:r>
              <a:rPr lang="bg-BG" dirty="0"/>
              <a:t> и таблицата, с която се свързва </a:t>
            </a:r>
            <a:endParaRPr lang="en-US" dirty="0"/>
          </a:p>
          <a:p>
            <a:pPr lvl="1"/>
            <a:r>
              <a:rPr lang="bg-BG" dirty="0"/>
              <a:t>Ограничения (</a:t>
            </a:r>
            <a:r>
              <a:rPr lang="en-US" dirty="0"/>
              <a:t>Check Constraints)</a:t>
            </a:r>
            <a:endParaRPr lang="bg-BG" dirty="0"/>
          </a:p>
          <a:p>
            <a:pPr lvl="1"/>
            <a:r>
              <a:rPr lang="bg-BG" dirty="0"/>
              <a:t>.......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колона</a:t>
            </a:r>
            <a:endParaRPr lang="en-US" dirty="0"/>
          </a:p>
        </p:txBody>
      </p:sp>
      <p:pic>
        <p:nvPicPr>
          <p:cNvPr id="5" name="Content Placeholder 4" descr="Microsoft SQL Server Management Studi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7" t="15631" b="9493"/>
          <a:stretch/>
        </p:blipFill>
        <p:spPr>
          <a:xfrm>
            <a:off x="251520" y="764704"/>
            <a:ext cx="8724408" cy="5832648"/>
          </a:xfrm>
        </p:spPr>
      </p:pic>
    </p:spTree>
    <p:extLst>
      <p:ext uri="{BB962C8B-B14F-4D97-AF65-F5344CB8AC3E}">
        <p14:creationId xmlns:p14="http://schemas.microsoft.com/office/powerpoint/2010/main" val="24639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често използвани типове данни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524000"/>
            <a:ext cx="3604592" cy="4648200"/>
          </a:xfrm>
        </p:spPr>
        <p:txBody>
          <a:bodyPr/>
          <a:lstStyle/>
          <a:p>
            <a:r>
              <a:rPr lang="en-US" sz="2400" dirty="0"/>
              <a:t>char(n)</a:t>
            </a:r>
          </a:p>
          <a:p>
            <a:r>
              <a:rPr lang="en-US" sz="2400" dirty="0"/>
              <a:t>varchar(n)</a:t>
            </a:r>
          </a:p>
          <a:p>
            <a:r>
              <a:rPr lang="en-US" sz="2400" dirty="0"/>
              <a:t>text </a:t>
            </a:r>
          </a:p>
          <a:p>
            <a:r>
              <a:rPr lang="en-US" sz="2400" dirty="0" err="1"/>
              <a:t>nchar</a:t>
            </a:r>
            <a:r>
              <a:rPr lang="en-US" sz="2400" dirty="0"/>
              <a:t>(n)</a:t>
            </a:r>
          </a:p>
          <a:p>
            <a:r>
              <a:rPr lang="en-US" sz="2400" dirty="0" err="1"/>
              <a:t>nvarchar</a:t>
            </a:r>
            <a:r>
              <a:rPr lang="en-US" sz="2400" dirty="0"/>
              <a:t>(n)</a:t>
            </a:r>
          </a:p>
          <a:p>
            <a:r>
              <a:rPr lang="en-US" sz="2400" dirty="0" err="1"/>
              <a:t>smallmoney</a:t>
            </a:r>
            <a:endParaRPr lang="en-US" sz="2400" dirty="0"/>
          </a:p>
          <a:p>
            <a:r>
              <a:rPr lang="en-US" sz="2400" dirty="0"/>
              <a:t>money</a:t>
            </a:r>
          </a:p>
          <a:p>
            <a:r>
              <a:rPr lang="en-US" sz="2400" dirty="0" err="1"/>
              <a:t>Uniqueidentifier</a:t>
            </a:r>
            <a:endParaRPr lang="en-US" sz="2400" dirty="0"/>
          </a:p>
          <a:p>
            <a:r>
              <a:rPr lang="en-US" sz="2400" dirty="0"/>
              <a:t>decimal[(p[,s])]</a:t>
            </a:r>
          </a:p>
          <a:p>
            <a:r>
              <a:rPr lang="en-US" sz="2400" dirty="0"/>
              <a:t>Numeric[(p[,s])]</a:t>
            </a:r>
            <a:endParaRPr lang="bg-BG" sz="240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4213" y="1476375"/>
            <a:ext cx="3444875" cy="4665663"/>
          </a:xfrm>
        </p:spPr>
        <p:txBody>
          <a:bodyPr/>
          <a:lstStyle/>
          <a:p>
            <a:r>
              <a:rPr lang="en-US" sz="2400" dirty="0"/>
              <a:t>Int</a:t>
            </a:r>
          </a:p>
          <a:p>
            <a:r>
              <a:rPr lang="en-US" sz="2400" dirty="0" err="1"/>
              <a:t>Smallint</a:t>
            </a:r>
            <a:endParaRPr lang="en-US" sz="2400" dirty="0"/>
          </a:p>
          <a:p>
            <a:r>
              <a:rPr lang="en-US" sz="2400" dirty="0" err="1"/>
              <a:t>Tinyint</a:t>
            </a:r>
            <a:endParaRPr lang="en-US" sz="2400" dirty="0"/>
          </a:p>
          <a:p>
            <a:r>
              <a:rPr lang="en-US" sz="2400" dirty="0" err="1"/>
              <a:t>Bigint</a:t>
            </a:r>
            <a:r>
              <a:rPr lang="en-US" sz="2400" dirty="0"/>
              <a:t> </a:t>
            </a:r>
          </a:p>
          <a:p>
            <a:r>
              <a:rPr lang="en-US" sz="2400" dirty="0"/>
              <a:t>Date</a:t>
            </a:r>
          </a:p>
          <a:p>
            <a:r>
              <a:rPr lang="en-US" sz="2400" dirty="0"/>
              <a:t>Datetime</a:t>
            </a:r>
          </a:p>
          <a:p>
            <a:r>
              <a:rPr lang="en-US" sz="2400" dirty="0" err="1"/>
              <a:t>Smalldatetime</a:t>
            </a:r>
            <a:endParaRPr lang="en-US" sz="2400" dirty="0"/>
          </a:p>
          <a:p>
            <a:r>
              <a:rPr lang="en-US" sz="2400" dirty="0"/>
              <a:t>time</a:t>
            </a:r>
          </a:p>
          <a:p>
            <a:r>
              <a:rPr lang="en-US" sz="2400" dirty="0"/>
              <a:t>image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762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02393"/>
            <a:ext cx="7924800" cy="665163"/>
          </a:xfrm>
        </p:spPr>
        <p:txBody>
          <a:bodyPr/>
          <a:lstStyle/>
          <a:p>
            <a:r>
              <a:rPr lang="bg-BG" dirty="0"/>
              <a:t>Идентификаторни колони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72540"/>
            <a:ext cx="7109792" cy="495048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bg-BG" sz="2800" dirty="0"/>
              <a:t>Идентификаторните колони приемат стойности, които се генерират автоматично и са уникални.</a:t>
            </a: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bg-BG" sz="2800" dirty="0"/>
              <a:t>Най-често се използват като изкуствени първични ключове.</a:t>
            </a:r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bg-BG" sz="2800" dirty="0"/>
              <a:t>Два типа идентификаторни колони: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Уникалността е само в рамките на таблицата</a:t>
            </a:r>
            <a:r>
              <a:rPr lang="en-US" sz="2800" dirty="0"/>
              <a:t>;</a:t>
            </a:r>
            <a:br>
              <a:rPr lang="bg-BG" sz="2800" dirty="0"/>
            </a:br>
            <a:r>
              <a:rPr lang="bg-BG" sz="2800" dirty="0"/>
              <a:t>Уникалността е в рамките на цялата база от данни.</a:t>
            </a:r>
            <a:endParaRPr lang="bg-BG" sz="28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9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6322" y="106575"/>
            <a:ext cx="7924800" cy="665163"/>
          </a:xfrm>
        </p:spPr>
        <p:txBody>
          <a:bodyPr/>
          <a:lstStyle/>
          <a:p>
            <a:r>
              <a:rPr lang="bg-BG" sz="2600" dirty="0"/>
              <a:t>Създаване на идентификаторна колона с уникалност в рамките на таблицата</a:t>
            </a:r>
            <a:endParaRPr lang="en-GB" sz="2600" dirty="0"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82535"/>
            <a:ext cx="7120247" cy="48827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sz="2800" b="0" dirty="0">
                <a:cs typeface="Courier New" pitchFamily="49" charset="0"/>
              </a:rPr>
              <a:t>В</a:t>
            </a:r>
            <a:r>
              <a:rPr lang="bg-BG" sz="2800" b="1" dirty="0"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cs typeface="Courier New" pitchFamily="49" charset="0"/>
              </a:rPr>
              <a:t>Column Properties </a:t>
            </a:r>
            <a:r>
              <a:rPr lang="bg-BG" sz="2800" b="0" dirty="0">
                <a:cs typeface="Courier New" pitchFamily="49" charset="0"/>
              </a:rPr>
              <a:t>се задава</a:t>
            </a:r>
            <a:endParaRPr lang="en-US" sz="2800" b="0" dirty="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bg-BG" sz="2800" b="0" dirty="0">
                <a:cs typeface="Courier New" pitchFamily="49" charset="0"/>
              </a:rPr>
              <a:t>Свойство </a:t>
            </a:r>
            <a:r>
              <a:rPr lang="en-US" sz="2800" b="0" dirty="0">
                <a:cs typeface="Courier New" pitchFamily="49" charset="0"/>
              </a:rPr>
              <a:t>identity </a:t>
            </a:r>
            <a:r>
              <a:rPr lang="bg-BG" sz="2800" b="0" dirty="0">
                <a:cs typeface="Courier New" pitchFamily="49" charset="0"/>
              </a:rPr>
              <a:t>изисква колоната да има тип на данните </a:t>
            </a:r>
            <a:r>
              <a:rPr lang="en-US" sz="2800" dirty="0" err="1"/>
              <a:t>tinyint</a:t>
            </a:r>
            <a:r>
              <a:rPr lang="en-US" sz="2800" dirty="0"/>
              <a:t>, </a:t>
            </a:r>
            <a:r>
              <a:rPr lang="en-US" sz="2800" dirty="0" err="1"/>
              <a:t>smallint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bigint</a:t>
            </a:r>
            <a:r>
              <a:rPr lang="en-US" sz="2800" dirty="0"/>
              <a:t>, decimal(p,0), or numeric(p,0)</a:t>
            </a:r>
            <a:endParaRPr lang="bg-BG" sz="2800" dirty="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bg-BG" sz="2800" b="0" dirty="0">
                <a:cs typeface="Courier New" pitchFamily="49" charset="0"/>
              </a:rPr>
              <a:t>В една таблица може да се зададе само една колона от този тип.</a:t>
            </a:r>
            <a:endParaRPr lang="en-US" sz="2800" b="0" dirty="0"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bg-BG" sz="2800" b="1" dirty="0">
              <a:cs typeface="Courier New" pitchFamily="49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6" y="1914313"/>
            <a:ext cx="5556020" cy="13989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567055" y="3016332"/>
            <a:ext cx="154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bg-BG" sz="1800" b="1" dirty="0">
                <a:solidFill>
                  <a:srgbClr val="000000"/>
                </a:solidFill>
                <a:effectLst/>
                <a:latin typeface="Arial Narrow" pitchFamily="34" charset="0"/>
              </a:rPr>
              <a:t>Начална стойност</a:t>
            </a:r>
            <a:endParaRPr lang="en-US" sz="1800" b="1" dirty="0"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6151861" y="3146961"/>
            <a:ext cx="724395" cy="1662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1434" y="2375065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bg-BG" sz="1800" b="1" dirty="0">
                <a:solidFill>
                  <a:srgbClr val="000000"/>
                </a:solidFill>
                <a:effectLst/>
                <a:latin typeface="Arial Narrow" pitchFamily="34" charset="0"/>
              </a:rPr>
              <a:t>Стъпка на нарастване</a:t>
            </a:r>
            <a:endParaRPr lang="en-US" sz="1800" b="1" dirty="0">
              <a:solidFill>
                <a:srgbClr val="00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079853" y="2698231"/>
            <a:ext cx="724395" cy="128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icrosoft SQL Server Management Studi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1" t="16206" b="9058"/>
          <a:stretch/>
        </p:blipFill>
        <p:spPr>
          <a:xfrm>
            <a:off x="1523222" y="1412776"/>
            <a:ext cx="6097556" cy="4752528"/>
          </a:xfrm>
        </p:spPr>
      </p:pic>
    </p:spTree>
    <p:extLst>
      <p:ext uri="{BB962C8B-B14F-4D97-AF65-F5344CB8AC3E}">
        <p14:creationId xmlns:p14="http://schemas.microsoft.com/office/powerpoint/2010/main" val="208132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08963" cy="980728"/>
          </a:xfrm>
        </p:spPr>
        <p:txBody>
          <a:bodyPr/>
          <a:lstStyle/>
          <a:p>
            <a:pPr eaLnBrk="1" hangingPunct="1">
              <a:defRPr/>
            </a:pPr>
            <a:r>
              <a:rPr lang="bg-BG" dirty="0"/>
              <a:t>Интегритет</a:t>
            </a:r>
            <a:r>
              <a:rPr lang="en-US" dirty="0"/>
              <a:t> </a:t>
            </a:r>
            <a:r>
              <a:rPr lang="bg-BG" dirty="0"/>
              <a:t>на данните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6984776" cy="4608512"/>
          </a:xfrm>
        </p:spPr>
        <p:txBody>
          <a:bodyPr/>
          <a:lstStyle/>
          <a:p>
            <a:pPr eaLnBrk="1" hangingPunct="1">
              <a:defRPr/>
            </a:pPr>
            <a:r>
              <a:rPr lang="bg-BG" sz="2800" b="0" dirty="0"/>
              <a:t>Интегритет на същността (</a:t>
            </a:r>
            <a:r>
              <a:rPr lang="en-US" sz="2800" b="0" dirty="0"/>
              <a:t>Entity Integrity)</a:t>
            </a:r>
            <a:endParaRPr lang="bg-BG" sz="2800" b="0" dirty="0"/>
          </a:p>
          <a:p>
            <a:pPr eaLnBrk="1" hangingPunct="1">
              <a:defRPr/>
            </a:pPr>
            <a:r>
              <a:rPr lang="bg-BG" sz="2800" b="0" dirty="0"/>
              <a:t>Домейн Интегритет </a:t>
            </a:r>
            <a:r>
              <a:rPr lang="en-US" sz="2800" b="0" dirty="0"/>
              <a:t>(Domain Integrity)</a:t>
            </a:r>
            <a:endParaRPr lang="bg-BG" sz="2800" b="0" dirty="0"/>
          </a:p>
          <a:p>
            <a:pPr eaLnBrk="1" hangingPunct="1">
              <a:defRPr/>
            </a:pPr>
            <a:r>
              <a:rPr lang="bg-BG" sz="2800" b="0" dirty="0"/>
              <a:t>Интегритет на връзките</a:t>
            </a:r>
            <a:r>
              <a:rPr lang="en-US" sz="2800" b="0" dirty="0"/>
              <a:t> (Referential Integrity)</a:t>
            </a:r>
            <a:endParaRPr lang="bg-BG" sz="2800" b="0" dirty="0"/>
          </a:p>
        </p:txBody>
      </p:sp>
    </p:spTree>
    <p:extLst>
      <p:ext uri="{BB962C8B-B14F-4D97-AF65-F5344CB8AC3E}">
        <p14:creationId xmlns:p14="http://schemas.microsoft.com/office/powerpoint/2010/main" val="429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bg-BG"/>
              <a:t>Колекция в </a:t>
            </a:r>
            <a:r>
              <a:rPr lang="en-US"/>
              <a:t>MongoDB</a:t>
            </a:r>
            <a:endParaRPr lang="bg-BG"/>
          </a:p>
          <a:p>
            <a:pPr marL="109728" indent="0">
              <a:buNone/>
            </a:pPr>
            <a:r>
              <a:rPr lang="bg-BG"/>
              <a:t>{</a:t>
            </a:r>
          </a:p>
          <a:p>
            <a:pPr marL="109728" indent="0">
              <a:buNone/>
            </a:pPr>
            <a:r>
              <a:rPr lang="bg-BG"/>
              <a:t> _id: ObjectId("5099803df3f4948bd2f98</a:t>
            </a:r>
            <a:r>
              <a:rPr lang="en-US"/>
              <a:t>bc</a:t>
            </a:r>
            <a:r>
              <a:rPr lang="bg-BG"/>
              <a:t>1"),</a:t>
            </a:r>
          </a:p>
          <a:p>
            <a:pPr marL="109728" indent="0">
              <a:buNone/>
            </a:pPr>
            <a:r>
              <a:rPr lang="bg-BG"/>
              <a:t> name: </a:t>
            </a:r>
            <a:r>
              <a:rPr lang="en-US"/>
              <a:t>“Милен Петров”</a:t>
            </a:r>
            <a:r>
              <a:rPr lang="bg-BG"/>
              <a:t>,</a:t>
            </a:r>
          </a:p>
          <a:p>
            <a:pPr marL="109728" indent="0">
              <a:buNone/>
            </a:pPr>
            <a:r>
              <a:rPr lang="bg-BG"/>
              <a:t> </a:t>
            </a:r>
            <a:r>
              <a:rPr lang="en-US"/>
              <a:t>Dept</a:t>
            </a:r>
            <a:r>
              <a:rPr lang="bg-BG"/>
              <a:t>: </a:t>
            </a:r>
            <a:r>
              <a:rPr lang="en-US"/>
              <a:t>“7”</a:t>
            </a:r>
            <a:endParaRPr lang="bg-BG"/>
          </a:p>
          <a:p>
            <a:pPr marL="109728" indent="0">
              <a:buNone/>
            </a:pPr>
            <a:r>
              <a:rPr lang="bg-BG"/>
              <a:t> },</a:t>
            </a:r>
          </a:p>
          <a:p>
            <a:pPr marL="109728" indent="0">
              <a:buNone/>
            </a:pPr>
            <a:r>
              <a:rPr lang="en-US"/>
              <a:t>……</a:t>
            </a:r>
            <a:endParaRPr lang="bg-BG"/>
          </a:p>
          <a:p>
            <a:pPr marL="109728" indent="0">
              <a:buNone/>
            </a:pP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NoSQL</a:t>
            </a:r>
            <a:r>
              <a:rPr lang="bg-BG"/>
              <a:t> СУБД</a:t>
            </a:r>
            <a:r>
              <a:rPr lang="en-US"/>
              <a:t>. </a:t>
            </a:r>
            <a:r>
              <a:rPr lang="bg-BG"/>
              <a:t>Пример - </a:t>
            </a:r>
            <a:r>
              <a:rPr lang="en-US"/>
              <a:t>MongoDB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1826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59" y="0"/>
            <a:ext cx="8208963" cy="1052736"/>
          </a:xfrm>
        </p:spPr>
        <p:txBody>
          <a:bodyPr/>
          <a:lstStyle/>
          <a:p>
            <a:pPr eaLnBrk="1" hangingPunct="1">
              <a:defRPr/>
            </a:pPr>
            <a:r>
              <a:rPr lang="bg-BG" dirty="0">
                <a:latin typeface="Arial" charset="0"/>
              </a:rPr>
              <a:t>Интегритет на</a:t>
            </a:r>
            <a:r>
              <a:rPr lang="bg-BG" dirty="0"/>
              <a:t> </a:t>
            </a:r>
            <a:r>
              <a:rPr lang="bg-BG" dirty="0">
                <a:latin typeface="Arial" charset="0"/>
              </a:rPr>
              <a:t>същността (</a:t>
            </a:r>
            <a:r>
              <a:rPr lang="en-US" dirty="0">
                <a:latin typeface="Arial" charset="0"/>
              </a:rPr>
              <a:t>Entity Integrity)</a:t>
            </a:r>
            <a:endParaRPr lang="bg-BG" dirty="0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056784" cy="4621678"/>
          </a:xfrm>
        </p:spPr>
        <p:txBody>
          <a:bodyPr/>
          <a:lstStyle/>
          <a:p>
            <a:pPr eaLnBrk="1" hangingPunct="1">
              <a:defRPr/>
            </a:pPr>
            <a:r>
              <a:rPr lang="bg-BG" sz="3200" dirty="0">
                <a:effectLst/>
              </a:rPr>
              <a:t>Таблицата да притежава първичен ключ.</a:t>
            </a:r>
          </a:p>
          <a:p>
            <a:pPr eaLnBrk="1" hangingPunct="1">
              <a:defRPr/>
            </a:pPr>
            <a:r>
              <a:rPr lang="bg-BG" sz="3200" dirty="0">
                <a:effectLst/>
                <a:latin typeface="Calibri" pitchFamily="34" charset="0"/>
                <a:cs typeface="Calibri" pitchFamily="34" charset="0"/>
              </a:rPr>
              <a:t>В </a:t>
            </a:r>
            <a:r>
              <a:rPr lang="en-US" sz="3200" dirty="0">
                <a:effectLst/>
                <a:latin typeface="Calibri" pitchFamily="34" charset="0"/>
                <a:cs typeface="Calibri" pitchFamily="34" charset="0"/>
              </a:rPr>
              <a:t>Object Explorer </a:t>
            </a:r>
            <a:r>
              <a:rPr lang="bg-BG" sz="3200" dirty="0">
                <a:effectLst/>
                <a:latin typeface="Calibri" pitchFamily="34" charset="0"/>
                <a:cs typeface="Calibri" pitchFamily="34" charset="0"/>
              </a:rPr>
              <a:t>на </a:t>
            </a:r>
            <a:r>
              <a:rPr lang="en-US" sz="3200" dirty="0">
                <a:effectLst/>
                <a:latin typeface="Calibri" pitchFamily="34" charset="0"/>
                <a:cs typeface="Calibri" pitchFamily="34" charset="0"/>
              </a:rPr>
              <a:t>MS SQL Server </a:t>
            </a:r>
            <a:r>
              <a:rPr lang="bg-BG" sz="3200" dirty="0">
                <a:effectLst/>
                <a:latin typeface="Calibri" pitchFamily="34" charset="0"/>
                <a:cs typeface="Calibri" pitchFamily="34" charset="0"/>
              </a:rPr>
              <a:t>за колоните, които се дефинира първичен ключ се задава:</a:t>
            </a:r>
          </a:p>
          <a:p>
            <a:pPr lvl="1" eaLnBrk="1" hangingPunct="1">
              <a:defRPr/>
            </a:pPr>
            <a:r>
              <a:rPr lang="en-US" b="1" dirty="0">
                <a:effectLst/>
              </a:rPr>
              <a:t>Allow Nulls </a:t>
            </a:r>
            <a:r>
              <a:rPr lang="en-US" dirty="0">
                <a:effectLst/>
              </a:rPr>
              <a:t>– </a:t>
            </a:r>
            <a:r>
              <a:rPr lang="bg-BG" dirty="0">
                <a:effectLst/>
              </a:rPr>
              <a:t>изключено (не може да приема неопределени стойности)</a:t>
            </a:r>
            <a:endParaRPr lang="en-US" dirty="0">
              <a:effectLst/>
            </a:endParaRPr>
          </a:p>
          <a:p>
            <a:pPr lvl="1" eaLnBrk="1" hangingPunct="1">
              <a:defRPr/>
            </a:pPr>
            <a:r>
              <a:rPr lang="en-US" b="1" dirty="0"/>
              <a:t>Set Primary Key </a:t>
            </a:r>
            <a:r>
              <a:rPr lang="bg-BG" dirty="0"/>
              <a:t>о</a:t>
            </a:r>
            <a:r>
              <a:rPr lang="bg-BG" dirty="0">
                <a:effectLst/>
              </a:rPr>
              <a:t>т </a:t>
            </a:r>
            <a:r>
              <a:rPr lang="en-US" dirty="0">
                <a:effectLst/>
              </a:rPr>
              <a:t>Table Designer </a:t>
            </a:r>
            <a:r>
              <a:rPr lang="bg-BG" dirty="0">
                <a:effectLst/>
              </a:rPr>
              <a:t>или от инструменталната лента иконата </a:t>
            </a:r>
            <a:r>
              <a:rPr lang="en-US" dirty="0">
                <a:effectLst/>
              </a:rPr>
              <a:t> </a:t>
            </a:r>
            <a:endParaRPr lang="bg-BG" b="1" dirty="0">
              <a:effectLst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122226"/>
            <a:ext cx="311406" cy="367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49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08963" cy="980728"/>
          </a:xfrm>
        </p:spPr>
        <p:txBody>
          <a:bodyPr/>
          <a:lstStyle/>
          <a:p>
            <a:pPr eaLnBrk="1" hangingPunct="1">
              <a:defRPr/>
            </a:pPr>
            <a:r>
              <a:rPr lang="bg-BG" sz="3200" b="1" dirty="0">
                <a:effectLst/>
                <a:latin typeface="Arial" charset="0"/>
              </a:rPr>
              <a:t>Домейн Интегритет </a:t>
            </a:r>
            <a:r>
              <a:rPr lang="en-US" sz="3200" b="1" dirty="0">
                <a:effectLst/>
                <a:latin typeface="Arial" charset="0"/>
              </a:rPr>
              <a:t>(Domain</a:t>
            </a:r>
            <a:r>
              <a:rPr lang="en-US" sz="3200" dirty="0">
                <a:effectLst/>
              </a:rPr>
              <a:t> </a:t>
            </a:r>
            <a:r>
              <a:rPr lang="en-US" sz="3200" b="1" dirty="0">
                <a:effectLst/>
                <a:latin typeface="Arial" charset="0"/>
              </a:rPr>
              <a:t>Integrity)</a:t>
            </a:r>
            <a:endParaRPr lang="bg-BG" sz="3200" b="1" dirty="0">
              <a:effectLst/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6984776" cy="4536504"/>
          </a:xfrm>
        </p:spPr>
        <p:txBody>
          <a:bodyPr/>
          <a:lstStyle/>
          <a:p>
            <a:pPr algn="just" eaLnBrk="1" hangingPunct="1">
              <a:defRPr/>
            </a:pP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Специфицира набор от стойности, които са валидни за дадена колона и дали се разрешава колоната да приема неопределени стойности.</a:t>
            </a:r>
          </a:p>
          <a:p>
            <a:pPr eaLnBrk="1" hangingPunct="1">
              <a:defRPr/>
            </a:pP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Задава се чрез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bg-BG" sz="2500" dirty="0">
                <a:latin typeface="Calibri" pitchFamily="34" charset="0"/>
                <a:cs typeface="Calibri" pitchFamily="34" charset="0"/>
              </a:rPr>
              <a:t>типа на данните при </a:t>
            </a: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дефиниция на колоната 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може ли да не приема стойности (</a:t>
            </a:r>
            <a:r>
              <a:rPr lang="en-US" sz="2500" dirty="0">
                <a:effectLst/>
                <a:latin typeface="Calibri" pitchFamily="34" charset="0"/>
                <a:cs typeface="Calibri" pitchFamily="34" charset="0"/>
              </a:rPr>
              <a:t>Allow Nulls</a:t>
            </a: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bg-BG" sz="2500" dirty="0">
                <a:latin typeface="Calibri" pitchFamily="34" charset="0"/>
                <a:cs typeface="Calibri" pitchFamily="34" charset="0"/>
              </a:rPr>
              <a:t>интервал или списък от стойности</a:t>
            </a:r>
            <a:endParaRPr lang="bg-BG" sz="2500" dirty="0">
              <a:effectLst/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За да се дефинира се използва: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2500" b="1" dirty="0">
                <a:effectLst/>
                <a:latin typeface="Calibri" pitchFamily="34" charset="0"/>
                <a:cs typeface="Calibri" pitchFamily="34" charset="0"/>
              </a:rPr>
              <a:t>Object Explorer </a:t>
            </a: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на </a:t>
            </a:r>
            <a:r>
              <a:rPr lang="en-US" sz="2500" dirty="0">
                <a:effectLst/>
                <a:latin typeface="Calibri" pitchFamily="34" charset="0"/>
                <a:cs typeface="Calibri" pitchFamily="34" charset="0"/>
              </a:rPr>
              <a:t>SQL Management Studio</a:t>
            </a: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 от </a:t>
            </a:r>
            <a:r>
              <a:rPr lang="en-US" sz="2500" b="1" dirty="0">
                <a:effectLst/>
                <a:latin typeface="Calibri" pitchFamily="34" charset="0"/>
                <a:cs typeface="Calibri" pitchFamily="34" charset="0"/>
              </a:rPr>
              <a:t>Table Designer </a:t>
            </a:r>
            <a:r>
              <a:rPr lang="bg-BG" sz="2500" dirty="0">
                <a:effectLst/>
                <a:latin typeface="Calibri" pitchFamily="34" charset="0"/>
                <a:cs typeface="Calibri" pitchFamily="34" charset="0"/>
              </a:rPr>
              <a:t>ограничение </a:t>
            </a:r>
            <a:r>
              <a:rPr lang="en-US" sz="2500" b="1" dirty="0">
                <a:effectLst/>
                <a:latin typeface="Calibri" pitchFamily="34" charset="0"/>
                <a:cs typeface="Calibri" pitchFamily="34" charset="0"/>
              </a:rPr>
              <a:t>Check</a:t>
            </a:r>
            <a:endParaRPr lang="bg-BG" sz="2500" b="1" dirty="0">
              <a:effectLst/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bg-BG" sz="2500" dirty="0">
                <a:latin typeface="Calibri" pitchFamily="34" charset="0"/>
                <a:cs typeface="Calibri" pitchFamily="34" charset="0"/>
              </a:rPr>
              <a:t>или с операторите </a:t>
            </a:r>
            <a:r>
              <a:rPr lang="en-US" sz="2500" b="1" dirty="0">
                <a:latin typeface="Calibri" pitchFamily="34" charset="0"/>
                <a:cs typeface="Calibri" pitchFamily="34" charset="0"/>
              </a:rPr>
              <a:t>CREATE TABLE </a:t>
            </a:r>
            <a:r>
              <a:rPr lang="bg-BG" sz="2500" b="1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500" b="1" dirty="0">
                <a:latin typeface="Calibri" pitchFamily="34" charset="0"/>
                <a:cs typeface="Calibri" pitchFamily="34" charset="0"/>
              </a:rPr>
              <a:t>ALTER TABLE</a:t>
            </a:r>
            <a:endParaRPr lang="en-US" sz="25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8112"/>
          </a:xfrm>
        </p:spPr>
        <p:txBody>
          <a:bodyPr/>
          <a:lstStyle/>
          <a:p>
            <a:pPr algn="ctr"/>
            <a:r>
              <a:rPr lang="bg-BG" sz="3000" dirty="0"/>
              <a:t>Задаване на ограничения </a:t>
            </a:r>
            <a:r>
              <a:rPr lang="en-US" sz="3000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255595"/>
            <a:ext cx="7056784" cy="4909710"/>
          </a:xfrm>
        </p:spPr>
        <p:txBody>
          <a:bodyPr/>
          <a:lstStyle/>
          <a:p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От</a:t>
            </a:r>
            <a:r>
              <a:rPr lang="en-US" sz="2800" b="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Table Designer </a:t>
            </a:r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или от контекстното меню за дадена колона се избира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Check Constraints</a:t>
            </a:r>
            <a:endParaRPr lang="bg-BG" sz="2800" b="1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В прозореца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Check Constraints </a:t>
            </a:r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се показват зададените </a:t>
            </a:r>
            <a:r>
              <a:rPr lang="en-US" sz="2800" b="0" dirty="0">
                <a:effectLst/>
                <a:latin typeface="Calibri" pitchFamily="34" charset="0"/>
                <a:cs typeface="Calibri" pitchFamily="34" charset="0"/>
              </a:rPr>
              <a:t>Check </a:t>
            </a:r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ограничения: </a:t>
            </a:r>
          </a:p>
          <a:p>
            <a:pPr lvl="1"/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Съществуващо ограничение може да се редактира;</a:t>
            </a:r>
          </a:p>
          <a:p>
            <a:pPr lvl="1"/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Чрез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Add</a:t>
            </a:r>
            <a:r>
              <a:rPr lang="en-US" sz="2800" b="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bg-BG" sz="2800" b="0" dirty="0">
                <a:effectLst/>
                <a:latin typeface="Calibri" pitchFamily="34" charset="0"/>
                <a:cs typeface="Calibri" pitchFamily="34" charset="0"/>
              </a:rPr>
              <a:t>се задава дефинира ново ограничение;</a:t>
            </a:r>
          </a:p>
          <a:p>
            <a:pPr lvl="1"/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Чрез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Delete</a:t>
            </a:r>
            <a:r>
              <a:rPr lang="en-US" sz="28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се изтрива избраното ограничение. </a:t>
            </a:r>
            <a:endParaRPr lang="en-US" sz="2800" b="0" dirty="0">
              <a:effectLst/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9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257" y="8721"/>
            <a:ext cx="7990656" cy="726744"/>
          </a:xfrm>
        </p:spPr>
        <p:txBody>
          <a:bodyPr/>
          <a:lstStyle/>
          <a:p>
            <a:r>
              <a:rPr lang="bg-BG" dirty="0"/>
              <a:t>Пример за задаване на ограничения </a:t>
            </a:r>
            <a:r>
              <a:rPr lang="en-US" dirty="0"/>
              <a:t>CHECK</a:t>
            </a:r>
            <a:endParaRPr lang="bg-BG" dirty="0"/>
          </a:p>
        </p:txBody>
      </p:sp>
      <p:pic>
        <p:nvPicPr>
          <p:cNvPr id="4" name="Content Placeholder 3" descr="Check Constrai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5" y="836712"/>
            <a:ext cx="7692641" cy="5616624"/>
          </a:xfrm>
        </p:spPr>
      </p:pic>
    </p:spTree>
    <p:extLst>
      <p:ext uri="{BB962C8B-B14F-4D97-AF65-F5344CB8AC3E}">
        <p14:creationId xmlns:p14="http://schemas.microsoft.com/office/powerpoint/2010/main" val="419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731846" cy="908720"/>
          </a:xfrm>
        </p:spPr>
        <p:txBody>
          <a:bodyPr/>
          <a:lstStyle/>
          <a:p>
            <a:r>
              <a:rPr lang="bg-BG" b="0" dirty="0"/>
              <a:t>Особености при използване на ограничения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99" y="1318161"/>
            <a:ext cx="6984777" cy="4823877"/>
          </a:xfrm>
        </p:spPr>
        <p:txBody>
          <a:bodyPr/>
          <a:lstStyle/>
          <a:p>
            <a:r>
              <a:rPr lang="en-US" sz="3600" b="1" dirty="0">
                <a:effectLst/>
                <a:latin typeface="Calibri" pitchFamily="34" charset="0"/>
                <a:cs typeface="Calibri" pitchFamily="34" charset="0"/>
              </a:rPr>
              <a:t>Enforce For INSERT’s And Update’s  </a:t>
            </a:r>
            <a:endParaRPr lang="bg-BG" sz="3600" b="1" dirty="0">
              <a:effectLst/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b="1" dirty="0">
                <a:effectLst/>
                <a:latin typeface="Calibri" pitchFamily="34" charset="0"/>
                <a:cs typeface="Calibri" pitchFamily="34" charset="0"/>
              </a:rPr>
              <a:t>Yes </a:t>
            </a:r>
            <a:r>
              <a:rPr lang="bg-BG" sz="3200" b="1" dirty="0">
                <a:effectLst/>
                <a:latin typeface="Calibri" pitchFamily="34" charset="0"/>
                <a:cs typeface="Calibri" pitchFamily="34" charset="0"/>
              </a:rPr>
              <a:t>- </a:t>
            </a:r>
            <a:r>
              <a:rPr lang="bg-BG" sz="3200" dirty="0">
                <a:effectLst/>
                <a:latin typeface="Calibri" pitchFamily="34" charset="0"/>
                <a:cs typeface="Calibri" pitchFamily="34" charset="0"/>
              </a:rPr>
              <a:t>указва ограничението да започне да действа при добавяне на нови данни и при промяна на данните.</a:t>
            </a:r>
            <a:r>
              <a:rPr lang="en-US" sz="3200" dirty="0">
                <a:effectLst/>
                <a:latin typeface="Calibri" pitchFamily="34" charset="0"/>
                <a:cs typeface="Calibri" pitchFamily="34" charset="0"/>
              </a:rPr>
              <a:t> </a:t>
            </a:r>
            <a:endParaRPr lang="bg-BG" sz="3200" dirty="0">
              <a:effectLst/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b="1" dirty="0">
                <a:effectLst/>
                <a:latin typeface="Calibri" pitchFamily="34" charset="0"/>
                <a:cs typeface="Calibri" pitchFamily="34" charset="0"/>
              </a:rPr>
              <a:t>No</a:t>
            </a:r>
            <a:r>
              <a:rPr lang="en-US" sz="32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bg-BG" sz="3200" dirty="0">
                <a:effectLst/>
                <a:latin typeface="Calibri" pitchFamily="34" charset="0"/>
                <a:cs typeface="Calibri" pitchFamily="34" charset="0"/>
              </a:rPr>
              <a:t>се използва за да се анулира действието на ограничението без да се премахва същото.</a:t>
            </a:r>
            <a:endParaRPr lang="en-US" sz="32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731846" cy="980728"/>
          </a:xfrm>
        </p:spPr>
        <p:txBody>
          <a:bodyPr/>
          <a:lstStyle/>
          <a:p>
            <a:r>
              <a:rPr lang="bg-BG" b="0" dirty="0"/>
              <a:t>Особености при използване на ограничения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7" y="1318161"/>
            <a:ext cx="6984777" cy="4823877"/>
          </a:xfrm>
        </p:spPr>
        <p:txBody>
          <a:bodyPr/>
          <a:lstStyle/>
          <a:p>
            <a:r>
              <a:rPr lang="en-US" sz="3600" b="1" dirty="0">
                <a:effectLst/>
                <a:latin typeface="Calibri" pitchFamily="34" charset="0"/>
                <a:cs typeface="Calibri" pitchFamily="34" charset="0"/>
              </a:rPr>
              <a:t>Check existing data for creation</a:t>
            </a:r>
            <a:endParaRPr lang="bg-BG" sz="3600" b="1" dirty="0">
              <a:effectLst/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b="1" dirty="0">
                <a:effectLst/>
                <a:latin typeface="Calibri" pitchFamily="34" charset="0"/>
                <a:cs typeface="Calibri" pitchFamily="34" charset="0"/>
              </a:rPr>
              <a:t>No </a:t>
            </a:r>
            <a:r>
              <a:rPr lang="bg-BG" sz="3200" b="1" dirty="0">
                <a:effectLst/>
                <a:latin typeface="Calibri" pitchFamily="34" charset="0"/>
                <a:cs typeface="Calibri" pitchFamily="34" charset="0"/>
              </a:rPr>
              <a:t>- </a:t>
            </a:r>
            <a:r>
              <a:rPr lang="bg-BG" sz="3200" dirty="0">
                <a:effectLst/>
                <a:latin typeface="Calibri" pitchFamily="34" charset="0"/>
                <a:cs typeface="Calibri" pitchFamily="34" charset="0"/>
              </a:rPr>
              <a:t>з</a:t>
            </a:r>
            <a:r>
              <a:rPr lang="bg-BG" sz="3200" b="0" dirty="0">
                <a:effectLst/>
                <a:latin typeface="Calibri" pitchFamily="34" charset="0"/>
                <a:cs typeface="Calibri" pitchFamily="34" charset="0"/>
              </a:rPr>
              <a:t>ададеното ограничение започва да действа от момента на създаването</a:t>
            </a:r>
            <a:r>
              <a:rPr lang="bg-BG" sz="3200" b="1" dirty="0">
                <a:effectLst/>
                <a:latin typeface="Calibri" pitchFamily="34" charset="0"/>
                <a:cs typeface="Calibri" pitchFamily="34" charset="0"/>
              </a:rPr>
              <a:t>, </a:t>
            </a:r>
            <a:r>
              <a:rPr lang="bg-BG" sz="3200" dirty="0">
                <a:effectLst/>
                <a:latin typeface="Calibri" pitchFamily="34" charset="0"/>
                <a:cs typeface="Calibri" pitchFamily="34" charset="0"/>
              </a:rPr>
              <a:t>т.е. съществуващите данни не се проверяват дали отговарят на зададените ограничения</a:t>
            </a:r>
            <a:r>
              <a:rPr lang="en-US" sz="3200" dirty="0">
                <a:effectLst/>
                <a:latin typeface="Calibri" pitchFamily="34" charset="0"/>
                <a:cs typeface="Calibri" pitchFamily="34" charset="0"/>
              </a:rPr>
              <a:t>.</a:t>
            </a:r>
            <a:endParaRPr lang="bg-BG" sz="3200" dirty="0">
              <a:effectLst/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3200" b="1" dirty="0">
                <a:effectLst/>
                <a:latin typeface="Calibri" pitchFamily="34" charset="0"/>
                <a:cs typeface="Calibri" pitchFamily="34" charset="0"/>
              </a:rPr>
              <a:t>Yes</a:t>
            </a:r>
            <a:r>
              <a:rPr lang="bg-BG" sz="3200" b="1" dirty="0">
                <a:effectLst/>
                <a:latin typeface="Calibri" pitchFamily="34" charset="0"/>
                <a:cs typeface="Calibri" pitchFamily="34" charset="0"/>
              </a:rPr>
              <a:t> - </a:t>
            </a:r>
            <a:r>
              <a:rPr lang="bg-BG" sz="3200" b="0" dirty="0">
                <a:effectLst/>
                <a:latin typeface="Calibri" pitchFamily="34" charset="0"/>
                <a:cs typeface="Calibri" pitchFamily="34" charset="0"/>
              </a:rPr>
              <a:t>проверяват се съществуващите данни и ако не отговарят на ограничението, то не се създава.</a:t>
            </a:r>
          </a:p>
        </p:txBody>
      </p:sp>
    </p:spTree>
    <p:extLst>
      <p:ext uri="{BB962C8B-B14F-4D97-AF65-F5344CB8AC3E}">
        <p14:creationId xmlns:p14="http://schemas.microsoft.com/office/powerpoint/2010/main" val="21926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182"/>
            <a:ext cx="8278688" cy="727530"/>
          </a:xfrm>
        </p:spPr>
        <p:txBody>
          <a:bodyPr/>
          <a:lstStyle/>
          <a:p>
            <a:pPr eaLnBrk="1" hangingPunct="1">
              <a:defRPr/>
            </a:pPr>
            <a:r>
              <a:rPr lang="bg-BG" b="1" dirty="0">
                <a:effectLst/>
                <a:latin typeface="Arial" charset="0"/>
              </a:rPr>
              <a:t>Интегритет на връзките</a:t>
            </a:r>
            <a:r>
              <a:rPr lang="en-US" b="1" dirty="0">
                <a:effectLst/>
                <a:latin typeface="Arial" charset="0"/>
              </a:rPr>
              <a:t> (Referential Integrity)</a:t>
            </a:r>
            <a:endParaRPr lang="bg-BG" b="1" dirty="0">
              <a:effectLst/>
              <a:latin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612" y="1484784"/>
            <a:ext cx="6984776" cy="4464496"/>
          </a:xfrm>
        </p:spPr>
        <p:txBody>
          <a:bodyPr/>
          <a:lstStyle/>
          <a:p>
            <a:pPr eaLnBrk="1" hangingPunct="1">
              <a:defRPr/>
            </a:pPr>
            <a:r>
              <a:rPr lang="bg-BG" sz="3000" b="0" dirty="0">
                <a:effectLst/>
                <a:latin typeface="Calibri" pitchFamily="34" charset="0"/>
                <a:cs typeface="Calibri" pitchFamily="34" charset="0"/>
              </a:rPr>
              <a:t>Дефинира се за таблици, между които съществува връзка на основата на общи колони (първичен и външен ключове) </a:t>
            </a:r>
          </a:p>
          <a:p>
            <a:pPr eaLnBrk="1" hangingPunct="1">
              <a:defRPr/>
            </a:pPr>
            <a:r>
              <a:rPr lang="bg-BG" sz="3000" b="0" dirty="0">
                <a:effectLst/>
                <a:latin typeface="Calibri" pitchFamily="34" charset="0"/>
                <a:cs typeface="Calibri" pitchFamily="34" charset="0"/>
              </a:rPr>
              <a:t>Изисква външният ключ в дадена таблица да приема стойности само измежду съществуващите стойности на първичния ключ в другата таблица.</a:t>
            </a:r>
          </a:p>
        </p:txBody>
      </p:sp>
    </p:spTree>
    <p:extLst>
      <p:ext uri="{BB962C8B-B14F-4D97-AF65-F5344CB8AC3E}">
        <p14:creationId xmlns:p14="http://schemas.microsoft.com/office/powerpoint/2010/main" val="16341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908720"/>
          </a:xfrm>
        </p:spPr>
        <p:txBody>
          <a:bodyPr/>
          <a:lstStyle/>
          <a:p>
            <a:r>
              <a:rPr lang="bg-BG" sz="3000" b="0" dirty="0">
                <a:effectLst/>
                <a:latin typeface="Calibri" pitchFamily="34" charset="0"/>
                <a:cs typeface="Calibri" pitchFamily="34" charset="0"/>
              </a:rPr>
              <a:t>Дефиниране на интегритет на връзките</a:t>
            </a:r>
            <a:br>
              <a:rPr lang="en-US" sz="3000" b="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bg-BG" sz="3000" b="0" dirty="0">
                <a:effectLst/>
                <a:latin typeface="Calibri" pitchFamily="34" charset="0"/>
                <a:cs typeface="Calibri" pitchFamily="34" charset="0"/>
              </a:rPr>
              <a:t>в </a:t>
            </a:r>
            <a:r>
              <a:rPr lang="en-US" sz="3000" b="0" dirty="0">
                <a:effectLst/>
                <a:latin typeface="Calibri" pitchFamily="34" charset="0"/>
                <a:cs typeface="Calibri" pitchFamily="34" charset="0"/>
              </a:rPr>
              <a:t>SQL </a:t>
            </a:r>
            <a:r>
              <a:rPr lang="bg-BG" sz="3000" b="0" dirty="0">
                <a:effectLst/>
                <a:latin typeface="Calibri" pitchFamily="34" charset="0"/>
                <a:cs typeface="Calibri" pitchFamily="34" charset="0"/>
              </a:rPr>
              <a:t>бази от данни</a:t>
            </a:r>
            <a:endParaRPr lang="bg-BG" sz="3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76375"/>
            <a:ext cx="7056784" cy="4665663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Задава се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С операторите</a:t>
            </a:r>
            <a:r>
              <a:rPr lang="en-US" sz="2800" dirty="0">
                <a:effectLst/>
                <a:latin typeface="Calibri" pitchFamily="34" charset="0"/>
                <a:cs typeface="Calibri" pitchFamily="34" charset="0"/>
              </a:rPr>
              <a:t> CREATE TABLE</a:t>
            </a: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 </a:t>
            </a:r>
            <a:br>
              <a:rPr lang="en-US" sz="28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или</a:t>
            </a:r>
            <a:r>
              <a:rPr lang="en-US" sz="2800" dirty="0">
                <a:effectLst/>
                <a:latin typeface="Calibri" pitchFamily="34" charset="0"/>
                <a:cs typeface="Calibri" pitchFamily="34" charset="0"/>
              </a:rPr>
              <a:t> ALTER TABLE</a:t>
            </a:r>
            <a:endParaRPr lang="bg-BG" sz="2800" dirty="0">
              <a:effectLst/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В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Object Explorer </a:t>
            </a: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на </a:t>
            </a:r>
            <a:r>
              <a:rPr lang="en-US" sz="2800" dirty="0">
                <a:effectLst/>
                <a:latin typeface="Calibri" pitchFamily="34" charset="0"/>
                <a:cs typeface="Calibri" pitchFamily="34" charset="0"/>
              </a:rPr>
              <a:t>SQL Management Studio</a:t>
            </a: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 от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Table Designer </a:t>
            </a:r>
            <a:br>
              <a:rPr lang="en-US" sz="2800" b="1" dirty="0">
                <a:effectLst/>
                <a:latin typeface="Calibri" pitchFamily="34" charset="0"/>
                <a:cs typeface="Calibri" pitchFamily="34" charset="0"/>
              </a:rPr>
            </a:b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ограничение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Relationships</a:t>
            </a:r>
            <a:endParaRPr lang="bg-BG" sz="2800" b="1" dirty="0">
              <a:effectLst/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От </a:t>
            </a:r>
            <a:r>
              <a:rPr lang="en-US" sz="2800" b="1" dirty="0">
                <a:effectLst/>
                <a:latin typeface="Calibri" pitchFamily="34" charset="0"/>
                <a:cs typeface="Calibri" pitchFamily="34" charset="0"/>
              </a:rPr>
              <a:t>Database Diagrams</a:t>
            </a:r>
            <a:r>
              <a:rPr lang="bg-BG" sz="2800" b="1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bg-BG" sz="2800" dirty="0">
                <a:effectLst/>
                <a:latin typeface="Calibri" pitchFamily="34" charset="0"/>
                <a:cs typeface="Calibri" pitchFamily="34" charset="0"/>
              </a:rPr>
              <a:t>на базата от данни</a:t>
            </a:r>
            <a:endParaRPr lang="en-US" sz="2800" dirty="0">
              <a:effectLst/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spcBef>
                <a:spcPts val="0"/>
              </a:spcBef>
              <a:defRPr/>
            </a:pP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8615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2" y="150124"/>
            <a:ext cx="7754179" cy="21290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bg-BG" sz="2400" b="0" dirty="0"/>
              <a:t>Диаграма на връзките между таблиците</a:t>
            </a:r>
            <a:br>
              <a:rPr lang="en-US" sz="2400" b="0" dirty="0"/>
            </a:br>
            <a:r>
              <a:rPr lang="bg-BG" sz="2400" b="0" dirty="0"/>
              <a:t>Служители</a:t>
            </a:r>
            <a:r>
              <a:rPr lang="en-US" sz="2400" b="0" dirty="0"/>
              <a:t> (</a:t>
            </a:r>
            <a:r>
              <a:rPr lang="en-US" sz="2400" b="0" dirty="0" err="1"/>
              <a:t>Emplo</a:t>
            </a:r>
            <a:r>
              <a:rPr lang="bg-BG" sz="2400" b="0" dirty="0"/>
              <a:t>у</a:t>
            </a:r>
            <a:r>
              <a:rPr lang="en-US" sz="2400" b="0" dirty="0" err="1"/>
              <a:t>ees</a:t>
            </a:r>
            <a:r>
              <a:rPr lang="en-US" sz="2400" b="0" dirty="0"/>
              <a:t>)</a:t>
            </a:r>
            <a:r>
              <a:rPr lang="bg-BG" sz="2400" b="0" dirty="0"/>
              <a:t> и Длъжности (</a:t>
            </a:r>
            <a:r>
              <a:rPr lang="en-US" sz="2400" b="0" dirty="0"/>
              <a:t>Jobs)</a:t>
            </a:r>
            <a:br>
              <a:rPr lang="en-US" sz="2400" b="0" dirty="0"/>
            </a:br>
            <a:br>
              <a:rPr lang="bg-BG" sz="2400" b="0" dirty="0"/>
            </a:br>
            <a:r>
              <a:rPr lang="en-US" sz="2400" b="0" dirty="0" err="1">
                <a:latin typeface="+mn-lt"/>
              </a:rPr>
              <a:t>Emp_Jobs</a:t>
            </a:r>
            <a:r>
              <a:rPr lang="en-US" sz="2400" b="0" dirty="0">
                <a:latin typeface="+mn-lt"/>
              </a:rPr>
              <a:t> – </a:t>
            </a:r>
            <a:r>
              <a:rPr lang="bg-BG" sz="2400" b="0" dirty="0">
                <a:latin typeface="+mn-lt"/>
              </a:rPr>
              <a:t>служителят заема длъжност</a:t>
            </a:r>
            <a:br>
              <a:rPr lang="en-US" sz="2400" b="0" dirty="0">
                <a:latin typeface="+mn-lt"/>
              </a:rPr>
            </a:br>
            <a:r>
              <a:rPr lang="en-US" sz="2400" b="0" dirty="0" err="1">
                <a:latin typeface="+mn-lt"/>
              </a:rPr>
              <a:t>reportto_ref</a:t>
            </a:r>
            <a:r>
              <a:rPr lang="bg-BG" sz="2400" b="0" dirty="0">
                <a:latin typeface="+mn-lt"/>
              </a:rPr>
              <a:t> – служителят (</a:t>
            </a:r>
            <a:r>
              <a:rPr lang="en-US" sz="2400" b="0" dirty="0" err="1">
                <a:latin typeface="+mn-lt"/>
              </a:rPr>
              <a:t>Emp_ID</a:t>
            </a:r>
            <a:r>
              <a:rPr lang="en-US" sz="2400" b="0" dirty="0">
                <a:latin typeface="+mn-lt"/>
              </a:rPr>
              <a:t>) </a:t>
            </a:r>
            <a:r>
              <a:rPr lang="bg-BG" sz="2400" b="0" dirty="0">
                <a:latin typeface="+mn-lt"/>
              </a:rPr>
              <a:t>има пряк ръководител друг служител</a:t>
            </a:r>
            <a:r>
              <a:rPr lang="en-US" sz="2400" b="0" dirty="0">
                <a:latin typeface="+mn-lt"/>
              </a:rPr>
              <a:t> (</a:t>
            </a:r>
            <a:r>
              <a:rPr lang="en-US" sz="2400" b="0" dirty="0" err="1">
                <a:latin typeface="+mn-lt"/>
              </a:rPr>
              <a:t>Reportto</a:t>
            </a:r>
            <a:r>
              <a:rPr lang="en-US" sz="2400" b="0" dirty="0">
                <a:latin typeface="+mn-lt"/>
              </a:rPr>
              <a:t>).</a:t>
            </a:r>
            <a:endParaRPr lang="bg-BG" sz="2400" b="0" dirty="0">
              <a:latin typeface="+mn-lt"/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3" y="2312710"/>
            <a:ext cx="7760726" cy="41836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39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600" b="0" dirty="0"/>
              <a:t>Връзка </a:t>
            </a:r>
            <a:r>
              <a:rPr lang="en-US" sz="2600" b="0" dirty="0" err="1"/>
              <a:t>Emp_Jobs</a:t>
            </a:r>
            <a:r>
              <a:rPr lang="en-US" sz="2600" b="0" dirty="0"/>
              <a:t> </a:t>
            </a:r>
            <a:r>
              <a:rPr lang="bg-BG" sz="2600" b="0" dirty="0"/>
              <a:t>- </a:t>
            </a:r>
            <a:r>
              <a:rPr lang="en-US" sz="2600" b="0" dirty="0" err="1"/>
              <a:t>JobEmp</a:t>
            </a:r>
            <a:r>
              <a:rPr lang="en-US" sz="2600" b="0" dirty="0"/>
              <a:t> e FK </a:t>
            </a:r>
            <a:r>
              <a:rPr lang="bg-BG" sz="2600" b="0" dirty="0"/>
              <a:t>в </a:t>
            </a:r>
            <a:r>
              <a:rPr lang="en-US" sz="2600" b="0" dirty="0"/>
              <a:t>Employees, </a:t>
            </a:r>
            <a:r>
              <a:rPr lang="en-US" sz="2600" b="0" dirty="0" err="1"/>
              <a:t>JobsID</a:t>
            </a:r>
            <a:r>
              <a:rPr lang="en-US" sz="2600" b="0" dirty="0"/>
              <a:t> e PK </a:t>
            </a:r>
            <a:r>
              <a:rPr lang="bg-BG" sz="2600" b="0" dirty="0"/>
              <a:t>в </a:t>
            </a:r>
            <a:r>
              <a:rPr lang="en-US" sz="2600" b="0" dirty="0"/>
              <a:t>Jobs</a:t>
            </a:r>
            <a:endParaRPr lang="bg-BG" sz="2600" dirty="0"/>
          </a:p>
        </p:txBody>
      </p:sp>
      <p:pic>
        <p:nvPicPr>
          <p:cNvPr id="4" name="Content Placeholder 3" descr="Foreign Key Relationshi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2" y="832653"/>
            <a:ext cx="7730655" cy="5611961"/>
          </a:xfrm>
        </p:spPr>
      </p:pic>
    </p:spTree>
    <p:extLst>
      <p:ext uri="{BB962C8B-B14F-4D97-AF65-F5344CB8AC3E}">
        <p14:creationId xmlns:p14="http://schemas.microsoft.com/office/powerpoint/2010/main" val="9603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/>
              <a:t>..</a:t>
            </a:r>
          </a:p>
          <a:p>
            <a:pPr marL="109728" indent="0">
              <a:buNone/>
            </a:pPr>
            <a:r>
              <a:rPr lang="bg-BG"/>
              <a:t>{</a:t>
            </a:r>
          </a:p>
          <a:p>
            <a:pPr marL="109728" indent="0">
              <a:buNone/>
            </a:pPr>
            <a:r>
              <a:rPr lang="bg-BG"/>
              <a:t> _id: ObjectId("5099803df3f4948bd2f9</a:t>
            </a:r>
            <a:r>
              <a:rPr lang="en-US"/>
              <a:t>nr</a:t>
            </a:r>
            <a:r>
              <a:rPr lang="bg-BG"/>
              <a:t>9</a:t>
            </a:r>
            <a:r>
              <a:rPr lang="en-US"/>
              <a:t>d</a:t>
            </a:r>
            <a:r>
              <a:rPr lang="bg-BG"/>
              <a:t>"),</a:t>
            </a:r>
          </a:p>
          <a:p>
            <a:pPr marL="109728" indent="0">
              <a:buNone/>
            </a:pPr>
            <a:r>
              <a:rPr lang="bg-BG"/>
              <a:t> name: </a:t>
            </a:r>
            <a:r>
              <a:rPr lang="en-US"/>
              <a:t>“</a:t>
            </a:r>
            <a:r>
              <a:rPr lang="bg-BG"/>
              <a:t>Веселин Антонов</a:t>
            </a:r>
            <a:r>
              <a:rPr lang="en-US"/>
              <a:t>”</a:t>
            </a:r>
            <a:r>
              <a:rPr lang="bg-BG"/>
              <a:t>,</a:t>
            </a:r>
          </a:p>
          <a:p>
            <a:pPr marL="109728" indent="0">
              <a:buNone/>
            </a:pPr>
            <a:r>
              <a:rPr lang="bg-BG"/>
              <a:t> </a:t>
            </a:r>
            <a:r>
              <a:rPr lang="en-US"/>
              <a:t>Dept</a:t>
            </a:r>
            <a:r>
              <a:rPr lang="bg-BG"/>
              <a:t>: </a:t>
            </a:r>
            <a:r>
              <a:rPr lang="en-US"/>
              <a:t>“13”</a:t>
            </a:r>
            <a:r>
              <a:rPr lang="bg-BG"/>
              <a:t>,</a:t>
            </a:r>
          </a:p>
          <a:p>
            <a:pPr marL="109728" indent="0">
              <a:buNone/>
            </a:pPr>
            <a:r>
              <a:rPr lang="bg-BG"/>
              <a:t> </a:t>
            </a:r>
            <a:r>
              <a:rPr lang="en-US"/>
              <a:t>Date Joined</a:t>
            </a:r>
            <a:r>
              <a:rPr lang="bg-BG"/>
              <a:t>: </a:t>
            </a:r>
            <a:r>
              <a:rPr lang="en-US"/>
              <a:t>“1-1-2004”,</a:t>
            </a:r>
            <a:endParaRPr lang="bg-BG"/>
          </a:p>
          <a:p>
            <a:pPr marL="109728" indent="0">
              <a:buNone/>
            </a:pPr>
            <a:r>
              <a:rPr lang="en-US"/>
              <a:t>Address: [</a:t>
            </a:r>
            <a:endParaRPr lang="bg-BG"/>
          </a:p>
          <a:p>
            <a:pPr marL="365760" lvl="1" indent="0">
              <a:buNone/>
            </a:pPr>
            <a:r>
              <a:rPr lang="en-US"/>
              <a:t>{</a:t>
            </a:r>
            <a:endParaRPr lang="bg-BG"/>
          </a:p>
          <a:p>
            <a:pPr marL="365760" lvl="1" indent="0">
              <a:buNone/>
            </a:pPr>
            <a:r>
              <a:rPr lang="en-US"/>
              <a:t>City:”</a:t>
            </a:r>
            <a:r>
              <a:rPr lang="bg-BG"/>
              <a:t>Варна“,</a:t>
            </a:r>
          </a:p>
          <a:p>
            <a:pPr marL="365760" lvl="1" indent="0">
              <a:buNone/>
            </a:pPr>
            <a:r>
              <a:rPr lang="en-US"/>
              <a:t>Street:”</a:t>
            </a:r>
            <a:r>
              <a:rPr lang="bg-BG"/>
              <a:t>Княз Борис </a:t>
            </a:r>
            <a:r>
              <a:rPr lang="en-US"/>
              <a:t>I 77”</a:t>
            </a:r>
            <a:endParaRPr lang="bg-BG"/>
          </a:p>
          <a:p>
            <a:pPr marL="365760" lvl="1" indent="0">
              <a:buNone/>
            </a:pPr>
            <a:r>
              <a:rPr lang="en-US"/>
              <a:t>},</a:t>
            </a:r>
            <a:endParaRPr lang="bg-BG"/>
          </a:p>
          <a:p>
            <a:pPr marL="365760" lvl="1" indent="0">
              <a:buNone/>
            </a:pPr>
            <a:r>
              <a:rPr lang="en-US"/>
              <a:t>{</a:t>
            </a:r>
            <a:endParaRPr lang="bg-BG"/>
          </a:p>
          <a:p>
            <a:pPr marL="365760" lvl="1" indent="0">
              <a:buNone/>
            </a:pPr>
            <a:r>
              <a:rPr lang="en-US"/>
              <a:t>City:”</a:t>
            </a:r>
            <a:r>
              <a:rPr lang="bg-BG"/>
              <a:t>Варна“,</a:t>
            </a:r>
          </a:p>
          <a:p>
            <a:pPr marL="365760" lvl="1" indent="0">
              <a:buNone/>
            </a:pPr>
            <a:r>
              <a:rPr lang="en-US"/>
              <a:t>Street:” </a:t>
            </a:r>
            <a:r>
              <a:rPr lang="bg-BG"/>
              <a:t>ул. Евлоги Георгиев 24</a:t>
            </a:r>
            <a:r>
              <a:rPr lang="en-US"/>
              <a:t>”</a:t>
            </a:r>
            <a:endParaRPr lang="bg-BG"/>
          </a:p>
          <a:p>
            <a:pPr marL="365760" lvl="1" indent="0">
              <a:buNone/>
            </a:pPr>
            <a:r>
              <a:rPr lang="en-US"/>
              <a:t>} </a:t>
            </a:r>
            <a:endParaRPr lang="bg-BG"/>
          </a:p>
          <a:p>
            <a:pPr marL="109728" indent="0">
              <a:buNone/>
            </a:pPr>
            <a:r>
              <a:rPr lang="en-US"/>
              <a:t>	]</a:t>
            </a:r>
            <a:endParaRPr lang="bg-BG"/>
          </a:p>
          <a:p>
            <a:pPr marL="109728" indent="0">
              <a:buNone/>
            </a:pPr>
            <a:r>
              <a:rPr lang="bg-BG"/>
              <a:t>}</a:t>
            </a:r>
          </a:p>
          <a:p>
            <a:pPr marL="109728" indent="0">
              <a:buNone/>
            </a:pP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NoSQL</a:t>
            </a:r>
            <a:r>
              <a:rPr lang="bg-BG"/>
              <a:t> СУБД</a:t>
            </a:r>
            <a:r>
              <a:rPr lang="en-US"/>
              <a:t>. </a:t>
            </a:r>
            <a:r>
              <a:rPr lang="bg-BG"/>
              <a:t>Пример - </a:t>
            </a:r>
            <a:r>
              <a:rPr lang="en-US"/>
              <a:t>MongoDB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79033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63" y="162233"/>
            <a:ext cx="7399337" cy="674480"/>
          </a:xfrm>
        </p:spPr>
        <p:txBody>
          <a:bodyPr/>
          <a:lstStyle/>
          <a:p>
            <a:r>
              <a:rPr lang="bg-BG" sz="2600" b="0" dirty="0"/>
              <a:t>Връзка </a:t>
            </a:r>
            <a:r>
              <a:rPr lang="en-US" sz="2600" b="0" dirty="0" err="1"/>
              <a:t>Reportto_ref</a:t>
            </a:r>
            <a:r>
              <a:rPr lang="en-US" sz="2600" b="0" dirty="0"/>
              <a:t> </a:t>
            </a:r>
            <a:r>
              <a:rPr lang="bg-BG" sz="2600" b="0" dirty="0"/>
              <a:t>- </a:t>
            </a:r>
            <a:r>
              <a:rPr lang="en-US" sz="2600" b="0" dirty="0" err="1"/>
              <a:t>reportto</a:t>
            </a:r>
            <a:r>
              <a:rPr lang="en-US" sz="2600" b="0" dirty="0"/>
              <a:t> e FK, a </a:t>
            </a:r>
            <a:r>
              <a:rPr lang="en-US" sz="2600" b="0" dirty="0" err="1"/>
              <a:t>Emp</a:t>
            </a:r>
            <a:r>
              <a:rPr lang="bg-BG" sz="2600" b="0" dirty="0"/>
              <a:t>_</a:t>
            </a:r>
            <a:r>
              <a:rPr lang="en-US" sz="2600" b="0" dirty="0"/>
              <a:t>ID e PK</a:t>
            </a:r>
            <a:r>
              <a:rPr lang="bg-BG" sz="2600" b="0" dirty="0"/>
              <a:t> в таблицата </a:t>
            </a:r>
            <a:r>
              <a:rPr lang="en-US" sz="2600" b="0" dirty="0"/>
              <a:t>Employees</a:t>
            </a:r>
            <a:endParaRPr lang="bg-BG" sz="2600" b="0" dirty="0"/>
          </a:p>
        </p:txBody>
      </p:sp>
      <p:pic>
        <p:nvPicPr>
          <p:cNvPr id="5" name="Content Placeholder 4" descr="Foreign Key Relationshi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3"/>
            <a:ext cx="7774185" cy="5643560"/>
          </a:xfrm>
        </p:spPr>
      </p:pic>
      <p:sp>
        <p:nvSpPr>
          <p:cNvPr id="6" name="TextBox 5"/>
          <p:cNvSpPr txBox="1"/>
          <p:nvPr/>
        </p:nvSpPr>
        <p:spPr>
          <a:xfrm>
            <a:off x="2105774" y="1988840"/>
            <a:ext cx="61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bg-BG" sz="2400" dirty="0">
                <a:solidFill>
                  <a:srgbClr val="FF0000"/>
                </a:solidFill>
                <a:effectLst/>
                <a:latin typeface="Arial Narrow" pitchFamily="34" charset="0"/>
              </a:rPr>
              <a:t>Пример на връзка на таблицата сама със себе си</a:t>
            </a:r>
            <a:r>
              <a:rPr lang="bg-BG" sz="1800" b="1" dirty="0">
                <a:solidFill>
                  <a:srgbClr val="FF0000"/>
                </a:solidFill>
                <a:effectLst/>
                <a:latin typeface="Arial Narrow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1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MySQL</a:t>
            </a:r>
            <a:endParaRPr lang="bg-BG"/>
          </a:p>
          <a:p>
            <a:r>
              <a:rPr lang="en-US"/>
              <a:t>Oracle </a:t>
            </a:r>
            <a:endParaRPr lang="bg-BG"/>
          </a:p>
          <a:p>
            <a:r>
              <a:rPr lang="en-US"/>
              <a:t>MS SQL Server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Релационни бази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64024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QL Server">
  <a:themeElements>
    <a:clrScheme name="SQL Ser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QL Serv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QL Ser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QL Ser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QL Ser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_Template">
  <a:themeElements>
    <a:clrScheme name="Master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3669</TotalTime>
  <Words>3337</Words>
  <Application>Microsoft Office PowerPoint</Application>
  <PresentationFormat>On-screen Show (4:3)</PresentationFormat>
  <Paragraphs>467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80</vt:i4>
      </vt:variant>
    </vt:vector>
  </HeadingPairs>
  <TitlesOfParts>
    <vt:vector size="93" baseType="lpstr">
      <vt:lpstr>Arial</vt:lpstr>
      <vt:lpstr>Arial Narrow</vt:lpstr>
      <vt:lpstr>Calibri</vt:lpstr>
      <vt:lpstr>Franklin Gothic Medium</vt:lpstr>
      <vt:lpstr>Times New Roman</vt:lpstr>
      <vt:lpstr>Verdana</vt:lpstr>
      <vt:lpstr>Wingdings</vt:lpstr>
      <vt:lpstr>Wingdings 2</vt:lpstr>
      <vt:lpstr>Wingdings 3</vt:lpstr>
      <vt:lpstr>Concourse</vt:lpstr>
      <vt:lpstr>Blank Presentation</vt:lpstr>
      <vt:lpstr>SQL Server</vt:lpstr>
      <vt:lpstr>Master_Template</vt:lpstr>
      <vt:lpstr>СУБД    MS SQL Server - компоненти   Създаване на БД и таблици  Интегритет на данните </vt:lpstr>
      <vt:lpstr>Определение</vt:lpstr>
      <vt:lpstr>Видове СУБД</vt:lpstr>
      <vt:lpstr>Видове СУБД. NoSQL. Причини за появата</vt:lpstr>
      <vt:lpstr>NoSQL СУБД</vt:lpstr>
      <vt:lpstr>NoSQL СУБД. Пример - MongoDB</vt:lpstr>
      <vt:lpstr>NoSQL СУБД. Пример - MongoDB</vt:lpstr>
      <vt:lpstr>NoSQL СУБД. Пример - MongoDB</vt:lpstr>
      <vt:lpstr>Релационни бази от данни</vt:lpstr>
      <vt:lpstr>MySQL - възможности и функции</vt:lpstr>
      <vt:lpstr>MySQL - възможности и функции</vt:lpstr>
      <vt:lpstr>MySQL. Версии</vt:lpstr>
      <vt:lpstr>MySQL. Версии</vt:lpstr>
      <vt:lpstr>MySQL. Архитектура</vt:lpstr>
      <vt:lpstr>MySQL. Архитектура</vt:lpstr>
      <vt:lpstr>MySQL. Архитектура</vt:lpstr>
      <vt:lpstr>MySQL. Хранилища. InnoDB</vt:lpstr>
      <vt:lpstr>MySQL. Хранилища. InnoDB</vt:lpstr>
      <vt:lpstr>MySQL. Хранилища. InnoDB</vt:lpstr>
      <vt:lpstr>MySQL. Хранилища.  MyISAM</vt:lpstr>
      <vt:lpstr>MySQL. Хранилища.  MyISAM</vt:lpstr>
      <vt:lpstr>MySQL. Хранилища</vt:lpstr>
      <vt:lpstr>PowerPoint Presentation</vt:lpstr>
      <vt:lpstr>Oracle. Версии</vt:lpstr>
      <vt:lpstr>Oracle. Версии</vt:lpstr>
      <vt:lpstr>Oracle. Архитектура</vt:lpstr>
      <vt:lpstr>Oracle. Логическа и физическа структура</vt:lpstr>
      <vt:lpstr>Oracle. Физическа структура на БД</vt:lpstr>
      <vt:lpstr>Oracle. Физическа структура на БД</vt:lpstr>
      <vt:lpstr>Oracle. Логическа структура на БД</vt:lpstr>
      <vt:lpstr>Oracle. Логическа структура на БД</vt:lpstr>
      <vt:lpstr>PowerPoint Presentation</vt:lpstr>
      <vt:lpstr>Какво е  Microsoft SQL Server ?</vt:lpstr>
      <vt:lpstr>Издания (Editions) на MS SQL Server …/2014/2016/2017</vt:lpstr>
      <vt:lpstr>Сървърни компоненти</vt:lpstr>
      <vt:lpstr>Сървърни компоненти</vt:lpstr>
      <vt:lpstr>Инструменти за управление</vt:lpstr>
      <vt:lpstr>Инстанции (Instances) на SQL Server</vt:lpstr>
      <vt:lpstr>SQL Server Management Studio  </vt:lpstr>
      <vt:lpstr>PowerPoint Presentation</vt:lpstr>
      <vt:lpstr>Прозорци  в SQL Server Management Studio</vt:lpstr>
      <vt:lpstr>Прозорци  в SQL Server Management Studio</vt:lpstr>
      <vt:lpstr>Типове бази от данни</vt:lpstr>
      <vt:lpstr>Системни бази от данни</vt:lpstr>
      <vt:lpstr>Файлове на базата от данни </vt:lpstr>
      <vt:lpstr>Как се съхраняват данните?</vt:lpstr>
      <vt:lpstr>PowerPoint Presentation</vt:lpstr>
      <vt:lpstr>Разглеждане на информация за базите от данни в SQL Server Management Studio</vt:lpstr>
      <vt:lpstr>Информация за файловете на БД DataBase &gt; Properties &gt; Files</vt:lpstr>
      <vt:lpstr>Обекти на базите от данни</vt:lpstr>
      <vt:lpstr>PowerPoint Presentation</vt:lpstr>
      <vt:lpstr>Управление на обектите в базата от данни (схеми, таблици, изгледи и съхранени процедури,…)</vt:lpstr>
      <vt:lpstr>Правила за имената на обектите</vt:lpstr>
      <vt:lpstr>Създаване на базата от данни. Дефиниране на таблици </vt:lpstr>
      <vt:lpstr>Създаване на БД…</vt:lpstr>
      <vt:lpstr>Създаване на БД</vt:lpstr>
      <vt:lpstr> Създаване на база от данни</vt:lpstr>
      <vt:lpstr> Създаване на база от данни</vt:lpstr>
      <vt:lpstr>Разглеждане на информация за базите от данни</vt:lpstr>
      <vt:lpstr>Информация за файловете на БД</vt:lpstr>
      <vt:lpstr>Дефиниране на таблици в базата от данни</vt:lpstr>
      <vt:lpstr>Характеристики на колона</vt:lpstr>
      <vt:lpstr>Характеристики на колона</vt:lpstr>
      <vt:lpstr>Характеристики на колона</vt:lpstr>
      <vt:lpstr>Някои често използвани типове данни</vt:lpstr>
      <vt:lpstr>Идентификаторни колони</vt:lpstr>
      <vt:lpstr>Създаване на идентификаторна колона с уникалност в рамките на таблицата</vt:lpstr>
      <vt:lpstr>PowerPoint Presentation</vt:lpstr>
      <vt:lpstr>Интегритет на данните</vt:lpstr>
      <vt:lpstr>Интегритет на същността (Entity Integrity)</vt:lpstr>
      <vt:lpstr>Домейн Интегритет (Domain Integrity)</vt:lpstr>
      <vt:lpstr>Задаване на ограничения CHECK</vt:lpstr>
      <vt:lpstr>Пример за задаване на ограничения CHECK</vt:lpstr>
      <vt:lpstr>Особености при използване на ограничения</vt:lpstr>
      <vt:lpstr>Особености при използване на ограничения</vt:lpstr>
      <vt:lpstr>Интегритет на връзките (Referential Integrity)</vt:lpstr>
      <vt:lpstr>Дефиниране на интегритет на връзките в SQL бази от данни</vt:lpstr>
      <vt:lpstr>Диаграма на връзките между таблиците Служители (Emploуees) и Длъжности (Jobs)  Emp_Jobs – служителят заема длъжност reportto_ref – служителят (Emp_ID) има пряк ръководител друг служител (Reportto).</vt:lpstr>
      <vt:lpstr>Връзка Emp_Jobs - JobEmp e FK в Employees, JobsID e PK в Jobs</vt:lpstr>
      <vt:lpstr>Връзка Reportto_ref - reportto e FK, a Emp_ID e PK в таблицата Employees</vt:lpstr>
    </vt:vector>
  </TitlesOfParts>
  <Company>University of Economics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Kasheva</dc:creator>
  <cp:lastModifiedBy>Иван К.</cp:lastModifiedBy>
  <cp:revision>239</cp:revision>
  <dcterms:created xsi:type="dcterms:W3CDTF">2002-02-14T21:16:19Z</dcterms:created>
  <dcterms:modified xsi:type="dcterms:W3CDTF">2019-10-09T07:19:19Z</dcterms:modified>
</cp:coreProperties>
</file>