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8" r:id="rId2"/>
    <p:sldId id="257" r:id="rId3"/>
    <p:sldId id="260" r:id="rId4"/>
    <p:sldId id="261" r:id="rId5"/>
    <p:sldId id="262" r:id="rId6"/>
    <p:sldId id="384" r:id="rId7"/>
    <p:sldId id="263" r:id="rId8"/>
    <p:sldId id="264" r:id="rId9"/>
    <p:sldId id="265" r:id="rId10"/>
    <p:sldId id="266" r:id="rId11"/>
    <p:sldId id="270" r:id="rId12"/>
    <p:sldId id="271" r:id="rId13"/>
    <p:sldId id="331" r:id="rId14"/>
    <p:sldId id="272" r:id="rId15"/>
    <p:sldId id="273" r:id="rId16"/>
    <p:sldId id="274" r:id="rId17"/>
    <p:sldId id="267" r:id="rId18"/>
    <p:sldId id="332" r:id="rId19"/>
    <p:sldId id="351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52" r:id="rId33"/>
    <p:sldId id="346" r:id="rId34"/>
    <p:sldId id="354" r:id="rId35"/>
    <p:sldId id="347" r:id="rId36"/>
    <p:sldId id="348" r:id="rId37"/>
    <p:sldId id="385" r:id="rId38"/>
    <p:sldId id="349" r:id="rId39"/>
    <p:sldId id="350" r:id="rId40"/>
    <p:sldId id="268" r:id="rId41"/>
    <p:sldId id="355" r:id="rId42"/>
    <p:sldId id="363" r:id="rId43"/>
    <p:sldId id="364" r:id="rId44"/>
    <p:sldId id="365" r:id="rId45"/>
    <p:sldId id="366" r:id="rId46"/>
    <p:sldId id="367" r:id="rId47"/>
    <p:sldId id="368" r:id="rId48"/>
    <p:sldId id="369" r:id="rId49"/>
    <p:sldId id="370" r:id="rId50"/>
    <p:sldId id="371" r:id="rId51"/>
    <p:sldId id="372" r:id="rId52"/>
    <p:sldId id="373" r:id="rId53"/>
    <p:sldId id="375" r:id="rId54"/>
    <p:sldId id="376" r:id="rId55"/>
    <p:sldId id="377" r:id="rId56"/>
    <p:sldId id="383" r:id="rId5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08" autoAdjust="0"/>
  </p:normalViewPr>
  <p:slideViewPr>
    <p:cSldViewPr>
      <p:cViewPr varScale="1">
        <p:scale>
          <a:sx n="72" d="100"/>
          <a:sy n="72" d="100"/>
        </p:scale>
        <p:origin x="176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34C93-1EC0-44A9-8712-AAA506F2B28E}" type="datetimeFigureOut">
              <a:rPr lang="bg-BG" smtClean="0"/>
              <a:t>2.10.2019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7C252-C0CD-42F4-9602-56B40C5918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4092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44737-36F9-4B1E-B409-63DBD704F8E4}" type="datetimeFigureOut">
              <a:rPr lang="bg-BG" smtClean="0"/>
              <a:t>2.10.2019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AB04C-4F00-4932-A2BB-00153CA24D3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124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9159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90885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0479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7456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01854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21911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14083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18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6048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19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10155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20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7568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21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6924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929043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22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7221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23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51784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24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67782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25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87434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26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31494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27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60100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28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95344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29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96612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30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35148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31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549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41344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32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944727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33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55844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35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31930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36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84652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37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88656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38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457076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39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31409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Релационните таблици притежават определени свойства, които ги правят – структурирани, подредени, лесни за достъп:</a:t>
            </a:r>
          </a:p>
          <a:p>
            <a:r>
              <a:rPr lang="bg-BG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Всеки елемент в таблицата e атомарен</a:t>
            </a: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Това свойство означава, че колоните в релационната таблица не съдържат групи от данни или масиви</a:t>
            </a:r>
          </a:p>
          <a:p>
            <a:r>
              <a:rPr lang="bg-BG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Стойностите в дадена колона имат една и съща природа. </a:t>
            </a:r>
            <a:endParaRPr lang="bg-B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терминологията на релационната теория това означава, че всички стойности в колоната идват от един и същи домейн. Домейнът е наборът от стойности, които колоната може да приема.</a:t>
            </a:r>
          </a:p>
          <a:p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bg-BG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Всеки ред е уникален. </a:t>
            </a:r>
            <a:endParaRPr lang="bg-B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Това свойство осигурява да няма два идентични (дублирани) реда в релационната таблица; има поне една колона или набор от колони, чиито стойности уникално идентифицират всеки ред в таблицата. Такива колони се наричат първичен ключ</a:t>
            </a:r>
          </a:p>
          <a:p>
            <a:endParaRPr lang="bg-BG" dirty="0"/>
          </a:p>
          <a:p>
            <a:r>
              <a:rPr lang="bg-BG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Последователността на колоните няма значение.  </a:t>
            </a:r>
            <a:endParaRPr lang="bg-B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Това свойство определя, че подреждането на колоните в релационните таблици няма значение. Към колоните може да се прави обръщение в какъв да е ред и в различна последователност. Ползата от това свойство е, че се осигурява много потребители да поделят една и </a:t>
            </a:r>
            <a:r>
              <a:rPr lang="bg-BG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съша</a:t>
            </a: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таблица без да имат съгласие как да бъде организирана таблицата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40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242872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41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70021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42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00240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55813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43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466084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44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47218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45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17615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46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91459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47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423859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48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29592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49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47876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50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058781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51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87275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52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46881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1142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53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51762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54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962522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55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3603274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56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82578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6307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5050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8159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106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ln w="9525"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D1F-6DFE-4024-BA86-CA0B1616F315}" type="datetimeFigureOut">
              <a:rPr lang="bg-BG" smtClean="0"/>
              <a:t>2.10.2019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/>
              <a:t>Икобомически университет - Варна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://digital.ue-varna.bg/assets/img/iu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491" y="116632"/>
            <a:ext cx="705929" cy="70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73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D1F-6DFE-4024-BA86-CA0B1616F315}" type="datetimeFigureOut">
              <a:rPr lang="bg-BG" smtClean="0"/>
              <a:t>2.10.2019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C924-A878-491C-9ED4-5164DA6E4A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393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D1F-6DFE-4024-BA86-CA0B1616F315}" type="datetimeFigureOut">
              <a:rPr lang="bg-BG" smtClean="0"/>
              <a:t>2.10.2019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C924-A878-491C-9ED4-5164DA6E4A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4864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D1F-6DFE-4024-BA86-CA0B1616F315}" type="datetimeFigureOut">
              <a:rPr lang="bg-BG" smtClean="0"/>
              <a:t>2.10.2019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C924-A878-491C-9ED4-5164DA6E4A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0849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D1F-6DFE-4024-BA86-CA0B1616F315}" type="datetimeFigureOut">
              <a:rPr lang="bg-BG" smtClean="0"/>
              <a:t>2.10.2019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C924-A878-491C-9ED4-5164DA6E4A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691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D1F-6DFE-4024-BA86-CA0B1616F315}" type="datetimeFigureOut">
              <a:rPr lang="bg-BG" smtClean="0"/>
              <a:t>2.10.2019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C924-A878-491C-9ED4-5164DA6E4A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602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D1F-6DFE-4024-BA86-CA0B1616F315}" type="datetimeFigureOut">
              <a:rPr lang="bg-BG" smtClean="0"/>
              <a:t>2.10.2019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C924-A878-491C-9ED4-5164DA6E4A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2846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D1F-6DFE-4024-BA86-CA0B1616F315}" type="datetimeFigureOut">
              <a:rPr lang="bg-BG" smtClean="0"/>
              <a:t>2.10.2019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C924-A878-491C-9ED4-5164DA6E4A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251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D1F-6DFE-4024-BA86-CA0B1616F315}" type="datetimeFigureOut">
              <a:rPr lang="bg-BG" smtClean="0"/>
              <a:t>2.10.2019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C924-A878-491C-9ED4-5164DA6E4A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063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D1F-6DFE-4024-BA86-CA0B1616F315}" type="datetimeFigureOut">
              <a:rPr lang="bg-BG" smtClean="0"/>
              <a:t>2.10.2019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C924-A878-491C-9ED4-5164DA6E4A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906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D1F-6DFE-4024-BA86-CA0B1616F315}" type="datetimeFigureOut">
              <a:rPr lang="bg-BG" smtClean="0"/>
              <a:t>2.10.2019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C924-A878-491C-9ED4-5164DA6E4A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129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40D1F-6DFE-4024-BA86-CA0B1616F315}" type="datetimeFigureOut">
              <a:rPr lang="bg-BG" smtClean="0"/>
              <a:t>2.10.2019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C924-A878-491C-9ED4-5164DA6E4A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216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rthwinddatabase.codeplex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upl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n.wikipedia.org/wiki/Data_domain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БАЗИ ОТ ДАННИ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2852936"/>
            <a:ext cx="42404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/>
              <a:t>доц. д-р </a:t>
            </a:r>
            <a:r>
              <a:rPr lang="bg-BG" dirty="0"/>
              <a:t>Иван Куюмджиев</a:t>
            </a:r>
          </a:p>
          <a:p>
            <a:r>
              <a:rPr lang="bg-BG"/>
              <a:t>х. ас. Георги Ламбев</a:t>
            </a:r>
            <a:endParaRPr lang="bg-BG" dirty="0"/>
          </a:p>
          <a:p>
            <a:r>
              <a:rPr lang="bg-BG" dirty="0"/>
              <a:t>Катедра Информатика</a:t>
            </a:r>
          </a:p>
          <a:p>
            <a:r>
              <a:rPr lang="bg-BG" dirty="0"/>
              <a:t>Икономически университет – </a:t>
            </a:r>
            <a:r>
              <a:rPr lang="bg-BG"/>
              <a:t>Варна 2019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6AFA4-D678-4CC6-9283-ABDFE93799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67" t="23947" r="-5189" b="34325"/>
          <a:stretch/>
        </p:blipFill>
        <p:spPr>
          <a:xfrm>
            <a:off x="-972616" y="4304144"/>
            <a:ext cx="10585176" cy="213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82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400" dirty="0">
                <a:latin typeface="Verdana" pitchFamily="32" charset="0"/>
              </a:rPr>
              <a:t>Основни характеристики</a:t>
            </a:r>
            <a:r>
              <a:rPr lang="en-GB" sz="3400" dirty="0">
                <a:latin typeface="Verdana" pitchFamily="32" charset="0"/>
              </a:rPr>
              <a:t> </a:t>
            </a:r>
            <a:r>
              <a:rPr lang="bg-BG" sz="3400" dirty="0">
                <a:latin typeface="Verdana" pitchFamily="32" charset="0"/>
              </a:rPr>
              <a:t>на</a:t>
            </a:r>
            <a:r>
              <a:rPr lang="en-GB" sz="3400" dirty="0">
                <a:latin typeface="Verdana" pitchFamily="32" charset="0"/>
              </a:rPr>
              <a:t> БД:</a:t>
            </a:r>
            <a:endParaRPr lang="bg-BG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spcBef>
                <a:spcPts val="600"/>
              </a:spcBef>
              <a:spcAft>
                <a:spcPts val="12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bg-BG" dirty="0">
                <a:latin typeface="Arial Unicode MS" pitchFamily="32" charset="0"/>
              </a:rPr>
              <a:t>Устойчивост на данните – относително постоянни във времето факти за дейността на организацията</a:t>
            </a:r>
          </a:p>
          <a:p>
            <a:pPr algn="just">
              <a:spcAft>
                <a:spcPts val="12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bg-BG" dirty="0">
                <a:latin typeface="Arial Unicode MS" pitchFamily="32" charset="0"/>
              </a:rPr>
              <a:t>Контролира се дублирането на данни – в идеалният случай данните се съхраняват само един път, но понякога се налага дублиране с цел подобряване на бързодействието. </a:t>
            </a:r>
            <a:endParaRPr lang="bg-BG" dirty="0"/>
          </a:p>
          <a:p>
            <a:pPr algn="just">
              <a:spcBef>
                <a:spcPts val="600"/>
              </a:spcBef>
              <a:spcAft>
                <a:spcPts val="12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bg-BG" dirty="0">
                <a:latin typeface="Arial Unicode MS" pitchFamily="32" charset="0"/>
              </a:rPr>
              <a:t>Реализиране на различни модели на данните и различни потребителски представи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937" y="6331843"/>
            <a:ext cx="2133600" cy="365125"/>
          </a:xfrm>
        </p:spPr>
        <p:txBody>
          <a:bodyPr/>
          <a:lstStyle/>
          <a:p>
            <a:r>
              <a:rPr lang="en-US"/>
              <a:t>2019 </a:t>
            </a:r>
            <a:r>
              <a:rPr lang="bg-BG"/>
              <a:t> </a:t>
            </a:r>
            <a:r>
              <a:rPr lang="bg-BG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30913" y="6331843"/>
            <a:ext cx="2530624" cy="365125"/>
          </a:xfrm>
        </p:spPr>
        <p:txBody>
          <a:bodyPr/>
          <a:lstStyle/>
          <a:p>
            <a:r>
              <a:rPr lang="bg-BG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4035424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>
                <a:latin typeface="Verdana" pitchFamily="32" charset="0"/>
              </a:rPr>
              <a:t>Основни характеристики</a:t>
            </a:r>
            <a:r>
              <a:rPr lang="en-GB" sz="3200" dirty="0">
                <a:latin typeface="Verdana" pitchFamily="32" charset="0"/>
              </a:rPr>
              <a:t> </a:t>
            </a:r>
            <a:r>
              <a:rPr lang="bg-BG" sz="3200" dirty="0">
                <a:latin typeface="Verdana" pitchFamily="32" charset="0"/>
              </a:rPr>
              <a:t>на</a:t>
            </a:r>
            <a:r>
              <a:rPr lang="en-GB" sz="3200" dirty="0">
                <a:latin typeface="Verdana" pitchFamily="32" charset="0"/>
              </a:rPr>
              <a:t> БД:</a:t>
            </a:r>
            <a:endParaRPr lang="bg-B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нтегритет</a:t>
            </a:r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 (ц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ялост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на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данните</a:t>
            </a:r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 – вярност, точност  и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непротиворечив</a:t>
            </a:r>
            <a:r>
              <a:rPr lang="bg-BG" b="1" dirty="0" err="1">
                <a:latin typeface="Arial" panose="020B0604020202020204" pitchFamily="34" charset="0"/>
                <a:cs typeface="Arial" panose="020B0604020202020204" pitchFamily="34" charset="0"/>
              </a:rPr>
              <a:t>ост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на данните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Поддържане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описание на данните отделно от данните в т.н.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речник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на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данните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(съхраняват се данни за данните, наречени метаданни).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Независимост на данните от програмите.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937" y="6331843"/>
            <a:ext cx="2133600" cy="365125"/>
          </a:xfrm>
        </p:spPr>
        <p:txBody>
          <a:bodyPr/>
          <a:lstStyle/>
          <a:p>
            <a:r>
              <a:rPr lang="en-US"/>
              <a:t>2019 </a:t>
            </a:r>
            <a:r>
              <a:rPr lang="bg-BG"/>
              <a:t> </a:t>
            </a:r>
            <a:r>
              <a:rPr lang="bg-BG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30913" y="6331843"/>
            <a:ext cx="2530624" cy="365125"/>
          </a:xfrm>
        </p:spPr>
        <p:txBody>
          <a:bodyPr/>
          <a:lstStyle/>
          <a:p>
            <a:r>
              <a:rPr lang="bg-BG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797999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Тристепенна </a:t>
            </a:r>
            <a:r>
              <a:rPr lang="en-US" altLang="bg-BG" sz="2400" dirty="0">
                <a:latin typeface="Arial" panose="020B0604020202020204" pitchFamily="34" charset="0"/>
                <a:cs typeface="Arial" panose="020B0604020202020204" pitchFamily="34" charset="0"/>
              </a:rPr>
              <a:t>ANSI-SPARC 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архитектура </a:t>
            </a:r>
            <a:b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на базата от данни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bg-BG" altLang="bg-BG" dirty="0">
                <a:latin typeface="Arial" charset="0"/>
              </a:rPr>
              <a:t>Приета през от </a:t>
            </a:r>
            <a:r>
              <a:rPr lang="en-US" altLang="bg-BG" dirty="0">
                <a:latin typeface="Arial" charset="0"/>
              </a:rPr>
              <a:t>1975</a:t>
            </a:r>
            <a:r>
              <a:rPr lang="bg-BG" altLang="bg-BG" dirty="0">
                <a:latin typeface="Arial" charset="0"/>
              </a:rPr>
              <a:t>г. от </a:t>
            </a:r>
            <a:r>
              <a:rPr lang="en-US" altLang="bg-BG" dirty="0">
                <a:latin typeface="Arial" charset="0"/>
              </a:rPr>
              <a:t> ANSI/SPARC (American National Standards Institute/ Standards Planning and Requirement Committee)</a:t>
            </a:r>
          </a:p>
          <a:p>
            <a:pPr>
              <a:defRPr/>
            </a:pPr>
            <a:r>
              <a:rPr lang="bg-BG" altLang="bg-BG" dirty="0">
                <a:latin typeface="Arial" charset="0"/>
              </a:rPr>
              <a:t>Повечето модерни, комерсиални СУБД са базирани </a:t>
            </a:r>
            <a:r>
              <a:rPr lang="ru-RU" altLang="bg-BG" dirty="0">
                <a:latin typeface="Arial" charset="0"/>
              </a:rPr>
              <a:t>на него</a:t>
            </a:r>
            <a:endParaRPr lang="en-US" altLang="bg-BG" dirty="0">
              <a:latin typeface="Arial" charset="0"/>
            </a:endParaRPr>
          </a:p>
          <a:p>
            <a:pPr>
              <a:defRPr/>
            </a:pPr>
            <a:r>
              <a:rPr lang="en-US" altLang="bg-BG" dirty="0">
                <a:latin typeface="Arial" charset="0"/>
              </a:rPr>
              <a:t>ANSI-SPARC</a:t>
            </a:r>
            <a:r>
              <a:rPr lang="bg-BG" altLang="bg-BG" dirty="0">
                <a:latin typeface="Arial" charset="0"/>
              </a:rPr>
              <a:t> описва обобщена представа за основните функционалности на системите за управление на бази от данните.</a:t>
            </a:r>
            <a:endParaRPr lang="en-US" altLang="bg-BG" dirty="0">
              <a:latin typeface="Arial" charset="0"/>
            </a:endParaRPr>
          </a:p>
          <a:p>
            <a:pPr>
              <a:defRPr/>
            </a:pPr>
            <a:r>
              <a:rPr lang="bg-BG" dirty="0"/>
              <a:t>Целта на тази архитектура е да раздели потребителската представа за базата данни от физическото и реализиране</a:t>
            </a:r>
            <a:endParaRPr lang="en-US" altLang="bg-BG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937" y="6331843"/>
            <a:ext cx="2133600" cy="365125"/>
          </a:xfrm>
        </p:spPr>
        <p:txBody>
          <a:bodyPr/>
          <a:lstStyle/>
          <a:p>
            <a:r>
              <a:rPr lang="en-US"/>
              <a:t>2019 </a:t>
            </a:r>
            <a:r>
              <a:rPr lang="bg-BG"/>
              <a:t> </a:t>
            </a:r>
            <a:r>
              <a:rPr lang="bg-BG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30913" y="6331843"/>
            <a:ext cx="2530624" cy="365125"/>
          </a:xfrm>
        </p:spPr>
        <p:txBody>
          <a:bodyPr/>
          <a:lstStyle/>
          <a:p>
            <a:r>
              <a:rPr lang="bg-BG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797999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Тристепенна </a:t>
            </a:r>
            <a:r>
              <a:rPr lang="en-US" altLang="bg-BG" sz="2400" dirty="0">
                <a:latin typeface="Arial" panose="020B0604020202020204" pitchFamily="34" charset="0"/>
                <a:cs typeface="Arial" panose="020B0604020202020204" pitchFamily="34" charset="0"/>
              </a:rPr>
              <a:t>ANSI-SPARC 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архитектура </a:t>
            </a:r>
            <a:b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на базата от данни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bg-BG" dirty="0">
                <a:latin typeface="Arial" charset="0"/>
              </a:rPr>
              <a:t>Осигурява:</a:t>
            </a:r>
          </a:p>
          <a:p>
            <a:pPr lvl="1">
              <a:defRPr/>
            </a:pPr>
            <a:r>
              <a:rPr lang="bg-BG" dirty="0">
                <a:latin typeface="Arial" charset="0"/>
              </a:rPr>
              <a:t>Независимост на данните от приложенията</a:t>
            </a:r>
          </a:p>
          <a:p>
            <a:pPr lvl="1">
              <a:defRPr/>
            </a:pPr>
            <a:r>
              <a:rPr lang="bg-BG" dirty="0">
                <a:latin typeface="Arial" charset="0"/>
              </a:rPr>
              <a:t>Поддържане на </a:t>
            </a:r>
            <a:r>
              <a:rPr lang="ru-RU" dirty="0" err="1">
                <a:latin typeface="Arial" charset="0"/>
              </a:rPr>
              <a:t>различни</a:t>
            </a:r>
            <a:r>
              <a:rPr lang="ru-RU" dirty="0">
                <a:latin typeface="Arial" charset="0"/>
              </a:rPr>
              <a:t> </a:t>
            </a:r>
            <a:r>
              <a:rPr lang="ru-RU" dirty="0" err="1">
                <a:latin typeface="Arial" charset="0"/>
              </a:rPr>
              <a:t>потребителски</a:t>
            </a:r>
            <a:r>
              <a:rPr lang="ru-RU" dirty="0">
                <a:latin typeface="Arial" charset="0"/>
              </a:rPr>
              <a:t> </a:t>
            </a:r>
            <a:r>
              <a:rPr lang="ru-RU" dirty="0" err="1">
                <a:latin typeface="Arial" charset="0"/>
              </a:rPr>
              <a:t>представи</a:t>
            </a:r>
            <a:r>
              <a:rPr lang="ru-RU" dirty="0">
                <a:latin typeface="Arial" charset="0"/>
              </a:rPr>
              <a:t> за </a:t>
            </a:r>
            <a:r>
              <a:rPr lang="ru-RU" dirty="0" err="1">
                <a:latin typeface="Arial" charset="0"/>
              </a:rPr>
              <a:t>данните</a:t>
            </a:r>
            <a:endParaRPr lang="bg-BG" dirty="0">
              <a:latin typeface="Arial" charset="0"/>
            </a:endParaRPr>
          </a:p>
          <a:p>
            <a:pPr>
              <a:defRPr/>
            </a:pPr>
            <a:r>
              <a:rPr lang="bg-BG" dirty="0">
                <a:latin typeface="Arial" charset="0"/>
              </a:rPr>
              <a:t>Постига се чрез представяне на БД на три нива:</a:t>
            </a:r>
          </a:p>
          <a:p>
            <a:pPr lvl="1">
              <a:defRPr/>
            </a:pPr>
            <a:r>
              <a:rPr lang="bg-BG" dirty="0">
                <a:solidFill>
                  <a:srgbClr val="FF0000"/>
                </a:solidFill>
                <a:latin typeface="Arial" charset="0"/>
              </a:rPr>
              <a:t>Външно ниво </a:t>
            </a:r>
            <a:r>
              <a:rPr lang="bg-BG" altLang="bg-BG" dirty="0"/>
              <a:t>(</a:t>
            </a:r>
            <a:r>
              <a:rPr lang="en-US" altLang="bg-BG" dirty="0"/>
              <a:t>External Level</a:t>
            </a:r>
            <a:r>
              <a:rPr lang="bg-BG" altLang="bg-BG" dirty="0"/>
              <a:t>)</a:t>
            </a:r>
            <a:r>
              <a:rPr lang="bg-BG" dirty="0">
                <a:latin typeface="Arial" charset="0"/>
              </a:rPr>
              <a:t> – вижданията на различните потребители за данните</a:t>
            </a:r>
          </a:p>
          <a:p>
            <a:pPr lvl="1">
              <a:defRPr/>
            </a:pPr>
            <a:r>
              <a:rPr lang="bg-BG" dirty="0">
                <a:solidFill>
                  <a:srgbClr val="FF0000"/>
                </a:solidFill>
                <a:latin typeface="Arial" charset="0"/>
              </a:rPr>
              <a:t>Концептуално ниво</a:t>
            </a:r>
            <a:r>
              <a:rPr lang="bg-BG" dirty="0">
                <a:latin typeface="Arial" charset="0"/>
              </a:rPr>
              <a:t> (</a:t>
            </a:r>
            <a:r>
              <a:rPr lang="en-US" dirty="0">
                <a:latin typeface="Arial" charset="0"/>
              </a:rPr>
              <a:t>Conceptual Level) </a:t>
            </a:r>
            <a:r>
              <a:rPr lang="bg-BG" dirty="0">
                <a:latin typeface="Arial" charset="0"/>
              </a:rPr>
              <a:t>–</a:t>
            </a:r>
            <a:r>
              <a:rPr lang="en-US" dirty="0">
                <a:latin typeface="Arial" charset="0"/>
              </a:rPr>
              <a:t> </a:t>
            </a:r>
            <a:r>
              <a:rPr lang="bg-BG" dirty="0">
                <a:latin typeface="Arial" charset="0"/>
              </a:rPr>
              <a:t>обединява всички външни представи за данните в една обща схема, която е независима от физическата реализация на данните. </a:t>
            </a:r>
            <a:endParaRPr lang="en-US" dirty="0">
              <a:latin typeface="Arial" charset="0"/>
            </a:endParaRPr>
          </a:p>
          <a:p>
            <a:pPr lvl="1">
              <a:defRPr/>
            </a:pPr>
            <a:r>
              <a:rPr lang="bg-BG" dirty="0">
                <a:solidFill>
                  <a:srgbClr val="FF0000"/>
                </a:solidFill>
                <a:latin typeface="Arial" charset="0"/>
              </a:rPr>
              <a:t>Вътрешно (физическо) ниво</a:t>
            </a:r>
            <a:r>
              <a:rPr lang="bg-BG" dirty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(Internal Level)</a:t>
            </a:r>
            <a:r>
              <a:rPr lang="bg-BG" dirty="0">
                <a:latin typeface="Arial" charset="0"/>
              </a:rPr>
              <a:t>– как се съхраняват данните. Организиране на данните върху физическата среда на съхранение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937" y="6331843"/>
            <a:ext cx="2133600" cy="365125"/>
          </a:xfrm>
        </p:spPr>
        <p:txBody>
          <a:bodyPr/>
          <a:lstStyle/>
          <a:p>
            <a:r>
              <a:rPr lang="en-US"/>
              <a:t>2019 </a:t>
            </a:r>
            <a:r>
              <a:rPr lang="bg-BG"/>
              <a:t> </a:t>
            </a:r>
            <a:r>
              <a:rPr lang="bg-BG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30913" y="6331843"/>
            <a:ext cx="2530624" cy="365125"/>
          </a:xfrm>
        </p:spPr>
        <p:txBody>
          <a:bodyPr/>
          <a:lstStyle/>
          <a:p>
            <a:r>
              <a:rPr lang="bg-BG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551666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altLang="bg-BG" dirty="0"/>
              <a:t>Схеми на базата от данни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algn="just"/>
            <a:r>
              <a:rPr lang="bg-BG" altLang="bg-BG" dirty="0">
                <a:latin typeface="Arial" panose="020B0604020202020204" pitchFamily="34" charset="0"/>
                <a:cs typeface="Arial" panose="020B0604020202020204" pitchFamily="34" charset="0"/>
              </a:rPr>
              <a:t>Общото цялостно описание на базата от данни се нарича </a:t>
            </a:r>
            <a:r>
              <a:rPr lang="bg-BG" altLang="bg-BG" b="1" dirty="0">
                <a:latin typeface="Arial" panose="020B0604020202020204" pitchFamily="34" charset="0"/>
                <a:cs typeface="Arial" panose="020B0604020202020204" pitchFamily="34" charset="0"/>
              </a:rPr>
              <a:t>схема на базата от данни</a:t>
            </a:r>
            <a:r>
              <a:rPr lang="bg-BG" altLang="bg-BG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457200" indent="-457200" algn="just"/>
            <a:r>
              <a:rPr lang="bg-BG" altLang="bg-BG" dirty="0">
                <a:latin typeface="Arial" panose="020B0604020202020204" pitchFamily="34" charset="0"/>
                <a:cs typeface="Arial" panose="020B0604020202020204" pitchFamily="34" charset="0"/>
              </a:rPr>
              <a:t>Схемата се специфицира в процеса на проектиране на базата от данни и се очаква да не се променя често. </a:t>
            </a:r>
          </a:p>
          <a:p>
            <a:pPr marL="457200" indent="-457200" algn="just"/>
            <a:r>
              <a:rPr lang="bg-BG" altLang="bg-BG" dirty="0">
                <a:latin typeface="Arial" panose="020B0604020202020204" pitchFamily="34" charset="0"/>
                <a:cs typeface="Arial" panose="020B0604020202020204" pitchFamily="34" charset="0"/>
              </a:rPr>
              <a:t>Съществуват три различни типа схеми на базата от данни, които се дефинират съответно на трите нива на архитектурата.</a:t>
            </a:r>
            <a:endParaRPr lang="en-US" alt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937" y="6331843"/>
            <a:ext cx="2133600" cy="365125"/>
          </a:xfrm>
        </p:spPr>
        <p:txBody>
          <a:bodyPr/>
          <a:lstStyle/>
          <a:p>
            <a:r>
              <a:rPr lang="en-US"/>
              <a:t>2019 </a:t>
            </a:r>
            <a:r>
              <a:rPr lang="bg-BG"/>
              <a:t> </a:t>
            </a:r>
            <a:r>
              <a:rPr lang="bg-BG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30913" y="6331843"/>
            <a:ext cx="2530624" cy="365125"/>
          </a:xfrm>
        </p:spPr>
        <p:txBody>
          <a:bodyPr/>
          <a:lstStyle/>
          <a:p>
            <a:r>
              <a:rPr lang="bg-BG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797999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ANSI/SPARC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937" y="6331843"/>
            <a:ext cx="2133600" cy="365125"/>
          </a:xfrm>
        </p:spPr>
        <p:txBody>
          <a:bodyPr/>
          <a:lstStyle/>
          <a:p>
            <a:r>
              <a:rPr lang="en-US"/>
              <a:t>2019 </a:t>
            </a:r>
            <a:r>
              <a:rPr lang="bg-BG"/>
              <a:t> </a:t>
            </a:r>
            <a:r>
              <a:rPr lang="bg-BG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30913" y="6331843"/>
            <a:ext cx="2530624" cy="365125"/>
          </a:xfrm>
        </p:spPr>
        <p:txBody>
          <a:bodyPr/>
          <a:lstStyle/>
          <a:p>
            <a:r>
              <a:rPr lang="bg-BG"/>
              <a:t>Икономически университет - Варна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41A5A72-D46D-4F33-AB32-23D1E5737A9D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1628775"/>
            <a:ext cx="4032127" cy="4310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bg-BG" sz="2400" dirty="0">
                <a:latin typeface="Verdana" pitchFamily="34" charset="0"/>
              </a:rPr>
              <a:t>Външно ниво</a:t>
            </a:r>
            <a:br>
              <a:rPr lang="bg-BG" sz="2400" dirty="0">
                <a:latin typeface="Verdana" pitchFamily="34" charset="0"/>
              </a:rPr>
            </a:br>
            <a:r>
              <a:rPr lang="bg-BG" sz="2400" dirty="0">
                <a:latin typeface="Verdana" pitchFamily="34" charset="0"/>
              </a:rPr>
              <a:t>(</a:t>
            </a:r>
            <a:r>
              <a:rPr lang="bg-BG" sz="2400" dirty="0" err="1">
                <a:latin typeface="Verdana" pitchFamily="34" charset="0"/>
              </a:rPr>
              <a:t>подсхеми</a:t>
            </a:r>
            <a:r>
              <a:rPr lang="bg-BG" sz="2400" dirty="0">
                <a:latin typeface="Verdana" pitchFamily="34" charset="0"/>
              </a:rPr>
              <a:t>/изгледи)</a:t>
            </a:r>
          </a:p>
          <a:p>
            <a:pPr>
              <a:lnSpc>
                <a:spcPct val="90000"/>
              </a:lnSpc>
              <a:defRPr/>
            </a:pPr>
            <a:endParaRPr lang="bg-BG" sz="2400" dirty="0">
              <a:latin typeface="Verdana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bg-BG" sz="2400" dirty="0">
              <a:latin typeface="Verdana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bg-BG" sz="2400" dirty="0">
                <a:latin typeface="Verdana" pitchFamily="34" charset="0"/>
              </a:rPr>
              <a:t>Концептуално ниво</a:t>
            </a:r>
            <a:br>
              <a:rPr lang="bg-BG" sz="2400" dirty="0">
                <a:latin typeface="Verdana" pitchFamily="34" charset="0"/>
              </a:rPr>
            </a:br>
            <a:endParaRPr lang="bg-BG" sz="2400" dirty="0">
              <a:latin typeface="Verdana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bg-BG" sz="2400" dirty="0">
              <a:latin typeface="Verdana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bg-BG" sz="2400" dirty="0">
                <a:latin typeface="Verdana" pitchFamily="34" charset="0"/>
              </a:rPr>
              <a:t>Вътрешно ниво</a:t>
            </a:r>
            <a:br>
              <a:rPr lang="bg-BG" sz="2400" dirty="0">
                <a:latin typeface="Verdana" pitchFamily="34" charset="0"/>
              </a:rPr>
            </a:br>
            <a:endParaRPr lang="en-US" sz="2400" dirty="0">
              <a:latin typeface="Verdana" pitchFamily="34" charset="0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E251EAD9-93EA-4BFA-B5A4-E0D755230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512" y="2092385"/>
            <a:ext cx="2052911" cy="46166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bg-BG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Подсхема  2</a:t>
            </a: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03FE1C89-8E26-48D9-A185-1D8BA8024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3347" y="3212976"/>
            <a:ext cx="3600400" cy="52322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Концептуална схема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EC355127-C36B-4B9D-AB3B-F6C86E333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4365104"/>
            <a:ext cx="3600400" cy="52322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Физическа схема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391BDCA9-6104-4781-AE84-A6CCD87655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63547" y="3736195"/>
            <a:ext cx="8852" cy="629231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bg-BG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FE07A62E-6D03-4C00-AA1C-76BD8A6289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6056" y="2523272"/>
            <a:ext cx="719415" cy="689704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lang="bg-BG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E7ADD346-E093-4784-87C4-952713A306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68652" y="2554050"/>
            <a:ext cx="503237" cy="658926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bg-BG"/>
          </a:p>
        </p:txBody>
      </p:sp>
      <p:sp>
        <p:nvSpPr>
          <p:cNvPr id="14" name="Can 1">
            <a:extLst>
              <a:ext uri="{FF2B5EF4-FFF2-40B4-BE49-F238E27FC236}">
                <a16:creationId xmlns:a16="http://schemas.microsoft.com/office/drawing/2014/main" id="{B7AE4C8E-BA30-4B23-A598-4A86180FB52B}"/>
              </a:ext>
            </a:extLst>
          </p:cNvPr>
          <p:cNvSpPr/>
          <p:nvPr/>
        </p:nvSpPr>
        <p:spPr>
          <a:xfrm>
            <a:off x="5724525" y="5229200"/>
            <a:ext cx="1295747" cy="9361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D11934-22F3-469A-ADCB-A873727271AD}"/>
              </a:ext>
            </a:extLst>
          </p:cNvPr>
          <p:cNvCxnSpPr>
            <a:stCxn id="10" idx="2"/>
            <a:endCxn id="14" idx="1"/>
          </p:cNvCxnSpPr>
          <p:nvPr/>
        </p:nvCxnSpPr>
        <p:spPr>
          <a:xfrm>
            <a:off x="6372201" y="4888324"/>
            <a:ext cx="198" cy="340876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D2FF54-A96C-457E-90F9-5B763E62A4A7}"/>
              </a:ext>
            </a:extLst>
          </p:cNvPr>
          <p:cNvSpPr txBox="1"/>
          <p:nvPr/>
        </p:nvSpPr>
        <p:spPr>
          <a:xfrm>
            <a:off x="2915816" y="5445224"/>
            <a:ext cx="24483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Физическа база от данни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6D36FB-804D-400A-997A-5817F301FDE5}"/>
              </a:ext>
            </a:extLst>
          </p:cNvPr>
          <p:cNvSpPr txBox="1"/>
          <p:nvPr/>
        </p:nvSpPr>
        <p:spPr>
          <a:xfrm>
            <a:off x="5364163" y="1340768"/>
            <a:ext cx="2952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effectLst/>
              </a:rPr>
              <a:t>Потребители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CDC27D-9157-4CA8-A7F7-9F42521AACC0}"/>
              </a:ext>
            </a:extLst>
          </p:cNvPr>
          <p:cNvCxnSpPr/>
          <p:nvPr/>
        </p:nvCxnSpPr>
        <p:spPr>
          <a:xfrm flipH="1">
            <a:off x="5507340" y="1878587"/>
            <a:ext cx="186610" cy="183020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DB534D-F8C8-4C52-A17D-79125B3DFAC6}"/>
              </a:ext>
            </a:extLst>
          </p:cNvPr>
          <p:cNvCxnSpPr/>
          <p:nvPr/>
        </p:nvCxnSpPr>
        <p:spPr>
          <a:xfrm>
            <a:off x="6660232" y="1878587"/>
            <a:ext cx="360039" cy="167710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sp>
        <p:nvSpPr>
          <p:cNvPr id="20" name="Text Box 4">
            <a:extLst>
              <a:ext uri="{FF2B5EF4-FFF2-40B4-BE49-F238E27FC236}">
                <a16:creationId xmlns:a16="http://schemas.microsoft.com/office/drawing/2014/main" id="{B98959A8-99CF-4F3E-91C4-7C5D50B15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3928" y="2061607"/>
            <a:ext cx="2016547" cy="46166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bg-BG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Подсхема  1</a:t>
            </a: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Box 6">
            <a:extLst>
              <a:ext uri="{FF2B5EF4-FFF2-40B4-BE49-F238E27FC236}">
                <a16:creationId xmlns:a16="http://schemas.microsoft.com/office/drawing/2014/main" id="{4A20433C-CBC3-4332-913E-0708255CD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6114" y="2124896"/>
            <a:ext cx="561372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bg-BG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.....</a:t>
            </a:r>
            <a:endParaRPr 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7999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altLang="bg-BG" dirty="0"/>
              <a:t>Външно ниво  - </a:t>
            </a:r>
            <a:r>
              <a:rPr lang="bg-BG" altLang="bg-BG" dirty="0" err="1"/>
              <a:t>подсхеми</a:t>
            </a:r>
            <a:r>
              <a:rPr lang="bg-BG" altLang="bg-BG" dirty="0"/>
              <a:t>/изгледи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 algn="just"/>
            <a:r>
              <a:rPr lang="bg-BG" altLang="bg-BG" dirty="0"/>
              <a:t>На най-високо ниво се дефинират множество външни схеми, наречени </a:t>
            </a:r>
            <a:r>
              <a:rPr lang="bg-BG" altLang="bg-BG" dirty="0" err="1"/>
              <a:t>подсхеми</a:t>
            </a:r>
            <a:r>
              <a:rPr lang="bg-BG" altLang="bg-BG" dirty="0"/>
              <a:t> или </a:t>
            </a:r>
            <a:r>
              <a:rPr lang="bg-BG" altLang="bg-BG" b="1" dirty="0"/>
              <a:t>изгледи</a:t>
            </a:r>
            <a:r>
              <a:rPr lang="bg-BG" altLang="bg-BG" dirty="0"/>
              <a:t>. </a:t>
            </a:r>
          </a:p>
          <a:p>
            <a:pPr marL="457200" indent="-457200" algn="just"/>
            <a:r>
              <a:rPr lang="bg-BG" altLang="bg-BG" dirty="0" err="1"/>
              <a:t>Подсхемите</a:t>
            </a:r>
            <a:r>
              <a:rPr lang="bg-BG" altLang="bg-BG" dirty="0"/>
              <a:t> отговарят на различните виждания (изгледи) за данните на различните потребители или група потребители. </a:t>
            </a:r>
          </a:p>
          <a:p>
            <a:pPr marL="457200" indent="-457200" algn="just"/>
            <a:r>
              <a:rPr lang="bg-BG" altLang="bg-BG" dirty="0"/>
              <a:t>Изгледите могат да се припокриват, като в някои случаи описват  различни представяния на едни и същи данни. </a:t>
            </a:r>
            <a:endParaRPr lang="en-US" alt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937" y="6331843"/>
            <a:ext cx="2133600" cy="365125"/>
          </a:xfrm>
        </p:spPr>
        <p:txBody>
          <a:bodyPr/>
          <a:lstStyle/>
          <a:p>
            <a:r>
              <a:rPr lang="en-US"/>
              <a:t>2019 </a:t>
            </a:r>
            <a:r>
              <a:rPr lang="bg-BG"/>
              <a:t> </a:t>
            </a:r>
            <a:r>
              <a:rPr lang="bg-BG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30913" y="6331843"/>
            <a:ext cx="2530624" cy="365125"/>
          </a:xfrm>
        </p:spPr>
        <p:txBody>
          <a:bodyPr/>
          <a:lstStyle/>
          <a:p>
            <a:r>
              <a:rPr lang="bg-BG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797999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altLang="bg-BG" dirty="0"/>
              <a:t>Пример: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Tx/>
              <a:buNone/>
            </a:pPr>
            <a:r>
              <a:rPr lang="bg-BG" altLang="bg-BG" dirty="0"/>
              <a:t>База от данни за университет </a:t>
            </a:r>
            <a:r>
              <a:rPr lang="en-US" altLang="bg-BG" dirty="0"/>
              <a:t>University</a:t>
            </a:r>
            <a:endParaRPr lang="bg-BG" altLang="bg-BG" dirty="0"/>
          </a:p>
          <a:p>
            <a:pPr marL="457200" indent="-457200"/>
            <a:r>
              <a:rPr lang="bg-BG" altLang="bg-BG" dirty="0"/>
              <a:t>За потребителите от фронт офиса БД съдържа данни за Студенти, </a:t>
            </a:r>
            <a:r>
              <a:rPr lang="bg-BG" altLang="bg-BG" dirty="0">
                <a:solidFill>
                  <a:schemeClr val="accent2">
                    <a:lumMod val="75000"/>
                  </a:schemeClr>
                </a:solidFill>
              </a:rPr>
              <a:t>Преподаватели</a:t>
            </a:r>
            <a:r>
              <a:rPr lang="bg-BG" altLang="bg-BG" dirty="0"/>
              <a:t>, Учебни дисциплини, </a:t>
            </a:r>
            <a:r>
              <a:rPr lang="bg-BG" altLang="bg-BG" dirty="0">
                <a:solidFill>
                  <a:schemeClr val="accent3">
                    <a:lumMod val="75000"/>
                  </a:schemeClr>
                </a:solidFill>
              </a:rPr>
              <a:t>Учебни планове</a:t>
            </a:r>
            <a:r>
              <a:rPr lang="bg-BG" altLang="bg-BG" dirty="0"/>
              <a:t>, Изпити</a:t>
            </a:r>
          </a:p>
          <a:p>
            <a:pPr marL="457200" indent="-457200"/>
            <a:r>
              <a:rPr lang="bg-BG" altLang="bg-BG" dirty="0"/>
              <a:t>За потребителите от отдел „Човешки ресурси“ БД съдържа пълни данни за </a:t>
            </a:r>
            <a:r>
              <a:rPr lang="bg-BG" altLang="bg-BG" dirty="0">
                <a:solidFill>
                  <a:schemeClr val="accent2">
                    <a:lumMod val="75000"/>
                  </a:schemeClr>
                </a:solidFill>
              </a:rPr>
              <a:t>преподавателите</a:t>
            </a:r>
            <a:r>
              <a:rPr lang="bg-BG" altLang="bg-BG" dirty="0"/>
              <a:t> и служителите и тяхната квалификация.  </a:t>
            </a:r>
          </a:p>
          <a:p>
            <a:pPr marL="457200" indent="-457200"/>
            <a:r>
              <a:rPr lang="bg-BG" altLang="bg-BG" dirty="0"/>
              <a:t>За потребителите от отдел „Учебни дейности“ – </a:t>
            </a:r>
            <a:r>
              <a:rPr lang="bg-BG" altLang="bg-BG" dirty="0">
                <a:solidFill>
                  <a:schemeClr val="accent3">
                    <a:lumMod val="75000"/>
                  </a:schemeClr>
                </a:solidFill>
              </a:rPr>
              <a:t>Учебни планове</a:t>
            </a:r>
            <a:r>
              <a:rPr lang="bg-BG" altLang="bg-BG" dirty="0"/>
              <a:t>, </a:t>
            </a:r>
            <a:r>
              <a:rPr lang="bg-BG" altLang="bg-BG" dirty="0">
                <a:solidFill>
                  <a:schemeClr val="accent2">
                    <a:lumMod val="75000"/>
                  </a:schemeClr>
                </a:solidFill>
              </a:rPr>
              <a:t>Преподаватели</a:t>
            </a:r>
            <a:r>
              <a:rPr lang="bg-BG" altLang="bg-BG" dirty="0"/>
              <a:t>, Учебни групи, Зали, График на учебния процес,  …</a:t>
            </a:r>
            <a:endParaRPr lang="en-US" alt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937" y="6331843"/>
            <a:ext cx="2133600" cy="365125"/>
          </a:xfrm>
        </p:spPr>
        <p:txBody>
          <a:bodyPr/>
          <a:lstStyle/>
          <a:p>
            <a:r>
              <a:rPr lang="en-US"/>
              <a:t>2019 </a:t>
            </a:r>
            <a:r>
              <a:rPr lang="bg-BG"/>
              <a:t> </a:t>
            </a:r>
            <a:r>
              <a:rPr lang="bg-BG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30913" y="6331843"/>
            <a:ext cx="2530624" cy="365125"/>
          </a:xfrm>
        </p:spPr>
        <p:txBody>
          <a:bodyPr/>
          <a:lstStyle/>
          <a:p>
            <a:r>
              <a:rPr lang="bg-BG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4035424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altLang="bg-BG" dirty="0"/>
              <a:t>Концептуално ниво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 algn="just"/>
            <a:r>
              <a:rPr lang="bg-BG" altLang="bg-BG" dirty="0"/>
              <a:t>Дава „общ поглед“ на данните, включващ описание на всички налични данни.</a:t>
            </a:r>
            <a:endParaRPr lang="en-US" altLang="bg-BG" dirty="0"/>
          </a:p>
          <a:p>
            <a:pPr marL="457200" indent="-457200" algn="just"/>
            <a:r>
              <a:rPr lang="bg-BG" altLang="bg-BG" dirty="0"/>
              <a:t>Поддържа всеки външен изглед; наличните за даден потребител данни трябва да се съдържат или извличат от концептуалното ниво. </a:t>
            </a:r>
            <a:endParaRPr lang="en-US" altLang="bg-BG" dirty="0"/>
          </a:p>
          <a:p>
            <a:pPr marL="457200" indent="-457200" algn="just"/>
            <a:r>
              <a:rPr lang="bg-BG" altLang="bg-BG" dirty="0"/>
              <a:t>Осигурява съответствие и желаната независимост между външното и вътрешното ниво. </a:t>
            </a:r>
          </a:p>
          <a:p>
            <a:pPr marL="457200" indent="-457200" algn="just"/>
            <a:r>
              <a:rPr lang="bg-BG" altLang="bg-BG" dirty="0"/>
              <a:t>Не съдържа каквито и да е детайли за зависимост от физическата памет. </a:t>
            </a:r>
            <a:endParaRPr lang="en-US" alt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937" y="6331843"/>
            <a:ext cx="2133600" cy="365125"/>
          </a:xfrm>
        </p:spPr>
        <p:txBody>
          <a:bodyPr/>
          <a:lstStyle/>
          <a:p>
            <a:r>
              <a:rPr lang="en-US"/>
              <a:t>2019 </a:t>
            </a:r>
            <a:r>
              <a:rPr lang="bg-BG"/>
              <a:t> </a:t>
            </a:r>
            <a:r>
              <a:rPr lang="bg-BG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30913" y="6331843"/>
            <a:ext cx="2530624" cy="365125"/>
          </a:xfrm>
        </p:spPr>
        <p:txBody>
          <a:bodyPr/>
          <a:lstStyle/>
          <a:p>
            <a:r>
              <a:rPr lang="bg-BG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3627309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altLang="bg-BG" dirty="0"/>
              <a:t>Концептуална схема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/>
            <a:r>
              <a:rPr lang="bg-BG" altLang="bg-BG" dirty="0"/>
              <a:t>На концептуално ниво е </a:t>
            </a:r>
            <a:r>
              <a:rPr lang="bg-BG" altLang="bg-BG" b="1" dirty="0"/>
              <a:t>концептуалната схема</a:t>
            </a:r>
            <a:r>
              <a:rPr lang="bg-BG" altLang="bg-BG" dirty="0"/>
              <a:t>, която описва всички обекти, атрибути и връзки заедно с ограниченията за интегритет (цялост) на данните.</a:t>
            </a:r>
          </a:p>
          <a:p>
            <a:pPr marL="457200" indent="-457200"/>
            <a:r>
              <a:rPr lang="en-GB" dirty="0" err="1">
                <a:latin typeface="Corbel" panose="020B0503020204020204" pitchFamily="34" charset="0"/>
              </a:rPr>
              <a:t>Дадена</a:t>
            </a:r>
            <a:r>
              <a:rPr lang="en-GB" dirty="0">
                <a:latin typeface="Corbel" panose="020B0503020204020204" pitchFamily="34" charset="0"/>
              </a:rPr>
              <a:t> </a:t>
            </a:r>
            <a:r>
              <a:rPr lang="en-GB" dirty="0" err="1">
                <a:latin typeface="Corbel" panose="020B0503020204020204" pitchFamily="34" charset="0"/>
              </a:rPr>
              <a:t>съвкупност</a:t>
            </a:r>
            <a:r>
              <a:rPr lang="en-GB" dirty="0">
                <a:latin typeface="Corbel" panose="020B0503020204020204" pitchFamily="34" charset="0"/>
              </a:rPr>
              <a:t> </a:t>
            </a:r>
            <a:r>
              <a:rPr lang="en-GB" dirty="0" err="1">
                <a:latin typeface="Corbel" panose="020B0503020204020204" pitchFamily="34" charset="0"/>
              </a:rPr>
              <a:t>от</a:t>
            </a:r>
            <a:r>
              <a:rPr lang="en-GB" dirty="0">
                <a:latin typeface="Corbel" panose="020B0503020204020204" pitchFamily="34" charset="0"/>
              </a:rPr>
              <a:t> </a:t>
            </a:r>
            <a:r>
              <a:rPr lang="en-GB" dirty="0" err="1">
                <a:latin typeface="Corbel" panose="020B0503020204020204" pitchFamily="34" charset="0"/>
              </a:rPr>
              <a:t>данни</a:t>
            </a:r>
            <a:r>
              <a:rPr lang="en-GB" dirty="0">
                <a:latin typeface="Corbel" panose="020B0503020204020204" pitchFamily="34" charset="0"/>
              </a:rPr>
              <a:t> </a:t>
            </a:r>
            <a:r>
              <a:rPr lang="en-GB" dirty="0" err="1">
                <a:latin typeface="Corbel" panose="020B0503020204020204" pitchFamily="34" charset="0"/>
              </a:rPr>
              <a:t>притежава</a:t>
            </a:r>
            <a:r>
              <a:rPr lang="en-GB" dirty="0">
                <a:latin typeface="Corbel" panose="020B0503020204020204" pitchFamily="34" charset="0"/>
              </a:rPr>
              <a:t> </a:t>
            </a:r>
            <a:r>
              <a:rPr lang="en-GB" dirty="0" err="1">
                <a:latin typeface="Corbel" panose="020B0503020204020204" pitchFamily="34" charset="0"/>
              </a:rPr>
              <a:t>свойството</a:t>
            </a:r>
            <a:r>
              <a:rPr lang="en-GB" dirty="0">
                <a:latin typeface="Corbel" panose="020B0503020204020204" pitchFamily="34" charset="0"/>
              </a:rPr>
              <a:t> </a:t>
            </a:r>
            <a:r>
              <a:rPr lang="bg-BG" b="1" dirty="0"/>
              <a:t>интегритет </a:t>
            </a:r>
            <a:r>
              <a:rPr lang="bg-BG" dirty="0">
                <a:latin typeface="Corbel" panose="020B0503020204020204" pitchFamily="34" charset="0"/>
              </a:rPr>
              <a:t>(</a:t>
            </a:r>
            <a:r>
              <a:rPr lang="en-GB" dirty="0" err="1">
                <a:latin typeface="Corbel" panose="020B0503020204020204" pitchFamily="34" charset="0"/>
              </a:rPr>
              <a:t>цялост</a:t>
            </a:r>
            <a:r>
              <a:rPr lang="bg-BG" dirty="0">
                <a:latin typeface="Corbel" panose="020B0503020204020204" pitchFamily="34" charset="0"/>
              </a:rPr>
              <a:t>)</a:t>
            </a:r>
            <a:r>
              <a:rPr lang="en-GB" dirty="0">
                <a:latin typeface="Corbel" panose="020B0503020204020204" pitchFamily="34" charset="0"/>
              </a:rPr>
              <a:t>, </a:t>
            </a:r>
            <a:r>
              <a:rPr lang="en-GB" dirty="0" err="1">
                <a:latin typeface="Corbel" panose="020B0503020204020204" pitchFamily="34" charset="0"/>
              </a:rPr>
              <a:t>ако</a:t>
            </a:r>
            <a:r>
              <a:rPr lang="en-GB" dirty="0">
                <a:latin typeface="Corbel" panose="020B0503020204020204" pitchFamily="34" charset="0"/>
              </a:rPr>
              <a:t> </a:t>
            </a:r>
            <a:r>
              <a:rPr lang="en-GB" dirty="0" err="1">
                <a:latin typeface="Corbel" panose="020B0503020204020204" pitchFamily="34" charset="0"/>
              </a:rPr>
              <a:t>данните</a:t>
            </a:r>
            <a:r>
              <a:rPr lang="en-GB" dirty="0">
                <a:latin typeface="Corbel" panose="020B0503020204020204" pitchFamily="34" charset="0"/>
              </a:rPr>
              <a:t> </a:t>
            </a:r>
            <a:r>
              <a:rPr lang="en-GB" dirty="0" err="1">
                <a:latin typeface="Corbel" panose="020B0503020204020204" pitchFamily="34" charset="0"/>
              </a:rPr>
              <a:t>са</a:t>
            </a:r>
            <a:r>
              <a:rPr lang="en-GB" dirty="0">
                <a:latin typeface="Corbel" panose="020B0503020204020204" pitchFamily="34" charset="0"/>
              </a:rPr>
              <a:t> </a:t>
            </a:r>
            <a:r>
              <a:rPr lang="en-GB" dirty="0" err="1">
                <a:latin typeface="Corbel" panose="020B0503020204020204" pitchFamily="34" charset="0"/>
              </a:rPr>
              <a:t>логически</a:t>
            </a:r>
            <a:r>
              <a:rPr lang="en-GB" dirty="0">
                <a:latin typeface="Corbel" panose="020B0503020204020204" pitchFamily="34" charset="0"/>
              </a:rPr>
              <a:t> </a:t>
            </a:r>
            <a:r>
              <a:rPr lang="en-GB" dirty="0" err="1">
                <a:latin typeface="Corbel" panose="020B0503020204020204" pitchFamily="34" charset="0"/>
              </a:rPr>
              <a:t>съвместими</a:t>
            </a:r>
            <a:r>
              <a:rPr lang="en-GB" dirty="0">
                <a:latin typeface="Corbel" panose="020B0503020204020204" pitchFamily="34" charset="0"/>
              </a:rPr>
              <a:t>, </a:t>
            </a:r>
            <a:r>
              <a:rPr lang="en-GB" dirty="0" err="1">
                <a:latin typeface="Corbel" panose="020B0503020204020204" pitchFamily="34" charset="0"/>
              </a:rPr>
              <a:t>непротиворечиви</a:t>
            </a:r>
            <a:r>
              <a:rPr lang="en-GB" dirty="0">
                <a:latin typeface="Corbel" panose="020B0503020204020204" pitchFamily="34" charset="0"/>
              </a:rPr>
              <a:t> и </a:t>
            </a:r>
            <a:r>
              <a:rPr lang="en-GB" dirty="0" err="1">
                <a:latin typeface="Corbel" panose="020B0503020204020204" pitchFamily="34" charset="0"/>
              </a:rPr>
              <a:t>изпълняват</a:t>
            </a:r>
            <a:r>
              <a:rPr lang="en-GB" dirty="0">
                <a:latin typeface="Corbel" panose="020B0503020204020204" pitchFamily="34" charset="0"/>
              </a:rPr>
              <a:t> </a:t>
            </a:r>
            <a:r>
              <a:rPr lang="en-GB" dirty="0" err="1">
                <a:latin typeface="Corbel" panose="020B0503020204020204" pitchFamily="34" charset="0"/>
              </a:rPr>
              <a:t>определени</a:t>
            </a:r>
            <a:r>
              <a:rPr lang="en-GB" dirty="0">
                <a:latin typeface="Corbel" panose="020B0503020204020204" pitchFamily="34" charset="0"/>
              </a:rPr>
              <a:t> </a:t>
            </a:r>
            <a:r>
              <a:rPr lang="en-GB" dirty="0" err="1">
                <a:latin typeface="Corbel" panose="020B0503020204020204" pitchFamily="34" charset="0"/>
              </a:rPr>
              <a:t>ограничения</a:t>
            </a:r>
            <a:r>
              <a:rPr lang="en-GB" dirty="0">
                <a:latin typeface="Corbel" panose="020B0503020204020204" pitchFamily="34" charset="0"/>
              </a:rPr>
              <a:t>.</a:t>
            </a:r>
            <a:endParaRPr lang="bg-BG" altLang="bg-BG" dirty="0">
              <a:latin typeface="Corbel" panose="020B0503020204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937" y="6331843"/>
            <a:ext cx="2133600" cy="365125"/>
          </a:xfrm>
        </p:spPr>
        <p:txBody>
          <a:bodyPr/>
          <a:lstStyle/>
          <a:p>
            <a:r>
              <a:rPr lang="en-US"/>
              <a:t>2019 </a:t>
            </a:r>
            <a:r>
              <a:rPr lang="bg-BG"/>
              <a:t> </a:t>
            </a:r>
            <a:r>
              <a:rPr lang="bg-BG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30913" y="6331843"/>
            <a:ext cx="2530624" cy="365125"/>
          </a:xfrm>
        </p:spPr>
        <p:txBody>
          <a:bodyPr/>
          <a:lstStyle/>
          <a:p>
            <a:r>
              <a:rPr lang="bg-BG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117977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bg-BG" dirty="0">
                <a:latin typeface="Arial" charset="0"/>
                <a:cs typeface="Arial" charset="0"/>
              </a:rPr>
              <a:t>Теоретични основи на базите от данни</a:t>
            </a:r>
            <a:endParaRPr lang="bg-BG" dirty="0">
              <a:latin typeface="Arial" charset="0"/>
            </a:endParaRPr>
          </a:p>
          <a:p>
            <a:pPr lvl="1" algn="just">
              <a:lnSpc>
                <a:spcPct val="90000"/>
              </a:lnSpc>
              <a:defRPr/>
            </a:pPr>
            <a:r>
              <a:rPr lang="en-GB" dirty="0" err="1">
                <a:latin typeface="Arial" charset="0"/>
                <a:cs typeface="Arial" charset="0"/>
              </a:rPr>
              <a:t>Концепция</a:t>
            </a:r>
            <a:r>
              <a:rPr lang="en-GB" dirty="0">
                <a:latin typeface="Arial" charset="0"/>
                <a:cs typeface="Arial" charset="0"/>
              </a:rPr>
              <a:t> </a:t>
            </a:r>
            <a:r>
              <a:rPr lang="en-GB" dirty="0" err="1">
                <a:latin typeface="Arial" charset="0"/>
                <a:cs typeface="Arial" charset="0"/>
              </a:rPr>
              <a:t>за</a:t>
            </a:r>
            <a:r>
              <a:rPr lang="en-GB" dirty="0">
                <a:latin typeface="Arial" charset="0"/>
                <a:cs typeface="Arial" charset="0"/>
              </a:rPr>
              <a:t> </a:t>
            </a:r>
            <a:r>
              <a:rPr lang="bg-BG" dirty="0">
                <a:latin typeface="Arial" charset="0"/>
                <a:cs typeface="Arial" charset="0"/>
              </a:rPr>
              <a:t>бази от данни</a:t>
            </a:r>
            <a:r>
              <a:rPr lang="en-US" dirty="0">
                <a:latin typeface="Arial" charset="0"/>
                <a:cs typeface="Arial" charset="0"/>
              </a:rPr>
              <a:t>.</a:t>
            </a:r>
            <a:r>
              <a:rPr lang="bg-BG" dirty="0"/>
              <a:t> 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bg-BG" dirty="0">
                <a:latin typeface="Arial" charset="0"/>
                <a:cs typeface="Arial" charset="0"/>
              </a:rPr>
              <a:t>Модел на данните “Същност-връзки”.</a:t>
            </a:r>
            <a:endParaRPr lang="en-US" dirty="0">
              <a:latin typeface="Arial" charset="0"/>
              <a:cs typeface="Arial" charset="0"/>
            </a:endParaRPr>
          </a:p>
          <a:p>
            <a:pPr lvl="1" algn="just">
              <a:lnSpc>
                <a:spcPct val="90000"/>
              </a:lnSpc>
              <a:defRPr/>
            </a:pPr>
            <a:r>
              <a:rPr lang="en-GB" dirty="0" err="1">
                <a:latin typeface="Arial" charset="0"/>
                <a:cs typeface="Arial" charset="0"/>
              </a:rPr>
              <a:t>Релационен</a:t>
            </a:r>
            <a:r>
              <a:rPr lang="en-GB" dirty="0">
                <a:latin typeface="Arial" charset="0"/>
                <a:cs typeface="Arial" charset="0"/>
              </a:rPr>
              <a:t> </a:t>
            </a:r>
            <a:r>
              <a:rPr lang="en-GB" dirty="0" err="1">
                <a:latin typeface="Arial" charset="0"/>
                <a:cs typeface="Arial" charset="0"/>
              </a:rPr>
              <a:t>модел</a:t>
            </a:r>
            <a:r>
              <a:rPr lang="en-GB" dirty="0">
                <a:latin typeface="Arial" charset="0"/>
                <a:cs typeface="Arial" charset="0"/>
              </a:rPr>
              <a:t>. </a:t>
            </a:r>
            <a:endParaRPr lang="bg-BG" dirty="0">
              <a:latin typeface="Arial" charset="0"/>
              <a:cs typeface="Arial" charset="0"/>
            </a:endParaRPr>
          </a:p>
          <a:p>
            <a:pPr lvl="1" algn="just">
              <a:lnSpc>
                <a:spcPct val="90000"/>
              </a:lnSpc>
              <a:defRPr/>
            </a:pPr>
            <a:r>
              <a:rPr lang="en-GB" dirty="0">
                <a:latin typeface="Arial" charset="0"/>
                <a:cs typeface="Arial" charset="0"/>
              </a:rPr>
              <a:t>СУБД – </a:t>
            </a:r>
            <a:r>
              <a:rPr lang="en-GB" dirty="0" err="1">
                <a:latin typeface="Arial" charset="0"/>
                <a:cs typeface="Arial" charset="0"/>
              </a:rPr>
              <a:t>функции</a:t>
            </a:r>
            <a:r>
              <a:rPr lang="en-GB" dirty="0">
                <a:latin typeface="Arial" charset="0"/>
                <a:cs typeface="Arial" charset="0"/>
              </a:rPr>
              <a:t>, </a:t>
            </a:r>
            <a:r>
              <a:rPr lang="bg-BG" dirty="0">
                <a:latin typeface="Arial" charset="0"/>
                <a:cs typeface="Arial" charset="0"/>
              </a:rPr>
              <a:t>обзор. </a:t>
            </a:r>
            <a:endParaRPr lang="en-US" dirty="0">
              <a:latin typeface="Arial" charset="0"/>
              <a:cs typeface="Arial" charset="0"/>
            </a:endParaRPr>
          </a:p>
          <a:p>
            <a:pPr algn="just">
              <a:lnSpc>
                <a:spcPct val="90000"/>
              </a:lnSpc>
              <a:defRPr/>
            </a:pPr>
            <a:r>
              <a:rPr lang="en-US" dirty="0">
                <a:latin typeface="Arial" charset="0"/>
              </a:rPr>
              <a:t>MS SQL Server</a:t>
            </a:r>
          </a:p>
          <a:p>
            <a:pPr algn="just">
              <a:lnSpc>
                <a:spcPct val="900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Structured Query Language SQL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	(</a:t>
            </a:r>
            <a:r>
              <a:rPr lang="en-US" dirty="0">
                <a:latin typeface="Arial" charset="0"/>
              </a:rPr>
              <a:t>Transact-SQL) </a:t>
            </a:r>
            <a:endParaRPr lang="bg-BG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937" y="6331843"/>
            <a:ext cx="2133600" cy="365125"/>
          </a:xfrm>
        </p:spPr>
        <p:txBody>
          <a:bodyPr/>
          <a:lstStyle/>
          <a:p>
            <a:r>
              <a:rPr lang="en-US"/>
              <a:t>2019 </a:t>
            </a:r>
            <a:r>
              <a:rPr lang="bg-BG"/>
              <a:t> </a:t>
            </a:r>
            <a:r>
              <a:rPr lang="bg-BG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30913" y="6331843"/>
            <a:ext cx="2530624" cy="365125"/>
          </a:xfrm>
        </p:spPr>
        <p:txBody>
          <a:bodyPr/>
          <a:lstStyle/>
          <a:p>
            <a:r>
              <a:rPr lang="bg-BG"/>
              <a:t>Икономически университет - Варна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D28734-B1F9-40AF-970F-CA5487397EB1}"/>
              </a:ext>
            </a:extLst>
          </p:cNvPr>
          <p:cNvSpPr txBox="1"/>
          <p:nvPr/>
        </p:nvSpPr>
        <p:spPr>
          <a:xfrm>
            <a:off x="683568" y="124979"/>
            <a:ext cx="6624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400" dirty="0">
                <a:latin typeface="Arial" panose="020B0604020202020204" pitchFamily="34" charset="0"/>
                <a:cs typeface="Arial" panose="020B0604020202020204" pitchFamily="34" charset="0"/>
              </a:rPr>
              <a:t>Основни теми:</a:t>
            </a:r>
          </a:p>
        </p:txBody>
      </p:sp>
    </p:spTree>
    <p:extLst>
      <p:ext uri="{BB962C8B-B14F-4D97-AF65-F5344CB8AC3E}">
        <p14:creationId xmlns:p14="http://schemas.microsoft.com/office/powerpoint/2010/main" val="1375521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altLang="bg-BG" dirty="0"/>
              <a:t>Вътрешно ниво - вътрешна схема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lnSpc>
                <a:spcPct val="90000"/>
              </a:lnSpc>
            </a:pPr>
            <a:r>
              <a:rPr lang="bg-BG" altLang="bg-BG" dirty="0"/>
              <a:t>Вътрешната схема описва физическото представяне на базата от данни в компютъра. Описва как данните се съхраняват в базата от данни. </a:t>
            </a:r>
            <a:endParaRPr lang="en-US" altLang="bg-BG" dirty="0"/>
          </a:p>
          <a:p>
            <a:pPr marL="457200" indent="-457200" algn="just">
              <a:lnSpc>
                <a:spcPct val="90000"/>
              </a:lnSpc>
            </a:pPr>
            <a:r>
              <a:rPr lang="bg-BG" altLang="bg-BG" dirty="0"/>
              <a:t>Съдържа дефиниции на съхраняваните записи, на полетата с данни, организацията на файловете и на индексите</a:t>
            </a:r>
            <a:r>
              <a:rPr lang="en-US" altLang="bg-BG" dirty="0"/>
              <a:t>, </a:t>
            </a:r>
            <a:r>
              <a:rPr lang="bg-BG" altLang="bg-BG" dirty="0"/>
              <a:t> алгоритмите на </a:t>
            </a:r>
            <a:r>
              <a:rPr lang="bg-BG" altLang="bg-BG" dirty="0" err="1"/>
              <a:t>хеширане</a:t>
            </a:r>
            <a:r>
              <a:rPr lang="en-US" altLang="bg-BG" dirty="0"/>
              <a:t> </a:t>
            </a:r>
            <a:r>
              <a:rPr lang="bg-BG" altLang="bg-BG" dirty="0"/>
              <a:t>и др. </a:t>
            </a:r>
            <a:endParaRPr lang="en-US" altLang="bg-BG" dirty="0"/>
          </a:p>
          <a:p>
            <a:pPr marL="457200" indent="-457200" algn="just">
              <a:lnSpc>
                <a:spcPct val="90000"/>
              </a:lnSpc>
            </a:pPr>
            <a:r>
              <a:rPr lang="bg-BG" altLang="bg-BG" dirty="0"/>
              <a:t>Имаме само една концептуална и една вътрешна схема за дадена база от данни. </a:t>
            </a:r>
            <a:endParaRPr lang="en-US" alt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937" y="6331843"/>
            <a:ext cx="2133600" cy="365125"/>
          </a:xfrm>
        </p:spPr>
        <p:txBody>
          <a:bodyPr/>
          <a:lstStyle/>
          <a:p>
            <a:r>
              <a:rPr lang="en-US"/>
              <a:t>2019 </a:t>
            </a:r>
            <a:r>
              <a:rPr lang="bg-BG"/>
              <a:t> </a:t>
            </a:r>
            <a:r>
              <a:rPr lang="bg-BG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30913" y="6331843"/>
            <a:ext cx="2530624" cy="365125"/>
          </a:xfrm>
        </p:spPr>
        <p:txBody>
          <a:bodyPr/>
          <a:lstStyle/>
          <a:p>
            <a:r>
              <a:rPr lang="bg-BG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415724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altLang="bg-BG" sz="3200" dirty="0"/>
              <a:t>Независимост на данните при </a:t>
            </a:r>
            <a:r>
              <a:rPr lang="en-US" altLang="bg-BG" sz="3200" dirty="0"/>
              <a:t>ANSI/SPARC</a:t>
            </a:r>
            <a:endParaRPr lang="bg-B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bg-BG" altLang="bg-BG" dirty="0"/>
              <a:t>Главна цел на тристепенната архитектура е осигуряване на независимост на данните, което означава, че по-горните нива не се влияят от промените в по-долните нива</a:t>
            </a:r>
            <a:r>
              <a:rPr lang="en-US" altLang="bg-BG" dirty="0"/>
              <a:t>.</a:t>
            </a:r>
          </a:p>
          <a:p>
            <a:pPr marL="457200" indent="-457200" algn="just"/>
            <a:r>
              <a:rPr lang="bg-BG" altLang="bg-BG" dirty="0"/>
              <a:t>Два вида независимост на данните:</a:t>
            </a:r>
            <a:endParaRPr lang="en-US" altLang="bg-BG" dirty="0"/>
          </a:p>
          <a:p>
            <a:pPr marL="730250" lvl="1" indent="-279400" algn="just"/>
            <a:r>
              <a:rPr lang="bg-BG" altLang="bg-BG" b="1" dirty="0"/>
              <a:t>Логическа независимост на данните</a:t>
            </a:r>
            <a:endParaRPr lang="en-US" altLang="bg-BG" b="1" dirty="0"/>
          </a:p>
          <a:p>
            <a:pPr marL="730250" lvl="1" indent="-279400" algn="just"/>
            <a:r>
              <a:rPr lang="bg-BG" altLang="bg-BG" b="1" dirty="0"/>
              <a:t>Физическа</a:t>
            </a:r>
            <a:r>
              <a:rPr lang="en-US" altLang="bg-BG" b="1" dirty="0"/>
              <a:t> </a:t>
            </a:r>
            <a:r>
              <a:rPr lang="bg-BG" altLang="bg-BG" b="1" dirty="0"/>
              <a:t>независимост на данните</a:t>
            </a:r>
            <a:endParaRPr lang="en-US" altLang="bg-BG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937" y="6331843"/>
            <a:ext cx="2133600" cy="365125"/>
          </a:xfrm>
        </p:spPr>
        <p:txBody>
          <a:bodyPr/>
          <a:lstStyle/>
          <a:p>
            <a:r>
              <a:rPr lang="en-US"/>
              <a:t>2019 </a:t>
            </a:r>
            <a:r>
              <a:rPr lang="bg-BG"/>
              <a:t> </a:t>
            </a:r>
            <a:r>
              <a:rPr lang="bg-BG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30913" y="6331843"/>
            <a:ext cx="2530624" cy="365125"/>
          </a:xfrm>
        </p:spPr>
        <p:txBody>
          <a:bodyPr/>
          <a:lstStyle/>
          <a:p>
            <a:r>
              <a:rPr lang="bg-BG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2358644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2800" dirty="0">
                <a:latin typeface="Verdana" pitchFamily="34" charset="0"/>
              </a:rPr>
              <a:t>Логическа независимост на данните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 algn="just"/>
            <a:r>
              <a:rPr lang="bg-BG" sz="2800" dirty="0">
                <a:latin typeface="Verdana" pitchFamily="34" charset="0"/>
              </a:rPr>
              <a:t>Логическата независимост на данните се отнася до имунитета (защитата) на външните схеми от промените в концептуалната схема. </a:t>
            </a:r>
            <a:endParaRPr lang="en-US" altLang="bg-BG" sz="2800" dirty="0"/>
          </a:p>
          <a:p>
            <a:pPr marL="457200" indent="-457200" algn="just"/>
            <a:r>
              <a:rPr lang="bg-BG" sz="2800" dirty="0">
                <a:latin typeface="Verdana" pitchFamily="34" charset="0"/>
              </a:rPr>
              <a:t>Промени в концептуалната схема, като добавяне или премахване на нови типове същности (таблици), атрибути или връзки е възможно без да налага промени в съществуващите външни </a:t>
            </a:r>
            <a:r>
              <a:rPr lang="bg-BG" sz="2800" dirty="0" err="1">
                <a:latin typeface="Verdana" pitchFamily="34" charset="0"/>
              </a:rPr>
              <a:t>подсхеми</a:t>
            </a:r>
            <a:r>
              <a:rPr lang="bg-BG" sz="2800" dirty="0">
                <a:latin typeface="Verdana" pitchFamily="34" charset="0"/>
              </a:rPr>
              <a:t> или пренаписване на приложните програми.</a:t>
            </a:r>
            <a:endParaRPr lang="en-US" sz="2800" dirty="0">
              <a:latin typeface="Verdana" pitchFamily="34" charset="0"/>
            </a:endParaRPr>
          </a:p>
          <a:p>
            <a:pPr lvl="2">
              <a:defRPr/>
            </a:pPr>
            <a:r>
              <a:rPr lang="bg-BG" dirty="0" err="1">
                <a:latin typeface="Verdana" pitchFamily="34" charset="0"/>
              </a:rPr>
              <a:t>Напр</a:t>
            </a:r>
            <a:r>
              <a:rPr lang="en-US" dirty="0">
                <a:latin typeface="Verdana" pitchFamily="34" charset="0"/>
              </a:rPr>
              <a:t>. </a:t>
            </a:r>
            <a:r>
              <a:rPr lang="bg-BG" dirty="0">
                <a:latin typeface="Verdana" pitchFamily="34" charset="0"/>
              </a:rPr>
              <a:t>в БД </a:t>
            </a:r>
            <a:r>
              <a:rPr lang="en-US" dirty="0">
                <a:latin typeface="Verdana" pitchFamily="34" charset="0"/>
              </a:rPr>
              <a:t>University </a:t>
            </a:r>
            <a:r>
              <a:rPr lang="bg-BG" dirty="0">
                <a:latin typeface="Verdana" pitchFamily="34" charset="0"/>
              </a:rPr>
              <a:t>добавяте нови атрибути към таблица </a:t>
            </a:r>
            <a:r>
              <a:rPr lang="en-US" dirty="0">
                <a:latin typeface="Verdana" pitchFamily="34" charset="0"/>
              </a:rPr>
              <a:t>Students</a:t>
            </a:r>
            <a:r>
              <a:rPr lang="bg-BG" dirty="0">
                <a:latin typeface="Verdana" pitchFamily="34" charset="0"/>
              </a:rPr>
              <a:t>, но </a:t>
            </a:r>
            <a:r>
              <a:rPr lang="bg-BG" dirty="0" err="1">
                <a:latin typeface="Verdana" pitchFamily="34" charset="0"/>
              </a:rPr>
              <a:t>подсхемата</a:t>
            </a:r>
            <a:r>
              <a:rPr lang="bg-BG" dirty="0">
                <a:latin typeface="Verdana" pitchFamily="34" charset="0"/>
              </a:rPr>
              <a:t> за </a:t>
            </a:r>
            <a:r>
              <a:rPr lang="en-US" dirty="0">
                <a:latin typeface="Verdana" pitchFamily="34" charset="0"/>
              </a:rPr>
              <a:t>HR </a:t>
            </a:r>
            <a:r>
              <a:rPr lang="bg-BG" dirty="0">
                <a:latin typeface="Verdana" pitchFamily="34" charset="0"/>
              </a:rPr>
              <a:t>отдела продължава да работи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937" y="6331843"/>
            <a:ext cx="2133600" cy="365125"/>
          </a:xfrm>
        </p:spPr>
        <p:txBody>
          <a:bodyPr/>
          <a:lstStyle/>
          <a:p>
            <a:r>
              <a:rPr lang="en-US"/>
              <a:t>2019 </a:t>
            </a:r>
            <a:r>
              <a:rPr lang="bg-BG"/>
              <a:t> </a:t>
            </a:r>
            <a:r>
              <a:rPr lang="bg-BG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30913" y="6331843"/>
            <a:ext cx="2530624" cy="365125"/>
          </a:xfrm>
        </p:spPr>
        <p:txBody>
          <a:bodyPr/>
          <a:lstStyle/>
          <a:p>
            <a:r>
              <a:rPr lang="bg-BG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2395370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2800" dirty="0">
                <a:latin typeface="Verdana" pitchFamily="34" charset="0"/>
              </a:rPr>
              <a:t>Физическа независимост на данните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lnSpc>
                <a:spcPct val="90000"/>
              </a:lnSpc>
            </a:pPr>
            <a:r>
              <a:rPr lang="bg-BG" dirty="0"/>
              <a:t>Физическата независимост се отнася до имунитета на концептуалната схема от промените във вътрешната схема. </a:t>
            </a:r>
          </a:p>
          <a:p>
            <a:pPr marL="457200" indent="-457200" algn="just">
              <a:lnSpc>
                <a:spcPct val="90000"/>
              </a:lnSpc>
            </a:pPr>
            <a:r>
              <a:rPr lang="bg-BG" altLang="bg-BG" dirty="0"/>
              <a:t>Промените във вътрешната схема, като използване на различна файлова организация, модифицирането на индексите или на алгоритъма за </a:t>
            </a:r>
            <a:r>
              <a:rPr lang="bg-BG" altLang="bg-BG" dirty="0" err="1"/>
              <a:t>хеширане</a:t>
            </a:r>
            <a:r>
              <a:rPr lang="bg-BG" altLang="bg-BG" dirty="0"/>
              <a:t> е възможно без да налага промени в </a:t>
            </a:r>
            <a:r>
              <a:rPr lang="bg-BG" dirty="0"/>
              <a:t>концептуалната схема или във външните </a:t>
            </a:r>
            <a:r>
              <a:rPr lang="bg-BG" dirty="0" err="1"/>
              <a:t>подсхеми</a:t>
            </a:r>
            <a:r>
              <a:rPr lang="en-US" altLang="bg-BG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937" y="6331843"/>
            <a:ext cx="2133600" cy="365125"/>
          </a:xfrm>
        </p:spPr>
        <p:txBody>
          <a:bodyPr/>
          <a:lstStyle/>
          <a:p>
            <a:r>
              <a:rPr lang="en-US"/>
              <a:t>2019 </a:t>
            </a:r>
            <a:r>
              <a:rPr lang="bg-BG"/>
              <a:t> </a:t>
            </a:r>
            <a:r>
              <a:rPr lang="bg-BG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30913" y="6331843"/>
            <a:ext cx="2530624" cy="365125"/>
          </a:xfrm>
        </p:spPr>
        <p:txBody>
          <a:bodyPr/>
          <a:lstStyle/>
          <a:p>
            <a:r>
              <a:rPr lang="bg-BG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1417040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Проектиране на базата от данни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bg-BG" dirty="0">
                <a:latin typeface="Arial" charset="0"/>
              </a:rPr>
              <a:t>Методологията на проектиране на базите от данни включва три основни фази:</a:t>
            </a:r>
          </a:p>
          <a:p>
            <a:pPr lvl="1">
              <a:defRPr/>
            </a:pPr>
            <a:r>
              <a:rPr lang="bg-BG" dirty="0">
                <a:latin typeface="Arial" charset="0"/>
              </a:rPr>
              <a:t>Концептуално проектиране на базата от данни</a:t>
            </a:r>
          </a:p>
          <a:p>
            <a:pPr lvl="1">
              <a:defRPr/>
            </a:pPr>
            <a:r>
              <a:rPr lang="bg-BG" dirty="0">
                <a:latin typeface="Arial" charset="0"/>
              </a:rPr>
              <a:t>Логическо проектиране на базата от данни</a:t>
            </a:r>
            <a:endParaRPr lang="en-US" dirty="0">
              <a:latin typeface="Arial" charset="0"/>
            </a:endParaRPr>
          </a:p>
          <a:p>
            <a:pPr lvl="1">
              <a:defRPr/>
            </a:pPr>
            <a:r>
              <a:rPr lang="bg-BG" dirty="0">
                <a:latin typeface="Arial" charset="0"/>
              </a:rPr>
              <a:t>Физическо проектиране на базата от данни</a:t>
            </a:r>
          </a:p>
          <a:p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937" y="6331843"/>
            <a:ext cx="2133600" cy="365125"/>
          </a:xfrm>
        </p:spPr>
        <p:txBody>
          <a:bodyPr/>
          <a:lstStyle/>
          <a:p>
            <a:r>
              <a:rPr lang="en-US"/>
              <a:t>2019 </a:t>
            </a:r>
            <a:r>
              <a:rPr lang="bg-BG"/>
              <a:t> </a:t>
            </a:r>
            <a:r>
              <a:rPr lang="bg-BG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30913" y="6331843"/>
            <a:ext cx="2530624" cy="365125"/>
          </a:xfrm>
        </p:spPr>
        <p:txBody>
          <a:bodyPr/>
          <a:lstStyle/>
          <a:p>
            <a:r>
              <a:rPr lang="bg-BG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2584513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>
                <a:latin typeface="Times New Roman" pitchFamily="18" charset="0"/>
                <a:cs typeface="Times New Roman" pitchFamily="18" charset="0"/>
              </a:rPr>
              <a:t>Модели на данните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Моделите от данни описват структурите в базата от данни и връзките между тях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Класификация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55713" indent="-273050"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High-Level Model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5713" indent="-273050"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Representation Model</a:t>
            </a:r>
          </a:p>
          <a:p>
            <a:pPr marL="1255713" indent="-273050"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Low-Level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937" y="6331843"/>
            <a:ext cx="2133600" cy="365125"/>
          </a:xfrm>
        </p:spPr>
        <p:txBody>
          <a:bodyPr/>
          <a:lstStyle/>
          <a:p>
            <a:r>
              <a:rPr lang="en-US"/>
              <a:t>2019 </a:t>
            </a:r>
            <a:r>
              <a:rPr lang="bg-BG"/>
              <a:t> </a:t>
            </a:r>
            <a:r>
              <a:rPr lang="bg-BG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30913" y="6331843"/>
            <a:ext cx="2530624" cy="365125"/>
          </a:xfrm>
        </p:spPr>
        <p:txBody>
          <a:bodyPr/>
          <a:lstStyle/>
          <a:p>
            <a:r>
              <a:rPr lang="bg-BG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1383063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High-Level Model</a:t>
            </a:r>
            <a:r>
              <a:rPr lang="bg-BG" dirty="0">
                <a:latin typeface="Times New Roman" pitchFamily="18" charset="0"/>
                <a:cs typeface="Times New Roman" pitchFamily="18" charset="0"/>
              </a:rPr>
              <a:t>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Обединява потребителските изисквания към данните. Независим от СУБД, която ще се използва за базата от данни.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Чрез този модел се описват:</a:t>
            </a:r>
          </a:p>
          <a:p>
            <a:pPr lvl="1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обектите, за които ще се съхраняват данни в базата от данни;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свойствата или характеристиките на обектите;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взаимоотношенията между обектите;</a:t>
            </a:r>
          </a:p>
          <a:p>
            <a:pPr lvl="1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изискванията към данните.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937" y="6331843"/>
            <a:ext cx="2133600" cy="365125"/>
          </a:xfrm>
        </p:spPr>
        <p:txBody>
          <a:bodyPr/>
          <a:lstStyle/>
          <a:p>
            <a:r>
              <a:rPr lang="en-US"/>
              <a:t>2019 </a:t>
            </a:r>
            <a:r>
              <a:rPr lang="bg-BG"/>
              <a:t> </a:t>
            </a:r>
            <a:r>
              <a:rPr lang="bg-BG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30913" y="6331843"/>
            <a:ext cx="2530624" cy="365125"/>
          </a:xfrm>
        </p:spPr>
        <p:txBody>
          <a:bodyPr/>
          <a:lstStyle/>
          <a:p>
            <a:r>
              <a:rPr lang="bg-BG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1763581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Representation Model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 (модел на представянето)</a:t>
            </a:r>
            <a:endParaRPr lang="bg-BG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sz="3000" dirty="0">
                <a:latin typeface="Arial" panose="020B0604020202020204" pitchFamily="34" charset="0"/>
                <a:cs typeface="Arial" panose="020B0604020202020204" pitchFamily="34" charset="0"/>
              </a:rPr>
              <a:t>Тези модели се използват за описание на логическата организация на данни. </a:t>
            </a:r>
          </a:p>
          <a:p>
            <a:r>
              <a:rPr lang="bg-BG" sz="3000" dirty="0">
                <a:latin typeface="Arial" panose="020B0604020202020204" pitchFamily="34" charset="0"/>
                <a:cs typeface="Arial" panose="020B0604020202020204" pitchFamily="34" charset="0"/>
              </a:rPr>
              <a:t>Структурите за съхраняване на данните се описват с терминологията на избраната СУБД.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3000" dirty="0">
                <a:latin typeface="Arial" panose="020B0604020202020204" pitchFamily="34" charset="0"/>
                <a:cs typeface="Arial" panose="020B0604020202020204" pitchFamily="34" charset="0"/>
              </a:rPr>
              <a:t>Описват логическите структури на базата от данни (напр., таблици, полета, изгледи)</a:t>
            </a:r>
          </a:p>
          <a:p>
            <a:r>
              <a:rPr lang="bg-BG" sz="3000" dirty="0">
                <a:latin typeface="Arial" panose="020B0604020202020204" pitchFamily="34" charset="0"/>
                <a:cs typeface="Arial" panose="020B0604020202020204" pitchFamily="34" charset="0"/>
              </a:rPr>
              <a:t>Класификация: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bg-BG" sz="2600" b="1" dirty="0">
                <a:latin typeface="Arial" panose="020B0604020202020204" pitchFamily="34" charset="0"/>
                <a:cs typeface="Arial" panose="020B0604020202020204" pitchFamily="34" charset="0"/>
              </a:rPr>
              <a:t>Йерархичен модел (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Hierarchical</a:t>
            </a:r>
            <a:r>
              <a:rPr lang="bg-BG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bg-BG" sz="2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charset="0"/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bg-BG" sz="2600" b="1" dirty="0">
                <a:latin typeface="Arial" panose="020B0604020202020204" pitchFamily="34" charset="0"/>
                <a:cs typeface="Arial" panose="020B0604020202020204" pitchFamily="34" charset="0"/>
              </a:rPr>
              <a:t>Мрежови модел (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Network model)</a:t>
            </a:r>
          </a:p>
          <a:p>
            <a:pPr lvl="1">
              <a:buFont typeface="Arial" charset="0"/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bg-BG" sz="2600" b="1" dirty="0">
                <a:latin typeface="Arial" panose="020B0604020202020204" pitchFamily="34" charset="0"/>
                <a:cs typeface="Arial" panose="020B0604020202020204" pitchFamily="34" charset="0"/>
              </a:rPr>
              <a:t>Релационен модел (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Relational</a:t>
            </a:r>
            <a:r>
              <a:rPr lang="bg-BG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model)</a:t>
            </a:r>
            <a:r>
              <a:rPr lang="bg-BG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937" y="6331843"/>
            <a:ext cx="2133600" cy="365125"/>
          </a:xfrm>
        </p:spPr>
        <p:txBody>
          <a:bodyPr/>
          <a:lstStyle/>
          <a:p>
            <a:r>
              <a:rPr lang="en-US"/>
              <a:t>2019 </a:t>
            </a:r>
            <a:r>
              <a:rPr lang="bg-BG"/>
              <a:t> </a:t>
            </a:r>
            <a:r>
              <a:rPr lang="bg-BG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30913" y="6331843"/>
            <a:ext cx="2530624" cy="365125"/>
          </a:xfrm>
        </p:spPr>
        <p:txBody>
          <a:bodyPr/>
          <a:lstStyle/>
          <a:p>
            <a:r>
              <a:rPr lang="bg-BG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2051392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Low-Level Model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Моделите от т.н. ниско ниво описват физическите характеристики на базата от данни (физическия дизайн на базата от данни).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Включва описание на файловете с данни, методи на организация, тип и размер на елементите от данни, размери на паметта за файловете и индексите,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място на съхраняване, техники за компресиране и криптиране на данните ...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charset="0"/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937" y="6331843"/>
            <a:ext cx="2133600" cy="365125"/>
          </a:xfrm>
        </p:spPr>
        <p:txBody>
          <a:bodyPr/>
          <a:lstStyle/>
          <a:p>
            <a:r>
              <a:rPr lang="en-US"/>
              <a:t>2019 </a:t>
            </a:r>
            <a:r>
              <a:rPr lang="bg-BG"/>
              <a:t> </a:t>
            </a:r>
            <a:r>
              <a:rPr lang="bg-BG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30913" y="6331843"/>
            <a:ext cx="2530624" cy="365125"/>
          </a:xfrm>
        </p:spPr>
        <p:txBody>
          <a:bodyPr/>
          <a:lstStyle/>
          <a:p>
            <a:r>
              <a:rPr lang="bg-BG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170547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555"/>
            <a:ext cx="8229600" cy="562074"/>
          </a:xfrm>
        </p:spPr>
        <p:txBody>
          <a:bodyPr>
            <a:noAutofit/>
          </a:bodyPr>
          <a:lstStyle/>
          <a:p>
            <a:r>
              <a:rPr lang="bg-BG" sz="3000" dirty="0"/>
              <a:t>Историческо развитие на технологията</a:t>
            </a:r>
            <a:br>
              <a:rPr lang="bg-BG" sz="3000" dirty="0"/>
            </a:br>
            <a:r>
              <a:rPr lang="bg-BG" sz="3000" dirty="0"/>
              <a:t> бази от данни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sz="2800" dirty="0">
                <a:latin typeface="Arial" pitchFamily="34" charset="0"/>
                <a:cs typeface="Arial" pitchFamily="34" charset="0"/>
              </a:rPr>
              <a:t>Ранни приложения на базите от данни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: </a:t>
            </a:r>
            <a:endParaRPr lang="bg-BG" sz="2800" b="1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bg-BG" sz="2400" b="1" dirty="0">
                <a:latin typeface="Arial" pitchFamily="34" charset="0"/>
                <a:cs typeface="Arial" pitchFamily="34" charset="0"/>
              </a:rPr>
              <a:t>Йерархични и Мрежови</a:t>
            </a:r>
            <a:r>
              <a:rPr lang="bg-BG" sz="2400" dirty="0">
                <a:latin typeface="Arial" pitchFamily="34" charset="0"/>
                <a:cs typeface="Arial" pitchFamily="34" charset="0"/>
              </a:rPr>
              <a:t> модели – в средата на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1960</a:t>
            </a:r>
            <a:r>
              <a:rPr lang="bg-BG" sz="2400" dirty="0">
                <a:latin typeface="Arial" pitchFamily="34" charset="0"/>
                <a:cs typeface="Arial" pitchFamily="34" charset="0"/>
              </a:rPr>
              <a:t>-те и доминират през седемдесетте. 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>
                <a:latin typeface="Arial" pitchFamily="34" charset="0"/>
                <a:cs typeface="Arial" pitchFamily="34" charset="0"/>
              </a:rPr>
              <a:t>Information Management Systems (IMS) – 1968 </a:t>
            </a:r>
            <a:r>
              <a:rPr lang="bg-BG" sz="2400" dirty="0">
                <a:latin typeface="Arial" pitchFamily="34" charset="0"/>
                <a:cs typeface="Arial" pitchFamily="34" charset="0"/>
              </a:rPr>
              <a:t>г.</a:t>
            </a:r>
          </a:p>
          <a:p>
            <a:pPr lvl="1"/>
            <a:r>
              <a:rPr lang="en-US" sz="2400" dirty="0">
                <a:latin typeface="Arial" pitchFamily="34" charset="0"/>
                <a:cs typeface="Arial" pitchFamily="34" charset="0"/>
              </a:rPr>
              <a:t>Integrated Data Store (IDS)  (</a:t>
            </a:r>
            <a:r>
              <a:rPr lang="bg-BG" sz="2400" dirty="0">
                <a:latin typeface="Arial" pitchFamily="34" charset="0"/>
                <a:cs typeface="Arial" pitchFamily="34" charset="0"/>
              </a:rPr>
              <a:t>Ч. Бахман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), </a:t>
            </a:r>
          </a:p>
          <a:p>
            <a:pPr lvl="1"/>
            <a:r>
              <a:rPr lang="bg-BG" sz="2400" dirty="0">
                <a:latin typeface="Arial" pitchFamily="34" charset="0"/>
                <a:cs typeface="Arial" pitchFamily="34" charset="0"/>
              </a:rPr>
              <a:t>Комитет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CODASYL</a:t>
            </a:r>
            <a:r>
              <a:rPr lang="bg-BG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DBTG </a:t>
            </a:r>
            <a:r>
              <a:rPr lang="bg-BG" sz="2400" dirty="0">
                <a:latin typeface="Arial" pitchFamily="34" charset="0"/>
                <a:cs typeface="Arial" pitchFamily="34" charset="0"/>
              </a:rPr>
              <a:t>– 1969, 1971 г.</a:t>
            </a:r>
          </a:p>
          <a:p>
            <a:r>
              <a:rPr lang="bg-BG" sz="2800" b="1" dirty="0">
                <a:latin typeface="Arial" pitchFamily="34" charset="0"/>
                <a:cs typeface="Arial" pitchFamily="34" charset="0"/>
              </a:rPr>
              <a:t>Релационни бази от данни</a:t>
            </a:r>
          </a:p>
          <a:p>
            <a:pPr lvl="1"/>
            <a:r>
              <a:rPr lang="bg-BG" sz="2400" dirty="0">
                <a:latin typeface="Arial" pitchFamily="34" charset="0"/>
                <a:cs typeface="Arial" pitchFamily="34" charset="0"/>
              </a:rPr>
              <a:t>Оригиналният релационен модел е въведен през 1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970 </a:t>
            </a:r>
            <a:r>
              <a:rPr lang="bg-BG" sz="2400" dirty="0">
                <a:latin typeface="Arial" pitchFamily="34" charset="0"/>
                <a:cs typeface="Arial" pitchFamily="34" charset="0"/>
              </a:rPr>
              <a:t>от специалистите на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IBM</a:t>
            </a:r>
            <a:r>
              <a:rPr lang="bg-BG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E. F. Codd</a:t>
            </a:r>
            <a:r>
              <a:rPr lang="bg-BG" sz="2400" dirty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bg-BG" sz="2400" dirty="0">
                <a:latin typeface="Arial" pitchFamily="34" charset="0"/>
                <a:cs typeface="Arial" pitchFamily="34" charset="0"/>
              </a:rPr>
              <a:t>Релационните СУБД продукти се появяват през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1980</a:t>
            </a:r>
            <a:r>
              <a:rPr lang="bg-BG" sz="2400" dirty="0">
                <a:latin typeface="Arial" pitchFamily="34" charset="0"/>
                <a:cs typeface="Arial" pitchFamily="34" charset="0"/>
              </a:rPr>
              <a:t>-те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bg-BG" sz="2400" dirty="0">
                <a:latin typeface="Arial" pitchFamily="34" charset="0"/>
                <a:cs typeface="Arial" pitchFamily="34" charset="0"/>
              </a:rPr>
              <a:t>години.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937" y="6331843"/>
            <a:ext cx="2133600" cy="365125"/>
          </a:xfrm>
        </p:spPr>
        <p:txBody>
          <a:bodyPr/>
          <a:lstStyle/>
          <a:p>
            <a:r>
              <a:rPr lang="en-US"/>
              <a:t>2019 </a:t>
            </a:r>
            <a:r>
              <a:rPr lang="bg-BG"/>
              <a:t> </a:t>
            </a:r>
            <a:r>
              <a:rPr lang="bg-BG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30913" y="6331843"/>
            <a:ext cx="2530624" cy="365125"/>
          </a:xfrm>
        </p:spPr>
        <p:txBody>
          <a:bodyPr/>
          <a:lstStyle/>
          <a:p>
            <a:r>
              <a:rPr lang="bg-BG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2265146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Основни източници: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Кашева</a:t>
            </a:r>
            <a:r>
              <a:rPr lang="bg-BG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М., Маринова О., Куюмджиев И., Бази от данни – Университетско издателство, ИУ, Варна, 2009 г.</a:t>
            </a:r>
          </a:p>
          <a:p>
            <a:r>
              <a:rPr lang="bg-BG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</a:t>
            </a:r>
            <a:r>
              <a:rPr lang="bg-BG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lang="bg-BG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br>
              <a:rPr lang="bg-BG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msdn.microsoft.com/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-us/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sqlserver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/hh272029</a:t>
            </a:r>
            <a:endParaRPr lang="bg-BG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technet.microsoft.com/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en-us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/mt590198(v=sql.1).aspx</a:t>
            </a:r>
          </a:p>
          <a:p>
            <a:pPr lvl="0"/>
            <a:r>
              <a:rPr lang="bg-BG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AdventureWorks2014.bak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https://github.com/Microsoft/sql-server-samples/releases/tag/adventureworks</a:t>
            </a:r>
            <a:r>
              <a:rPr lang="bg-BG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bg-BG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Northwind.bak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bg-BG" sz="22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northwinddatabase.codeplex.com/</a:t>
            </a:r>
            <a:r>
              <a:rPr lang="bg-BG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на ИУ - Варна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ue-varna.bg </a:t>
            </a:r>
            <a:b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bg-BG" strike="sngStrik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937" y="6331843"/>
            <a:ext cx="2133600" cy="365125"/>
          </a:xfrm>
        </p:spPr>
        <p:txBody>
          <a:bodyPr/>
          <a:lstStyle/>
          <a:p>
            <a:r>
              <a:rPr lang="en-US"/>
              <a:t>2019 </a:t>
            </a:r>
            <a:r>
              <a:rPr lang="bg-BG"/>
              <a:t> </a:t>
            </a:r>
            <a:r>
              <a:rPr lang="bg-BG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30913" y="6331843"/>
            <a:ext cx="2530624" cy="365125"/>
          </a:xfrm>
        </p:spPr>
        <p:txBody>
          <a:bodyPr/>
          <a:lstStyle/>
          <a:p>
            <a:r>
              <a:rPr lang="bg-BG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2287288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err="1"/>
              <a:t>Пострелационни</a:t>
            </a:r>
            <a:r>
              <a:rPr lang="bg-BG" dirty="0"/>
              <a:t> бази от данни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dirty="0"/>
              <a:t>Обектно-ориентирани бази от данни </a:t>
            </a:r>
            <a:r>
              <a:rPr lang="en-US" dirty="0"/>
              <a:t>OODBMS</a:t>
            </a:r>
            <a:r>
              <a:rPr lang="bg-BG" dirty="0"/>
              <a:t> са въведени в края на </a:t>
            </a:r>
            <a:r>
              <a:rPr lang="en-US" dirty="0"/>
              <a:t>1980</a:t>
            </a:r>
            <a:r>
              <a:rPr lang="bg-BG" dirty="0"/>
              <a:t>-те и началото на </a:t>
            </a:r>
            <a:r>
              <a:rPr lang="en-US" dirty="0"/>
              <a:t>1990</a:t>
            </a:r>
            <a:r>
              <a:rPr lang="bg-BG" dirty="0"/>
              <a:t>-те</a:t>
            </a:r>
            <a:r>
              <a:rPr lang="en-US" dirty="0"/>
              <a:t> </a:t>
            </a:r>
            <a:r>
              <a:rPr lang="bg-BG" dirty="0"/>
              <a:t>за да задоволят нуждите от обработка на комплексни данни, </a:t>
            </a:r>
            <a:r>
              <a:rPr lang="en-US" dirty="0"/>
              <a:t>CAD</a:t>
            </a:r>
            <a:r>
              <a:rPr lang="bg-BG" dirty="0"/>
              <a:t> системите и други приложения. </a:t>
            </a:r>
          </a:p>
          <a:p>
            <a:r>
              <a:rPr lang="bg-BG" dirty="0"/>
              <a:t>Обектно-релационни системи </a:t>
            </a:r>
            <a:r>
              <a:rPr lang="en-US" dirty="0"/>
              <a:t> ORDBMS.</a:t>
            </a:r>
            <a:r>
              <a:rPr lang="bg-BG" dirty="0"/>
              <a:t> </a:t>
            </a:r>
            <a:endParaRPr lang="en-US" dirty="0"/>
          </a:p>
          <a:p>
            <a:r>
              <a:rPr lang="bg-BG" dirty="0"/>
              <a:t>Разширени релационни системи с допълнителни възможности за работа с мултимедийни данни, </a:t>
            </a:r>
            <a:r>
              <a:rPr lang="en-US" dirty="0"/>
              <a:t>XML (</a:t>
            </a:r>
            <a:r>
              <a:rPr lang="en-US" dirty="0" err="1"/>
              <a:t>eXtended</a:t>
            </a:r>
            <a:r>
              <a:rPr lang="en-US" dirty="0"/>
              <a:t> Markup</a:t>
            </a:r>
            <a:r>
              <a:rPr lang="bg-BG" dirty="0"/>
              <a:t> </a:t>
            </a:r>
            <a:r>
              <a:rPr lang="en-US" dirty="0"/>
              <a:t>Language)</a:t>
            </a:r>
            <a:r>
              <a:rPr lang="bg-BG" dirty="0"/>
              <a:t> и други типове данни</a:t>
            </a:r>
            <a:endParaRPr lang="en-US" dirty="0"/>
          </a:p>
          <a:p>
            <a:r>
              <a:rPr lang="en-US" b="1" dirty="0"/>
              <a:t>Web </a:t>
            </a:r>
            <a:r>
              <a:rPr lang="bg-BG" dirty="0"/>
              <a:t>бази от данни и приложения за е-бизнес</a:t>
            </a:r>
            <a:r>
              <a:rPr lang="bg-BG" b="1" dirty="0"/>
              <a:t> </a:t>
            </a:r>
          </a:p>
          <a:p>
            <a:r>
              <a:rPr lang="en-US" b="1" dirty="0"/>
              <a:t>No-SQL</a:t>
            </a:r>
            <a:r>
              <a:rPr lang="en-US" dirty="0"/>
              <a:t> </a:t>
            </a:r>
            <a:r>
              <a:rPr lang="bg-BG" dirty="0"/>
              <a:t>бази от данни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937" y="6331843"/>
            <a:ext cx="2133600" cy="365125"/>
          </a:xfrm>
        </p:spPr>
        <p:txBody>
          <a:bodyPr/>
          <a:lstStyle/>
          <a:p>
            <a:r>
              <a:rPr lang="en-US"/>
              <a:t>2019 </a:t>
            </a:r>
            <a:r>
              <a:rPr lang="bg-BG"/>
              <a:t> </a:t>
            </a:r>
            <a:r>
              <a:rPr lang="bg-BG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30913" y="6331843"/>
            <a:ext cx="2530624" cy="365125"/>
          </a:xfrm>
        </p:spPr>
        <p:txBody>
          <a:bodyPr/>
          <a:lstStyle/>
          <a:p>
            <a:r>
              <a:rPr lang="bg-BG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2706618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Етапи на проектиране на базата от данни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bg-BG" dirty="0">
                <a:latin typeface="Arial" charset="0"/>
              </a:rPr>
              <a:t>Планиране на БД и дефиниране на системата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bg-BG" dirty="0">
                <a:latin typeface="Arial" charset="0"/>
              </a:rPr>
              <a:t>Анализ на предметната област</a:t>
            </a:r>
          </a:p>
          <a:p>
            <a:pPr lvl="1"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bg-BG" dirty="0">
                <a:latin typeface="Arial" charset="0"/>
              </a:rPr>
              <a:t>Формулиране на бизнес правилата и изискванията към данните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bg-BG" dirty="0">
                <a:latin typeface="Arial" charset="0"/>
              </a:rPr>
              <a:t>Избор</a:t>
            </a:r>
            <a:r>
              <a:rPr lang="en-GB" dirty="0">
                <a:latin typeface="Arial" charset="0"/>
              </a:rPr>
              <a:t> </a:t>
            </a:r>
            <a:r>
              <a:rPr lang="bg-BG" dirty="0">
                <a:latin typeface="Arial" charset="0"/>
              </a:rPr>
              <a:t>на</a:t>
            </a:r>
            <a:r>
              <a:rPr lang="en-GB" dirty="0">
                <a:latin typeface="Arial" charset="0"/>
              </a:rPr>
              <a:t> СУБД</a:t>
            </a:r>
            <a:endParaRPr lang="bg-BG" dirty="0">
              <a:latin typeface="Arial" charset="0"/>
            </a:endParaRP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bg-BG" dirty="0">
                <a:latin typeface="Arial" charset="0"/>
              </a:rPr>
              <a:t>Дизайн на БД</a:t>
            </a:r>
          </a:p>
          <a:p>
            <a:pPr lvl="1"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bg-BG" dirty="0">
                <a:latin typeface="Arial" charset="0"/>
              </a:rPr>
              <a:t>Концептуално проектиране</a:t>
            </a:r>
          </a:p>
          <a:p>
            <a:pPr lvl="1"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bg-BG" dirty="0">
                <a:latin typeface="Arial" charset="0"/>
              </a:rPr>
              <a:t>Логическо проектиране</a:t>
            </a:r>
          </a:p>
          <a:p>
            <a:pPr lvl="1"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bg-BG" dirty="0">
                <a:latin typeface="Arial" charset="0"/>
              </a:rPr>
              <a:t>Физическо проектиране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937" y="6331843"/>
            <a:ext cx="2133600" cy="365125"/>
          </a:xfrm>
        </p:spPr>
        <p:txBody>
          <a:bodyPr/>
          <a:lstStyle/>
          <a:p>
            <a:r>
              <a:rPr lang="en-US"/>
              <a:t>2019 </a:t>
            </a:r>
            <a:r>
              <a:rPr lang="bg-BG"/>
              <a:t> </a:t>
            </a:r>
            <a:r>
              <a:rPr lang="bg-BG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30913" y="6331843"/>
            <a:ext cx="2530624" cy="365125"/>
          </a:xfrm>
        </p:spPr>
        <p:txBody>
          <a:bodyPr/>
          <a:lstStyle/>
          <a:p>
            <a:r>
              <a:rPr lang="bg-BG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3545566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Етапи на проектиране на базата от данни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bg-BG" dirty="0">
                <a:latin typeface="Arial" charset="0"/>
              </a:rPr>
              <a:t>Проектиране на приложенията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bg-BG" dirty="0">
                <a:latin typeface="Arial" charset="0"/>
              </a:rPr>
              <a:t>Реализация </a:t>
            </a:r>
          </a:p>
          <a:p>
            <a:pPr lvl="1"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bg-BG" dirty="0">
                <a:latin typeface="Arial" charset="0"/>
              </a:rPr>
              <a:t>Създаване и инсталация на БД</a:t>
            </a:r>
          </a:p>
          <a:p>
            <a:pPr lvl="1"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bg-BG" dirty="0">
                <a:latin typeface="Arial" charset="0"/>
              </a:rPr>
              <a:t>Зареждане с данни</a:t>
            </a:r>
          </a:p>
          <a:p>
            <a:pPr lvl="1"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bg-BG" dirty="0">
                <a:latin typeface="Arial" charset="0"/>
              </a:rPr>
              <a:t>Тестване 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bg-BG" dirty="0">
                <a:latin typeface="Arial" charset="0"/>
              </a:rPr>
              <a:t>Развитие и поддържане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937" y="6331843"/>
            <a:ext cx="2133600" cy="365125"/>
          </a:xfrm>
        </p:spPr>
        <p:txBody>
          <a:bodyPr/>
          <a:lstStyle/>
          <a:p>
            <a:r>
              <a:rPr lang="en-US"/>
              <a:t>2019 </a:t>
            </a:r>
            <a:r>
              <a:rPr lang="bg-BG"/>
              <a:t> </a:t>
            </a:r>
            <a:r>
              <a:rPr lang="bg-BG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30913" y="6331843"/>
            <a:ext cx="2530624" cy="365125"/>
          </a:xfrm>
        </p:spPr>
        <p:txBody>
          <a:bodyPr/>
          <a:lstStyle/>
          <a:p>
            <a:r>
              <a:rPr lang="bg-BG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1717311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937" y="6331843"/>
            <a:ext cx="2133600" cy="365125"/>
          </a:xfrm>
        </p:spPr>
        <p:txBody>
          <a:bodyPr/>
          <a:lstStyle/>
          <a:p>
            <a:r>
              <a:rPr lang="en-US"/>
              <a:t>2019 </a:t>
            </a:r>
            <a:r>
              <a:rPr lang="bg-BG"/>
              <a:t> </a:t>
            </a:r>
            <a:r>
              <a:rPr lang="bg-BG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30913" y="6331843"/>
            <a:ext cx="2530624" cy="365125"/>
          </a:xfrm>
        </p:spPr>
        <p:txBody>
          <a:bodyPr/>
          <a:lstStyle/>
          <a:p>
            <a:r>
              <a:rPr lang="bg-BG"/>
              <a:t>Икономически университет - Варна</a:t>
            </a:r>
          </a:p>
        </p:txBody>
      </p:sp>
      <p:sp>
        <p:nvSpPr>
          <p:cNvPr id="9" name="Line 2">
            <a:extLst>
              <a:ext uri="{FF2B5EF4-FFF2-40B4-BE49-F238E27FC236}">
                <a16:creationId xmlns:a16="http://schemas.microsoft.com/office/drawing/2014/main" id="{936A634B-4DD5-46DF-BC44-CA37D676380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4750" y="4508500"/>
            <a:ext cx="0" cy="1450975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Line 3">
            <a:extLst>
              <a:ext uri="{FF2B5EF4-FFF2-40B4-BE49-F238E27FC236}">
                <a16:creationId xmlns:a16="http://schemas.microsoft.com/office/drawing/2014/main" id="{9623158F-F440-44FB-924D-8FACA318C2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7100" y="1258888"/>
            <a:ext cx="0" cy="2359025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97E27B1-9391-404F-A0DB-04CF10CD5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692150"/>
            <a:ext cx="2149475" cy="5445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bg-BG" sz="1800" b="1" i="1">
                <a:solidFill>
                  <a:schemeClr val="tx1"/>
                </a:solidFill>
              </a:rPr>
              <a:t>Планиране на БД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ECC83B54-5BB0-42B9-82A1-CA4AF5A56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525" y="1484313"/>
            <a:ext cx="2149475" cy="720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bg-BG" sz="1800" b="1" i="1">
                <a:solidFill>
                  <a:schemeClr val="tx1"/>
                </a:solidFill>
              </a:rPr>
              <a:t>Дефиниране</a:t>
            </a:r>
            <a:r>
              <a:rPr lang="bg-BG" sz="1800" b="1" i="1">
                <a:solidFill>
                  <a:schemeClr val="bg2"/>
                </a:solidFill>
              </a:rPr>
              <a:t> </a:t>
            </a:r>
            <a:br>
              <a:rPr lang="bg-BG" sz="1800" b="1" i="1">
                <a:solidFill>
                  <a:schemeClr val="tx1"/>
                </a:solidFill>
              </a:rPr>
            </a:br>
            <a:r>
              <a:rPr lang="bg-BG" sz="1800" b="1" i="1">
                <a:solidFill>
                  <a:schemeClr val="tx1"/>
                </a:solidFill>
              </a:rPr>
              <a:t>на системата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BCCCDC9-B07B-46A6-87E8-C96CE7872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938" y="2528888"/>
            <a:ext cx="2151062" cy="90011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bg-BG" sz="1800" b="1" i="1" dirty="0" err="1">
                <a:solidFill>
                  <a:schemeClr val="tx1"/>
                </a:solidFill>
              </a:rPr>
              <a:t>Проучане</a:t>
            </a:r>
            <a:r>
              <a:rPr lang="bg-BG" sz="1800" b="1" i="1" dirty="0">
                <a:solidFill>
                  <a:schemeClr val="tx1"/>
                </a:solidFill>
              </a:rPr>
              <a:t> на </a:t>
            </a:r>
            <a:br>
              <a:rPr lang="bg-BG" sz="1800" b="1" i="1" dirty="0">
                <a:solidFill>
                  <a:schemeClr val="tx1"/>
                </a:solidFill>
              </a:rPr>
            </a:br>
            <a:r>
              <a:rPr lang="bg-BG" sz="1800" b="1" i="1" dirty="0">
                <a:solidFill>
                  <a:schemeClr val="tx1"/>
                </a:solidFill>
              </a:rPr>
              <a:t>изискванията </a:t>
            </a:r>
            <a:br>
              <a:rPr lang="bg-BG" sz="1800" b="1" i="1" dirty="0">
                <a:solidFill>
                  <a:schemeClr val="tx1"/>
                </a:solidFill>
              </a:rPr>
            </a:br>
            <a:r>
              <a:rPr lang="bg-BG" sz="1800" b="1" i="1" dirty="0">
                <a:solidFill>
                  <a:schemeClr val="tx1"/>
                </a:solidFill>
              </a:rPr>
              <a:t>и анализ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751A1D30-6BB8-431E-8E7E-A7A4E305B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525" y="3663950"/>
            <a:ext cx="2149475" cy="54451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bg-BG" sz="1800" b="1" i="1">
                <a:solidFill>
                  <a:schemeClr val="tx1"/>
                </a:solidFill>
              </a:rPr>
              <a:t>Дизайн на БД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2A4E14D-3F2C-41D5-852A-C487BE06F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8050" y="4481513"/>
            <a:ext cx="1395413" cy="4968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bg-BG" sz="1800" b="1" i="1">
                <a:solidFill>
                  <a:schemeClr val="tx1"/>
                </a:solidFill>
              </a:rPr>
              <a:t>Реализация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38BF19E9-5C8B-4886-ABB2-4A8906B0D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4292600"/>
            <a:ext cx="2498725" cy="685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bg-BG" sz="1800" b="1" i="1">
                <a:solidFill>
                  <a:schemeClr val="tx1"/>
                </a:solidFill>
              </a:rPr>
              <a:t>Трансфер и </a:t>
            </a:r>
            <a:br>
              <a:rPr lang="bg-BG" sz="1800" b="1" i="1">
                <a:solidFill>
                  <a:schemeClr val="tx1"/>
                </a:solidFill>
              </a:rPr>
            </a:br>
            <a:r>
              <a:rPr lang="bg-BG" sz="1800" b="1" i="1">
                <a:solidFill>
                  <a:schemeClr val="tx1"/>
                </a:solidFill>
              </a:rPr>
              <a:t>зареждане на данни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ABF2D6C4-C804-408C-9532-6E4CBB392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1975" y="5229225"/>
            <a:ext cx="1223963" cy="4540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bg-BG" sz="1800" b="1" i="1">
                <a:solidFill>
                  <a:schemeClr val="tx1"/>
                </a:solidFill>
              </a:rPr>
              <a:t>Тестване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39677A58-7D7F-4A6B-848C-E5A9CAD77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5884863"/>
            <a:ext cx="2828925" cy="36353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bg-BG" sz="1800" b="1" i="1">
                <a:solidFill>
                  <a:schemeClr val="tx1"/>
                </a:solidFill>
              </a:rPr>
              <a:t>Развитие и поддържане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2316687A-D67B-4905-8F4C-A5B3F5417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3" y="4797425"/>
            <a:ext cx="1984375" cy="542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bg-BG" sz="1800" b="1" i="1">
                <a:solidFill>
                  <a:schemeClr val="tx1"/>
                </a:solidFill>
              </a:rPr>
              <a:t>Прототипиране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07AD2688-8BC4-41CE-BFCA-DC03DF00C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3" y="3617913"/>
            <a:ext cx="1127125" cy="635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bg-BG" sz="1800" b="1" i="1">
                <a:solidFill>
                  <a:schemeClr val="tx1"/>
                </a:solidFill>
              </a:rPr>
              <a:t>Избор на</a:t>
            </a:r>
            <a:br>
              <a:rPr lang="bg-BG" sz="1800" b="1" i="1">
                <a:solidFill>
                  <a:schemeClr val="tx1"/>
                </a:solidFill>
              </a:rPr>
            </a:br>
            <a:r>
              <a:rPr lang="bg-BG" sz="1800" b="1" i="1">
                <a:solidFill>
                  <a:schemeClr val="tx1"/>
                </a:solidFill>
              </a:rPr>
              <a:t>СУБД</a:t>
            </a:r>
          </a:p>
        </p:txBody>
      </p:sp>
      <p:sp>
        <p:nvSpPr>
          <p:cNvPr id="21" name="Text Box 14">
            <a:extLst>
              <a:ext uri="{FF2B5EF4-FFF2-40B4-BE49-F238E27FC236}">
                <a16:creationId xmlns:a16="http://schemas.microsoft.com/office/drawing/2014/main" id="{AF77058F-F384-41BA-9E40-DF75F4EC1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450" y="3471863"/>
            <a:ext cx="2089150" cy="6191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9pPr>
          </a:lstStyle>
          <a:p>
            <a:pPr algn="ctr"/>
            <a:r>
              <a:rPr lang="bg-BG" sz="1800" b="1" i="1">
                <a:solidFill>
                  <a:schemeClr val="tx1"/>
                </a:solidFill>
              </a:rPr>
              <a:t>Дизайн на</a:t>
            </a:r>
            <a:br>
              <a:rPr lang="bg-BG" sz="1800" b="1" i="1">
                <a:solidFill>
                  <a:schemeClr val="tx1"/>
                </a:solidFill>
              </a:rPr>
            </a:br>
            <a:r>
              <a:rPr lang="bg-BG" sz="1800" b="1" i="1">
                <a:solidFill>
                  <a:schemeClr val="tx1"/>
                </a:solidFill>
              </a:rPr>
              <a:t>приложенията</a:t>
            </a:r>
            <a:endParaRPr lang="en-GB" sz="1800" b="1" i="1">
              <a:solidFill>
                <a:schemeClr val="tx1"/>
              </a:solidFill>
            </a:endParaRPr>
          </a:p>
        </p:txBody>
      </p:sp>
      <p:sp>
        <p:nvSpPr>
          <p:cNvPr id="22" name="Line 15">
            <a:extLst>
              <a:ext uri="{FF2B5EF4-FFF2-40B4-BE49-F238E27FC236}">
                <a16:creationId xmlns:a16="http://schemas.microsoft.com/office/drawing/2014/main" id="{D8276A03-D258-4ACA-86C6-83604DF1E7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57713" y="3817938"/>
            <a:ext cx="820737" cy="0"/>
          </a:xfrm>
          <a:prstGeom prst="line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" name="Line 16">
            <a:extLst>
              <a:ext uri="{FF2B5EF4-FFF2-40B4-BE49-F238E27FC236}">
                <a16:creationId xmlns:a16="http://schemas.microsoft.com/office/drawing/2014/main" id="{630064CF-79F8-4472-A36C-9FA5EE540D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4838" y="3903663"/>
            <a:ext cx="547687" cy="0"/>
          </a:xfrm>
          <a:prstGeom prst="line">
            <a:avLst/>
          </a:prstGeom>
          <a:ln>
            <a:headEnd type="triangle" w="med" len="med"/>
            <a:tailEnd type="none" w="sm" len="sm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4" name="Line 17">
            <a:extLst>
              <a:ext uri="{FF2B5EF4-FFF2-40B4-BE49-F238E27FC236}">
                <a16:creationId xmlns:a16="http://schemas.microsoft.com/office/drawing/2014/main" id="{4F583D81-81D8-49A8-A821-689B181D58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7100" y="4162425"/>
            <a:ext cx="0" cy="815975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5" name="Line 18">
            <a:extLst>
              <a:ext uri="{FF2B5EF4-FFF2-40B4-BE49-F238E27FC236}">
                <a16:creationId xmlns:a16="http://schemas.microsoft.com/office/drawing/2014/main" id="{76ABBA49-68BC-412C-BDA9-A84E6BBFFC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32088" y="4978400"/>
            <a:ext cx="735012" cy="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6" name="Line 19">
            <a:extLst>
              <a:ext uri="{FF2B5EF4-FFF2-40B4-BE49-F238E27FC236}">
                <a16:creationId xmlns:a16="http://schemas.microsoft.com/office/drawing/2014/main" id="{FDF784AF-1156-4F14-8430-455571C9A1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41713" y="4710113"/>
            <a:ext cx="1176337" cy="268287"/>
          </a:xfrm>
          <a:prstGeom prst="line">
            <a:avLst/>
          </a:prstGeom>
          <a:ln>
            <a:headEnd type="none" w="sm" len="sm"/>
            <a:tailEnd type="triangl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7" name="Line 20">
            <a:extLst>
              <a:ext uri="{FF2B5EF4-FFF2-40B4-BE49-F238E27FC236}">
                <a16:creationId xmlns:a16="http://schemas.microsoft.com/office/drawing/2014/main" id="{735F9A78-762C-474F-B4D6-0109A50DEE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890838"/>
            <a:ext cx="1871663" cy="11112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8" name="Line 21">
            <a:extLst>
              <a:ext uri="{FF2B5EF4-FFF2-40B4-BE49-F238E27FC236}">
                <a16:creationId xmlns:a16="http://schemas.microsoft.com/office/drawing/2014/main" id="{0BFA3E61-D8F2-4270-8FC0-F0946E6E8A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2890838"/>
            <a:ext cx="0" cy="538162"/>
          </a:xfrm>
          <a:prstGeom prst="line">
            <a:avLst/>
          </a:prstGeom>
          <a:ln>
            <a:headEnd type="none" w="sm" len="sm"/>
            <a:tailEnd type="triangl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9" name="Line 22">
            <a:extLst>
              <a:ext uri="{FF2B5EF4-FFF2-40B4-BE49-F238E27FC236}">
                <a16:creationId xmlns:a16="http://schemas.microsoft.com/office/drawing/2014/main" id="{9FD6FD4B-70E7-4868-A68C-EF245B881F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40125" y="4070350"/>
            <a:ext cx="1838325" cy="908050"/>
          </a:xfrm>
          <a:prstGeom prst="line">
            <a:avLst/>
          </a:prstGeom>
          <a:ln>
            <a:headEnd type="none" w="sm" len="sm"/>
            <a:tailEnd type="triangl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01DF42C5-CDC4-4E1B-BD2F-5271C2C0D5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663" y="5068888"/>
            <a:ext cx="146050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1" name="Line 24">
            <a:extLst>
              <a:ext uri="{FF2B5EF4-FFF2-40B4-BE49-F238E27FC236}">
                <a16:creationId xmlns:a16="http://schemas.microsoft.com/office/drawing/2014/main" id="{63D8171D-8BDD-4F99-AE6E-862E8A6793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663" y="2890838"/>
            <a:ext cx="0" cy="217805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2" name="Line 25">
            <a:extLst>
              <a:ext uri="{FF2B5EF4-FFF2-40B4-BE49-F238E27FC236}">
                <a16:creationId xmlns:a16="http://schemas.microsoft.com/office/drawing/2014/main" id="{EF7C34D9-FCEA-494D-890E-F356E26003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663" y="2890838"/>
            <a:ext cx="1819275" cy="0"/>
          </a:xfrm>
          <a:prstGeom prst="line">
            <a:avLst/>
          </a:prstGeom>
          <a:ln>
            <a:headEnd type="oval" w="med" len="med"/>
            <a:tailEnd type="triangl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3" name="Line 26">
            <a:extLst>
              <a:ext uri="{FF2B5EF4-FFF2-40B4-BE49-F238E27FC236}">
                <a16:creationId xmlns:a16="http://schemas.microsoft.com/office/drawing/2014/main" id="{E8C8201D-CF46-4EB6-B72F-32E606A3C4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" y="6067425"/>
            <a:ext cx="5732463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4" name="Line 27">
            <a:extLst>
              <a:ext uri="{FF2B5EF4-FFF2-40B4-BE49-F238E27FC236}">
                <a16:creationId xmlns:a16="http://schemas.microsoft.com/office/drawing/2014/main" id="{406AD576-5F99-4B8B-8EAD-708E36BF5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" y="260350"/>
            <a:ext cx="0" cy="5807075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5" name="Line 28">
            <a:extLst>
              <a:ext uri="{FF2B5EF4-FFF2-40B4-BE49-F238E27FC236}">
                <a16:creationId xmlns:a16="http://schemas.microsoft.com/office/drawing/2014/main" id="{9DFA01EE-5965-483B-9A4D-E21A4B2D22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260350"/>
            <a:ext cx="3086100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6" name="Line 29">
            <a:extLst>
              <a:ext uri="{FF2B5EF4-FFF2-40B4-BE49-F238E27FC236}">
                <a16:creationId xmlns:a16="http://schemas.microsoft.com/office/drawing/2014/main" id="{06A6ACBC-78BD-459F-9D4D-49B950FA8E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7100" y="260350"/>
            <a:ext cx="0" cy="454025"/>
          </a:xfrm>
          <a:prstGeom prst="line">
            <a:avLst/>
          </a:prstGeom>
          <a:ln>
            <a:headEnd type="diamond" w="med" len="med"/>
            <a:tailEnd type="triangl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7" name="Text Box 30">
            <a:extLst>
              <a:ext uri="{FF2B5EF4-FFF2-40B4-BE49-F238E27FC236}">
                <a16:creationId xmlns:a16="http://schemas.microsoft.com/office/drawing/2014/main" id="{89BF9F0B-CECE-472C-8DE6-CC672DF32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1755" y="1337244"/>
            <a:ext cx="39604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9pPr>
          </a:lstStyle>
          <a:p>
            <a:pPr algn="ctr"/>
            <a:r>
              <a:rPr lang="bg-BG" sz="3200" i="1" dirty="0">
                <a:solidFill>
                  <a:schemeClr val="tx1"/>
                </a:solidFill>
              </a:rPr>
              <a:t>Жизнен цикъл на БД</a:t>
            </a:r>
            <a:r>
              <a:rPr lang="en-US" sz="3200" i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8" name="Line 31">
            <a:extLst>
              <a:ext uri="{FF2B5EF4-FFF2-40B4-BE49-F238E27FC236}">
                <a16:creationId xmlns:a16="http://schemas.microsoft.com/office/drawing/2014/main" id="{14201623-8989-4B2D-97EE-66A6C5A6D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4710113"/>
            <a:ext cx="330200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Title 39">
            <a:extLst>
              <a:ext uri="{FF2B5EF4-FFF2-40B4-BE49-F238E27FC236}">
                <a16:creationId xmlns:a16="http://schemas.microsoft.com/office/drawing/2014/main" id="{156E5C19-D2A6-49B2-B615-E354EDB0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9147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196752"/>
            <a:ext cx="7924800" cy="4191000"/>
          </a:xfrm>
        </p:spPr>
        <p:txBody>
          <a:bodyPr/>
          <a:lstStyle/>
          <a:p>
            <a:pPr eaLnBrk="1" hangingPunct="1">
              <a:defRPr/>
            </a:pPr>
            <a:r>
              <a:rPr lang="bg-BG" sz="7200" b="0" dirty="0"/>
              <a:t>РЕЛАЦИОННИ БАЗИ ОТ ДАННИ</a:t>
            </a:r>
            <a:endParaRPr lang="en-US" sz="7200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Релационна теория на </a:t>
            </a:r>
            <a:r>
              <a:rPr lang="bg-BG" dirty="0" err="1"/>
              <a:t>Е.Код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bg-BG" dirty="0"/>
              <a:t>Фундаментално предположение в релационната теория е, че всички данни се представят като математически </a:t>
            </a:r>
            <a:r>
              <a:rPr lang="en-US" i="1" dirty="0"/>
              <a:t>n</a:t>
            </a:r>
            <a:r>
              <a:rPr lang="en-US" dirty="0"/>
              <a:t>-</a:t>
            </a:r>
            <a:r>
              <a:rPr lang="bg-BG" dirty="0" err="1"/>
              <a:t>арни</a:t>
            </a:r>
            <a:r>
              <a:rPr lang="en-US" dirty="0"/>
              <a:t> </a:t>
            </a:r>
            <a:r>
              <a:rPr lang="bg-BG" b="1" u="sng" dirty="0"/>
              <a:t>релации</a:t>
            </a:r>
            <a:r>
              <a:rPr lang="bg-BG" dirty="0"/>
              <a:t>, които са подмножество от картезианско умножение на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bg-BG" dirty="0"/>
              <a:t>домейна.</a:t>
            </a:r>
          </a:p>
          <a:p>
            <a:pPr>
              <a:defRPr/>
            </a:pPr>
            <a:r>
              <a:rPr lang="bg-BG" b="1" dirty="0">
                <a:solidFill>
                  <a:srgbClr val="FF0000"/>
                </a:solidFill>
              </a:rPr>
              <a:t>Релация А =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i="1" dirty="0">
                <a:solidFill>
                  <a:srgbClr val="FF0000"/>
                </a:solidFill>
              </a:rPr>
              <a:t>a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i="1" dirty="0">
                <a:solidFill>
                  <a:srgbClr val="FF0000"/>
                </a:solidFill>
              </a:rPr>
              <a:t>a</a:t>
            </a:r>
            <a:r>
              <a:rPr lang="en-US" b="1" baseline="-25000" dirty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, …,</a:t>
            </a:r>
            <a:r>
              <a:rPr lang="en-US" b="1" i="1" dirty="0">
                <a:solidFill>
                  <a:srgbClr val="FF0000"/>
                </a:solidFill>
              </a:rPr>
              <a:t>a</a:t>
            </a:r>
            <a:r>
              <a:rPr lang="en-US" b="1" baseline="-25000" dirty="0">
                <a:solidFill>
                  <a:srgbClr val="FF0000"/>
                </a:solidFill>
              </a:rPr>
              <a:t>n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endParaRPr lang="bg-BG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bg-BG" dirty="0"/>
              <a:t>Оперирането с данните се осъществява по правилата на релационните изчисления или релационната алгебра.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937" y="6331843"/>
            <a:ext cx="2133600" cy="365125"/>
          </a:xfrm>
        </p:spPr>
        <p:txBody>
          <a:bodyPr/>
          <a:lstStyle/>
          <a:p>
            <a:r>
              <a:rPr lang="en-US"/>
              <a:t>2019 </a:t>
            </a:r>
            <a:r>
              <a:rPr lang="bg-BG"/>
              <a:t> </a:t>
            </a:r>
            <a:r>
              <a:rPr lang="bg-BG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30913" y="6331843"/>
            <a:ext cx="2530624" cy="365125"/>
          </a:xfrm>
        </p:spPr>
        <p:txBody>
          <a:bodyPr/>
          <a:lstStyle/>
          <a:p>
            <a:r>
              <a:rPr lang="bg-BG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11553949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!!Терминология!!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b="1" dirty="0"/>
              <a:t>Релацията (</a:t>
            </a:r>
            <a:r>
              <a:rPr lang="bg-BG" u="sng" dirty="0" err="1">
                <a:solidFill>
                  <a:srgbClr val="FF9900"/>
                </a:solidFill>
              </a:rPr>
              <a:t>relation</a:t>
            </a:r>
            <a:r>
              <a:rPr lang="bg-BG" b="1" dirty="0"/>
              <a:t>)</a:t>
            </a:r>
            <a:r>
              <a:rPr lang="bg-BG" dirty="0"/>
              <a:t> е съвкупност от </a:t>
            </a:r>
            <a:r>
              <a:rPr lang="bg-BG" b="1" dirty="0"/>
              <a:t>кортежи</a:t>
            </a:r>
            <a:r>
              <a:rPr lang="bg-BG" dirty="0"/>
              <a:t> (</a:t>
            </a:r>
            <a:r>
              <a:rPr lang="bg-BG" u="sng" dirty="0" err="1">
                <a:hlinkClick r:id="rId3" tooltip="Tuple"/>
              </a:rPr>
              <a:t>tuples</a:t>
            </a:r>
            <a:r>
              <a:rPr lang="bg-BG" u="sng" dirty="0"/>
              <a:t>)</a:t>
            </a:r>
            <a:r>
              <a:rPr lang="bg-BG" dirty="0"/>
              <a:t> (d</a:t>
            </a:r>
            <a:r>
              <a:rPr lang="bg-BG" baseline="-25000" dirty="0"/>
              <a:t>1</a:t>
            </a:r>
            <a:r>
              <a:rPr lang="bg-BG" dirty="0"/>
              <a:t>, d</a:t>
            </a:r>
            <a:r>
              <a:rPr lang="bg-BG" baseline="-25000" dirty="0"/>
              <a:t>2</a:t>
            </a:r>
            <a:r>
              <a:rPr lang="bg-BG" dirty="0"/>
              <a:t>, ..., </a:t>
            </a:r>
            <a:r>
              <a:rPr lang="bg-BG" dirty="0" err="1"/>
              <a:t>d</a:t>
            </a:r>
            <a:r>
              <a:rPr lang="bg-BG" baseline="-25000" dirty="0" err="1"/>
              <a:t>j</a:t>
            </a:r>
            <a:r>
              <a:rPr lang="bg-BG" dirty="0"/>
              <a:t>), където всеки елемент </a:t>
            </a:r>
            <a:r>
              <a:rPr lang="bg-BG" dirty="0" err="1"/>
              <a:t>d</a:t>
            </a:r>
            <a:r>
              <a:rPr lang="bg-BG" baseline="-25000" dirty="0" err="1"/>
              <a:t>n</a:t>
            </a:r>
            <a:r>
              <a:rPr lang="bg-BG" dirty="0"/>
              <a:t> е член на множество </a:t>
            </a:r>
            <a:r>
              <a:rPr lang="bg-BG" dirty="0" err="1"/>
              <a:t>D</a:t>
            </a:r>
            <a:r>
              <a:rPr lang="bg-BG" baseline="-25000" dirty="0" err="1"/>
              <a:t>n</a:t>
            </a:r>
            <a:r>
              <a:rPr lang="bg-BG" dirty="0"/>
              <a:t>, наречено </a:t>
            </a:r>
            <a:r>
              <a:rPr lang="bg-BG" b="1" dirty="0"/>
              <a:t>домейн</a:t>
            </a:r>
            <a:r>
              <a:rPr lang="bg-BG" dirty="0"/>
              <a:t> (</a:t>
            </a:r>
            <a:r>
              <a:rPr lang="bg-BG" u="sng" dirty="0" err="1">
                <a:hlinkClick r:id="rId4" tooltip="Data domain"/>
              </a:rPr>
              <a:t>data</a:t>
            </a:r>
            <a:r>
              <a:rPr lang="bg-BG" u="sng" dirty="0">
                <a:hlinkClick r:id="rId4" tooltip="Data domain"/>
              </a:rPr>
              <a:t> </a:t>
            </a:r>
            <a:r>
              <a:rPr lang="bg-BG" u="sng" dirty="0" err="1">
                <a:hlinkClick r:id="rId4" tooltip="Data domain"/>
              </a:rPr>
              <a:t>domain</a:t>
            </a:r>
            <a:r>
              <a:rPr lang="bg-BG" u="sng" dirty="0"/>
              <a:t>)</a:t>
            </a:r>
            <a:r>
              <a:rPr lang="bg-BG" dirty="0"/>
              <a:t>.</a:t>
            </a:r>
          </a:p>
          <a:p>
            <a:r>
              <a:rPr lang="bg-BG" dirty="0"/>
              <a:t>Всеки отделен домейн, използван в дефиницията на релацията, се нарича </a:t>
            </a:r>
            <a:r>
              <a:rPr lang="bg-BG" b="1" dirty="0"/>
              <a:t>атрибут</a:t>
            </a:r>
            <a:r>
              <a:rPr lang="bg-BG" dirty="0"/>
              <a:t> (</a:t>
            </a:r>
            <a:r>
              <a:rPr lang="bg-BG" u="sng" dirty="0" err="1">
                <a:solidFill>
                  <a:srgbClr val="FF9900"/>
                </a:solidFill>
              </a:rPr>
              <a:t>attribute</a:t>
            </a:r>
            <a:r>
              <a:rPr lang="bg-BG" b="1" dirty="0"/>
              <a:t>) </a:t>
            </a:r>
            <a:r>
              <a:rPr lang="bg-BG" dirty="0"/>
              <a:t>и всеки атрибут е именуван.</a:t>
            </a:r>
          </a:p>
          <a:p>
            <a:r>
              <a:rPr lang="bg-BG" dirty="0"/>
              <a:t>Наборът от атрибути (имената на атрибутите с техните асоциирани домейни) се н</a:t>
            </a:r>
            <a:r>
              <a:rPr lang="en-US" dirty="0"/>
              <a:t>a</a:t>
            </a:r>
            <a:r>
              <a:rPr lang="bg-BG" dirty="0" err="1"/>
              <a:t>рича</a:t>
            </a:r>
            <a:r>
              <a:rPr lang="bg-BG" dirty="0"/>
              <a:t> </a:t>
            </a:r>
            <a:r>
              <a:rPr lang="bg-BG" b="1" dirty="0"/>
              <a:t>релационна схема </a:t>
            </a:r>
            <a:r>
              <a:rPr lang="bg-BG" dirty="0"/>
              <a:t>(</a:t>
            </a:r>
            <a:r>
              <a:rPr lang="bg-BG" u="sng" dirty="0" err="1">
                <a:solidFill>
                  <a:srgbClr val="FF9900"/>
                </a:solidFill>
              </a:rPr>
              <a:t>relation</a:t>
            </a:r>
            <a:r>
              <a:rPr lang="bg-BG" u="sng" dirty="0">
                <a:solidFill>
                  <a:srgbClr val="FF9900"/>
                </a:solidFill>
              </a:rPr>
              <a:t> </a:t>
            </a:r>
            <a:r>
              <a:rPr lang="bg-BG" u="sng" dirty="0" err="1">
                <a:solidFill>
                  <a:srgbClr val="FF9900"/>
                </a:solidFill>
              </a:rPr>
              <a:t>schema</a:t>
            </a:r>
            <a:r>
              <a:rPr lang="bg-BG" u="sng" dirty="0">
                <a:solidFill>
                  <a:srgbClr val="FF9900"/>
                </a:solidFill>
              </a:rPr>
              <a:t> </a:t>
            </a:r>
            <a:r>
              <a:rPr lang="bg-BG" dirty="0"/>
              <a:t>или </a:t>
            </a:r>
            <a:r>
              <a:rPr lang="bg-BG" u="sng" dirty="0" err="1">
                <a:solidFill>
                  <a:srgbClr val="FF9900"/>
                </a:solidFill>
              </a:rPr>
              <a:t>relation</a:t>
            </a:r>
            <a:r>
              <a:rPr lang="bg-BG" u="sng" dirty="0">
                <a:solidFill>
                  <a:srgbClr val="FF9900"/>
                </a:solidFill>
              </a:rPr>
              <a:t> </a:t>
            </a:r>
            <a:r>
              <a:rPr lang="bg-BG" u="sng" dirty="0" err="1">
                <a:solidFill>
                  <a:srgbClr val="FF9900"/>
                </a:solidFill>
              </a:rPr>
              <a:t>scheme</a:t>
            </a:r>
            <a:r>
              <a:rPr lang="bg-BG" dirty="0"/>
              <a:t>).  </a:t>
            </a:r>
          </a:p>
          <a:p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937" y="6331843"/>
            <a:ext cx="2133600" cy="365125"/>
          </a:xfrm>
        </p:spPr>
        <p:txBody>
          <a:bodyPr/>
          <a:lstStyle/>
          <a:p>
            <a:r>
              <a:rPr lang="en-US"/>
              <a:t>2019 </a:t>
            </a:r>
            <a:r>
              <a:rPr lang="bg-BG"/>
              <a:t> </a:t>
            </a:r>
            <a:r>
              <a:rPr lang="bg-BG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30913" y="6331843"/>
            <a:ext cx="2530624" cy="365125"/>
          </a:xfrm>
        </p:spPr>
        <p:txBody>
          <a:bodyPr/>
          <a:lstStyle/>
          <a:p>
            <a:r>
              <a:rPr lang="bg-BG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1919280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!!Терминология!!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/>
              <a:t>Декартово произведение (Картезианско умножение) – </a:t>
            </a:r>
            <a:r>
              <a:rPr lang="bg-BG" dirty="0"/>
              <a:t>при наличие на две множества се получава трето като се долепва всеки елемент от едното с всеки елемент от другото.</a:t>
            </a:r>
          </a:p>
          <a:p>
            <a:pPr marL="0" indent="0">
              <a:buNone/>
            </a:pPr>
            <a:r>
              <a:rPr lang="bg-BG" dirty="0"/>
              <a:t>Пример: Какво се получава при декартово произведение на:</a:t>
            </a:r>
          </a:p>
          <a:p>
            <a:pPr marL="0" indent="0">
              <a:buNone/>
            </a:pPr>
            <a:r>
              <a:rPr lang="en-US" dirty="0"/>
              <a:t>A, K, Q, J, 10, 9, 8, 7, 6, 5, 4, 3, 2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и</a:t>
            </a:r>
          </a:p>
          <a:p>
            <a:pPr marL="0" indent="0">
              <a:buNone/>
            </a:pPr>
            <a:r>
              <a:rPr lang="bg-BG" dirty="0"/>
              <a:t>♠, </a:t>
            </a:r>
            <a:r>
              <a:rPr lang="bg-BG" dirty="0">
                <a:solidFill>
                  <a:srgbClr val="FF0000"/>
                </a:solidFill>
              </a:rPr>
              <a:t>♥</a:t>
            </a:r>
            <a:r>
              <a:rPr lang="bg-BG" dirty="0"/>
              <a:t>, </a:t>
            </a:r>
            <a:r>
              <a:rPr lang="bg-BG" dirty="0">
                <a:solidFill>
                  <a:srgbClr val="FF0000"/>
                </a:solidFill>
              </a:rPr>
              <a:t>♦</a:t>
            </a:r>
            <a:r>
              <a:rPr lang="bg-BG" dirty="0"/>
              <a:t>, ♣  </a:t>
            </a:r>
          </a:p>
          <a:p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937" y="6331843"/>
            <a:ext cx="2133600" cy="365125"/>
          </a:xfrm>
        </p:spPr>
        <p:txBody>
          <a:bodyPr/>
          <a:lstStyle/>
          <a:p>
            <a:r>
              <a:rPr lang="en-US"/>
              <a:t>2019 </a:t>
            </a:r>
            <a:r>
              <a:rPr lang="bg-BG"/>
              <a:t> </a:t>
            </a:r>
            <a:r>
              <a:rPr lang="bg-BG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30913" y="6331843"/>
            <a:ext cx="2530624" cy="365125"/>
          </a:xfrm>
        </p:spPr>
        <p:txBody>
          <a:bodyPr/>
          <a:lstStyle/>
          <a:p>
            <a:r>
              <a:rPr lang="bg-BG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29115492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altLang="bg-BG" dirty="0"/>
              <a:t>Пример за релация: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937" y="6331843"/>
            <a:ext cx="2133600" cy="365125"/>
          </a:xfrm>
        </p:spPr>
        <p:txBody>
          <a:bodyPr/>
          <a:lstStyle/>
          <a:p>
            <a:r>
              <a:rPr lang="en-US"/>
              <a:t>2019 </a:t>
            </a:r>
            <a:r>
              <a:rPr lang="bg-BG"/>
              <a:t> </a:t>
            </a:r>
            <a:r>
              <a:rPr lang="bg-BG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30913" y="6331843"/>
            <a:ext cx="2530624" cy="365125"/>
          </a:xfrm>
        </p:spPr>
        <p:txBody>
          <a:bodyPr/>
          <a:lstStyle/>
          <a:p>
            <a:r>
              <a:rPr lang="bg-BG"/>
              <a:t>Икономически университет - Варна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3888BF-61BE-45C6-B48C-09B20CA7AFE1}"/>
              </a:ext>
            </a:extLst>
          </p:cNvPr>
          <p:cNvSpPr>
            <a:spLocks noGrp="1" noChangeArrowheads="1"/>
          </p:cNvSpPr>
          <p:nvPr/>
        </p:nvSpPr>
        <p:spPr>
          <a:xfrm>
            <a:off x="441254" y="1250334"/>
            <a:ext cx="8229600" cy="49914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31D529-B0B4-4604-B3CE-6AF029F104ED}"/>
              </a:ext>
            </a:extLst>
          </p:cNvPr>
          <p:cNvSpPr>
            <a:spLocks noGrp="1" noChangeArrowheads="1"/>
          </p:cNvSpPr>
          <p:nvPr/>
        </p:nvSpPr>
        <p:spPr>
          <a:xfrm>
            <a:off x="473146" y="616251"/>
            <a:ext cx="8229600" cy="634082"/>
          </a:xfrm>
          <a:prstGeom prst="rect">
            <a:avLst/>
          </a:prstGeom>
        </p:spPr>
        <p:txBody>
          <a:bodyPr vert="horz" rtlCol="0" anchor="ctr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eaLnBrk="1" hangingPunct="1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64315A-D402-4FF2-8B28-78867E9F3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754" y="2791126"/>
            <a:ext cx="5677579" cy="1736725"/>
          </a:xfrm>
          <a:prstGeom prst="rect">
            <a:avLst/>
          </a:prstGeom>
          <a:noFill/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2FBE2B7-6D4C-4C6B-B114-4ABCC0AF3739}"/>
              </a:ext>
            </a:extLst>
          </p:cNvPr>
          <p:cNvGrpSpPr>
            <a:grpSpLocks/>
          </p:cNvGrpSpPr>
          <p:nvPr/>
        </p:nvGrpSpPr>
        <p:grpSpPr bwMode="auto">
          <a:xfrm>
            <a:off x="602386" y="3483584"/>
            <a:ext cx="1936750" cy="779463"/>
            <a:chOff x="796" y="2832"/>
            <a:chExt cx="1220" cy="491"/>
          </a:xfrm>
        </p:grpSpPr>
        <p:sp>
          <p:nvSpPr>
            <p:cNvPr id="28" name="Text Box 6">
              <a:extLst>
                <a:ext uri="{FF2B5EF4-FFF2-40B4-BE49-F238E27FC236}">
                  <a16:creationId xmlns:a16="http://schemas.microsoft.com/office/drawing/2014/main" id="{2C2ED280-0BAF-437B-BD51-7BBA0E6350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" y="2955"/>
              <a:ext cx="1121" cy="368"/>
            </a:xfrm>
            <a:prstGeom prst="rect">
              <a:avLst/>
            </a:prstGeom>
            <a:noFill/>
            <a:ln w="9525">
              <a:noFill/>
              <a:miter lim="800000"/>
              <a:headEnd type="none" w="lg" len="lg"/>
              <a:tailEnd type="none" w="lg" len="lg"/>
            </a:ln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Кортежи</a:t>
              </a:r>
              <a:endParaRPr lang="en-US" dirty="0"/>
            </a:p>
          </p:txBody>
        </p:sp>
        <p:sp>
          <p:nvSpPr>
            <p:cNvPr id="29" name="Line 7">
              <a:extLst>
                <a:ext uri="{FF2B5EF4-FFF2-40B4-BE49-F238E27FC236}">
                  <a16:creationId xmlns:a16="http://schemas.microsoft.com/office/drawing/2014/main" id="{353C7972-4661-42DD-AE32-51E536B17C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2832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30" name="Line 8">
              <a:extLst>
                <a:ext uri="{FF2B5EF4-FFF2-40B4-BE49-F238E27FC236}">
                  <a16:creationId xmlns:a16="http://schemas.microsoft.com/office/drawing/2014/main" id="{B3534127-8A2F-4A09-B85A-00895F378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16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0FDD12-F1CE-4E16-85E3-874E11E38A83}"/>
              </a:ext>
            </a:extLst>
          </p:cNvPr>
          <p:cNvGrpSpPr>
            <a:grpSpLocks/>
          </p:cNvGrpSpPr>
          <p:nvPr/>
        </p:nvGrpSpPr>
        <p:grpSpPr bwMode="auto">
          <a:xfrm>
            <a:off x="6511198" y="4016615"/>
            <a:ext cx="2197102" cy="2292415"/>
            <a:chOff x="4056" y="2410"/>
            <a:chExt cx="1384" cy="1658"/>
          </a:xfrm>
        </p:grpSpPr>
        <p:sp>
          <p:nvSpPr>
            <p:cNvPr id="22" name="Text Box 14">
              <a:extLst>
                <a:ext uri="{FF2B5EF4-FFF2-40B4-BE49-F238E27FC236}">
                  <a16:creationId xmlns:a16="http://schemas.microsoft.com/office/drawing/2014/main" id="{64922D12-09E3-466D-B834-75D9DB9E0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6" y="3289"/>
              <a:ext cx="1384" cy="779"/>
            </a:xfrm>
            <a:prstGeom prst="rect">
              <a:avLst/>
            </a:prstGeom>
            <a:noFill/>
            <a:ln w="9525">
              <a:noFill/>
              <a:miter lim="800000"/>
              <a:headEnd type="none" w="lg" len="lg"/>
              <a:tailEnd type="none" w="lg" len="lg"/>
            </a:ln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Стойности</a:t>
              </a:r>
              <a:endParaRPr lang="en-US" dirty="0"/>
            </a:p>
            <a:p>
              <a:endParaRPr lang="en-US" dirty="0"/>
            </a:p>
          </p:txBody>
        </p:sp>
        <p:sp>
          <p:nvSpPr>
            <p:cNvPr id="23" name="Line 15">
              <a:extLst>
                <a:ext uri="{FF2B5EF4-FFF2-40B4-BE49-F238E27FC236}">
                  <a16:creationId xmlns:a16="http://schemas.microsoft.com/office/drawing/2014/main" id="{C33AA83C-3680-4A01-8529-C32E72843E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24" y="2410"/>
              <a:ext cx="232" cy="9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41160FAB-F64A-4E19-8706-4921EA20EA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96" y="2648"/>
              <a:ext cx="164" cy="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E2BCDC8-0435-4808-A15B-CD820BAE00F8}"/>
              </a:ext>
            </a:extLst>
          </p:cNvPr>
          <p:cNvGrpSpPr>
            <a:grpSpLocks/>
          </p:cNvGrpSpPr>
          <p:nvPr/>
        </p:nvGrpSpPr>
        <p:grpSpPr bwMode="auto">
          <a:xfrm>
            <a:off x="4232352" y="1638602"/>
            <a:ext cx="2052639" cy="1157289"/>
            <a:chOff x="2656" y="817"/>
            <a:chExt cx="1293" cy="729"/>
          </a:xfrm>
        </p:grpSpPr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4E2845A8-5E20-412C-9666-F64383A8F3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5" y="817"/>
              <a:ext cx="1224" cy="368"/>
            </a:xfrm>
            <a:prstGeom prst="rect">
              <a:avLst/>
            </a:prstGeom>
            <a:noFill/>
            <a:ln w="9525">
              <a:noFill/>
              <a:miter lim="800000"/>
              <a:headEnd type="none" w="lg" len="lg"/>
              <a:tailEnd type="none" w="lg" len="lg"/>
            </a:ln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Атрибути</a:t>
              </a:r>
              <a:endParaRPr lang="en-US" dirty="0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D7089594-7041-4340-92B4-AE63482160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56" y="1233"/>
              <a:ext cx="426" cy="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445D0207-672A-4BA3-A844-919BE8CE9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4" y="1117"/>
              <a:ext cx="96" cy="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216B4A-0898-403C-96FE-0A74DBD6510B}"/>
              </a:ext>
            </a:extLst>
          </p:cNvPr>
          <p:cNvGrpSpPr>
            <a:grpSpLocks/>
          </p:cNvGrpSpPr>
          <p:nvPr/>
        </p:nvGrpSpPr>
        <p:grpSpPr bwMode="auto">
          <a:xfrm>
            <a:off x="904012" y="2005316"/>
            <a:ext cx="1808163" cy="785814"/>
            <a:chOff x="606" y="1048"/>
            <a:chExt cx="1139" cy="495"/>
          </a:xfrm>
        </p:grpSpPr>
        <p:sp>
          <p:nvSpPr>
            <p:cNvPr id="17" name="Text Box 22">
              <a:extLst>
                <a:ext uri="{FF2B5EF4-FFF2-40B4-BE49-F238E27FC236}">
                  <a16:creationId xmlns:a16="http://schemas.microsoft.com/office/drawing/2014/main" id="{4149A514-3731-4D5F-94F3-FF7656257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" y="1048"/>
              <a:ext cx="1139" cy="368"/>
            </a:xfrm>
            <a:prstGeom prst="rect">
              <a:avLst/>
            </a:prstGeom>
            <a:noFill/>
            <a:ln w="9525">
              <a:noFill/>
              <a:miter lim="800000"/>
              <a:headEnd type="none" w="lg" len="lg"/>
              <a:tailEnd type="none" w="lg" len="lg"/>
            </a:ln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Релация</a:t>
              </a:r>
              <a:endParaRPr lang="en-US" dirty="0"/>
            </a:p>
          </p:txBody>
        </p:sp>
        <p:sp>
          <p:nvSpPr>
            <p:cNvPr id="18" name="Line 23">
              <a:extLst>
                <a:ext uri="{FF2B5EF4-FFF2-40B4-BE49-F238E27FC236}">
                  <a16:creationId xmlns:a16="http://schemas.microsoft.com/office/drawing/2014/main" id="{D77680F9-7A7C-4144-804E-26C3C6C78E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9" y="1351"/>
              <a:ext cx="407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795442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Схема на релацията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600" dirty="0"/>
              <a:t>R (R</a:t>
            </a:r>
            <a:r>
              <a:rPr lang="en-US" sz="3600" baseline="-25000" dirty="0"/>
              <a:t>1</a:t>
            </a:r>
            <a:r>
              <a:rPr lang="en-US" sz="3600" dirty="0"/>
              <a:t>,R</a:t>
            </a:r>
            <a:r>
              <a:rPr lang="en-US" sz="3600" baseline="-25000" dirty="0"/>
              <a:t>2</a:t>
            </a:r>
            <a:r>
              <a:rPr lang="en-US" sz="3600" dirty="0"/>
              <a:t>,R</a:t>
            </a:r>
            <a:r>
              <a:rPr lang="en-US" sz="3600" baseline="-25000" dirty="0"/>
              <a:t>3</a:t>
            </a:r>
            <a:r>
              <a:rPr lang="en-US" sz="3600" dirty="0"/>
              <a:t>,….R</a:t>
            </a:r>
            <a:r>
              <a:rPr lang="en-US" sz="3600" baseline="-25000" dirty="0"/>
              <a:t>n</a:t>
            </a:r>
            <a:r>
              <a:rPr lang="en-US" sz="3600" dirty="0"/>
              <a:t>)</a:t>
            </a:r>
          </a:p>
          <a:p>
            <a:pPr>
              <a:defRPr/>
            </a:pPr>
            <a:r>
              <a:rPr lang="bg-BG" sz="3600" dirty="0"/>
              <a:t>Примери:</a:t>
            </a:r>
          </a:p>
          <a:p>
            <a:pPr lvl="1">
              <a:defRPr/>
            </a:pPr>
            <a:r>
              <a:rPr lang="bg-BG" sz="3200" dirty="0"/>
              <a:t>Студенти (факултет, специалност-код </a:t>
            </a:r>
            <a:r>
              <a:rPr lang="bg-BG" sz="3200" dirty="0" err="1"/>
              <a:t>фак.номер</a:t>
            </a:r>
            <a:r>
              <a:rPr lang="bg-BG" sz="3200" dirty="0"/>
              <a:t>, име, адрес, телефон,)</a:t>
            </a:r>
          </a:p>
          <a:p>
            <a:pPr lvl="1">
              <a:defRPr/>
            </a:pPr>
            <a:r>
              <a:rPr lang="bg-BG" sz="3200" dirty="0"/>
              <a:t>Специалности(код, наименование, степен на обучение)</a:t>
            </a:r>
          </a:p>
          <a:p>
            <a:pPr lvl="1">
              <a:defRPr/>
            </a:pPr>
            <a:r>
              <a:rPr lang="bg-BG" sz="3200" dirty="0"/>
              <a:t>Факултет(код, наименование)</a:t>
            </a:r>
          </a:p>
          <a:p>
            <a:pPr lvl="1">
              <a:defRPr/>
            </a:pPr>
            <a:r>
              <a:rPr lang="en-US" sz="3200" dirty="0"/>
              <a:t>Products(cod, name, unit, price)</a:t>
            </a:r>
            <a:endParaRPr lang="bg-BG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937" y="6331843"/>
            <a:ext cx="2133600" cy="365125"/>
          </a:xfrm>
        </p:spPr>
        <p:txBody>
          <a:bodyPr/>
          <a:lstStyle/>
          <a:p>
            <a:r>
              <a:rPr lang="en-US"/>
              <a:t>2019 </a:t>
            </a:r>
            <a:r>
              <a:rPr lang="bg-BG"/>
              <a:t> </a:t>
            </a:r>
            <a:r>
              <a:rPr lang="bg-BG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30913" y="6331843"/>
            <a:ext cx="2530624" cy="365125"/>
          </a:xfrm>
        </p:spPr>
        <p:txBody>
          <a:bodyPr/>
          <a:lstStyle/>
          <a:p>
            <a:r>
              <a:rPr lang="bg-BG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347746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>
                <a:latin typeface="Verdana" pitchFamily="34" charset="0"/>
              </a:rPr>
              <a:t>Основни понятия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defRPr/>
            </a:pPr>
            <a:r>
              <a:rPr lang="bg-BG" b="1" dirty="0">
                <a:latin typeface="Arial" charset="0"/>
              </a:rPr>
              <a:t>Базата от данни</a:t>
            </a:r>
            <a:r>
              <a:rPr lang="bg-BG" dirty="0">
                <a:latin typeface="Arial" charset="0"/>
              </a:rPr>
              <a:t> (БД)</a:t>
            </a:r>
            <a:r>
              <a:rPr lang="en-US" dirty="0">
                <a:latin typeface="Arial" charset="0"/>
              </a:rPr>
              <a:t> </a:t>
            </a:r>
            <a:r>
              <a:rPr lang="bg-BG" dirty="0">
                <a:latin typeface="Arial" charset="0"/>
              </a:rPr>
              <a:t>е множество от свързани данни, съхранявани заедно за нуждите на различни приложения в една организация (фирма, предприятие).</a:t>
            </a:r>
          </a:p>
          <a:p>
            <a:pPr algn="just">
              <a:defRPr/>
            </a:pPr>
            <a:r>
              <a:rPr lang="bg-BG" dirty="0">
                <a:latin typeface="Arial" charset="0"/>
              </a:rPr>
              <a:t>БД представя някаква част от реалния свят - има определена </a:t>
            </a:r>
            <a:r>
              <a:rPr lang="bg-BG" b="1" dirty="0">
                <a:latin typeface="Arial" charset="0"/>
              </a:rPr>
              <a:t>предметна област</a:t>
            </a:r>
            <a:r>
              <a:rPr lang="bg-BG" dirty="0">
                <a:latin typeface="Arial" charset="0"/>
              </a:rPr>
              <a:t> и отразява установените в нея бизнес правила</a:t>
            </a:r>
          </a:p>
          <a:p>
            <a:pPr algn="just">
              <a:defRPr/>
            </a:pPr>
            <a:r>
              <a:rPr lang="bg-BG" dirty="0">
                <a:latin typeface="Arial" charset="0"/>
              </a:rPr>
              <a:t>За създаване и управление на БД се използва специализиран софтуер, наречен система за управление на бази от данни (СУБД – </a:t>
            </a:r>
            <a:r>
              <a:rPr lang="en-US" b="1" dirty="0">
                <a:latin typeface="Arial" charset="0"/>
              </a:rPr>
              <a:t>Data Base Management System DBMS</a:t>
            </a:r>
            <a:r>
              <a:rPr lang="bg-BG" dirty="0">
                <a:latin typeface="Arial" charset="0"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937" y="6331843"/>
            <a:ext cx="2133600" cy="365125"/>
          </a:xfrm>
        </p:spPr>
        <p:txBody>
          <a:bodyPr/>
          <a:lstStyle/>
          <a:p>
            <a:r>
              <a:rPr lang="en-US"/>
              <a:t>2019 </a:t>
            </a:r>
            <a:r>
              <a:rPr lang="bg-BG"/>
              <a:t> </a:t>
            </a:r>
            <a:r>
              <a:rPr lang="bg-BG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30913" y="6331843"/>
            <a:ext cx="2530624" cy="365125"/>
          </a:xfrm>
        </p:spPr>
        <p:txBody>
          <a:bodyPr/>
          <a:lstStyle/>
          <a:p>
            <a:r>
              <a:rPr lang="bg-BG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40354244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>
                <a:latin typeface="Arial" charset="0"/>
              </a:rPr>
              <a:t>Определение и свойства на релация</a:t>
            </a:r>
            <a:endParaRPr lang="bg-B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bg-BG" dirty="0">
                <a:latin typeface="Arial" charset="0"/>
              </a:rPr>
              <a:t>Двумерна таблица, състояща се от колони (атрибути) и редове</a:t>
            </a:r>
          </a:p>
          <a:p>
            <a:pPr>
              <a:defRPr/>
            </a:pPr>
            <a:r>
              <a:rPr lang="bg-BG" dirty="0">
                <a:latin typeface="Arial" charset="0"/>
              </a:rPr>
              <a:t>Елементите във всяка колона имат еднакъв смисъл и са от един и същи тип данни</a:t>
            </a:r>
          </a:p>
          <a:p>
            <a:pPr>
              <a:defRPr/>
            </a:pPr>
            <a:r>
              <a:rPr lang="bg-BG" dirty="0">
                <a:latin typeface="Arial" charset="0"/>
              </a:rPr>
              <a:t>Всеки елемент в таблицата е атомарен!!!</a:t>
            </a:r>
          </a:p>
          <a:p>
            <a:pPr>
              <a:defRPr/>
            </a:pPr>
            <a:r>
              <a:rPr lang="bg-BG" dirty="0">
                <a:latin typeface="Arial" charset="0"/>
              </a:rPr>
              <a:t>Колоните имат уникални имена</a:t>
            </a:r>
          </a:p>
          <a:p>
            <a:pPr>
              <a:defRPr/>
            </a:pPr>
            <a:r>
              <a:rPr lang="bg-BG" dirty="0">
                <a:latin typeface="Arial" charset="0"/>
              </a:rPr>
              <a:t>Няма повтарящи се редове</a:t>
            </a:r>
            <a:endParaRPr lang="en-US" dirty="0">
              <a:latin typeface="Arial" charset="0"/>
            </a:endParaRPr>
          </a:p>
          <a:p>
            <a:pPr>
              <a:defRPr/>
            </a:pPr>
            <a:r>
              <a:rPr lang="bg-BG" dirty="0">
                <a:latin typeface="Arial" charset="0"/>
              </a:rPr>
              <a:t>Информационното съдържание на релацията не зависи от наредбата на атрибутите и редовете ѝ.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937" y="6331843"/>
            <a:ext cx="2133600" cy="365125"/>
          </a:xfrm>
        </p:spPr>
        <p:txBody>
          <a:bodyPr/>
          <a:lstStyle/>
          <a:p>
            <a:r>
              <a:rPr lang="en-US"/>
              <a:t>2019 </a:t>
            </a:r>
            <a:r>
              <a:rPr lang="bg-BG"/>
              <a:t> </a:t>
            </a:r>
            <a:r>
              <a:rPr lang="bg-BG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30913" y="6331843"/>
            <a:ext cx="2530624" cy="365125"/>
          </a:xfrm>
        </p:spPr>
        <p:txBody>
          <a:bodyPr/>
          <a:lstStyle/>
          <a:p>
            <a:r>
              <a:rPr lang="bg-BG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40354244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Основни понятия за релациите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bg-BG" b="1" dirty="0">
                <a:latin typeface="Arial" charset="0"/>
              </a:rPr>
              <a:t>Атрибути - </a:t>
            </a:r>
            <a:r>
              <a:rPr lang="bg-BG" dirty="0">
                <a:latin typeface="Arial" charset="0"/>
              </a:rPr>
              <a:t>колоните на таблицата; всеки атрибут се характеризира  с уникално име и тип на данните.</a:t>
            </a:r>
            <a:endParaRPr lang="en-US" dirty="0">
              <a:latin typeface="Arial" charset="0"/>
            </a:endParaRPr>
          </a:p>
          <a:p>
            <a:pPr algn="just">
              <a:defRPr/>
            </a:pPr>
            <a:r>
              <a:rPr lang="bg-BG" b="1" dirty="0">
                <a:latin typeface="Arial" charset="0"/>
              </a:rPr>
              <a:t>Кортежи </a:t>
            </a:r>
            <a:r>
              <a:rPr lang="bg-BG" dirty="0">
                <a:latin typeface="Arial" charset="0"/>
              </a:rPr>
              <a:t>– нареден списък от стойности, приемани от атрибутите, т.е. редовете на таблицата.</a:t>
            </a:r>
          </a:p>
          <a:p>
            <a:pPr algn="just">
              <a:defRPr/>
            </a:pPr>
            <a:r>
              <a:rPr lang="bg-BG" b="1" dirty="0">
                <a:latin typeface="Arial" charset="0"/>
              </a:rPr>
              <a:t>Домейн </a:t>
            </a:r>
            <a:r>
              <a:rPr lang="bg-BG" dirty="0">
                <a:latin typeface="Arial" charset="0"/>
              </a:rPr>
              <a:t>- допустимото множество от стойности, които може да приема даден атрибут; определя се от типа на данните и други ограничения.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937" y="6331843"/>
            <a:ext cx="2133600" cy="365125"/>
          </a:xfrm>
        </p:spPr>
        <p:txBody>
          <a:bodyPr/>
          <a:lstStyle/>
          <a:p>
            <a:r>
              <a:rPr lang="en-US"/>
              <a:t>2019 </a:t>
            </a:r>
            <a:r>
              <a:rPr lang="bg-BG"/>
              <a:t> </a:t>
            </a:r>
            <a:r>
              <a:rPr lang="bg-BG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30913" y="6331843"/>
            <a:ext cx="2530624" cy="365125"/>
          </a:xfrm>
        </p:spPr>
        <p:txBody>
          <a:bodyPr/>
          <a:lstStyle/>
          <a:p>
            <a:r>
              <a:rPr lang="bg-BG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19392210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601" y="183555"/>
            <a:ext cx="8229600" cy="562074"/>
          </a:xfrm>
        </p:spPr>
        <p:txBody>
          <a:bodyPr>
            <a:noAutofit/>
          </a:bodyPr>
          <a:lstStyle/>
          <a:p>
            <a:r>
              <a:rPr lang="bg-BG" sz="2800" dirty="0"/>
              <a:t>Формални и неформални термини </a:t>
            </a:r>
            <a:br>
              <a:rPr lang="bg-BG" sz="2800" dirty="0"/>
            </a:br>
            <a:r>
              <a:rPr lang="bg-BG" sz="2800" dirty="0"/>
              <a:t>в релационния модел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937" y="6331843"/>
            <a:ext cx="2133600" cy="365125"/>
          </a:xfrm>
        </p:spPr>
        <p:txBody>
          <a:bodyPr/>
          <a:lstStyle/>
          <a:p>
            <a:r>
              <a:rPr lang="en-US"/>
              <a:t>2019 </a:t>
            </a:r>
            <a:r>
              <a:rPr lang="bg-BG"/>
              <a:t> </a:t>
            </a:r>
            <a:r>
              <a:rPr lang="bg-BG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30913" y="6331843"/>
            <a:ext cx="2530624" cy="365125"/>
          </a:xfrm>
        </p:spPr>
        <p:txBody>
          <a:bodyPr/>
          <a:lstStyle/>
          <a:p>
            <a:r>
              <a:rPr lang="bg-BG"/>
              <a:t>Икономически университет - Варна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C75B10-B4FC-423D-BD0E-49A599B604F7}"/>
              </a:ext>
            </a:extLst>
          </p:cNvPr>
          <p:cNvSpPr>
            <a:spLocks noGrp="1" noChangeArrowheads="1"/>
          </p:cNvSpPr>
          <p:nvPr/>
        </p:nvSpPr>
        <p:spPr>
          <a:xfrm>
            <a:off x="432594" y="1303338"/>
            <a:ext cx="3810000" cy="42513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 eaLnBrk="1" hangingPunct="1">
              <a:buSzPct val="110000"/>
              <a:buFont typeface="Wingdings" pitchFamily="2" charset="2"/>
              <a:buChar char="n"/>
              <a:defRPr/>
            </a:pPr>
            <a:r>
              <a:rPr lang="bg-BG" sz="3200">
                <a:latin typeface="Arial Unicode MS" pitchFamily="34" charset="-128"/>
              </a:rPr>
              <a:t>Релация   (</a:t>
            </a:r>
            <a:r>
              <a:rPr lang="en-US" sz="3200">
                <a:latin typeface="Arial Unicode MS" pitchFamily="34" charset="-128"/>
              </a:rPr>
              <a:t>RELATION</a:t>
            </a:r>
            <a:r>
              <a:rPr lang="bg-BG" sz="3200">
                <a:latin typeface="Arial Unicode MS" pitchFamily="34" charset="-128"/>
              </a:rPr>
              <a:t>) </a:t>
            </a:r>
          </a:p>
          <a:p>
            <a:pPr lvl="1" eaLnBrk="1" hangingPunct="1">
              <a:buSzPct val="110000"/>
              <a:buFont typeface="Wingdings" pitchFamily="2" charset="2"/>
              <a:buChar char="n"/>
              <a:defRPr/>
            </a:pPr>
            <a:r>
              <a:rPr lang="bg-BG" sz="3200">
                <a:latin typeface="Arial Unicode MS" pitchFamily="34" charset="-128"/>
              </a:rPr>
              <a:t>Кортеж (</a:t>
            </a:r>
            <a:r>
              <a:rPr lang="en-US" sz="3200">
                <a:latin typeface="Arial Unicode MS" pitchFamily="34" charset="-128"/>
              </a:rPr>
              <a:t>TUPLE</a:t>
            </a:r>
            <a:r>
              <a:rPr lang="bg-BG" sz="3200">
                <a:latin typeface="Arial Unicode MS" pitchFamily="34" charset="-128"/>
              </a:rPr>
              <a:t>)</a:t>
            </a:r>
          </a:p>
          <a:p>
            <a:pPr lvl="1" eaLnBrk="1" hangingPunct="1">
              <a:buSzPct val="110000"/>
              <a:buFont typeface="Wingdings" pitchFamily="2" charset="2"/>
              <a:buChar char="n"/>
              <a:defRPr/>
            </a:pPr>
            <a:r>
              <a:rPr lang="bg-BG" sz="3200">
                <a:latin typeface="Arial Unicode MS" pitchFamily="34" charset="-128"/>
              </a:rPr>
              <a:t>Атрибут (</a:t>
            </a:r>
            <a:r>
              <a:rPr lang="en-US" sz="3200">
                <a:latin typeface="Arial Unicode MS" pitchFamily="34" charset="-128"/>
              </a:rPr>
              <a:t>ATTRIBUTE</a:t>
            </a:r>
            <a:r>
              <a:rPr lang="bg-BG" sz="3200">
                <a:latin typeface="Arial Unicode MS" pitchFamily="34" charset="-128"/>
              </a:rPr>
              <a:t>)</a:t>
            </a:r>
            <a:endParaRPr lang="en-US" sz="3200">
              <a:latin typeface="Arial Unicode MS" pitchFamily="34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73347-6ABE-4AC4-B5D5-56021FD33E89}"/>
              </a:ext>
            </a:extLst>
          </p:cNvPr>
          <p:cNvSpPr>
            <a:spLocks noGrp="1" noChangeArrowheads="1"/>
          </p:cNvSpPr>
          <p:nvPr/>
        </p:nvSpPr>
        <p:spPr>
          <a:xfrm>
            <a:off x="4394994" y="1303338"/>
            <a:ext cx="4316413" cy="42513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defRPr/>
            </a:pPr>
            <a:r>
              <a:rPr lang="bg-BG" sz="3200" dirty="0">
                <a:latin typeface="Arial Unicode MS" pitchFamily="34" charset="-128"/>
              </a:rPr>
              <a:t>Таблица (</a:t>
            </a:r>
            <a:r>
              <a:rPr lang="en-US" sz="3200" dirty="0">
                <a:latin typeface="Arial Unicode MS" pitchFamily="34" charset="-128"/>
              </a:rPr>
              <a:t>TABLE</a:t>
            </a:r>
            <a:r>
              <a:rPr lang="bg-BG" sz="3200" dirty="0">
                <a:latin typeface="Arial Unicode MS" pitchFamily="34" charset="-128"/>
              </a:rPr>
              <a:t>)</a:t>
            </a:r>
            <a:br>
              <a:rPr lang="bg-BG" sz="3200" dirty="0">
                <a:latin typeface="Arial Unicode MS" pitchFamily="34" charset="-128"/>
              </a:rPr>
            </a:br>
            <a:endParaRPr lang="bg-BG" sz="3200" dirty="0">
              <a:latin typeface="Arial Unicode MS" pitchFamily="34" charset="-128"/>
            </a:endParaRPr>
          </a:p>
          <a:p>
            <a:pPr>
              <a:defRPr/>
            </a:pPr>
            <a:r>
              <a:rPr lang="bg-BG" sz="3200" dirty="0">
                <a:latin typeface="Arial Unicode MS" pitchFamily="34" charset="-128"/>
              </a:rPr>
              <a:t>Ред (</a:t>
            </a:r>
            <a:r>
              <a:rPr lang="en-US" sz="3200" dirty="0">
                <a:latin typeface="Arial Unicode MS" pitchFamily="34" charset="-128"/>
              </a:rPr>
              <a:t>ROW</a:t>
            </a:r>
            <a:r>
              <a:rPr lang="bg-BG" sz="3200" dirty="0">
                <a:latin typeface="Arial Unicode MS" pitchFamily="34" charset="-128"/>
              </a:rPr>
              <a:t>)</a:t>
            </a:r>
            <a:br>
              <a:rPr lang="bg-BG" sz="3200" dirty="0">
                <a:latin typeface="Arial Unicode MS" pitchFamily="34" charset="-128"/>
              </a:rPr>
            </a:br>
            <a:r>
              <a:rPr lang="bg-BG" sz="3200" dirty="0">
                <a:latin typeface="Arial Unicode MS" pitchFamily="34" charset="-128"/>
              </a:rPr>
              <a:t>Запис (</a:t>
            </a:r>
            <a:r>
              <a:rPr lang="en-US" sz="3200">
                <a:latin typeface="Arial Unicode MS" pitchFamily="34" charset="-128"/>
              </a:rPr>
              <a:t>Record</a:t>
            </a:r>
            <a:r>
              <a:rPr lang="bg-BG" sz="3200">
                <a:latin typeface="Arial Unicode MS" pitchFamily="34" charset="-128"/>
              </a:rPr>
              <a:t>)</a:t>
            </a:r>
            <a:endParaRPr lang="bg-BG" sz="3200" dirty="0">
              <a:latin typeface="Arial Unicode MS" pitchFamily="34" charset="-128"/>
            </a:endParaRPr>
          </a:p>
          <a:p>
            <a:pPr eaLnBrk="1" hangingPunct="1">
              <a:defRPr/>
            </a:pPr>
            <a:r>
              <a:rPr lang="bg-BG" sz="3200" dirty="0">
                <a:latin typeface="Arial Unicode MS" pitchFamily="34" charset="-128"/>
              </a:rPr>
              <a:t>Колона (</a:t>
            </a:r>
            <a:r>
              <a:rPr lang="en-US" sz="3200" dirty="0">
                <a:latin typeface="Arial Unicode MS" pitchFamily="34" charset="-128"/>
              </a:rPr>
              <a:t>COLUMN</a:t>
            </a:r>
            <a:r>
              <a:rPr lang="bg-BG" sz="3200" dirty="0">
                <a:latin typeface="Arial Unicode MS" pitchFamily="34" charset="-128"/>
              </a:rPr>
              <a:t>) или Поле (</a:t>
            </a:r>
            <a:r>
              <a:rPr lang="en-US" sz="3200" dirty="0">
                <a:latin typeface="Arial Unicode MS" pitchFamily="34" charset="-128"/>
              </a:rPr>
              <a:t>Field) </a:t>
            </a:r>
          </a:p>
          <a:p>
            <a:pPr eaLnBrk="1" hangingPunct="1">
              <a:defRPr/>
            </a:pPr>
            <a:endParaRPr lang="en-US" sz="3200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16494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555"/>
            <a:ext cx="8229600" cy="562074"/>
          </a:xfrm>
        </p:spPr>
        <p:txBody>
          <a:bodyPr>
            <a:noAutofit/>
          </a:bodyPr>
          <a:lstStyle/>
          <a:p>
            <a:r>
              <a:rPr lang="bg-BG" sz="3200" dirty="0"/>
              <a:t>Релационен модел на данните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bg-BG" sz="3600" dirty="0">
                <a:latin typeface="Verdana" pitchFamily="34" charset="0"/>
              </a:rPr>
              <a:t>Състои се от три компонента</a:t>
            </a:r>
            <a:r>
              <a:rPr lang="bg-BG" sz="3600" b="1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bg-BG" sz="3200" dirty="0">
                <a:latin typeface="Verdana" pitchFamily="34" charset="0"/>
              </a:rPr>
              <a:t> </a:t>
            </a:r>
            <a:r>
              <a:rPr lang="bg-BG" sz="3200" b="1" dirty="0">
                <a:latin typeface="Verdana" pitchFamily="34" charset="0"/>
              </a:rPr>
              <a:t>Структурна</a:t>
            </a:r>
            <a:r>
              <a:rPr lang="bg-BG" sz="3200" dirty="0">
                <a:latin typeface="Verdana" pitchFamily="34" charset="0"/>
              </a:rPr>
              <a:t> компонента – съвкупност от таблици (релации), които са свързани помежду си</a:t>
            </a:r>
          </a:p>
          <a:p>
            <a:pPr lvl="1"/>
            <a:r>
              <a:rPr lang="bg-BG" sz="3200" dirty="0">
                <a:latin typeface="Verdana" pitchFamily="34" charset="0"/>
              </a:rPr>
              <a:t> </a:t>
            </a:r>
            <a:r>
              <a:rPr lang="bg-BG" sz="3200" b="1" dirty="0">
                <a:latin typeface="Verdana" pitchFamily="34" charset="0"/>
              </a:rPr>
              <a:t>Операции</a:t>
            </a:r>
            <a:r>
              <a:rPr lang="bg-BG" sz="3200" dirty="0">
                <a:latin typeface="Verdana" pitchFamily="34" charset="0"/>
              </a:rPr>
              <a:t> за манипулиране с релациите</a:t>
            </a:r>
          </a:p>
          <a:p>
            <a:pPr lvl="1"/>
            <a:r>
              <a:rPr lang="bg-BG" sz="3200" dirty="0">
                <a:latin typeface="Verdana" pitchFamily="34" charset="0"/>
              </a:rPr>
              <a:t> Набор от </a:t>
            </a:r>
            <a:r>
              <a:rPr lang="bg-BG" sz="3200" b="1" dirty="0">
                <a:latin typeface="Verdana" pitchFamily="34" charset="0"/>
              </a:rPr>
              <a:t>правила</a:t>
            </a:r>
            <a:r>
              <a:rPr lang="bg-BG" sz="3200" dirty="0">
                <a:latin typeface="Verdana" pitchFamily="34" charset="0"/>
              </a:rPr>
              <a:t> за управление интегритета (</a:t>
            </a:r>
            <a:r>
              <a:rPr lang="bg-BG" sz="3200" dirty="0" err="1">
                <a:latin typeface="Verdana" pitchFamily="34" charset="0"/>
              </a:rPr>
              <a:t>цялостта</a:t>
            </a:r>
            <a:r>
              <a:rPr lang="bg-BG" sz="3200" dirty="0">
                <a:latin typeface="Verdana" pitchFamily="34" charset="0"/>
              </a:rPr>
              <a:t>) на данните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937" y="6331843"/>
            <a:ext cx="2133600" cy="365125"/>
          </a:xfrm>
        </p:spPr>
        <p:txBody>
          <a:bodyPr/>
          <a:lstStyle/>
          <a:p>
            <a:r>
              <a:rPr lang="en-US"/>
              <a:t>2019 </a:t>
            </a:r>
            <a:r>
              <a:rPr lang="bg-BG"/>
              <a:t> </a:t>
            </a:r>
            <a:r>
              <a:rPr lang="bg-BG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30913" y="6331843"/>
            <a:ext cx="2530624" cy="365125"/>
          </a:xfrm>
        </p:spPr>
        <p:txBody>
          <a:bodyPr/>
          <a:lstStyle/>
          <a:p>
            <a:r>
              <a:rPr lang="bg-BG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5436112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Основни понятия за релациите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defRPr/>
            </a:pPr>
            <a:r>
              <a:rPr lang="bg-BG" sz="2800" b="1" dirty="0">
                <a:latin typeface="Arial" charset="0"/>
              </a:rPr>
              <a:t>Ключ - </a:t>
            </a:r>
            <a:r>
              <a:rPr lang="bg-BG" sz="2800" dirty="0">
                <a:latin typeface="Arial" charset="0"/>
              </a:rPr>
              <a:t>атрибут или група от атрибути, които определят уникално редовете в релацията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bg-BG" sz="2400" dirty="0">
                <a:latin typeface="Arial" charset="0"/>
              </a:rPr>
              <a:t>Прости и съставни ключове</a:t>
            </a:r>
          </a:p>
          <a:p>
            <a:pPr marL="365760" lvl="1" indent="0">
              <a:buNone/>
              <a:defRPr/>
            </a:pPr>
            <a:r>
              <a:rPr lang="bg-BG" sz="2400" dirty="0">
                <a:latin typeface="Arial" charset="0"/>
              </a:rPr>
              <a:t>Пример:</a:t>
            </a:r>
            <a:endParaRPr lang="en-US" sz="2400" dirty="0">
              <a:latin typeface="Arial" charset="0"/>
            </a:endParaRPr>
          </a:p>
          <a:p>
            <a:pPr>
              <a:buNone/>
              <a:defRPr/>
            </a:pPr>
            <a:r>
              <a:rPr lang="bg-BG" sz="2400" dirty="0">
                <a:latin typeface="Arial" charset="0"/>
              </a:rPr>
              <a:t>Студенти</a:t>
            </a:r>
          </a:p>
          <a:p>
            <a:pPr>
              <a:buNone/>
              <a:defRPr/>
            </a:pPr>
            <a:r>
              <a:rPr lang="bg-BG" sz="2300" dirty="0">
                <a:latin typeface="Arial" charset="0"/>
              </a:rPr>
              <a:t>(факултет, спец-</a:t>
            </a:r>
            <a:r>
              <a:rPr lang="bg-BG" sz="2300" dirty="0" err="1">
                <a:latin typeface="Arial" charset="0"/>
              </a:rPr>
              <a:t>ст</a:t>
            </a:r>
            <a:r>
              <a:rPr lang="bg-BG" sz="2300">
                <a:latin typeface="Arial" charset="0"/>
              </a:rPr>
              <a:t>, ФН, </a:t>
            </a:r>
            <a:r>
              <a:rPr lang="bg-BG" sz="2300" dirty="0">
                <a:latin typeface="Arial" charset="0"/>
              </a:rPr>
              <a:t>СИН, име, ЕГН, адрес)</a:t>
            </a:r>
          </a:p>
          <a:p>
            <a:pPr>
              <a:defRPr/>
            </a:pPr>
            <a:r>
              <a:rPr lang="bg-BG" sz="2800" b="1" dirty="0">
                <a:latin typeface="Arial" charset="0"/>
              </a:rPr>
              <a:t>Възможни ключове </a:t>
            </a:r>
            <a:r>
              <a:rPr lang="bg-BG" sz="2800" dirty="0">
                <a:latin typeface="Arial" charset="0"/>
              </a:rPr>
              <a:t>са:</a:t>
            </a:r>
          </a:p>
          <a:p>
            <a:pPr>
              <a:buNone/>
              <a:defRPr/>
            </a:pPr>
            <a:r>
              <a:rPr lang="bg-BG" sz="2800" dirty="0">
                <a:latin typeface="Arial" charset="0"/>
              </a:rPr>
              <a:t>	- ЕГН - прост </a:t>
            </a:r>
          </a:p>
          <a:p>
            <a:pPr>
              <a:buNone/>
              <a:defRPr/>
            </a:pPr>
            <a:r>
              <a:rPr lang="bg-BG" sz="2800" dirty="0">
                <a:latin typeface="Arial" charset="0"/>
              </a:rPr>
              <a:t>	- </a:t>
            </a:r>
            <a:r>
              <a:rPr lang="bg-BG" sz="2800" err="1">
                <a:latin typeface="Arial" charset="0"/>
              </a:rPr>
              <a:t>спец-ст</a:t>
            </a:r>
            <a:r>
              <a:rPr lang="bg-BG" sz="2800">
                <a:latin typeface="Arial" charset="0"/>
              </a:rPr>
              <a:t>+СИН- </a:t>
            </a:r>
            <a:r>
              <a:rPr lang="bg-BG" sz="2800" dirty="0">
                <a:latin typeface="Arial" charset="0"/>
              </a:rPr>
              <a:t>съставен</a:t>
            </a:r>
            <a:r>
              <a:rPr lang="en-US" sz="2800" dirty="0">
                <a:latin typeface="Arial" charset="0"/>
              </a:rPr>
              <a:t> </a:t>
            </a:r>
            <a:endParaRPr lang="bg-BG" sz="2800" dirty="0">
              <a:latin typeface="Arial" charset="0"/>
            </a:endParaRPr>
          </a:p>
          <a:p>
            <a:pPr>
              <a:buNone/>
              <a:defRPr/>
            </a:pPr>
            <a:r>
              <a:rPr lang="bg-BG" sz="2800" dirty="0">
                <a:latin typeface="Arial" charset="0"/>
              </a:rPr>
              <a:t>	</a:t>
            </a:r>
            <a:r>
              <a:rPr lang="bg-BG" sz="2800">
                <a:latin typeface="Arial" charset="0"/>
              </a:rPr>
              <a:t>- ФН </a:t>
            </a:r>
            <a:r>
              <a:rPr lang="bg-BG" sz="2800" dirty="0">
                <a:latin typeface="Arial" charset="0"/>
              </a:rPr>
              <a:t>- прост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937" y="6331843"/>
            <a:ext cx="2133600" cy="365125"/>
          </a:xfrm>
        </p:spPr>
        <p:txBody>
          <a:bodyPr/>
          <a:lstStyle/>
          <a:p>
            <a:r>
              <a:rPr lang="en-US"/>
              <a:t>2019 </a:t>
            </a:r>
            <a:r>
              <a:rPr lang="bg-BG"/>
              <a:t> </a:t>
            </a:r>
            <a:r>
              <a:rPr lang="bg-BG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30913" y="6331843"/>
            <a:ext cx="2530624" cy="365125"/>
          </a:xfrm>
        </p:spPr>
        <p:txBody>
          <a:bodyPr/>
          <a:lstStyle/>
          <a:p>
            <a:r>
              <a:rPr lang="bg-BG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36573536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00" y="183555"/>
            <a:ext cx="8229600" cy="562074"/>
          </a:xfrm>
        </p:spPr>
        <p:txBody>
          <a:bodyPr>
            <a:noAutofit/>
          </a:bodyPr>
          <a:lstStyle/>
          <a:p>
            <a:r>
              <a:rPr lang="bg-BG" sz="2800" dirty="0"/>
              <a:t>Първичен ключ </a:t>
            </a:r>
            <a:br>
              <a:rPr lang="bg-BG" sz="2800" dirty="0"/>
            </a:br>
            <a:r>
              <a:rPr lang="bg-BG" sz="2800" dirty="0"/>
              <a:t>(</a:t>
            </a:r>
            <a:r>
              <a:rPr lang="en-US" sz="2800" dirty="0"/>
              <a:t>Primary Key</a:t>
            </a:r>
            <a:r>
              <a:rPr lang="bg-BG" sz="2800" dirty="0"/>
              <a:t> - РК</a:t>
            </a:r>
            <a:r>
              <a:rPr lang="en-US" sz="2800" dirty="0"/>
              <a:t>)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bg-BG" dirty="0">
                <a:latin typeface="Arial" charset="0"/>
              </a:rPr>
              <a:t> Възможен ключ, който е избран да идентифицира редовете в релацията </a:t>
            </a:r>
          </a:p>
          <a:p>
            <a:pPr>
              <a:defRPr/>
            </a:pPr>
            <a:r>
              <a:rPr lang="bg-BG" dirty="0">
                <a:latin typeface="Arial" charset="0"/>
              </a:rPr>
              <a:t> Изисквания към </a:t>
            </a:r>
            <a:r>
              <a:rPr lang="en-US" dirty="0">
                <a:latin typeface="Arial" charset="0"/>
              </a:rPr>
              <a:t>PK </a:t>
            </a:r>
          </a:p>
          <a:p>
            <a:pPr lvl="1">
              <a:defRPr/>
            </a:pPr>
            <a:r>
              <a:rPr lang="bg-BG" u="sng" dirty="0">
                <a:latin typeface="Arial" charset="0"/>
              </a:rPr>
              <a:t>Уникалност</a:t>
            </a:r>
            <a:r>
              <a:rPr lang="bg-BG" dirty="0">
                <a:latin typeface="Arial" charset="0"/>
              </a:rPr>
              <a:t> – не може да приема дублиращи се стойности</a:t>
            </a:r>
            <a:endParaRPr lang="en-US" dirty="0">
              <a:latin typeface="Arial" charset="0"/>
            </a:endParaRPr>
          </a:p>
          <a:p>
            <a:pPr lvl="1">
              <a:defRPr/>
            </a:pPr>
            <a:r>
              <a:rPr lang="en-US" u="sng" dirty="0">
                <a:latin typeface="Arial" charset="0"/>
              </a:rPr>
              <a:t>Is No Null - </a:t>
            </a:r>
            <a:r>
              <a:rPr lang="bg-BG" dirty="0">
                <a:latin typeface="Arial" charset="0"/>
              </a:rPr>
              <a:t>не</a:t>
            </a:r>
            <a:r>
              <a:rPr lang="en-US" dirty="0">
                <a:latin typeface="Arial" charset="0"/>
              </a:rPr>
              <a:t> </a:t>
            </a:r>
            <a:r>
              <a:rPr lang="bg-BG" dirty="0">
                <a:latin typeface="Arial" charset="0"/>
              </a:rPr>
              <a:t>може да приема неопределени стойности</a:t>
            </a:r>
          </a:p>
          <a:p>
            <a:pPr lvl="1">
              <a:defRPr/>
            </a:pPr>
            <a:r>
              <a:rPr lang="bg-BG" u="sng" dirty="0">
                <a:latin typeface="Arial" charset="0"/>
              </a:rPr>
              <a:t>Минималност</a:t>
            </a:r>
            <a:r>
              <a:rPr lang="en-US" u="sng" dirty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– </a:t>
            </a:r>
            <a:r>
              <a:rPr lang="bg-BG" dirty="0">
                <a:latin typeface="Arial" charset="0"/>
              </a:rPr>
              <a:t>нито един от атрибутите, влизащи в състава на РК не може да се премахне без това да наруши свойството уникалност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937" y="6331843"/>
            <a:ext cx="2133600" cy="365125"/>
          </a:xfrm>
        </p:spPr>
        <p:txBody>
          <a:bodyPr/>
          <a:lstStyle/>
          <a:p>
            <a:r>
              <a:rPr lang="en-US"/>
              <a:t>2019 </a:t>
            </a:r>
            <a:r>
              <a:rPr lang="bg-BG"/>
              <a:t> </a:t>
            </a:r>
            <a:r>
              <a:rPr lang="bg-BG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30913" y="6331843"/>
            <a:ext cx="2530624" cy="365125"/>
          </a:xfrm>
        </p:spPr>
        <p:txBody>
          <a:bodyPr/>
          <a:lstStyle/>
          <a:p>
            <a:r>
              <a:rPr lang="bg-BG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7254342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>
                <a:latin typeface="Arial" charset="0"/>
              </a:rPr>
              <a:t>Роля на първичния ключ</a:t>
            </a:r>
            <a:endParaRPr lang="bg-B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defRPr/>
            </a:pPr>
            <a:r>
              <a:rPr lang="bg-BG" dirty="0">
                <a:latin typeface="Arial" charset="0"/>
              </a:rPr>
              <a:t>Уникално определя редовете в релацията</a:t>
            </a:r>
          </a:p>
          <a:p>
            <a:pPr algn="just">
              <a:defRPr/>
            </a:pPr>
            <a:r>
              <a:rPr lang="bg-BG" dirty="0">
                <a:latin typeface="Arial" charset="0"/>
              </a:rPr>
              <a:t>Използва се за връзка с други релации</a:t>
            </a:r>
          </a:p>
          <a:p>
            <a:pPr algn="just">
              <a:defRPr/>
            </a:pPr>
            <a:r>
              <a:rPr lang="bg-BG" dirty="0">
                <a:latin typeface="Arial" charset="0"/>
              </a:rPr>
              <a:t>Редовете в релацията се подреждат във възходящ ред по неговите значения при показване на съдържанието на релацията</a:t>
            </a:r>
          </a:p>
          <a:p>
            <a:pPr algn="just">
              <a:defRPr/>
            </a:pPr>
            <a:r>
              <a:rPr lang="bg-BG" dirty="0">
                <a:latin typeface="Arial" charset="0"/>
              </a:rPr>
              <a:t>По него се търсят данните в релацията</a:t>
            </a:r>
          </a:p>
          <a:p>
            <a:pPr algn="just">
              <a:defRPr/>
            </a:pPr>
            <a:r>
              <a:rPr lang="bg-BG" dirty="0">
                <a:latin typeface="Arial" charset="0"/>
              </a:rPr>
              <a:t>Повечето СУБД по подразбиране създават индекс по първичния ключ</a:t>
            </a:r>
            <a:r>
              <a:rPr lang="en-US" dirty="0">
                <a:latin typeface="Arial" charset="0"/>
              </a:rPr>
              <a:t> </a:t>
            </a:r>
            <a:r>
              <a:rPr lang="bg-BG" dirty="0">
                <a:latin typeface="Arial" charset="0"/>
              </a:rPr>
              <a:t>(обикновено, първичен индекс)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937" y="6331843"/>
            <a:ext cx="2133600" cy="365125"/>
          </a:xfrm>
        </p:spPr>
        <p:txBody>
          <a:bodyPr/>
          <a:lstStyle/>
          <a:p>
            <a:r>
              <a:rPr lang="en-US"/>
              <a:t>2019 </a:t>
            </a:r>
            <a:r>
              <a:rPr lang="bg-BG"/>
              <a:t> </a:t>
            </a:r>
            <a:r>
              <a:rPr lang="bg-BG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30913" y="6331843"/>
            <a:ext cx="2530624" cy="365125"/>
          </a:xfrm>
        </p:spPr>
        <p:txBody>
          <a:bodyPr/>
          <a:lstStyle/>
          <a:p>
            <a:r>
              <a:rPr lang="bg-BG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4667467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Индекс (</a:t>
            </a:r>
            <a:r>
              <a:rPr lang="en-GB" sz="3200" dirty="0"/>
              <a:t>Index</a:t>
            </a:r>
            <a:r>
              <a:rPr lang="bg-BG" sz="32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17031"/>
          </a:xfrm>
        </p:spPr>
        <p:txBody>
          <a:bodyPr>
            <a:normAutofit/>
          </a:bodyPr>
          <a:lstStyle/>
          <a:p>
            <a:pPr lvl="1">
              <a:spcBef>
                <a:spcPct val="75000"/>
              </a:spcBef>
              <a:buFont typeface="Arial" panose="020B0604020202020204" pitchFamily="34" charset="0"/>
              <a:buChar char="•"/>
            </a:pPr>
            <a:r>
              <a:rPr lang="bg-BG" sz="3200" dirty="0">
                <a:latin typeface="Arial" panose="020B0604020202020204" pitchFamily="34" charset="0"/>
                <a:cs typeface="Arial" panose="020B0604020202020204" pitchFamily="34" charset="0"/>
              </a:rPr>
              <a:t>Индексът е подреден набор от указатели към данните в таблицата</a:t>
            </a:r>
          </a:p>
          <a:p>
            <a:pPr lvl="1">
              <a:spcBef>
                <a:spcPct val="75000"/>
              </a:spcBef>
              <a:buFont typeface="Arial" panose="020B0604020202020204" pitchFamily="34" charset="0"/>
              <a:buChar char="•"/>
            </a:pPr>
            <a:r>
              <a:rPr lang="bg-BG" sz="3200" dirty="0">
                <a:latin typeface="Arial" panose="020B0604020202020204" pitchFamily="34" charset="0"/>
                <a:cs typeface="Arial" panose="020B0604020202020204" pitchFamily="34" charset="0"/>
              </a:rPr>
              <a:t>Повишава производителността – достъпът до данните е по-бърз</a:t>
            </a:r>
          </a:p>
          <a:p>
            <a:pPr lvl="1">
              <a:spcBef>
                <a:spcPct val="75000"/>
              </a:spcBef>
              <a:buFont typeface="Arial" panose="020B0604020202020204" pitchFamily="34" charset="0"/>
              <a:buChar char="•"/>
            </a:pPr>
            <a:r>
              <a:rPr lang="bg-BG" sz="3200" dirty="0">
                <a:latin typeface="Arial" panose="020B0604020202020204" pitchFamily="34" charset="0"/>
                <a:cs typeface="Arial" panose="020B0604020202020204" pitchFamily="34" charset="0"/>
              </a:rPr>
              <a:t>Индексите изискват физическо място на твърдия диск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937" y="6331843"/>
            <a:ext cx="2133600" cy="365125"/>
          </a:xfrm>
        </p:spPr>
        <p:txBody>
          <a:bodyPr/>
          <a:lstStyle/>
          <a:p>
            <a:r>
              <a:rPr lang="en-US"/>
              <a:t>2019 </a:t>
            </a:r>
            <a:r>
              <a:rPr lang="bg-BG"/>
              <a:t> </a:t>
            </a:r>
            <a:r>
              <a:rPr lang="bg-BG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30913" y="6331843"/>
            <a:ext cx="2530624" cy="365125"/>
          </a:xfrm>
        </p:spPr>
        <p:txBody>
          <a:bodyPr/>
          <a:lstStyle/>
          <a:p>
            <a:r>
              <a:rPr lang="bg-BG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41880034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Връзки между релациите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bg-BG" dirty="0">
                <a:latin typeface="Arial" pitchFamily="34" charset="0"/>
                <a:cs typeface="Arial" pitchFamily="34" charset="0"/>
              </a:rPr>
              <a:t>На основата на общи атрибути</a:t>
            </a:r>
          </a:p>
          <a:p>
            <a:pPr>
              <a:defRPr/>
            </a:pPr>
            <a:r>
              <a:rPr lang="bg-BG" dirty="0">
                <a:latin typeface="Arial" pitchFamily="34" charset="0"/>
                <a:cs typeface="Arial" pitchFamily="34" charset="0"/>
              </a:rPr>
              <a:t>Пример:</a:t>
            </a:r>
          </a:p>
          <a:p>
            <a:pPr marL="849313" lvl="1">
              <a:spcBef>
                <a:spcPct val="45000"/>
              </a:spcBef>
              <a:buNone/>
            </a:pPr>
            <a:r>
              <a:rPr lang="en-GB" sz="2400" dirty="0">
                <a:latin typeface="Arial" charset="0"/>
              </a:rPr>
              <a:t>Departments(</a:t>
            </a:r>
            <a:r>
              <a:rPr lang="en-GB" sz="2400" u="sng" dirty="0" err="1">
                <a:latin typeface="Arial" charset="0"/>
              </a:rPr>
              <a:t>Dept_No</a:t>
            </a:r>
            <a:r>
              <a:rPr lang="en-GB" sz="2400" dirty="0">
                <a:latin typeface="Arial" charset="0"/>
              </a:rPr>
              <a:t>, </a:t>
            </a:r>
            <a:r>
              <a:rPr lang="en-GB" sz="2400" dirty="0" err="1">
                <a:latin typeface="Arial" charset="0"/>
              </a:rPr>
              <a:t>Dept_Name</a:t>
            </a:r>
            <a:r>
              <a:rPr lang="en-GB" sz="2400" dirty="0">
                <a:latin typeface="Arial" charset="0"/>
              </a:rPr>
              <a:t>)</a:t>
            </a:r>
          </a:p>
          <a:p>
            <a:pPr marL="849313" lvl="1">
              <a:spcBef>
                <a:spcPct val="45000"/>
              </a:spcBef>
              <a:buFont typeface="Wingdings" pitchFamily="2" charset="2"/>
              <a:buNone/>
            </a:pPr>
            <a:r>
              <a:rPr lang="en-GB" sz="2400" dirty="0">
                <a:latin typeface="Arial" charset="0"/>
              </a:rPr>
              <a:t>Employee</a:t>
            </a:r>
            <a:r>
              <a:rPr lang="en-US" sz="2400" dirty="0">
                <a:latin typeface="Arial" charset="0"/>
              </a:rPr>
              <a:t>s</a:t>
            </a:r>
            <a:r>
              <a:rPr lang="en-GB" sz="2400" dirty="0">
                <a:latin typeface="Arial" charset="0"/>
              </a:rPr>
              <a:t>(</a:t>
            </a:r>
            <a:r>
              <a:rPr lang="en-GB" sz="2400" u="sng" dirty="0" err="1">
                <a:latin typeface="Arial" charset="0"/>
              </a:rPr>
              <a:t>Emp_No</a:t>
            </a:r>
            <a:r>
              <a:rPr lang="en-GB" sz="2400" dirty="0">
                <a:latin typeface="Arial" charset="0"/>
              </a:rPr>
              <a:t>, </a:t>
            </a:r>
            <a:r>
              <a:rPr lang="en-GB" sz="2400" i="1" u="dotted" dirty="0" err="1">
                <a:latin typeface="Arial" charset="0"/>
              </a:rPr>
              <a:t>dept_no</a:t>
            </a:r>
            <a:r>
              <a:rPr lang="en-GB" sz="2400" dirty="0">
                <a:latin typeface="Arial" charset="0"/>
              </a:rPr>
              <a:t>, </a:t>
            </a:r>
            <a:r>
              <a:rPr lang="en-GB" sz="2400" dirty="0" err="1">
                <a:latin typeface="Arial" charset="0"/>
              </a:rPr>
              <a:t>Emp_Name</a:t>
            </a:r>
            <a:r>
              <a:rPr lang="en-GB" sz="2400" i="1" dirty="0">
                <a:latin typeface="Arial" charset="0"/>
              </a:rPr>
              <a:t>)</a:t>
            </a:r>
            <a:endParaRPr lang="en-GB" sz="2400" dirty="0">
              <a:latin typeface="Arial" charset="0"/>
            </a:endParaRPr>
          </a:p>
          <a:p>
            <a:pPr>
              <a:defRPr/>
            </a:pPr>
            <a:r>
              <a:rPr lang="bg-BG" dirty="0">
                <a:latin typeface="Arial" pitchFamily="34" charset="0"/>
                <a:cs typeface="Arial" pitchFamily="34" charset="0"/>
              </a:rPr>
              <a:t>Атрибут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bg-BG" dirty="0">
                <a:latin typeface="Arial" pitchFamily="34" charset="0"/>
                <a:cs typeface="Arial" pitchFamily="34" charset="0"/>
              </a:rPr>
              <a:t>в една релация, който съответства </a:t>
            </a:r>
            <a:r>
              <a:rPr lang="bg-BG">
                <a:latin typeface="Arial" pitchFamily="34" charset="0"/>
                <a:cs typeface="Arial" pitchFamily="34" charset="0"/>
              </a:rPr>
              <a:t>на първичен </a:t>
            </a:r>
            <a:r>
              <a:rPr lang="bg-BG" dirty="0">
                <a:latin typeface="Arial" pitchFamily="34" charset="0"/>
                <a:cs typeface="Arial" pitchFamily="34" charset="0"/>
              </a:rPr>
              <a:t>ключ </a:t>
            </a:r>
            <a:r>
              <a:rPr lang="bg-BG">
                <a:latin typeface="Arial" pitchFamily="34" charset="0"/>
                <a:cs typeface="Arial" pitchFamily="34" charset="0"/>
              </a:rPr>
              <a:t>в друга (или същата) </a:t>
            </a:r>
            <a:r>
              <a:rPr lang="bg-BG" dirty="0">
                <a:latin typeface="Arial" pitchFamily="34" charset="0"/>
                <a:cs typeface="Arial" pitchFamily="34" charset="0"/>
              </a:rPr>
              <a:t>релация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bg-BG" dirty="0">
                <a:latin typeface="Arial" pitchFamily="34" charset="0"/>
                <a:cs typeface="Arial" pitchFamily="34" charset="0"/>
              </a:rPr>
              <a:t>наричаме </a:t>
            </a:r>
            <a:r>
              <a:rPr lang="bg-BG" b="1" dirty="0">
                <a:latin typeface="Arial" pitchFamily="34" charset="0"/>
                <a:cs typeface="Arial" pitchFamily="34" charset="0"/>
              </a:rPr>
              <a:t>външен ключ</a:t>
            </a:r>
            <a:r>
              <a:rPr lang="bg-BG" dirty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>
                <a:latin typeface="Arial" pitchFamily="34" charset="0"/>
                <a:cs typeface="Arial" pitchFamily="34" charset="0"/>
              </a:rPr>
              <a:t>Foreign Key - FK)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937" y="6331843"/>
            <a:ext cx="2133600" cy="365125"/>
          </a:xfrm>
        </p:spPr>
        <p:txBody>
          <a:bodyPr/>
          <a:lstStyle/>
          <a:p>
            <a:r>
              <a:rPr lang="en-US"/>
              <a:t>2019 </a:t>
            </a:r>
            <a:r>
              <a:rPr lang="bg-BG"/>
              <a:t> </a:t>
            </a:r>
            <a:r>
              <a:rPr lang="bg-BG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30913" y="6331843"/>
            <a:ext cx="2530624" cy="365125"/>
          </a:xfrm>
        </p:spPr>
        <p:txBody>
          <a:bodyPr/>
          <a:lstStyle/>
          <a:p>
            <a:r>
              <a:rPr lang="bg-BG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38580450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555"/>
            <a:ext cx="8229600" cy="562074"/>
          </a:xfrm>
        </p:spPr>
        <p:txBody>
          <a:bodyPr>
            <a:noAutofit/>
          </a:bodyPr>
          <a:lstStyle/>
          <a:p>
            <a:r>
              <a:rPr lang="bg-BG" sz="2800" dirty="0"/>
              <a:t>За потребителите данните се представят като таблици</a:t>
            </a:r>
            <a:r>
              <a:rPr lang="ru-RU" sz="2800" dirty="0"/>
              <a:t>!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6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ct val="45000"/>
              </a:spcBef>
              <a:buNone/>
            </a:pPr>
            <a:r>
              <a:rPr lang="bg-BG" dirty="0"/>
              <a:t>Външният ключ е колона или група от колони в една таблица, които служат като първичен ключ </a:t>
            </a:r>
            <a:r>
              <a:rPr lang="bg-BG"/>
              <a:t>в друга (или същата) </a:t>
            </a:r>
            <a:r>
              <a:rPr lang="bg-BG" dirty="0"/>
              <a:t>таблица.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937" y="6331843"/>
            <a:ext cx="2133600" cy="365125"/>
          </a:xfrm>
        </p:spPr>
        <p:txBody>
          <a:bodyPr/>
          <a:lstStyle/>
          <a:p>
            <a:r>
              <a:rPr lang="en-US"/>
              <a:t>2019 </a:t>
            </a:r>
            <a:r>
              <a:rPr lang="bg-BG"/>
              <a:t> </a:t>
            </a:r>
            <a:r>
              <a:rPr lang="bg-BG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30913" y="6331843"/>
            <a:ext cx="2530624" cy="365125"/>
          </a:xfrm>
        </p:spPr>
        <p:txBody>
          <a:bodyPr/>
          <a:lstStyle/>
          <a:p>
            <a:r>
              <a:rPr lang="bg-BG"/>
              <a:t>Икономически университет - Варна</a:t>
            </a:r>
          </a:p>
        </p:txBody>
      </p:sp>
      <p:sp>
        <p:nvSpPr>
          <p:cNvPr id="65" name="Rectangle 2">
            <a:extLst>
              <a:ext uri="{FF2B5EF4-FFF2-40B4-BE49-F238E27FC236}">
                <a16:creationId xmlns:a16="http://schemas.microsoft.com/office/drawing/2014/main" id="{362020D2-A1B4-4B3D-9A1B-995952A70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657599"/>
            <a:ext cx="30480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6" name="Rectangle 3">
            <a:extLst>
              <a:ext uri="{FF2B5EF4-FFF2-40B4-BE49-F238E27FC236}">
                <a16:creationId xmlns:a16="http://schemas.microsoft.com/office/drawing/2014/main" id="{0638FD88-1C01-4B52-BE3D-4B2AE038C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114799"/>
            <a:ext cx="30480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7" name="Text Box 7">
            <a:extLst>
              <a:ext uri="{FF2B5EF4-FFF2-40B4-BE49-F238E27FC236}">
                <a16:creationId xmlns:a16="http://schemas.microsoft.com/office/drawing/2014/main" id="{B18054FC-AB5F-4265-94ED-CDE027FF1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5241924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2000" dirty="0">
                <a:solidFill>
                  <a:schemeClr val="tx2"/>
                </a:solidFill>
                <a:latin typeface="Arial" charset="0"/>
              </a:rPr>
              <a:t>Foreign Key</a:t>
            </a:r>
          </a:p>
        </p:txBody>
      </p:sp>
      <p:sp>
        <p:nvSpPr>
          <p:cNvPr id="68" name="Text Box 8">
            <a:extLst>
              <a:ext uri="{FF2B5EF4-FFF2-40B4-BE49-F238E27FC236}">
                <a16:creationId xmlns:a16="http://schemas.microsoft.com/office/drawing/2014/main" id="{82CBE788-60B1-49A5-AC89-8DF787F92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226049"/>
            <a:ext cx="156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2000" dirty="0">
                <a:solidFill>
                  <a:schemeClr val="hlink"/>
                </a:solidFill>
                <a:latin typeface="Arial" charset="0"/>
              </a:rPr>
              <a:t>Primary Key</a:t>
            </a:r>
          </a:p>
        </p:txBody>
      </p:sp>
      <p:sp>
        <p:nvSpPr>
          <p:cNvPr id="69" name="Text Box 9">
            <a:extLst>
              <a:ext uri="{FF2B5EF4-FFF2-40B4-BE49-F238E27FC236}">
                <a16:creationId xmlns:a16="http://schemas.microsoft.com/office/drawing/2014/main" id="{63495BCB-5E45-415A-96B9-66DE1A298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5938" y="4860924"/>
            <a:ext cx="156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2000">
                <a:solidFill>
                  <a:schemeClr val="hlink"/>
                </a:solidFill>
                <a:latin typeface="Arial" charset="0"/>
              </a:rPr>
              <a:t>Primary Key</a:t>
            </a:r>
          </a:p>
        </p:txBody>
      </p:sp>
      <p:sp>
        <p:nvSpPr>
          <p:cNvPr id="70" name="Text Box 10">
            <a:extLst>
              <a:ext uri="{FF2B5EF4-FFF2-40B4-BE49-F238E27FC236}">
                <a16:creationId xmlns:a16="http://schemas.microsoft.com/office/drawing/2014/main" id="{BBE5EFBB-0652-456C-B5F6-815192961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676649"/>
            <a:ext cx="3048000" cy="12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61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361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3619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3619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3619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361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361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361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361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35000"/>
              </a:spcAft>
            </a:pPr>
            <a:r>
              <a:rPr lang="en-GB" sz="2000" b="1" dirty="0">
                <a:solidFill>
                  <a:schemeClr val="hlink"/>
                </a:solidFill>
                <a:latin typeface="Arial" charset="0"/>
              </a:rPr>
              <a:t>D-No</a:t>
            </a:r>
            <a:r>
              <a:rPr lang="en-GB" sz="2000" b="1" dirty="0">
                <a:latin typeface="Arial" charset="0"/>
              </a:rPr>
              <a:t>	D-Name      M-No</a:t>
            </a:r>
          </a:p>
          <a:p>
            <a:r>
              <a:rPr lang="en-GB" dirty="0"/>
              <a:t>   4	Finance     	857</a:t>
            </a:r>
          </a:p>
          <a:p>
            <a:r>
              <a:rPr lang="en-GB" dirty="0"/>
              <a:t>   7	Sales	      	179</a:t>
            </a:r>
          </a:p>
        </p:txBody>
      </p:sp>
      <p:sp>
        <p:nvSpPr>
          <p:cNvPr id="71" name="Text Box 11">
            <a:extLst>
              <a:ext uri="{FF2B5EF4-FFF2-40B4-BE49-F238E27FC236}">
                <a16:creationId xmlns:a16="http://schemas.microsoft.com/office/drawing/2014/main" id="{332DE787-C8C2-4154-AB7D-EDD54895E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5938" y="4860924"/>
            <a:ext cx="156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2000">
                <a:solidFill>
                  <a:schemeClr val="hlink"/>
                </a:solidFill>
                <a:latin typeface="Arial" charset="0"/>
              </a:rPr>
              <a:t>Primary Key</a:t>
            </a:r>
          </a:p>
        </p:txBody>
      </p:sp>
      <p:sp>
        <p:nvSpPr>
          <p:cNvPr id="72" name="Text Box 12">
            <a:extLst>
              <a:ext uri="{FF2B5EF4-FFF2-40B4-BE49-F238E27FC236}">
                <a16:creationId xmlns:a16="http://schemas.microsoft.com/office/drawing/2014/main" id="{DBA57E86-918A-4FE1-BD04-E4A007AEA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200399"/>
            <a:ext cx="187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b="1">
                <a:latin typeface="Arial" charset="0"/>
              </a:rPr>
              <a:t>Department</a:t>
            </a:r>
          </a:p>
        </p:txBody>
      </p:sp>
      <p:sp>
        <p:nvSpPr>
          <p:cNvPr id="73" name="Rectangle 13">
            <a:extLst>
              <a:ext uri="{FF2B5EF4-FFF2-40B4-BE49-F238E27FC236}">
                <a16:creationId xmlns:a16="http://schemas.microsoft.com/office/drawing/2014/main" id="{6E7A0D55-C72E-4BAE-8C1D-362AA4E99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657599"/>
            <a:ext cx="3048000" cy="1219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4" name="Line 14">
            <a:extLst>
              <a:ext uri="{FF2B5EF4-FFF2-40B4-BE49-F238E27FC236}">
                <a16:creationId xmlns:a16="http://schemas.microsoft.com/office/drawing/2014/main" id="{9F7D5A65-4C97-45C8-9AC7-A87AF4CA4F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3657599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15">
            <a:extLst>
              <a:ext uri="{FF2B5EF4-FFF2-40B4-BE49-F238E27FC236}">
                <a16:creationId xmlns:a16="http://schemas.microsoft.com/office/drawing/2014/main" id="{CC4D3B9E-7112-4412-AAF5-73016F669F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114799"/>
            <a:ext cx="304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6">
            <a:extLst>
              <a:ext uri="{FF2B5EF4-FFF2-40B4-BE49-F238E27FC236}">
                <a16:creationId xmlns:a16="http://schemas.microsoft.com/office/drawing/2014/main" id="{AE2E26FF-A2E9-487B-AF32-B808BE4B3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495799"/>
            <a:ext cx="304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Line 17">
            <a:extLst>
              <a:ext uri="{FF2B5EF4-FFF2-40B4-BE49-F238E27FC236}">
                <a16:creationId xmlns:a16="http://schemas.microsoft.com/office/drawing/2014/main" id="{E64A25E5-5048-4BF9-8C4A-5CCCE5D1CE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0350" y="3657599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Rectangle 18">
            <a:extLst>
              <a:ext uri="{FF2B5EF4-FFF2-40B4-BE49-F238E27FC236}">
                <a16:creationId xmlns:a16="http://schemas.microsoft.com/office/drawing/2014/main" id="{49D1F9D0-F60E-4235-8C23-3F63A946D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657599"/>
            <a:ext cx="819150" cy="1219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9" name="Line 19">
            <a:extLst>
              <a:ext uri="{FF2B5EF4-FFF2-40B4-BE49-F238E27FC236}">
                <a16:creationId xmlns:a16="http://schemas.microsoft.com/office/drawing/2014/main" id="{C5893681-E714-4F92-AB8A-55A39BA116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5059361"/>
            <a:ext cx="2743200" cy="914400"/>
          </a:xfrm>
          <a:prstGeom prst="line">
            <a:avLst/>
          </a:prstGeom>
          <a:ln>
            <a:headEnd type="triangle" w="med" len="med"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0" name="Line 20">
            <a:extLst>
              <a:ext uri="{FF2B5EF4-FFF2-40B4-BE49-F238E27FC236}">
                <a16:creationId xmlns:a16="http://schemas.microsoft.com/office/drawing/2014/main" id="{850A981F-0B19-40E9-80D9-2ED1579D79D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24200" y="5643281"/>
            <a:ext cx="304800" cy="381000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grpSp>
        <p:nvGrpSpPr>
          <p:cNvPr id="81" name="Group 21">
            <a:extLst>
              <a:ext uri="{FF2B5EF4-FFF2-40B4-BE49-F238E27FC236}">
                <a16:creationId xmlns:a16="http://schemas.microsoft.com/office/drawing/2014/main" id="{4DAF6B04-739A-4D31-B160-E1B06C776CB9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219449"/>
            <a:ext cx="3200400" cy="2038350"/>
            <a:chOff x="144" y="1884"/>
            <a:chExt cx="2016" cy="1284"/>
          </a:xfrm>
        </p:grpSpPr>
        <p:sp>
          <p:nvSpPr>
            <p:cNvPr id="82" name="Rectangle 22">
              <a:extLst>
                <a:ext uri="{FF2B5EF4-FFF2-40B4-BE49-F238E27FC236}">
                  <a16:creationId xmlns:a16="http://schemas.microsoft.com/office/drawing/2014/main" id="{FD4661CD-543C-42AB-AB8A-50569ACAA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148"/>
              <a:ext cx="1920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3" name="Rectangle 23">
              <a:extLst>
                <a:ext uri="{FF2B5EF4-FFF2-40B4-BE49-F238E27FC236}">
                  <a16:creationId xmlns:a16="http://schemas.microsoft.com/office/drawing/2014/main" id="{1C1D5B70-196A-45FD-A062-297968725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436"/>
              <a:ext cx="1920" cy="7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84" name="Group 24">
              <a:extLst>
                <a:ext uri="{FF2B5EF4-FFF2-40B4-BE49-F238E27FC236}">
                  <a16:creationId xmlns:a16="http://schemas.microsoft.com/office/drawing/2014/main" id="{1339DC49-4F32-426C-9F14-2958C3B6CE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1884"/>
              <a:ext cx="2016" cy="1283"/>
              <a:chOff x="48" y="1056"/>
              <a:chExt cx="2016" cy="1283"/>
            </a:xfrm>
          </p:grpSpPr>
          <p:sp>
            <p:nvSpPr>
              <p:cNvPr id="86" name="Text Box 25">
                <a:extLst>
                  <a:ext uri="{FF2B5EF4-FFF2-40B4-BE49-F238E27FC236}">
                    <a16:creationId xmlns:a16="http://schemas.microsoft.com/office/drawing/2014/main" id="{3503346A-0CF4-4249-95AB-DC8C96A910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" y="1056"/>
                <a:ext cx="10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GB" b="1" dirty="0">
                    <a:latin typeface="Arial" charset="0"/>
                  </a:rPr>
                  <a:t>Employee</a:t>
                </a:r>
              </a:p>
            </p:txBody>
          </p:sp>
          <p:sp>
            <p:nvSpPr>
              <p:cNvPr id="87" name="Rectangle 26">
                <a:extLst>
                  <a:ext uri="{FF2B5EF4-FFF2-40B4-BE49-F238E27FC236}">
                    <a16:creationId xmlns:a16="http://schemas.microsoft.com/office/drawing/2014/main" id="{D6B3FB3D-7DDC-47D6-901B-FC4DAE467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1325"/>
                <a:ext cx="1920" cy="10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88" name="Line 27">
                <a:extLst>
                  <a:ext uri="{FF2B5EF4-FFF2-40B4-BE49-F238E27FC236}">
                    <a16:creationId xmlns:a16="http://schemas.microsoft.com/office/drawing/2014/main" id="{6AFB32C4-B7D8-4B7E-A3A8-9BAEC808AB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325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Text Box 28">
                <a:extLst>
                  <a:ext uri="{FF2B5EF4-FFF2-40B4-BE49-F238E27FC236}">
                    <a16:creationId xmlns:a16="http://schemas.microsoft.com/office/drawing/2014/main" id="{8D67A77F-B2C7-4FAB-AE95-47D1C09B30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" y="1332"/>
                <a:ext cx="1920" cy="1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Aft>
                    <a:spcPct val="35000"/>
                  </a:spcAft>
                </a:pPr>
                <a:r>
                  <a:rPr lang="en-GB" sz="2000" b="1" dirty="0">
                    <a:solidFill>
                      <a:schemeClr val="hlink"/>
                    </a:solidFill>
                    <a:latin typeface="Arial" charset="0"/>
                  </a:rPr>
                  <a:t>E-No</a:t>
                </a:r>
                <a:r>
                  <a:rPr lang="en-GB" sz="2000" b="1" dirty="0">
                    <a:latin typeface="Arial" charset="0"/>
                  </a:rPr>
                  <a:t>	E-Name    D-No</a:t>
                </a:r>
              </a:p>
              <a:p>
                <a:r>
                  <a:rPr lang="en-GB" dirty="0"/>
                  <a:t>179	Silva	       7</a:t>
                </a:r>
              </a:p>
              <a:p>
                <a:r>
                  <a:rPr lang="en-GB" dirty="0"/>
                  <a:t>857	</a:t>
                </a:r>
                <a:r>
                  <a:rPr lang="en-GB" dirty="0" err="1"/>
                  <a:t>Perera</a:t>
                </a:r>
                <a:r>
                  <a:rPr lang="en-GB" dirty="0"/>
                  <a:t>	       4</a:t>
                </a:r>
              </a:p>
              <a:p>
                <a:r>
                  <a:rPr lang="en-GB" dirty="0"/>
                  <a:t>342	Dias	       7</a:t>
                </a:r>
              </a:p>
            </p:txBody>
          </p:sp>
          <p:sp>
            <p:nvSpPr>
              <p:cNvPr id="90" name="Line 29">
                <a:extLst>
                  <a:ext uri="{FF2B5EF4-FFF2-40B4-BE49-F238E27FC236}">
                    <a16:creationId xmlns:a16="http://schemas.microsoft.com/office/drawing/2014/main" id="{8EE972AF-B802-4269-ADDA-6EA9A746DF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" y="1613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30">
                <a:extLst>
                  <a:ext uri="{FF2B5EF4-FFF2-40B4-BE49-F238E27FC236}">
                    <a16:creationId xmlns:a16="http://schemas.microsoft.com/office/drawing/2014/main" id="{F6DA74DB-D61D-432A-989B-0C8CFA5424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" y="1853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Line 31">
                <a:extLst>
                  <a:ext uri="{FF2B5EF4-FFF2-40B4-BE49-F238E27FC236}">
                    <a16:creationId xmlns:a16="http://schemas.microsoft.com/office/drawing/2014/main" id="{D9AD4FA3-B51A-46BD-B6DD-0968A39866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" y="2093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Line 32">
                <a:extLst>
                  <a:ext uri="{FF2B5EF4-FFF2-40B4-BE49-F238E27FC236}">
                    <a16:creationId xmlns:a16="http://schemas.microsoft.com/office/drawing/2014/main" id="{63F15DF0-5411-46B6-8721-6041E5774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325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5" name="Rectangle 33">
              <a:extLst>
                <a:ext uri="{FF2B5EF4-FFF2-40B4-BE49-F238E27FC236}">
                  <a16:creationId xmlns:a16="http://schemas.microsoft.com/office/drawing/2014/main" id="{3D8BCDC9-026D-40FA-9DDB-5F22061F9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149"/>
              <a:ext cx="528" cy="100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28460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Видове</a:t>
            </a:r>
            <a:r>
              <a:rPr lang="en-GB" dirty="0"/>
              <a:t> </a:t>
            </a:r>
            <a:r>
              <a:rPr lang="en-GB" dirty="0" err="1"/>
              <a:t>бази</a:t>
            </a:r>
            <a:r>
              <a:rPr lang="en-GB" dirty="0"/>
              <a:t> </a:t>
            </a:r>
            <a:r>
              <a:rPr lang="en-GB" dirty="0" err="1"/>
              <a:t>от</a:t>
            </a:r>
            <a:r>
              <a:rPr lang="en-GB" dirty="0"/>
              <a:t> </a:t>
            </a:r>
            <a:r>
              <a:rPr lang="en-GB" dirty="0" err="1"/>
              <a:t>данни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bg-BG" sz="2800" dirty="0">
                <a:latin typeface="Verdana" pitchFamily="32" charset="0"/>
              </a:rPr>
              <a:t>Оперативни</a:t>
            </a:r>
            <a:r>
              <a:rPr lang="en-GB" sz="2800" dirty="0">
                <a:latin typeface="Verdana" pitchFamily="32" charset="0"/>
              </a:rPr>
              <a:t> </a:t>
            </a:r>
            <a:r>
              <a:rPr lang="en-GB" sz="2800" dirty="0" err="1">
                <a:latin typeface="Verdana" pitchFamily="32" charset="0"/>
              </a:rPr>
              <a:t>бази</a:t>
            </a:r>
            <a:r>
              <a:rPr lang="en-GB" sz="2800" dirty="0">
                <a:latin typeface="Verdana" pitchFamily="32" charset="0"/>
              </a:rPr>
              <a:t> </a:t>
            </a:r>
            <a:r>
              <a:rPr lang="en-GB" sz="2800" dirty="0" err="1">
                <a:latin typeface="Verdana" pitchFamily="32" charset="0"/>
              </a:rPr>
              <a:t>от</a:t>
            </a:r>
            <a:r>
              <a:rPr lang="en-GB" sz="2800" dirty="0">
                <a:latin typeface="Verdana" pitchFamily="32" charset="0"/>
              </a:rPr>
              <a:t> </a:t>
            </a:r>
            <a:r>
              <a:rPr lang="en-GB" sz="2800" dirty="0" err="1">
                <a:latin typeface="Verdana" pitchFamily="32" charset="0"/>
              </a:rPr>
              <a:t>данни</a:t>
            </a:r>
            <a:endParaRPr lang="en-GB" sz="2800" dirty="0">
              <a:latin typeface="Verdana" pitchFamily="32" charset="0"/>
            </a:endParaRPr>
          </a:p>
          <a:p>
            <a:pPr lvl="1">
              <a:spcBef>
                <a:spcPts val="600"/>
              </a:spcBef>
              <a:buFont typeface="Verdana" pitchFamily="32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bg-BG" sz="2400" dirty="0">
                <a:latin typeface="Arial" pitchFamily="34" charset="0"/>
                <a:cs typeface="Arial" pitchFamily="34" charset="0"/>
              </a:rPr>
              <a:t>Отразяват събития в реално време</a:t>
            </a:r>
          </a:p>
          <a:p>
            <a:pPr lvl="1">
              <a:spcBef>
                <a:spcPts val="600"/>
              </a:spcBef>
              <a:buFont typeface="Verdana" pitchFamily="32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bg-BG" sz="2400" dirty="0">
                <a:latin typeface="Arial" pitchFamily="34" charset="0"/>
                <a:cs typeface="Arial" pitchFamily="34" charset="0"/>
              </a:rPr>
              <a:t>Характеризират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bg-BG" sz="2400" dirty="0">
                <a:latin typeface="Arial" pitchFamily="34" charset="0"/>
                <a:cs typeface="Arial" pitchFamily="34" charset="0"/>
              </a:rPr>
              <a:t>се с </a:t>
            </a:r>
            <a:r>
              <a:rPr lang="bg-BG" sz="2400" dirty="0" err="1">
                <a:latin typeface="Arial" pitchFamily="34" charset="0"/>
                <a:cs typeface="Arial" pitchFamily="34" charset="0"/>
              </a:rPr>
              <a:t>динамичнност</a:t>
            </a:r>
            <a:r>
              <a:rPr lang="bg-BG" sz="2400" dirty="0">
                <a:latin typeface="Arial" pitchFamily="34" charset="0"/>
                <a:cs typeface="Arial" pitchFamily="34" charset="0"/>
              </a:rPr>
              <a:t> на съхраняваните данни</a:t>
            </a:r>
          </a:p>
          <a:p>
            <a:pPr lvl="1">
              <a:spcBef>
                <a:spcPts val="600"/>
              </a:spcBef>
              <a:buFont typeface="Verdana" pitchFamily="32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bg-BG" sz="2400" dirty="0">
                <a:latin typeface="Arial" pitchFamily="34" charset="0"/>
                <a:cs typeface="Arial" pitchFamily="34" charset="0"/>
              </a:rPr>
              <a:t>Използват се при OLTP (</a:t>
            </a:r>
            <a:r>
              <a:rPr lang="bg-BG" sz="2400" dirty="0" err="1">
                <a:latin typeface="Arial" pitchFamily="34" charset="0"/>
                <a:cs typeface="Arial" pitchFamily="34" charset="0"/>
              </a:rPr>
              <a:t>On-line</a:t>
            </a:r>
            <a:r>
              <a:rPr lang="bg-BG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bg-BG" sz="2400" dirty="0" err="1">
                <a:latin typeface="Arial" pitchFamily="34" charset="0"/>
                <a:cs typeface="Arial" pitchFamily="34" charset="0"/>
              </a:rPr>
              <a:t>transaction</a:t>
            </a:r>
            <a:r>
              <a:rPr lang="bg-BG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bg-BG" sz="2400" dirty="0" err="1">
                <a:latin typeface="Arial" pitchFamily="34" charset="0"/>
                <a:cs typeface="Arial" pitchFamily="34" charset="0"/>
              </a:rPr>
              <a:t>processing</a:t>
            </a:r>
            <a:r>
              <a:rPr lang="bg-BG" sz="2400" dirty="0">
                <a:latin typeface="Arial" pitchFamily="34" charset="0"/>
                <a:cs typeface="Arial" pitchFamily="34" charset="0"/>
              </a:rPr>
              <a:t> – </a:t>
            </a:r>
            <a:r>
              <a:rPr lang="bg-BG" sz="2400" dirty="0" err="1">
                <a:latin typeface="Arial" pitchFamily="34" charset="0"/>
                <a:cs typeface="Arial" pitchFamily="34" charset="0"/>
              </a:rPr>
              <a:t>он-лайн</a:t>
            </a:r>
            <a:r>
              <a:rPr lang="bg-BG" sz="2400" dirty="0">
                <a:latin typeface="Arial" pitchFamily="34" charset="0"/>
                <a:cs typeface="Arial" pitchFamily="34" charset="0"/>
              </a:rPr>
              <a:t> обработка на транзакции)</a:t>
            </a:r>
            <a:r>
              <a:rPr lang="ar-SA" sz="2400" dirty="0">
                <a:latin typeface="Arial" pitchFamily="34" charset="0"/>
              </a:rPr>
              <a:t>‏</a:t>
            </a:r>
            <a:endParaRPr lang="bg-BG" sz="2400" dirty="0">
              <a:latin typeface="Arial" pitchFamily="34" charset="0"/>
            </a:endParaRPr>
          </a:p>
          <a:p>
            <a:pPr lvl="1">
              <a:spcBef>
                <a:spcPts val="600"/>
              </a:spcBef>
              <a:buFont typeface="Verdana" pitchFamily="32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bg-BG" sz="2400" dirty="0">
              <a:latin typeface="Arial" pitchFamily="34" charset="0"/>
              <a:cs typeface="Arial" pitchFamily="34" charset="0"/>
            </a:endParaRPr>
          </a:p>
          <a:p>
            <a:pPr marL="457200" lvl="1" indent="0"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bg-BG" sz="2400" dirty="0">
                <a:latin typeface="Arial" pitchFamily="34" charset="0"/>
                <a:cs typeface="Arial" pitchFamily="34" charset="0"/>
              </a:rPr>
              <a:t>Пример: онлайн магазин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937" y="6331843"/>
            <a:ext cx="2133600" cy="365125"/>
          </a:xfrm>
        </p:spPr>
        <p:txBody>
          <a:bodyPr/>
          <a:lstStyle/>
          <a:p>
            <a:r>
              <a:rPr lang="en-US"/>
              <a:t>2019 </a:t>
            </a:r>
            <a:r>
              <a:rPr lang="bg-BG"/>
              <a:t> </a:t>
            </a:r>
            <a:r>
              <a:rPr lang="bg-BG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30913" y="6331843"/>
            <a:ext cx="2530624" cy="365125"/>
          </a:xfrm>
        </p:spPr>
        <p:txBody>
          <a:bodyPr/>
          <a:lstStyle/>
          <a:p>
            <a:r>
              <a:rPr lang="bg-BG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40354244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2">
            <a:extLst>
              <a:ext uri="{FF2B5EF4-FFF2-40B4-BE49-F238E27FC236}">
                <a16:creationId xmlns:a16="http://schemas.microsoft.com/office/drawing/2014/main" id="{27F8D81B-C103-4BDF-8981-D4F48DC6E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33400"/>
            <a:ext cx="30480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2" name="Rectangle 3">
            <a:extLst>
              <a:ext uri="{FF2B5EF4-FFF2-40B4-BE49-F238E27FC236}">
                <a16:creationId xmlns:a16="http://schemas.microsoft.com/office/drawing/2014/main" id="{BAD1455E-3CFF-49FC-B22C-2B4064A8D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990600"/>
            <a:ext cx="30480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4" name="Text Box 5">
            <a:extLst>
              <a:ext uri="{FF2B5EF4-FFF2-40B4-BE49-F238E27FC236}">
                <a16:creationId xmlns:a16="http://schemas.microsoft.com/office/drawing/2014/main" id="{F0DA4D2F-80FC-418B-AA46-106F353E7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52450"/>
            <a:ext cx="3048000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61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361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3619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3619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3619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361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361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361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361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35000"/>
              </a:spcAft>
            </a:pPr>
            <a:r>
              <a:rPr lang="en-GB" sz="2000" b="1">
                <a:solidFill>
                  <a:schemeClr val="hlink"/>
                </a:solidFill>
                <a:latin typeface="Arial" charset="0"/>
              </a:rPr>
              <a:t>D-No</a:t>
            </a:r>
            <a:r>
              <a:rPr lang="en-GB" sz="2000" b="1">
                <a:latin typeface="Arial" charset="0"/>
              </a:rPr>
              <a:t>	D-Name      M-No</a:t>
            </a:r>
          </a:p>
          <a:p>
            <a:r>
              <a:rPr lang="en-GB"/>
              <a:t>   </a:t>
            </a:r>
            <a:r>
              <a:rPr lang="en-GB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GB"/>
              <a:t>	Finance     	</a:t>
            </a:r>
            <a:r>
              <a:rPr lang="en-GB">
                <a:solidFill>
                  <a:schemeClr val="accent4"/>
                </a:solidFill>
              </a:rPr>
              <a:t>857</a:t>
            </a:r>
          </a:p>
          <a:p>
            <a:r>
              <a:rPr lang="en-GB"/>
              <a:t>   </a:t>
            </a:r>
            <a:r>
              <a:rPr lang="en-GB">
                <a:solidFill>
                  <a:schemeClr val="accent6">
                    <a:lumMod val="75000"/>
                  </a:schemeClr>
                </a:solidFill>
              </a:rPr>
              <a:t>7</a:t>
            </a:r>
            <a:r>
              <a:rPr lang="en-GB"/>
              <a:t>	Sales	      	</a:t>
            </a:r>
            <a:r>
              <a:rPr lang="en-GB">
                <a:solidFill>
                  <a:schemeClr val="accent4"/>
                </a:solidFill>
              </a:rPr>
              <a:t>179</a:t>
            </a:r>
          </a:p>
        </p:txBody>
      </p:sp>
      <p:sp>
        <p:nvSpPr>
          <p:cNvPr id="75" name="Text Box 6">
            <a:extLst>
              <a:ext uri="{FF2B5EF4-FFF2-40B4-BE49-F238E27FC236}">
                <a16:creationId xmlns:a16="http://schemas.microsoft.com/office/drawing/2014/main" id="{5C402E22-7E39-4A0B-B0DF-34C55D45C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4939" y="1736528"/>
            <a:ext cx="156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2000">
                <a:solidFill>
                  <a:schemeClr val="hlink"/>
                </a:solidFill>
                <a:latin typeface="Arial" charset="0"/>
              </a:rPr>
              <a:t>Primary Key</a:t>
            </a:r>
          </a:p>
        </p:txBody>
      </p:sp>
      <p:sp>
        <p:nvSpPr>
          <p:cNvPr id="76" name="Text Box 7">
            <a:extLst>
              <a:ext uri="{FF2B5EF4-FFF2-40B4-BE49-F238E27FC236}">
                <a16:creationId xmlns:a16="http://schemas.microsoft.com/office/drawing/2014/main" id="{B49A816E-5144-4BA5-AE03-103537553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76200"/>
            <a:ext cx="187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b="1" dirty="0">
                <a:latin typeface="Arial" charset="0"/>
              </a:rPr>
              <a:t>Department</a:t>
            </a:r>
          </a:p>
        </p:txBody>
      </p:sp>
      <p:sp>
        <p:nvSpPr>
          <p:cNvPr id="77" name="Rectangle 8">
            <a:extLst>
              <a:ext uri="{FF2B5EF4-FFF2-40B4-BE49-F238E27FC236}">
                <a16:creationId xmlns:a16="http://schemas.microsoft.com/office/drawing/2014/main" id="{101D4DA6-189D-4EC9-BC58-FF9B84516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33400"/>
            <a:ext cx="3048000" cy="1219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8" name="Line 9">
            <a:extLst>
              <a:ext uri="{FF2B5EF4-FFF2-40B4-BE49-F238E27FC236}">
                <a16:creationId xmlns:a16="http://schemas.microsoft.com/office/drawing/2014/main" id="{144E2A64-474B-459B-A821-15661D9D4D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5334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Line 10">
            <a:extLst>
              <a:ext uri="{FF2B5EF4-FFF2-40B4-BE49-F238E27FC236}">
                <a16:creationId xmlns:a16="http://schemas.microsoft.com/office/drawing/2014/main" id="{195ED0B1-394F-445E-A54F-2459B334DC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990600"/>
            <a:ext cx="304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Line 11">
            <a:extLst>
              <a:ext uri="{FF2B5EF4-FFF2-40B4-BE49-F238E27FC236}">
                <a16:creationId xmlns:a16="http://schemas.microsoft.com/office/drawing/2014/main" id="{C3359458-010F-4EB5-9BE1-C85D6E6C82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371600"/>
            <a:ext cx="304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Line 12">
            <a:extLst>
              <a:ext uri="{FF2B5EF4-FFF2-40B4-BE49-F238E27FC236}">
                <a16:creationId xmlns:a16="http://schemas.microsoft.com/office/drawing/2014/main" id="{5952F381-606E-4BE5-9BD6-2C06598716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1750" y="5334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Rectangle 14">
            <a:extLst>
              <a:ext uri="{FF2B5EF4-FFF2-40B4-BE49-F238E27FC236}">
                <a16:creationId xmlns:a16="http://schemas.microsoft.com/office/drawing/2014/main" id="{C080EF88-8D66-4AB3-AD75-93431D1F2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485900"/>
            <a:ext cx="30480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4" name="Rectangle 15">
            <a:extLst>
              <a:ext uri="{FF2B5EF4-FFF2-40B4-BE49-F238E27FC236}">
                <a16:creationId xmlns:a16="http://schemas.microsoft.com/office/drawing/2014/main" id="{8650EB53-618E-40E3-8EEA-2DCF5EDF4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943100"/>
            <a:ext cx="3048000" cy="1162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85" name="Group 16">
            <a:extLst>
              <a:ext uri="{FF2B5EF4-FFF2-40B4-BE49-F238E27FC236}">
                <a16:creationId xmlns:a16="http://schemas.microsoft.com/office/drawing/2014/main" id="{3BB672E7-5796-4C2D-9A94-014A16442F78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066800"/>
            <a:ext cx="3200400" cy="2054226"/>
            <a:chOff x="48" y="1056"/>
            <a:chExt cx="2016" cy="1294"/>
          </a:xfrm>
        </p:grpSpPr>
        <p:sp>
          <p:nvSpPr>
            <p:cNvPr id="86" name="Text Box 17">
              <a:extLst>
                <a:ext uri="{FF2B5EF4-FFF2-40B4-BE49-F238E27FC236}">
                  <a16:creationId xmlns:a16="http://schemas.microsoft.com/office/drawing/2014/main" id="{A493256B-347E-4A44-BD3A-AF17E94C24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056"/>
              <a:ext cx="10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b="1">
                  <a:latin typeface="Arial" charset="0"/>
                </a:rPr>
                <a:t>Employee</a:t>
              </a:r>
            </a:p>
          </p:txBody>
        </p:sp>
        <p:sp>
          <p:nvSpPr>
            <p:cNvPr id="87" name="Rectangle 18">
              <a:extLst>
                <a:ext uri="{FF2B5EF4-FFF2-40B4-BE49-F238E27FC236}">
                  <a16:creationId xmlns:a16="http://schemas.microsoft.com/office/drawing/2014/main" id="{68BB9DC5-937A-4D6E-9081-346BF6AAE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325"/>
              <a:ext cx="1920" cy="10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8" name="Line 19">
              <a:extLst>
                <a:ext uri="{FF2B5EF4-FFF2-40B4-BE49-F238E27FC236}">
                  <a16:creationId xmlns:a16="http://schemas.microsoft.com/office/drawing/2014/main" id="{2909CFC9-A507-46EF-A3F3-C3AD6EBE4C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325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Text Box 20">
              <a:extLst>
                <a:ext uri="{FF2B5EF4-FFF2-40B4-BE49-F238E27FC236}">
                  <a16:creationId xmlns:a16="http://schemas.microsoft.com/office/drawing/2014/main" id="{7C28863E-61EA-4D87-A3C4-51FAD0706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332"/>
              <a:ext cx="1920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Aft>
                  <a:spcPct val="35000"/>
                </a:spcAft>
              </a:pPr>
              <a:r>
                <a:rPr lang="en-GB" sz="2000" b="1" dirty="0">
                  <a:solidFill>
                    <a:schemeClr val="hlink"/>
                  </a:solidFill>
                  <a:latin typeface="Arial" charset="0"/>
                </a:rPr>
                <a:t>E-No</a:t>
              </a:r>
              <a:r>
                <a:rPr lang="en-GB" sz="2000" b="1" dirty="0">
                  <a:latin typeface="Arial" charset="0"/>
                </a:rPr>
                <a:t>	E-Name    D-No</a:t>
              </a:r>
            </a:p>
            <a:p>
              <a:r>
                <a:rPr lang="en-GB" dirty="0">
                  <a:solidFill>
                    <a:schemeClr val="accent4"/>
                  </a:solidFill>
                </a:rPr>
                <a:t>179</a:t>
              </a:r>
              <a:r>
                <a:rPr lang="en-GB" dirty="0"/>
                <a:t>	Silva	       </a:t>
              </a:r>
              <a:r>
                <a:rPr lang="en-GB" dirty="0">
                  <a:solidFill>
                    <a:schemeClr val="accent6">
                      <a:lumMod val="75000"/>
                    </a:schemeClr>
                  </a:solidFill>
                </a:rPr>
                <a:t>7</a:t>
              </a:r>
            </a:p>
            <a:p>
              <a:r>
                <a:rPr lang="en-GB" dirty="0">
                  <a:solidFill>
                    <a:schemeClr val="accent4"/>
                  </a:solidFill>
                </a:rPr>
                <a:t>857</a:t>
              </a:r>
              <a:r>
                <a:rPr lang="en-GB" dirty="0"/>
                <a:t>	</a:t>
              </a:r>
              <a:r>
                <a:rPr lang="en-GB" dirty="0" err="1"/>
                <a:t>Perera</a:t>
              </a:r>
              <a:r>
                <a:rPr lang="en-GB" dirty="0"/>
                <a:t>	       </a:t>
              </a:r>
              <a:r>
                <a:rPr lang="en-GB" dirty="0">
                  <a:solidFill>
                    <a:schemeClr val="accent6">
                      <a:lumMod val="75000"/>
                    </a:schemeClr>
                  </a:solidFill>
                </a:rPr>
                <a:t>4</a:t>
              </a:r>
            </a:p>
            <a:p>
              <a:r>
                <a:rPr lang="en-GB" dirty="0">
                  <a:solidFill>
                    <a:schemeClr val="accent4"/>
                  </a:solidFill>
                </a:rPr>
                <a:t>342</a:t>
              </a:r>
              <a:r>
                <a:rPr lang="en-GB" dirty="0"/>
                <a:t>	Dias	       </a:t>
              </a:r>
              <a:r>
                <a:rPr lang="en-GB" dirty="0">
                  <a:solidFill>
                    <a:schemeClr val="accent6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90" name="Line 21">
              <a:extLst>
                <a:ext uri="{FF2B5EF4-FFF2-40B4-BE49-F238E27FC236}">
                  <a16:creationId xmlns:a16="http://schemas.microsoft.com/office/drawing/2014/main" id="{97E482BB-CB40-4A53-8ED3-4993F67BA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613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22">
              <a:extLst>
                <a:ext uri="{FF2B5EF4-FFF2-40B4-BE49-F238E27FC236}">
                  <a16:creationId xmlns:a16="http://schemas.microsoft.com/office/drawing/2014/main" id="{C446CD2E-A6E9-443C-9BC3-238FBD9777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853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23">
              <a:extLst>
                <a:ext uri="{FF2B5EF4-FFF2-40B4-BE49-F238E27FC236}">
                  <a16:creationId xmlns:a16="http://schemas.microsoft.com/office/drawing/2014/main" id="{C9D7D7AF-45E7-43E9-9EDF-5C3EEA8E3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2093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24">
              <a:extLst>
                <a:ext uri="{FF2B5EF4-FFF2-40B4-BE49-F238E27FC236}">
                  <a16:creationId xmlns:a16="http://schemas.microsoft.com/office/drawing/2014/main" id="{C2216288-4422-42B8-B15C-91EAA6CD1E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325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5" name="Text Box 26">
            <a:extLst>
              <a:ext uri="{FF2B5EF4-FFF2-40B4-BE49-F238E27FC236}">
                <a16:creationId xmlns:a16="http://schemas.microsoft.com/office/drawing/2014/main" id="{8DB185D2-FF68-4C0E-97B5-4CA2BDF65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991" y="4916487"/>
            <a:ext cx="482279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bg-BG" sz="2800" dirty="0">
                <a:effectLst/>
              </a:rPr>
              <a:t>Редовете в една или повече таблици се </a:t>
            </a:r>
            <a:r>
              <a:rPr lang="bg-BG" sz="2800">
                <a:effectLst/>
              </a:rPr>
              <a:t>свързват чрез </a:t>
            </a:r>
            <a:r>
              <a:rPr lang="bg-BG" sz="2800" dirty="0">
                <a:effectLst/>
              </a:rPr>
              <a:t>стойностите </a:t>
            </a:r>
            <a:r>
              <a:rPr lang="bg-BG" sz="2800">
                <a:effectLst/>
              </a:rPr>
              <a:t>в колоните.</a:t>
            </a:r>
            <a:endParaRPr lang="en-GB" dirty="0"/>
          </a:p>
        </p:txBody>
      </p:sp>
      <p:sp>
        <p:nvSpPr>
          <p:cNvPr id="97" name="Text Box 28">
            <a:extLst>
              <a:ext uri="{FF2B5EF4-FFF2-40B4-BE49-F238E27FC236}">
                <a16:creationId xmlns:a16="http://schemas.microsoft.com/office/drawing/2014/main" id="{8A038CFC-705D-4502-911F-A0DFF3E67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946" y="3163887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Foreign Key</a:t>
            </a:r>
          </a:p>
        </p:txBody>
      </p:sp>
      <p:sp>
        <p:nvSpPr>
          <p:cNvPr id="98" name="Text Box 29">
            <a:extLst>
              <a:ext uri="{FF2B5EF4-FFF2-40B4-BE49-F238E27FC236}">
                <a16:creationId xmlns:a16="http://schemas.microsoft.com/office/drawing/2014/main" id="{6075AF73-06E5-4F6A-8103-9F9D0FBFA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37" y="3101976"/>
            <a:ext cx="156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2000" dirty="0">
                <a:solidFill>
                  <a:schemeClr val="hlink"/>
                </a:solidFill>
                <a:latin typeface="Arial" charset="0"/>
              </a:rPr>
              <a:t>Primary Key</a:t>
            </a:r>
          </a:p>
        </p:txBody>
      </p:sp>
      <p:sp>
        <p:nvSpPr>
          <p:cNvPr id="99" name="Line 30">
            <a:extLst>
              <a:ext uri="{FF2B5EF4-FFF2-40B4-BE49-F238E27FC236}">
                <a16:creationId xmlns:a16="http://schemas.microsoft.com/office/drawing/2014/main" id="{E8276061-A7E0-49A3-A8FC-8DC528D599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132479"/>
            <a:ext cx="2895600" cy="1752600"/>
          </a:xfrm>
          <a:prstGeom prst="line">
            <a:avLst/>
          </a:prstGeom>
          <a:noFill/>
          <a:ln w="12700">
            <a:solidFill>
              <a:schemeClr val="bg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Line 31">
            <a:extLst>
              <a:ext uri="{FF2B5EF4-FFF2-40B4-BE49-F238E27FC236}">
                <a16:creationId xmlns:a16="http://schemas.microsoft.com/office/drawing/2014/main" id="{A8E44479-8B9B-4C42-B338-01822DABA8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19400" y="3505200"/>
            <a:ext cx="304800" cy="381000"/>
          </a:xfrm>
          <a:prstGeom prst="line">
            <a:avLst/>
          </a:prstGeom>
          <a:noFill/>
          <a:ln w="12700">
            <a:solidFill>
              <a:schemeClr val="bg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6" name="Group 37">
            <a:extLst>
              <a:ext uri="{FF2B5EF4-FFF2-40B4-BE49-F238E27FC236}">
                <a16:creationId xmlns:a16="http://schemas.microsoft.com/office/drawing/2014/main" id="{DE921A18-92F1-4CFC-B425-4CD581649D7D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032125"/>
            <a:ext cx="7696200" cy="3186113"/>
            <a:chOff x="720" y="1910"/>
            <a:chExt cx="4848" cy="2007"/>
          </a:xfrm>
        </p:grpSpPr>
        <p:sp>
          <p:nvSpPr>
            <p:cNvPr id="107" name="Text Box 38">
              <a:extLst>
                <a:ext uri="{FF2B5EF4-FFF2-40B4-BE49-F238E27FC236}">
                  <a16:creationId xmlns:a16="http://schemas.microsoft.com/office/drawing/2014/main" id="{AA061BA1-7E6A-4468-B73F-D3390391F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3446"/>
              <a:ext cx="9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sz="2000" dirty="0">
                  <a:solidFill>
                    <a:schemeClr val="accent2">
                      <a:lumMod val="75000"/>
                    </a:schemeClr>
                  </a:solidFill>
                  <a:latin typeface="Arial" charset="0"/>
                </a:rPr>
                <a:t>Foreign Key</a:t>
              </a:r>
            </a:p>
          </p:txBody>
        </p:sp>
        <p:sp>
          <p:nvSpPr>
            <p:cNvPr id="108" name="Line 39">
              <a:extLst>
                <a:ext uri="{FF2B5EF4-FFF2-40B4-BE49-F238E27FC236}">
                  <a16:creationId xmlns:a16="http://schemas.microsoft.com/office/drawing/2014/main" id="{D5CE7F74-EFDB-4546-95A3-2705A5ADDA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3696"/>
              <a:ext cx="624" cy="4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9" name="Group 40">
              <a:extLst>
                <a:ext uri="{FF2B5EF4-FFF2-40B4-BE49-F238E27FC236}">
                  <a16:creationId xmlns:a16="http://schemas.microsoft.com/office/drawing/2014/main" id="{64E4D4D5-AB91-4BA1-AE22-B77B08CB1F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1910"/>
              <a:ext cx="4848" cy="2007"/>
              <a:chOff x="720" y="1910"/>
              <a:chExt cx="4848" cy="2007"/>
            </a:xfrm>
          </p:grpSpPr>
          <p:grpSp>
            <p:nvGrpSpPr>
              <p:cNvPr id="110" name="Group 41">
                <a:extLst>
                  <a:ext uri="{FF2B5EF4-FFF2-40B4-BE49-F238E27FC236}">
                    <a16:creationId xmlns:a16="http://schemas.microsoft.com/office/drawing/2014/main" id="{7F86C40B-551E-43F5-A7CE-170C896056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2" y="1910"/>
                <a:ext cx="2016" cy="1546"/>
                <a:chOff x="3312" y="2102"/>
                <a:chExt cx="2016" cy="1546"/>
              </a:xfrm>
            </p:grpSpPr>
            <p:sp>
              <p:nvSpPr>
                <p:cNvPr id="117" name="Rectangle 42">
                  <a:extLst>
                    <a:ext uri="{FF2B5EF4-FFF2-40B4-BE49-F238E27FC236}">
                      <a16:creationId xmlns:a16="http://schemas.microsoft.com/office/drawing/2014/main" id="{26350AEC-4D9C-4C09-ACA1-3B5BCACF74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2388"/>
                  <a:ext cx="1920" cy="3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18" name="Rectangle 43">
                  <a:extLst>
                    <a:ext uri="{FF2B5EF4-FFF2-40B4-BE49-F238E27FC236}">
                      <a16:creationId xmlns:a16="http://schemas.microsoft.com/office/drawing/2014/main" id="{EA8433BD-CA55-46AF-81B9-629A8C0945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2688"/>
                  <a:ext cx="1920" cy="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grpSp>
              <p:nvGrpSpPr>
                <p:cNvPr id="119" name="Group 44">
                  <a:extLst>
                    <a:ext uri="{FF2B5EF4-FFF2-40B4-BE49-F238E27FC236}">
                      <a16:creationId xmlns:a16="http://schemas.microsoft.com/office/drawing/2014/main" id="{DAF9DE14-54A9-4A03-957F-56F0FEDA50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12" y="2102"/>
                  <a:ext cx="2016" cy="1544"/>
                  <a:chOff x="2976" y="2208"/>
                  <a:chExt cx="2016" cy="1544"/>
                </a:xfrm>
              </p:grpSpPr>
              <p:sp>
                <p:nvSpPr>
                  <p:cNvPr id="121" name="Text Box 45">
                    <a:extLst>
                      <a:ext uri="{FF2B5EF4-FFF2-40B4-BE49-F238E27FC236}">
                        <a16:creationId xmlns:a16="http://schemas.microsoft.com/office/drawing/2014/main" id="{3BE4329F-CBA7-4596-8D93-0B908E73FED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2208"/>
                    <a:ext cx="69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r>
                      <a:rPr lang="en-GB" b="1" dirty="0">
                        <a:latin typeface="Arial" charset="0"/>
                      </a:rPr>
                      <a:t>Salary</a:t>
                    </a:r>
                  </a:p>
                </p:txBody>
              </p:sp>
              <p:sp>
                <p:nvSpPr>
                  <p:cNvPr id="122" name="Rectangle 46">
                    <a:extLst>
                      <a:ext uri="{FF2B5EF4-FFF2-40B4-BE49-F238E27FC236}">
                        <a16:creationId xmlns:a16="http://schemas.microsoft.com/office/drawing/2014/main" id="{179901B6-41F1-49FA-A737-012A75017D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496"/>
                    <a:ext cx="1920" cy="1248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23" name="Line 47">
                    <a:extLst>
                      <a:ext uri="{FF2B5EF4-FFF2-40B4-BE49-F238E27FC236}">
                        <a16:creationId xmlns:a16="http://schemas.microsoft.com/office/drawing/2014/main" id="{F6A678AB-8572-48B4-A14D-3541BA7CA13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16" y="2496"/>
                    <a:ext cx="0" cy="12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4" name="Text Box 48">
                    <a:extLst>
                      <a:ext uri="{FF2B5EF4-FFF2-40B4-BE49-F238E27FC236}">
                        <a16:creationId xmlns:a16="http://schemas.microsoft.com/office/drawing/2014/main" id="{826F3731-E3B9-46EE-B29D-87C0FEA4A5B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72" y="2502"/>
                    <a:ext cx="1920" cy="1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Aft>
                        <a:spcPct val="35000"/>
                      </a:spcAft>
                    </a:pPr>
                    <a:r>
                      <a:rPr lang="en-GB" sz="2000" b="1">
                        <a:solidFill>
                          <a:schemeClr val="hlink"/>
                        </a:solidFill>
                        <a:latin typeface="Arial" charset="0"/>
                      </a:rPr>
                      <a:t>E-No</a:t>
                    </a:r>
                    <a:r>
                      <a:rPr lang="en-GB" sz="2000" b="1">
                        <a:latin typeface="Arial" charset="0"/>
                      </a:rPr>
                      <a:t>	</a:t>
                    </a:r>
                    <a:r>
                      <a:rPr lang="en-GB" sz="2000" b="1">
                        <a:solidFill>
                          <a:schemeClr val="hlink"/>
                        </a:solidFill>
                        <a:latin typeface="Arial" charset="0"/>
                      </a:rPr>
                      <a:t>Eff-Date</a:t>
                    </a:r>
                    <a:r>
                      <a:rPr lang="en-GB" sz="2000" b="1">
                        <a:latin typeface="Arial" charset="0"/>
                      </a:rPr>
                      <a:t>    Amt</a:t>
                    </a:r>
                  </a:p>
                  <a:p>
                    <a:r>
                      <a:rPr lang="en-GB">
                        <a:solidFill>
                          <a:srgbClr val="7030A0"/>
                        </a:solidFill>
                      </a:rPr>
                      <a:t>179</a:t>
                    </a:r>
                    <a:r>
                      <a:rPr lang="en-GB"/>
                      <a:t>	  1/1/98     8000</a:t>
                    </a:r>
                  </a:p>
                  <a:p>
                    <a:r>
                      <a:rPr lang="en-GB">
                        <a:solidFill>
                          <a:srgbClr val="7030A0"/>
                        </a:solidFill>
                      </a:rPr>
                      <a:t>857</a:t>
                    </a:r>
                    <a:r>
                      <a:rPr lang="en-GB"/>
                      <a:t>	  3/7/94     9000</a:t>
                    </a:r>
                  </a:p>
                  <a:p>
                    <a:r>
                      <a:rPr lang="en-GB">
                        <a:solidFill>
                          <a:srgbClr val="7030A0"/>
                        </a:solidFill>
                      </a:rPr>
                      <a:t>179</a:t>
                    </a:r>
                    <a:r>
                      <a:rPr lang="en-GB"/>
                      <a:t>	  1/6/97     7000</a:t>
                    </a:r>
                  </a:p>
                  <a:p>
                    <a:r>
                      <a:rPr lang="en-GB">
                        <a:solidFill>
                          <a:srgbClr val="7030A0"/>
                        </a:solidFill>
                      </a:rPr>
                      <a:t>342</a:t>
                    </a:r>
                    <a:r>
                      <a:rPr lang="en-GB"/>
                      <a:t>	28/1/97     7500</a:t>
                    </a:r>
                  </a:p>
                </p:txBody>
              </p:sp>
              <p:sp>
                <p:nvSpPr>
                  <p:cNvPr id="125" name="Line 49">
                    <a:extLst>
                      <a:ext uri="{FF2B5EF4-FFF2-40B4-BE49-F238E27FC236}">
                        <a16:creationId xmlns:a16="http://schemas.microsoft.com/office/drawing/2014/main" id="{490EEED3-30C1-47F6-9F16-74AEA7A55F7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24" y="2784"/>
                    <a:ext cx="192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6" name="Line 50">
                    <a:extLst>
                      <a:ext uri="{FF2B5EF4-FFF2-40B4-BE49-F238E27FC236}">
                        <a16:creationId xmlns:a16="http://schemas.microsoft.com/office/drawing/2014/main" id="{575711E6-2447-4DA7-B6D5-41D28265A1D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24" y="3024"/>
                    <a:ext cx="192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7" name="Line 51">
                    <a:extLst>
                      <a:ext uri="{FF2B5EF4-FFF2-40B4-BE49-F238E27FC236}">
                        <a16:creationId xmlns:a16="http://schemas.microsoft.com/office/drawing/2014/main" id="{8DD05A77-5EF6-4AB6-8CD7-0D8AE4E23E4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24" y="3252"/>
                    <a:ext cx="192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" name="Line 52">
                    <a:extLst>
                      <a:ext uri="{FF2B5EF4-FFF2-40B4-BE49-F238E27FC236}">
                        <a16:creationId xmlns:a16="http://schemas.microsoft.com/office/drawing/2014/main" id="{9EB29AE9-2920-4797-AD60-8DB1E93AEBA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00" y="2496"/>
                    <a:ext cx="0" cy="12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9" name="Line 53">
                    <a:extLst>
                      <a:ext uri="{FF2B5EF4-FFF2-40B4-BE49-F238E27FC236}">
                        <a16:creationId xmlns:a16="http://schemas.microsoft.com/office/drawing/2014/main" id="{83DDAFEE-5C2F-4E77-BC4B-95E15A65FA2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24" y="3480"/>
                    <a:ext cx="192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0" name="Rectangle 54">
                  <a:extLst>
                    <a:ext uri="{FF2B5EF4-FFF2-40B4-BE49-F238E27FC236}">
                      <a16:creationId xmlns:a16="http://schemas.microsoft.com/office/drawing/2014/main" id="{FE391981-9B20-4101-9BE1-208FD02118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2388"/>
                  <a:ext cx="1392" cy="1248"/>
                </a:xfrm>
                <a:prstGeom prst="rect">
                  <a:avLst/>
                </a:prstGeom>
                <a:noFill/>
                <a:ln w="12700">
                  <a:solidFill>
                    <a:schemeClr val="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11" name="Group 55">
                <a:extLst>
                  <a:ext uri="{FF2B5EF4-FFF2-40B4-BE49-F238E27FC236}">
                    <a16:creationId xmlns:a16="http://schemas.microsoft.com/office/drawing/2014/main" id="{09AC9D0B-C3AC-4BBD-A756-F395D54689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76" y="3667"/>
                <a:ext cx="1440" cy="250"/>
                <a:chOff x="3600" y="3667"/>
                <a:chExt cx="1440" cy="250"/>
              </a:xfrm>
            </p:grpSpPr>
            <p:sp>
              <p:nvSpPr>
                <p:cNvPr id="114" name="Text Box 56">
                  <a:extLst>
                    <a:ext uri="{FF2B5EF4-FFF2-40B4-BE49-F238E27FC236}">
                      <a16:creationId xmlns:a16="http://schemas.microsoft.com/office/drawing/2014/main" id="{8C63EE1D-7736-464A-9F3D-82649B53DE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25" y="3667"/>
                  <a:ext cx="98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GB" sz="2000" dirty="0">
                      <a:solidFill>
                        <a:schemeClr val="hlink"/>
                      </a:solidFill>
                      <a:latin typeface="Arial" charset="0"/>
                    </a:rPr>
                    <a:t>Primary Key</a:t>
                  </a:r>
                </a:p>
              </p:txBody>
            </p:sp>
            <p:sp>
              <p:nvSpPr>
                <p:cNvPr id="115" name="Line 57">
                  <a:extLst>
                    <a:ext uri="{FF2B5EF4-FFF2-40B4-BE49-F238E27FC236}">
                      <a16:creationId xmlns:a16="http://schemas.microsoft.com/office/drawing/2014/main" id="{2F463BA2-050B-420C-BD62-9191AC73E8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00" y="3792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" name="Line 58">
                  <a:extLst>
                    <a:ext uri="{FF2B5EF4-FFF2-40B4-BE49-F238E27FC236}">
                      <a16:creationId xmlns:a16="http://schemas.microsoft.com/office/drawing/2014/main" id="{148E0407-15D6-4D5E-9B4C-29693B15AF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52" y="3792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2" name="Line 59">
                <a:extLst>
                  <a:ext uri="{FF2B5EF4-FFF2-40B4-BE49-F238E27FC236}">
                    <a16:creationId xmlns:a16="http://schemas.microsoft.com/office/drawing/2014/main" id="{9A6BB093-5A27-4B9F-8E0F-5C1B4C86F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80" y="2880"/>
                <a:ext cx="336" cy="864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Line 60">
                <a:extLst>
                  <a:ext uri="{FF2B5EF4-FFF2-40B4-BE49-F238E27FC236}">
                    <a16:creationId xmlns:a16="http://schemas.microsoft.com/office/drawing/2014/main" id="{A2D5F5C7-5118-4699-95B8-79FBD8F550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20" y="2208"/>
                <a:ext cx="2160" cy="672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DE617A1-267E-46C3-9294-F7EA849F74DD}"/>
              </a:ext>
            </a:extLst>
          </p:cNvPr>
          <p:cNvCxnSpPr/>
          <p:nvPr/>
        </p:nvCxnSpPr>
        <p:spPr>
          <a:xfrm>
            <a:off x="1475656" y="3486150"/>
            <a:ext cx="4315544" cy="200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FF5483E9-513B-4762-844A-3A9E13B2D020}"/>
              </a:ext>
            </a:extLst>
          </p:cNvPr>
          <p:cNvCxnSpPr>
            <a:cxnSpLocks/>
          </p:cNvCxnSpPr>
          <p:nvPr/>
        </p:nvCxnSpPr>
        <p:spPr>
          <a:xfrm flipH="1">
            <a:off x="3124200" y="768608"/>
            <a:ext cx="2447926" cy="725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788D9BE-6BEE-4C90-BD57-9788F7A70FD4}"/>
              </a:ext>
            </a:extLst>
          </p:cNvPr>
          <p:cNvCxnSpPr>
            <a:cxnSpLocks/>
            <a:stCxn id="98" idx="3"/>
            <a:endCxn id="98" idx="3"/>
          </p:cNvCxnSpPr>
          <p:nvPr/>
        </p:nvCxnSpPr>
        <p:spPr>
          <a:xfrm>
            <a:off x="1636300" y="330041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5F4156F-F5B6-4383-808F-63008DC8225E}"/>
              </a:ext>
            </a:extLst>
          </p:cNvPr>
          <p:cNvCxnSpPr>
            <a:cxnSpLocks/>
          </p:cNvCxnSpPr>
          <p:nvPr/>
        </p:nvCxnSpPr>
        <p:spPr>
          <a:xfrm flipH="1">
            <a:off x="1391529" y="1766690"/>
            <a:ext cx="6924887" cy="1581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8652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i="1" dirty="0">
                <a:solidFill>
                  <a:srgbClr val="000000"/>
                </a:solidFill>
              </a:rPr>
              <a:t>Рекурсивен външен ключ</a:t>
            </a:r>
            <a:r>
              <a:rPr lang="en-GB" sz="3200" dirty="0">
                <a:solidFill>
                  <a:srgbClr val="000000"/>
                </a:solidFill>
              </a:rPr>
              <a:t>:</a:t>
            </a:r>
            <a:r>
              <a:rPr lang="bg-BG" sz="3200" dirty="0">
                <a:solidFill>
                  <a:srgbClr val="000000"/>
                </a:solidFill>
              </a:rPr>
              <a:t> </a:t>
            </a:r>
            <a:endParaRPr lang="bg-B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051" y="1082222"/>
            <a:ext cx="8229600" cy="132474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bg-BG" dirty="0">
                <a:solidFill>
                  <a:srgbClr val="000000"/>
                </a:solidFill>
              </a:rPr>
              <a:t>Външен ключ в релация, който съответства на първичния ключ в същата релация </a:t>
            </a:r>
          </a:p>
          <a:p>
            <a:pPr marL="0" indent="0">
              <a:buNone/>
              <a:defRPr/>
            </a:pPr>
            <a:endParaRPr lang="bg-BG" dirty="0">
              <a:latin typeface="Arial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937" y="6331843"/>
            <a:ext cx="2133600" cy="365125"/>
          </a:xfrm>
        </p:spPr>
        <p:txBody>
          <a:bodyPr/>
          <a:lstStyle/>
          <a:p>
            <a:r>
              <a:rPr lang="en-US"/>
              <a:t>2019 </a:t>
            </a:r>
            <a:r>
              <a:rPr lang="bg-BG"/>
              <a:t> </a:t>
            </a:r>
            <a:r>
              <a:rPr lang="bg-BG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30913" y="6331843"/>
            <a:ext cx="2530624" cy="365125"/>
          </a:xfrm>
        </p:spPr>
        <p:txBody>
          <a:bodyPr/>
          <a:lstStyle/>
          <a:p>
            <a:r>
              <a:rPr lang="bg-BG"/>
              <a:t>Икономически университет - Варна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159BEFEF-54C0-4946-9FDB-F73990E02D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636015"/>
              </p:ext>
            </p:extLst>
          </p:nvPr>
        </p:nvGraphicFramePr>
        <p:xfrm>
          <a:off x="1835696" y="2203147"/>
          <a:ext cx="5688632" cy="2295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03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92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b="1">
                          <a:solidFill>
                            <a:schemeClr val="hlink"/>
                          </a:solidFill>
                          <a:latin typeface="+mn-lt"/>
                        </a:rPr>
                        <a:t>E-No</a:t>
                      </a:r>
                      <a:r>
                        <a:rPr lang="en-GB" sz="2600" b="1">
                          <a:latin typeface="+mn-lt"/>
                        </a:rPr>
                        <a:t>	</a:t>
                      </a:r>
                      <a:endParaRPr lang="bg-BG" sz="2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b="1">
                          <a:latin typeface="+mn-lt"/>
                        </a:rPr>
                        <a:t>E-Name</a:t>
                      </a:r>
                      <a:endParaRPr lang="bg-BG" sz="2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b="1" dirty="0">
                          <a:latin typeface="+mn-lt"/>
                        </a:rPr>
                        <a:t> D-No</a:t>
                      </a:r>
                      <a:endParaRPr lang="bg-BG" sz="2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+mn-lt"/>
                        </a:rPr>
                        <a:t>Manager-No</a:t>
                      </a:r>
                      <a:endParaRPr lang="bg-BG" sz="2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997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179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Holt</a:t>
                      </a:r>
                      <a:endParaRPr lang="bg-BG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7</a:t>
                      </a:r>
                      <a:endParaRPr lang="bg-BG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67">
                <a:tc>
                  <a:txBody>
                    <a:bodyPr/>
                    <a:lstStyle/>
                    <a:p>
                      <a:r>
                        <a:rPr lang="en-GB" sz="2400" b="1"/>
                        <a:t>857</a:t>
                      </a:r>
                      <a:endParaRPr lang="bg-BG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Peralta	</a:t>
                      </a:r>
                      <a:endParaRPr lang="bg-BG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4</a:t>
                      </a:r>
                      <a:endParaRPr lang="bg-BG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179</a:t>
                      </a:r>
                      <a:endParaRPr lang="bg-BG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/>
                        <a:t>342</a:t>
                      </a:r>
                      <a:endParaRPr lang="bg-BG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Diaz</a:t>
                      </a:r>
                      <a:endParaRPr lang="bg-BG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7</a:t>
                      </a:r>
                      <a:endParaRPr lang="bg-BG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179</a:t>
                      </a:r>
                      <a:endParaRPr lang="bg-BG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75030AD-1F08-43E5-B56B-B892BC15DBB3}"/>
              </a:ext>
            </a:extLst>
          </p:cNvPr>
          <p:cNvSpPr txBox="1"/>
          <p:nvPr/>
        </p:nvSpPr>
        <p:spPr>
          <a:xfrm>
            <a:off x="1265193" y="5039597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hlink"/>
                </a:solidFill>
              </a:rPr>
              <a:t>Primary Key</a:t>
            </a:r>
            <a:endParaRPr lang="bg-B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1CAE47-ADAB-4843-8E7C-D395635F4ED2}"/>
              </a:ext>
            </a:extLst>
          </p:cNvPr>
          <p:cNvSpPr txBox="1"/>
          <p:nvPr/>
        </p:nvSpPr>
        <p:spPr>
          <a:xfrm>
            <a:off x="5655289" y="4885709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</a:rPr>
              <a:t>Foreign Key</a:t>
            </a:r>
          </a:p>
          <a:p>
            <a:r>
              <a:rPr lang="bg-BG" sz="2400" dirty="0">
                <a:solidFill>
                  <a:schemeClr val="tx2"/>
                </a:solidFill>
              </a:rPr>
              <a:t>рекурсивен</a:t>
            </a:r>
            <a:endParaRPr lang="bg-BG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1427D1-5B0D-4B14-9E3B-940941FB7DF1}"/>
              </a:ext>
            </a:extLst>
          </p:cNvPr>
          <p:cNvCxnSpPr>
            <a:cxnSpLocks/>
          </p:cNvCxnSpPr>
          <p:nvPr/>
        </p:nvCxnSpPr>
        <p:spPr>
          <a:xfrm flipH="1">
            <a:off x="3207017" y="5301208"/>
            <a:ext cx="23730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7275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Изисквания към външния ключ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bg-BG" dirty="0">
                <a:latin typeface="Arial" charset="0"/>
              </a:rPr>
              <a:t>Има същия тип на данните както първичния ключ в другата релация</a:t>
            </a:r>
          </a:p>
          <a:p>
            <a:pPr>
              <a:defRPr/>
            </a:pPr>
            <a:r>
              <a:rPr lang="bg-BG" dirty="0">
                <a:latin typeface="Arial" charset="0"/>
              </a:rPr>
              <a:t>Може да приема стойности само:</a:t>
            </a:r>
          </a:p>
          <a:p>
            <a:pPr lvl="1">
              <a:defRPr/>
            </a:pPr>
            <a:r>
              <a:rPr lang="bg-BG" sz="3200" dirty="0">
                <a:latin typeface="Arial" charset="0"/>
              </a:rPr>
              <a:t> измежду съществуващите стойности на първичния ключ в другата релация или да остане напълно неопределен</a:t>
            </a:r>
            <a:r>
              <a:rPr lang="bg-BG" sz="2400" dirty="0"/>
              <a:t>.</a:t>
            </a:r>
            <a:endParaRPr lang="en-US" sz="2400" dirty="0"/>
          </a:p>
          <a:p>
            <a:pPr>
              <a:defRPr/>
            </a:pPr>
            <a:r>
              <a:rPr lang="bg-BG" sz="2800" dirty="0">
                <a:latin typeface="Arial" charset="0"/>
              </a:rPr>
              <a:t>Данните в него имат същия смисъл като тези в свързания първичен ключ</a:t>
            </a:r>
          </a:p>
          <a:p>
            <a:pPr lvl="1">
              <a:defRPr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937" y="6331843"/>
            <a:ext cx="2133600" cy="365125"/>
          </a:xfrm>
        </p:spPr>
        <p:txBody>
          <a:bodyPr/>
          <a:lstStyle/>
          <a:p>
            <a:r>
              <a:rPr lang="en-US"/>
              <a:t>2019 </a:t>
            </a:r>
            <a:r>
              <a:rPr lang="bg-BG"/>
              <a:t> </a:t>
            </a:r>
            <a:r>
              <a:rPr lang="bg-BG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30913" y="6331843"/>
            <a:ext cx="2530624" cy="365125"/>
          </a:xfrm>
        </p:spPr>
        <p:txBody>
          <a:bodyPr/>
          <a:lstStyle/>
          <a:p>
            <a:r>
              <a:rPr lang="bg-BG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4646091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Интегритет на данните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bg-BG" b="1" dirty="0">
                <a:latin typeface="Arial" charset="0"/>
              </a:rPr>
              <a:t>Интегритет по</a:t>
            </a:r>
            <a:r>
              <a:rPr lang="bg-BG" b="1" dirty="0"/>
              <a:t> </a:t>
            </a:r>
            <a:r>
              <a:rPr lang="bg-BG" b="1" dirty="0">
                <a:latin typeface="Arial" charset="0"/>
              </a:rPr>
              <a:t>същност (</a:t>
            </a:r>
            <a:r>
              <a:rPr lang="en-US" b="1" dirty="0">
                <a:latin typeface="Arial" charset="0"/>
              </a:rPr>
              <a:t>Entity Integrity)</a:t>
            </a:r>
            <a:endParaRPr lang="bg-BG" b="1" dirty="0">
              <a:latin typeface="Arial" charset="0"/>
            </a:endParaRPr>
          </a:p>
          <a:p>
            <a:pPr lvl="1">
              <a:defRPr/>
            </a:pPr>
            <a:r>
              <a:rPr lang="bg-BG" sz="3200" dirty="0"/>
              <a:t>Релацията да притежава първичен ключ</a:t>
            </a:r>
          </a:p>
          <a:p>
            <a:pPr>
              <a:defRPr/>
            </a:pPr>
            <a:r>
              <a:rPr lang="bg-BG" b="1" dirty="0">
                <a:latin typeface="Arial" charset="0"/>
              </a:rPr>
              <a:t>Домейн интегритет </a:t>
            </a:r>
            <a:r>
              <a:rPr lang="en-US" b="1" dirty="0">
                <a:latin typeface="Arial" charset="0"/>
              </a:rPr>
              <a:t>(Domain</a:t>
            </a:r>
            <a:r>
              <a:rPr lang="en-US" dirty="0"/>
              <a:t> </a:t>
            </a:r>
            <a:r>
              <a:rPr lang="en-US" b="1" dirty="0">
                <a:latin typeface="Arial" charset="0"/>
              </a:rPr>
              <a:t>Integrity)</a:t>
            </a:r>
            <a:endParaRPr lang="bg-BG" b="1" dirty="0">
              <a:latin typeface="Arial" charset="0"/>
            </a:endParaRPr>
          </a:p>
          <a:p>
            <a:pPr lvl="1">
              <a:defRPr/>
            </a:pPr>
            <a:r>
              <a:rPr lang="bg-BG" sz="3200" dirty="0"/>
              <a:t>Дефинира се за атрибутите на релацията и</a:t>
            </a:r>
          </a:p>
          <a:p>
            <a:pPr lvl="1">
              <a:defRPr/>
            </a:pPr>
            <a:r>
              <a:rPr lang="bg-BG" sz="3200" dirty="0"/>
              <a:t>Специфицира </a:t>
            </a:r>
            <a:r>
              <a:rPr lang="bg-BG" sz="3200" b="1" dirty="0"/>
              <a:t>набор от стойности</a:t>
            </a:r>
            <a:r>
              <a:rPr lang="bg-BG" sz="3200" dirty="0"/>
              <a:t>, които са валидни за даден атрибут (дадена колона) и дали се разрешава атрибутът да приема неопределени стойности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937" y="6331843"/>
            <a:ext cx="2133600" cy="365125"/>
          </a:xfrm>
        </p:spPr>
        <p:txBody>
          <a:bodyPr/>
          <a:lstStyle/>
          <a:p>
            <a:r>
              <a:rPr lang="en-US"/>
              <a:t>2019 </a:t>
            </a:r>
            <a:r>
              <a:rPr lang="bg-BG"/>
              <a:t> </a:t>
            </a:r>
            <a:r>
              <a:rPr lang="bg-BG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30913" y="6331843"/>
            <a:ext cx="2530624" cy="365125"/>
          </a:xfrm>
        </p:spPr>
        <p:txBody>
          <a:bodyPr/>
          <a:lstStyle/>
          <a:p>
            <a:r>
              <a:rPr lang="bg-BG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20258861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Интегритет на данните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bg-BG" b="1" dirty="0">
                <a:latin typeface="Arial" charset="0"/>
              </a:rPr>
              <a:t>Интегритет на връзките</a:t>
            </a:r>
            <a:r>
              <a:rPr lang="en-US" b="1" dirty="0">
                <a:latin typeface="Arial" charset="0"/>
              </a:rPr>
              <a:t> (Referential Integrity)</a:t>
            </a:r>
            <a:endParaRPr lang="bg-BG" b="1" dirty="0">
              <a:latin typeface="Arial" charset="0"/>
            </a:endParaRPr>
          </a:p>
          <a:p>
            <a:pPr lvl="1">
              <a:defRPr/>
            </a:pPr>
            <a:r>
              <a:rPr lang="bg-BG" sz="3200" dirty="0"/>
              <a:t>Дефинира се за колони в таблици, между които съществува връзка на основата на общи атрибути (първичен и външен ключове) </a:t>
            </a:r>
          </a:p>
          <a:p>
            <a:pPr lvl="1">
              <a:defRPr/>
            </a:pPr>
            <a:r>
              <a:rPr lang="bg-BG" sz="3200" dirty="0"/>
              <a:t>Изисква външният ключ в дадена релация да приема стойности само измежду съществуващите стойности на първичния ключ в другата</a:t>
            </a:r>
            <a:r>
              <a:rPr lang="bg-BG" sz="3200" b="1" dirty="0">
                <a:latin typeface="Arial" charset="0"/>
              </a:rPr>
              <a:t> </a:t>
            </a:r>
            <a:r>
              <a:rPr lang="bg-BG" sz="3200" dirty="0"/>
              <a:t>релация (или да остане напълно неопределен </a:t>
            </a:r>
            <a:r>
              <a:rPr lang="en-US" sz="3200" dirty="0"/>
              <a:t>NULL)</a:t>
            </a:r>
            <a:r>
              <a:rPr lang="bg-BG" sz="32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937" y="6331843"/>
            <a:ext cx="2133600" cy="365125"/>
          </a:xfrm>
        </p:spPr>
        <p:txBody>
          <a:bodyPr/>
          <a:lstStyle/>
          <a:p>
            <a:r>
              <a:rPr lang="en-US"/>
              <a:t>2019 </a:t>
            </a:r>
            <a:r>
              <a:rPr lang="bg-BG"/>
              <a:t> </a:t>
            </a:r>
            <a:r>
              <a:rPr lang="bg-BG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30913" y="6331843"/>
            <a:ext cx="2530624" cy="365125"/>
          </a:xfrm>
        </p:spPr>
        <p:txBody>
          <a:bodyPr/>
          <a:lstStyle/>
          <a:p>
            <a:r>
              <a:rPr lang="bg-BG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12399144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Релационни правила</a:t>
            </a:r>
            <a:r>
              <a:rPr lang="en-US" sz="3200" dirty="0"/>
              <a:t> </a:t>
            </a:r>
            <a:r>
              <a:rPr lang="bg-BG" sz="3200" dirty="0"/>
              <a:t>на Е. Код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  <a:defRPr/>
            </a:pPr>
            <a:r>
              <a:rPr lang="bg-BG" dirty="0">
                <a:solidFill>
                  <a:srgbClr val="FF9900"/>
                </a:solidFill>
              </a:rPr>
              <a:t>0.  </a:t>
            </a:r>
            <a:r>
              <a:rPr lang="bg-BG" dirty="0"/>
              <a:t>Принцип на създаване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bg-BG" dirty="0"/>
              <a:t>Информация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bg-BG" dirty="0"/>
              <a:t>Гарантиран достъп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bg-BG" dirty="0"/>
              <a:t>Поддържане на неопределени стойности (</a:t>
            </a:r>
            <a:r>
              <a:rPr lang="en-US" dirty="0"/>
              <a:t>Null</a:t>
            </a:r>
            <a:r>
              <a:rPr lang="bg-BG" dirty="0"/>
              <a:t> </a:t>
            </a:r>
            <a:r>
              <a:rPr lang="en-US" dirty="0"/>
              <a:t>!=‘’!=0)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bg-BG" dirty="0"/>
              <a:t>Активен речник (каталог)  на данните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bg-BG" dirty="0"/>
              <a:t>Пълен (изчерпателен) език за описание и манипулиране с БД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937" y="6331843"/>
            <a:ext cx="2133600" cy="365125"/>
          </a:xfrm>
        </p:spPr>
        <p:txBody>
          <a:bodyPr/>
          <a:lstStyle/>
          <a:p>
            <a:r>
              <a:rPr lang="en-US"/>
              <a:t>2019 </a:t>
            </a:r>
            <a:r>
              <a:rPr lang="bg-BG"/>
              <a:t> </a:t>
            </a:r>
            <a:r>
              <a:rPr lang="bg-BG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30913" y="6331843"/>
            <a:ext cx="2530624" cy="365125"/>
          </a:xfrm>
        </p:spPr>
        <p:txBody>
          <a:bodyPr/>
          <a:lstStyle/>
          <a:p>
            <a:r>
              <a:rPr lang="bg-BG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622794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Релационни правила</a:t>
            </a:r>
            <a:r>
              <a:rPr lang="en-US" sz="3200" dirty="0"/>
              <a:t> </a:t>
            </a:r>
            <a:r>
              <a:rPr lang="bg-BG" sz="3200" dirty="0"/>
              <a:t>на Е. Код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 startAt="6"/>
              <a:defRPr/>
            </a:pPr>
            <a:r>
              <a:rPr lang="bg-BG" dirty="0"/>
              <a:t>Актуализиране (обновяване) на данните чрез изгледи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 startAt="6"/>
              <a:defRPr/>
            </a:pPr>
            <a:r>
              <a:rPr lang="bg-BG" dirty="0"/>
              <a:t>Актуализация на ниво множество (набори от данни)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 startAt="6"/>
              <a:defRPr/>
            </a:pPr>
            <a:r>
              <a:rPr lang="bg-BG" dirty="0"/>
              <a:t>Физическа независимост на данните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 startAt="6"/>
              <a:defRPr/>
            </a:pPr>
            <a:r>
              <a:rPr lang="bg-BG" dirty="0"/>
              <a:t>Логическа независимост на данните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 startAt="6"/>
              <a:defRPr/>
            </a:pPr>
            <a:r>
              <a:rPr lang="bg-BG" dirty="0"/>
              <a:t>Независимост на </a:t>
            </a:r>
            <a:r>
              <a:rPr lang="bg-BG" dirty="0" err="1"/>
              <a:t>цялостта</a:t>
            </a:r>
            <a:r>
              <a:rPr lang="bg-BG" dirty="0"/>
              <a:t> на данните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 startAt="6"/>
              <a:defRPr/>
            </a:pPr>
            <a:r>
              <a:rPr lang="bg-BG" dirty="0"/>
              <a:t>Независимост на разпространението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 startAt="6"/>
              <a:defRPr/>
            </a:pPr>
            <a:r>
              <a:rPr lang="bg-BG" dirty="0"/>
              <a:t>Устойчивост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937" y="6331843"/>
            <a:ext cx="2133600" cy="365125"/>
          </a:xfrm>
        </p:spPr>
        <p:txBody>
          <a:bodyPr/>
          <a:lstStyle/>
          <a:p>
            <a:r>
              <a:rPr lang="en-US"/>
              <a:t>2019 </a:t>
            </a:r>
            <a:r>
              <a:rPr lang="bg-BG"/>
              <a:t> </a:t>
            </a:r>
            <a:r>
              <a:rPr lang="bg-BG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30913" y="6331843"/>
            <a:ext cx="2530624" cy="365125"/>
          </a:xfrm>
        </p:spPr>
        <p:txBody>
          <a:bodyPr/>
          <a:lstStyle/>
          <a:p>
            <a:r>
              <a:rPr lang="bg-BG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1659640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>
                <a:latin typeface="Arial" pitchFamily="34" charset="0"/>
                <a:cs typeface="Arial" pitchFamily="34" charset="0"/>
              </a:rPr>
              <a:t>!!Транзакция!!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bg-BG" sz="2400" b="1" dirty="0">
                <a:latin typeface="Arial" pitchFamily="34" charset="0"/>
                <a:cs typeface="Arial" pitchFamily="34" charset="0"/>
              </a:rPr>
              <a:t>Транзакция</a:t>
            </a:r>
            <a:r>
              <a:rPr lang="bg-BG" sz="2400" dirty="0">
                <a:latin typeface="Arial" pitchFamily="34" charset="0"/>
                <a:cs typeface="Arial" pitchFamily="34" charset="0"/>
              </a:rPr>
              <a:t> - логическа неделима единица за работа с базата от данни, която включва една или няколко операции с данни (добавяне на нови данни, модифициране или изтриване на съществуващи данни). Или се изпълняват </a:t>
            </a:r>
            <a:r>
              <a:rPr lang="bg-BG" sz="2400" b="1" dirty="0">
                <a:latin typeface="Arial" pitchFamily="34" charset="0"/>
                <a:cs typeface="Arial" pitchFamily="34" charset="0"/>
              </a:rPr>
              <a:t>всички</a:t>
            </a:r>
            <a:r>
              <a:rPr lang="bg-BG" sz="2400" dirty="0">
                <a:latin typeface="Arial" pitchFamily="34" charset="0"/>
                <a:cs typeface="Arial" pitchFamily="34" charset="0"/>
              </a:rPr>
              <a:t> операции или действието на завършените се превърта назад.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937" y="6331843"/>
            <a:ext cx="2133600" cy="365125"/>
          </a:xfrm>
        </p:spPr>
        <p:txBody>
          <a:bodyPr/>
          <a:lstStyle/>
          <a:p>
            <a:r>
              <a:rPr lang="en-US"/>
              <a:t>2019 </a:t>
            </a:r>
            <a:r>
              <a:rPr lang="bg-BG"/>
              <a:t> </a:t>
            </a:r>
            <a:r>
              <a:rPr lang="bg-BG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30913" y="6331843"/>
            <a:ext cx="2530624" cy="365125"/>
          </a:xfrm>
        </p:spPr>
        <p:txBody>
          <a:bodyPr/>
          <a:lstStyle/>
          <a:p>
            <a:r>
              <a:rPr lang="bg-BG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952618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Online Transaction Processing</a:t>
            </a:r>
            <a:r>
              <a:rPr lang="bg-BG" sz="32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OLTP</a:t>
            </a:r>
            <a:r>
              <a:rPr lang="bg-BG" sz="3200" dirty="0">
                <a:latin typeface="Arial" pitchFamily="34" charset="0"/>
                <a:cs typeface="Arial" pitchFamily="34" charset="0"/>
              </a:rPr>
              <a:t>)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endParaRPr lang="bg-B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OLTP </a:t>
            </a:r>
            <a:r>
              <a:rPr lang="bg-BG" dirty="0">
                <a:latin typeface="Arial" pitchFamily="34" charset="0"/>
                <a:cs typeface="Arial" pitchFamily="34" charset="0"/>
              </a:rPr>
              <a:t>е ре</a:t>
            </a:r>
            <a:r>
              <a:rPr lang="ru-RU" dirty="0">
                <a:latin typeface="Arial" pitchFamily="34" charset="0"/>
                <a:cs typeface="Arial" pitchFamily="34" charset="0"/>
              </a:rPr>
              <a:t>жим на обработка, </a:t>
            </a:r>
            <a:r>
              <a:rPr lang="bg-BG" dirty="0">
                <a:latin typeface="Arial" pitchFamily="34" charset="0"/>
                <a:cs typeface="Arial" pitchFamily="34" charset="0"/>
              </a:rPr>
              <a:t>който</a:t>
            </a:r>
            <a:r>
              <a:rPr lang="ru-RU" dirty="0">
                <a:latin typeface="Arial" pitchFamily="34" charset="0"/>
                <a:cs typeface="Arial" pitchFamily="34" charset="0"/>
              </a:rPr>
              <a:t> се </a:t>
            </a:r>
            <a:r>
              <a:rPr lang="bg-BG" dirty="0">
                <a:latin typeface="Arial" pitchFamily="34" charset="0"/>
                <a:cs typeface="Arial" pitchFamily="34" charset="0"/>
              </a:rPr>
              <a:t>характеризира</a:t>
            </a:r>
            <a:r>
              <a:rPr lang="ru-RU" dirty="0">
                <a:latin typeface="Arial" pitchFamily="34" charset="0"/>
                <a:cs typeface="Arial" pitchFamily="34" charset="0"/>
              </a:rPr>
              <a:t> с кратки транзакции, </a:t>
            </a:r>
            <a:r>
              <a:rPr lang="bg-BG" dirty="0">
                <a:latin typeface="Arial" pitchFamily="34" charset="0"/>
                <a:cs typeface="Arial" pitchFamily="34" charset="0"/>
              </a:rPr>
              <a:t>записващи</a:t>
            </a:r>
            <a:r>
              <a:rPr lang="ru-RU" dirty="0">
                <a:latin typeface="Arial" pitchFamily="34" charset="0"/>
                <a:cs typeface="Arial" pitchFamily="34" charset="0"/>
              </a:rPr>
              <a:t> бизнес </a:t>
            </a:r>
            <a:r>
              <a:rPr lang="bg-BG" dirty="0">
                <a:latin typeface="Arial" pitchFamily="34" charset="0"/>
                <a:cs typeface="Arial" pitchFamily="34" charset="0"/>
              </a:rPr>
              <a:t>събития </a:t>
            </a:r>
          </a:p>
          <a:p>
            <a:r>
              <a:rPr lang="bg-BG" dirty="0">
                <a:latin typeface="Arial" pitchFamily="34" charset="0"/>
                <a:cs typeface="Arial" pitchFamily="34" charset="0"/>
              </a:rPr>
              <a:t>Изисква  висока надеждност, наличност и съгласуваност на данните и кратко време за реакция. </a:t>
            </a:r>
          </a:p>
          <a:p>
            <a:r>
              <a:rPr lang="bg-BG" dirty="0">
                <a:latin typeface="Arial" pitchFamily="34" charset="0"/>
                <a:cs typeface="Arial" pitchFamily="34" charset="0"/>
              </a:rPr>
              <a:t>Приложенията изискват бърз отговор на заявките – желателно в "реално време</a:t>
            </a:r>
            <a:r>
              <a:rPr lang="ru-RU" dirty="0">
                <a:latin typeface="Arial" pitchFamily="34" charset="0"/>
                <a:cs typeface="Arial" pitchFamily="34" charset="0"/>
              </a:rPr>
              <a:t>".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937" y="6331843"/>
            <a:ext cx="2133600" cy="365125"/>
          </a:xfrm>
        </p:spPr>
        <p:txBody>
          <a:bodyPr/>
          <a:lstStyle/>
          <a:p>
            <a:r>
              <a:rPr lang="en-US"/>
              <a:t>2019 </a:t>
            </a:r>
            <a:r>
              <a:rPr lang="bg-BG"/>
              <a:t> </a:t>
            </a:r>
            <a:r>
              <a:rPr lang="bg-BG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30913" y="6331843"/>
            <a:ext cx="2530624" cy="365125"/>
          </a:xfrm>
        </p:spPr>
        <p:txBody>
          <a:bodyPr/>
          <a:lstStyle/>
          <a:p>
            <a:r>
              <a:rPr lang="bg-BG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403542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Видове бази от данни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 err="1">
                <a:latin typeface="Verdana" pitchFamily="32" charset="0"/>
              </a:rPr>
              <a:t>Аналитични</a:t>
            </a:r>
            <a:r>
              <a:rPr lang="en-GB" sz="2800" dirty="0">
                <a:latin typeface="Verdana" pitchFamily="32" charset="0"/>
              </a:rPr>
              <a:t> </a:t>
            </a:r>
            <a:r>
              <a:rPr lang="en-GB" sz="2800" dirty="0" err="1">
                <a:latin typeface="Verdana" pitchFamily="32" charset="0"/>
              </a:rPr>
              <a:t>бази</a:t>
            </a:r>
            <a:r>
              <a:rPr lang="en-GB" sz="2800" dirty="0">
                <a:latin typeface="Verdana" pitchFamily="32" charset="0"/>
              </a:rPr>
              <a:t> </a:t>
            </a:r>
            <a:r>
              <a:rPr lang="en-GB" sz="2800" dirty="0" err="1">
                <a:latin typeface="Verdana" pitchFamily="32" charset="0"/>
              </a:rPr>
              <a:t>от</a:t>
            </a:r>
            <a:r>
              <a:rPr lang="en-GB" sz="2800" dirty="0">
                <a:latin typeface="Verdana" pitchFamily="32" charset="0"/>
              </a:rPr>
              <a:t> </a:t>
            </a:r>
            <a:r>
              <a:rPr lang="en-GB" sz="2800" dirty="0" err="1">
                <a:latin typeface="Verdana" pitchFamily="32" charset="0"/>
              </a:rPr>
              <a:t>данни</a:t>
            </a:r>
            <a:r>
              <a:rPr lang="bg-BG" sz="2800" dirty="0">
                <a:latin typeface="Verdana" pitchFamily="32" charset="0"/>
              </a:rPr>
              <a:t> </a:t>
            </a:r>
            <a:br>
              <a:rPr lang="en-US" sz="2800" dirty="0">
                <a:latin typeface="Verdana" pitchFamily="32" charset="0"/>
              </a:rPr>
            </a:br>
            <a:r>
              <a:rPr lang="bg-BG" sz="2800" dirty="0">
                <a:latin typeface="Verdana" pitchFamily="32" charset="0"/>
              </a:rPr>
              <a:t>(складове от данни)</a:t>
            </a:r>
            <a:endParaRPr lang="en-GB" sz="2800" dirty="0">
              <a:latin typeface="Verdana" pitchFamily="32" charset="0"/>
            </a:endParaRPr>
          </a:p>
          <a:p>
            <a:pPr lvl="1">
              <a:spcBef>
                <a:spcPts val="600"/>
              </a:spcBef>
              <a:buFont typeface="Verdana" pitchFamily="32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err="1">
                <a:latin typeface="Verdana" pitchFamily="32" charset="0"/>
              </a:rPr>
              <a:t>Съхраняват</a:t>
            </a:r>
            <a:r>
              <a:rPr lang="en-GB" sz="2400" dirty="0">
                <a:latin typeface="Verdana" pitchFamily="32" charset="0"/>
              </a:rPr>
              <a:t> </a:t>
            </a:r>
            <a:r>
              <a:rPr lang="en-GB" sz="2400" dirty="0" err="1">
                <a:latin typeface="Verdana" pitchFamily="32" charset="0"/>
              </a:rPr>
              <a:t>статични</a:t>
            </a:r>
            <a:r>
              <a:rPr lang="en-GB" sz="2400" dirty="0">
                <a:latin typeface="Verdana" pitchFamily="32" charset="0"/>
              </a:rPr>
              <a:t> </a:t>
            </a:r>
            <a:r>
              <a:rPr lang="en-GB" sz="2400" dirty="0" err="1">
                <a:latin typeface="Verdana" pitchFamily="32" charset="0"/>
              </a:rPr>
              <a:t>данни</a:t>
            </a:r>
            <a:r>
              <a:rPr lang="bg-BG" sz="2400" dirty="0">
                <a:latin typeface="Verdana" pitchFamily="32" charset="0"/>
              </a:rPr>
              <a:t> </a:t>
            </a:r>
          </a:p>
          <a:p>
            <a:pPr lvl="1">
              <a:spcBef>
                <a:spcPts val="600"/>
              </a:spcBef>
              <a:buFont typeface="Verdana" pitchFamily="32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bg-BG" altLang="bg-BG" sz="2400" dirty="0">
                <a:latin typeface="Verdana" pitchFamily="32" charset="0"/>
              </a:rPr>
              <a:t>Данните са свързани с различни периоди от време и осигуряват информация в историческа перспектива </a:t>
            </a:r>
            <a:r>
              <a:rPr lang="en-US" altLang="bg-BG" sz="2400" dirty="0">
                <a:latin typeface="Verdana" pitchFamily="32" charset="0"/>
              </a:rPr>
              <a:t>(</a:t>
            </a:r>
            <a:r>
              <a:rPr lang="bg-BG" altLang="bg-BG" sz="2400" dirty="0">
                <a:latin typeface="Verdana" pitchFamily="32" charset="0"/>
              </a:rPr>
              <a:t>напр. последните </a:t>
            </a:r>
            <a:r>
              <a:rPr lang="en-US" altLang="bg-BG" sz="2400" dirty="0">
                <a:latin typeface="Verdana" pitchFamily="32" charset="0"/>
              </a:rPr>
              <a:t>5-10 </a:t>
            </a:r>
            <a:r>
              <a:rPr lang="bg-BG" altLang="bg-BG" sz="2400" dirty="0">
                <a:latin typeface="Verdana" pitchFamily="32" charset="0"/>
              </a:rPr>
              <a:t>години</a:t>
            </a:r>
            <a:r>
              <a:rPr lang="en-US" altLang="bg-BG" sz="2400" dirty="0">
                <a:latin typeface="Verdana" pitchFamily="32" charset="0"/>
              </a:rPr>
              <a:t>)</a:t>
            </a:r>
            <a:r>
              <a:rPr lang="bg-BG" altLang="bg-BG" sz="2400" dirty="0">
                <a:latin typeface="Verdana" pitchFamily="32" charset="0"/>
              </a:rPr>
              <a:t>.</a:t>
            </a:r>
            <a:endParaRPr lang="en-GB" sz="2400" dirty="0">
              <a:latin typeface="Verdana" pitchFamily="32" charset="0"/>
            </a:endParaRPr>
          </a:p>
          <a:p>
            <a:pPr lvl="1">
              <a:spcBef>
                <a:spcPts val="600"/>
              </a:spcBef>
              <a:buFont typeface="Verdana" pitchFamily="32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err="1">
                <a:latin typeface="Verdana" pitchFamily="32" charset="0"/>
              </a:rPr>
              <a:t>Използват</a:t>
            </a:r>
            <a:r>
              <a:rPr lang="en-GB" sz="2400" dirty="0">
                <a:latin typeface="Verdana" pitchFamily="32" charset="0"/>
              </a:rPr>
              <a:t> </a:t>
            </a:r>
            <a:r>
              <a:rPr lang="en-GB" sz="2400" dirty="0" err="1">
                <a:latin typeface="Verdana" pitchFamily="32" charset="0"/>
              </a:rPr>
              <a:t>като</a:t>
            </a:r>
            <a:r>
              <a:rPr lang="en-GB" sz="2400" dirty="0">
                <a:latin typeface="Verdana" pitchFamily="32" charset="0"/>
              </a:rPr>
              <a:t> </a:t>
            </a:r>
            <a:r>
              <a:rPr lang="bg-BG" sz="2400" dirty="0">
                <a:latin typeface="Verdana" pitchFamily="32" charset="0"/>
              </a:rPr>
              <a:t>основен източник</a:t>
            </a:r>
            <a:r>
              <a:rPr lang="en-GB" sz="2400" dirty="0">
                <a:latin typeface="Verdana" pitchFamily="32" charset="0"/>
              </a:rPr>
              <a:t> </a:t>
            </a:r>
            <a:r>
              <a:rPr lang="bg-BG" sz="2400" dirty="0">
                <a:latin typeface="Verdana" pitchFamily="32" charset="0"/>
              </a:rPr>
              <a:t>оперативни</a:t>
            </a:r>
            <a:r>
              <a:rPr lang="en-GB" sz="2400" dirty="0">
                <a:latin typeface="Verdana" pitchFamily="32" charset="0"/>
              </a:rPr>
              <a:t> </a:t>
            </a:r>
            <a:r>
              <a:rPr lang="bg-BG" sz="2400" dirty="0">
                <a:latin typeface="Verdana" pitchFamily="32" charset="0"/>
              </a:rPr>
              <a:t>бази</a:t>
            </a:r>
            <a:r>
              <a:rPr lang="en-GB" sz="2400" dirty="0">
                <a:latin typeface="Verdana" pitchFamily="32" charset="0"/>
              </a:rPr>
              <a:t> </a:t>
            </a:r>
            <a:r>
              <a:rPr lang="en-GB" sz="2400" dirty="0" err="1">
                <a:latin typeface="Verdana" pitchFamily="32" charset="0"/>
              </a:rPr>
              <a:t>от</a:t>
            </a:r>
            <a:r>
              <a:rPr lang="en-GB" sz="2400" dirty="0">
                <a:latin typeface="Verdana" pitchFamily="32" charset="0"/>
              </a:rPr>
              <a:t> </a:t>
            </a:r>
            <a:r>
              <a:rPr lang="en-GB" sz="2400" dirty="0" err="1">
                <a:latin typeface="Verdana" pitchFamily="32" charset="0"/>
              </a:rPr>
              <a:t>данни</a:t>
            </a:r>
            <a:r>
              <a:rPr lang="en-GB" sz="2400" dirty="0">
                <a:latin typeface="Verdana" pitchFamily="32" charset="0"/>
              </a:rPr>
              <a:t> </a:t>
            </a:r>
          </a:p>
          <a:p>
            <a:pPr marL="0" indent="0"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bg-BG" sz="2800" dirty="0">
                <a:latin typeface="Verdana" pitchFamily="32" charset="0"/>
              </a:rPr>
              <a:t>Използват се за подпомагане вземането на решения</a:t>
            </a:r>
          </a:p>
          <a:p>
            <a:pPr lvl="1">
              <a:spcBef>
                <a:spcPts val="600"/>
              </a:spcBef>
              <a:buFont typeface="Verdana" pitchFamily="32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bg-BG" sz="2400" b="1" dirty="0">
                <a:latin typeface="Verdana" pitchFamily="32" charset="0"/>
              </a:rPr>
              <a:t>OLAP (Online Analytical </a:t>
            </a:r>
            <a:r>
              <a:rPr lang="en-US" altLang="bg-BG" sz="2400" b="1" dirty="0" err="1">
                <a:latin typeface="Verdana" pitchFamily="32" charset="0"/>
              </a:rPr>
              <a:t>Procecesing</a:t>
            </a:r>
            <a:r>
              <a:rPr lang="en-US" altLang="bg-BG" sz="2400" b="1" dirty="0">
                <a:latin typeface="Verdana" pitchFamily="32" charset="0"/>
              </a:rPr>
              <a:t>) </a:t>
            </a:r>
            <a:r>
              <a:rPr lang="en-US" altLang="bg-BG" sz="2400" dirty="0">
                <a:latin typeface="Verdana" pitchFamily="32" charset="0"/>
              </a:rPr>
              <a:t>– </a:t>
            </a:r>
            <a:r>
              <a:rPr lang="bg-BG" altLang="bg-BG" sz="2400" dirty="0">
                <a:latin typeface="Verdana" pitchFamily="32" charset="0"/>
              </a:rPr>
              <a:t>Аналитична интерактивна обработка на данни, при която данните се представят в различни разрези </a:t>
            </a:r>
          </a:p>
          <a:p>
            <a:pPr lvl="1">
              <a:spcBef>
                <a:spcPts val="600"/>
              </a:spcBef>
              <a:buFont typeface="Verdana" pitchFamily="32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bg-BG" sz="2400" b="1" dirty="0">
                <a:latin typeface="Verdana" pitchFamily="32" charset="0"/>
              </a:rPr>
              <a:t>Data Mining</a:t>
            </a:r>
            <a:r>
              <a:rPr lang="bg-BG" altLang="bg-BG" sz="2400" dirty="0">
                <a:latin typeface="Verdana" pitchFamily="32" charset="0"/>
              </a:rPr>
              <a:t> – Анализ на данни с цел откриване на неявни или непредполагаеми връзки и шаблони в тях (процес откриване на знания)</a:t>
            </a:r>
            <a:endParaRPr lang="en-US" altLang="bg-BG" sz="2400" dirty="0">
              <a:latin typeface="Verdana" pitchFamily="3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937" y="6331843"/>
            <a:ext cx="2133600" cy="365125"/>
          </a:xfrm>
        </p:spPr>
        <p:txBody>
          <a:bodyPr/>
          <a:lstStyle/>
          <a:p>
            <a:r>
              <a:rPr lang="en-US"/>
              <a:t>2019 </a:t>
            </a:r>
            <a:r>
              <a:rPr lang="bg-BG"/>
              <a:t> </a:t>
            </a:r>
            <a:r>
              <a:rPr lang="bg-BG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30913" y="6331843"/>
            <a:ext cx="2530624" cy="365125"/>
          </a:xfrm>
        </p:spPr>
        <p:txBody>
          <a:bodyPr/>
          <a:lstStyle/>
          <a:p>
            <a:r>
              <a:rPr lang="bg-BG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4035424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>
                <a:latin typeface="Arial" charset="0"/>
              </a:rPr>
              <a:t>Потребители на базата от данни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9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bg-BG" dirty="0">
                <a:latin typeface="Arial Unicode MS" pitchFamily="32" charset="0"/>
              </a:rPr>
              <a:t>Проектанти (дизайнери) на базата от данни</a:t>
            </a:r>
          </a:p>
          <a:p>
            <a:pPr>
              <a:spcBef>
                <a:spcPts val="9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bg-BG" dirty="0">
                <a:latin typeface="Arial Unicode MS" pitchFamily="32" charset="0"/>
              </a:rPr>
              <a:t>Системни аналитици </a:t>
            </a:r>
          </a:p>
          <a:p>
            <a:pPr>
              <a:spcBef>
                <a:spcPts val="9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bg-BG" dirty="0">
                <a:latin typeface="Arial Unicode MS" pitchFamily="32" charset="0"/>
              </a:rPr>
              <a:t>Разработчици на приложения</a:t>
            </a:r>
          </a:p>
          <a:p>
            <a:pPr>
              <a:spcBef>
                <a:spcPts val="9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bg-BG" dirty="0">
                <a:latin typeface="Arial Unicode MS" pitchFamily="32" charset="0"/>
              </a:rPr>
              <a:t>Администратори на базата от данни</a:t>
            </a:r>
          </a:p>
          <a:p>
            <a:pPr>
              <a:spcBef>
                <a:spcPts val="9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bg-BG" dirty="0">
                <a:latin typeface="Arial Unicode MS" pitchFamily="32" charset="0"/>
              </a:rPr>
              <a:t>Крайни потребители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937" y="6331843"/>
            <a:ext cx="2133600" cy="365125"/>
          </a:xfrm>
        </p:spPr>
        <p:txBody>
          <a:bodyPr/>
          <a:lstStyle/>
          <a:p>
            <a:r>
              <a:rPr lang="en-US"/>
              <a:t>2019 </a:t>
            </a:r>
            <a:r>
              <a:rPr lang="bg-BG"/>
              <a:t> </a:t>
            </a:r>
            <a:r>
              <a:rPr lang="bg-BG" dirty="0"/>
              <a:t>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30913" y="6331843"/>
            <a:ext cx="2530624" cy="365125"/>
          </a:xfrm>
        </p:spPr>
        <p:txBody>
          <a:bodyPr/>
          <a:lstStyle/>
          <a:p>
            <a:r>
              <a:rPr lang="bg-BG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4035424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2168</TotalTime>
  <Words>3350</Words>
  <Application>Microsoft Office PowerPoint</Application>
  <PresentationFormat>On-screen Show (4:3)</PresentationFormat>
  <Paragraphs>586</Paragraphs>
  <Slides>56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Arial Unicode MS</vt:lpstr>
      <vt:lpstr>Calibri</vt:lpstr>
      <vt:lpstr>Corbel</vt:lpstr>
      <vt:lpstr>Times New Roman</vt:lpstr>
      <vt:lpstr>Verdana</vt:lpstr>
      <vt:lpstr>Wingdings</vt:lpstr>
      <vt:lpstr>Wingdings 3</vt:lpstr>
      <vt:lpstr>Office Theme</vt:lpstr>
      <vt:lpstr>PowerPoint Presentation</vt:lpstr>
      <vt:lpstr>PowerPoint Presentation</vt:lpstr>
      <vt:lpstr>Основни източници:</vt:lpstr>
      <vt:lpstr>Основни понятия</vt:lpstr>
      <vt:lpstr>Видове бази от данни</vt:lpstr>
      <vt:lpstr>!!Транзакция!!</vt:lpstr>
      <vt:lpstr>Online Transaction Processing (OLTP) </vt:lpstr>
      <vt:lpstr>Видове бази от данни</vt:lpstr>
      <vt:lpstr>Потребители на базата от данни</vt:lpstr>
      <vt:lpstr>Основни характеристики на БД:</vt:lpstr>
      <vt:lpstr>Основни характеристики на БД:</vt:lpstr>
      <vt:lpstr>Тристепенна ANSI-SPARC архитектура  на базата от данни</vt:lpstr>
      <vt:lpstr>Тристепенна ANSI-SPARC архитектура  на базата от данни</vt:lpstr>
      <vt:lpstr>Схеми на базата от данни</vt:lpstr>
      <vt:lpstr>ANSI/SPARC</vt:lpstr>
      <vt:lpstr>Външно ниво  - подсхеми/изгледи</vt:lpstr>
      <vt:lpstr>Пример:</vt:lpstr>
      <vt:lpstr>Концептуално ниво</vt:lpstr>
      <vt:lpstr>Концептуална схема</vt:lpstr>
      <vt:lpstr>Вътрешно ниво - вътрешна схема</vt:lpstr>
      <vt:lpstr>Независимост на данните при ANSI/SPARC</vt:lpstr>
      <vt:lpstr>Логическа независимост на данните</vt:lpstr>
      <vt:lpstr>Физическа независимост на данните</vt:lpstr>
      <vt:lpstr>Проектиране на базата от данни</vt:lpstr>
      <vt:lpstr>Модели на данните</vt:lpstr>
      <vt:lpstr>High-Level Model </vt:lpstr>
      <vt:lpstr>Representation Model (модел на представянето)</vt:lpstr>
      <vt:lpstr>Low-Level Model</vt:lpstr>
      <vt:lpstr>Историческо развитие на технологията  бази от данни</vt:lpstr>
      <vt:lpstr>Пострелационни бази от данни</vt:lpstr>
      <vt:lpstr>Етапи на проектиране на базата от данни</vt:lpstr>
      <vt:lpstr>Етапи на проектиране на базата от данни</vt:lpstr>
      <vt:lpstr>PowerPoint Presentation</vt:lpstr>
      <vt:lpstr>РЕЛАЦИОННИ БАЗИ ОТ ДАННИ</vt:lpstr>
      <vt:lpstr>Релационна теория на Е.Код</vt:lpstr>
      <vt:lpstr>!!Терминология!!</vt:lpstr>
      <vt:lpstr>!!Терминология!!</vt:lpstr>
      <vt:lpstr>Пример за релация:</vt:lpstr>
      <vt:lpstr>Схема на релацията</vt:lpstr>
      <vt:lpstr>Определение и свойства на релация</vt:lpstr>
      <vt:lpstr>Основни понятия за релациите</vt:lpstr>
      <vt:lpstr>Формални и неформални термини  в релационния модел</vt:lpstr>
      <vt:lpstr>Релационен модел на данните</vt:lpstr>
      <vt:lpstr>Основни понятия за релациите</vt:lpstr>
      <vt:lpstr>Първичен ключ  (Primary Key - РК)</vt:lpstr>
      <vt:lpstr>Роля на първичния ключ</vt:lpstr>
      <vt:lpstr>Индекс (Index)</vt:lpstr>
      <vt:lpstr>Връзки между релациите</vt:lpstr>
      <vt:lpstr>За потребителите данните се представят като таблици!</vt:lpstr>
      <vt:lpstr>PowerPoint Presentation</vt:lpstr>
      <vt:lpstr>Рекурсивен външен ключ: </vt:lpstr>
      <vt:lpstr>Изисквания към външния ключ</vt:lpstr>
      <vt:lpstr>Интегритет на данните</vt:lpstr>
      <vt:lpstr>Интегритет на данните</vt:lpstr>
      <vt:lpstr>Релационни правила на Е. Код </vt:lpstr>
      <vt:lpstr>Релационни правила на Е. Код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Иван К.</cp:lastModifiedBy>
  <cp:revision>90</cp:revision>
  <dcterms:created xsi:type="dcterms:W3CDTF">2017-02-09T15:40:47Z</dcterms:created>
  <dcterms:modified xsi:type="dcterms:W3CDTF">2019-10-03T04:55:11Z</dcterms:modified>
</cp:coreProperties>
</file>