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</p:sldMasterIdLst>
  <p:notesMasterIdLst>
    <p:notesMasterId r:id="rId73"/>
  </p:notesMasterIdLst>
  <p:sldIdLst>
    <p:sldId id="365" r:id="rId3"/>
    <p:sldId id="366" r:id="rId4"/>
    <p:sldId id="367" r:id="rId5"/>
    <p:sldId id="368" r:id="rId6"/>
    <p:sldId id="369" r:id="rId7"/>
    <p:sldId id="263" r:id="rId8"/>
    <p:sldId id="264" r:id="rId9"/>
    <p:sldId id="370" r:id="rId10"/>
    <p:sldId id="265" r:id="rId11"/>
    <p:sldId id="272" r:id="rId12"/>
    <p:sldId id="273" r:id="rId13"/>
    <p:sldId id="274" r:id="rId14"/>
    <p:sldId id="371" r:id="rId15"/>
    <p:sldId id="276" r:id="rId16"/>
    <p:sldId id="260" r:id="rId17"/>
    <p:sldId id="267" r:id="rId18"/>
    <p:sldId id="292" r:id="rId19"/>
    <p:sldId id="291" r:id="rId20"/>
    <p:sldId id="268" r:id="rId21"/>
    <p:sldId id="372" r:id="rId22"/>
    <p:sldId id="256" r:id="rId23"/>
    <p:sldId id="305" r:id="rId24"/>
    <p:sldId id="363" r:id="rId25"/>
    <p:sldId id="364" r:id="rId26"/>
    <p:sldId id="257" r:id="rId27"/>
    <p:sldId id="309" r:id="rId28"/>
    <p:sldId id="304" r:id="rId29"/>
    <p:sldId id="295" r:id="rId30"/>
    <p:sldId id="285" r:id="rId31"/>
    <p:sldId id="280" r:id="rId32"/>
    <p:sldId id="282" r:id="rId33"/>
    <p:sldId id="330" r:id="rId34"/>
    <p:sldId id="284" r:id="rId35"/>
    <p:sldId id="314" r:id="rId36"/>
    <p:sldId id="283" r:id="rId37"/>
    <p:sldId id="320" r:id="rId38"/>
    <p:sldId id="259" r:id="rId39"/>
    <p:sldId id="312" r:id="rId40"/>
    <p:sldId id="317" r:id="rId41"/>
    <p:sldId id="318" r:id="rId42"/>
    <p:sldId id="277" r:id="rId43"/>
    <p:sldId id="315" r:id="rId44"/>
    <p:sldId id="327" r:id="rId45"/>
    <p:sldId id="321" r:id="rId46"/>
    <p:sldId id="290" r:id="rId47"/>
    <p:sldId id="316" r:id="rId48"/>
    <p:sldId id="373" r:id="rId49"/>
    <p:sldId id="266" r:id="rId50"/>
    <p:sldId id="262" r:id="rId51"/>
    <p:sldId id="281" r:id="rId52"/>
    <p:sldId id="296" r:id="rId53"/>
    <p:sldId id="334" r:id="rId54"/>
    <p:sldId id="335" r:id="rId55"/>
    <p:sldId id="339" r:id="rId56"/>
    <p:sldId id="357" r:id="rId57"/>
    <p:sldId id="355" r:id="rId58"/>
    <p:sldId id="356" r:id="rId59"/>
    <p:sldId id="351" r:id="rId60"/>
    <p:sldId id="275" r:id="rId61"/>
    <p:sldId id="270" r:id="rId62"/>
    <p:sldId id="360" r:id="rId63"/>
    <p:sldId id="361" r:id="rId64"/>
    <p:sldId id="345" r:id="rId65"/>
    <p:sldId id="358" r:id="rId66"/>
    <p:sldId id="347" r:id="rId67"/>
    <p:sldId id="352" r:id="rId68"/>
    <p:sldId id="348" r:id="rId69"/>
    <p:sldId id="346" r:id="rId70"/>
    <p:sldId id="349" r:id="rId71"/>
    <p:sldId id="350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К" initials="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84060" autoAdjust="0"/>
  </p:normalViewPr>
  <p:slideViewPr>
    <p:cSldViewPr>
      <p:cViewPr varScale="1">
        <p:scale>
          <a:sx n="72" d="100"/>
          <a:sy n="72" d="100"/>
        </p:scale>
        <p:origin x="16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>
        <p:scale>
          <a:sx n="100" d="100"/>
          <a:sy n="100" d="100"/>
        </p:scale>
        <p:origin x="-76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F7325-A760-4E04-9802-C12409852E2A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808A-787A-4AE5-BEB2-62FDCF001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0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Изолираност. </a:t>
            </a:r>
            <a:r>
              <a:rPr lang="ru-RU" dirty="0"/>
              <a:t>Една транзакция вижда данните в състоянието, в което те са били преди друга едновременно работеща транзакция да ги модифицира, или вижда данните, такива каквито са станали след приключването на другата транзакция, но никога в междинно състояние. </a:t>
            </a:r>
          </a:p>
          <a:p>
            <a:r>
              <a:rPr lang="ru-RU" b="1" dirty="0"/>
              <a:t>Дълготрайност</a:t>
            </a:r>
            <a:r>
              <a:rPr lang="en-GB" b="1" dirty="0"/>
              <a:t>. </a:t>
            </a:r>
            <a:r>
              <a:rPr lang="en-GB" dirty="0" err="1"/>
              <a:t>След</a:t>
            </a:r>
            <a:r>
              <a:rPr lang="en-GB" dirty="0"/>
              <a:t> </a:t>
            </a:r>
            <a:r>
              <a:rPr lang="en-GB" dirty="0" err="1"/>
              <a:t>като</a:t>
            </a:r>
            <a:r>
              <a:rPr lang="en-GB" dirty="0"/>
              <a:t> </a:t>
            </a:r>
            <a:r>
              <a:rPr lang="en-GB" dirty="0" err="1"/>
              <a:t>транзакцията</a:t>
            </a:r>
            <a:r>
              <a:rPr lang="en-GB" dirty="0"/>
              <a:t> </a:t>
            </a:r>
            <a:r>
              <a:rPr lang="en-GB" dirty="0" err="1"/>
              <a:t>приключи</a:t>
            </a:r>
            <a:r>
              <a:rPr lang="en-GB" dirty="0"/>
              <a:t>, </a:t>
            </a:r>
            <a:r>
              <a:rPr lang="en-GB" dirty="0" err="1"/>
              <a:t>резултатите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нейното</a:t>
            </a:r>
            <a:r>
              <a:rPr lang="en-GB" dirty="0"/>
              <a:t> </a:t>
            </a:r>
            <a:r>
              <a:rPr lang="en-GB" dirty="0" err="1"/>
              <a:t>изпълнение</a:t>
            </a:r>
            <a:r>
              <a:rPr lang="en-GB" dirty="0"/>
              <a:t> </a:t>
            </a:r>
            <a:r>
              <a:rPr lang="en-GB" dirty="0" err="1"/>
              <a:t>остават</a:t>
            </a:r>
            <a:r>
              <a:rPr lang="en-GB" dirty="0"/>
              <a:t> </a:t>
            </a:r>
            <a:r>
              <a:rPr lang="en-GB" dirty="0" err="1"/>
              <a:t>дори</a:t>
            </a:r>
            <a:r>
              <a:rPr lang="en-GB" dirty="0"/>
              <a:t> в </a:t>
            </a:r>
            <a:r>
              <a:rPr lang="en-GB" dirty="0" err="1"/>
              <a:t>случай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срив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системата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83E66-58C4-486F-A1B1-F2701689A739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83E66-58C4-486F-A1B1-F2701689A739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8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1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9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5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Задаването на </a:t>
            </a:r>
            <a:r>
              <a:rPr lang="en-US" dirty="0"/>
              <a:t>N </a:t>
            </a:r>
            <a:r>
              <a:rPr lang="bg-BG" dirty="0"/>
              <a:t>пред символния низ е задължително 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2014 </a:t>
            </a:r>
            <a:r>
              <a:rPr lang="bg-BG" dirty="0"/>
              <a:t>и указва </a:t>
            </a:r>
            <a:br>
              <a:rPr lang="bg-BG" dirty="0"/>
            </a:br>
            <a:r>
              <a:rPr lang="bg-BG" dirty="0"/>
              <a:t>символите да се представят в </a:t>
            </a:r>
            <a:r>
              <a:rPr lang="en-US" dirty="0"/>
              <a:t>Unicode! </a:t>
            </a:r>
          </a:p>
          <a:p>
            <a:r>
              <a:rPr lang="bg-BG" dirty="0"/>
              <a:t>Използването на </a:t>
            </a:r>
            <a:r>
              <a:rPr lang="en-US" dirty="0"/>
              <a:t>LIKE </a:t>
            </a:r>
            <a:r>
              <a:rPr lang="bg-BG" dirty="0"/>
              <a:t>при точно съвпадение на текст не е добра практика, защото изисква повече време от сравнение с оператор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1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3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При сравнение в колони </a:t>
            </a:r>
            <a:r>
              <a:rPr lang="en-US" dirty="0"/>
              <a:t>char, </a:t>
            </a:r>
            <a:r>
              <a:rPr lang="en-US" dirty="0" err="1"/>
              <a:t>nchar</a:t>
            </a:r>
            <a:r>
              <a:rPr lang="en-US" dirty="0"/>
              <a:t>, </a:t>
            </a:r>
            <a:r>
              <a:rPr lang="en-US" dirty="0" err="1"/>
              <a:t>varchar</a:t>
            </a:r>
            <a:r>
              <a:rPr lang="en-US" dirty="0"/>
              <a:t>, </a:t>
            </a:r>
            <a:r>
              <a:rPr lang="en-US" dirty="0" err="1"/>
              <a:t>nvarchar</a:t>
            </a:r>
            <a:r>
              <a:rPr lang="en-US" dirty="0"/>
              <a:t> </a:t>
            </a:r>
            <a:r>
              <a:rPr lang="bg-BG" dirty="0"/>
              <a:t>с низ на кирилица </a:t>
            </a:r>
            <a:br>
              <a:rPr lang="bg-BG" dirty="0"/>
            </a:br>
            <a:r>
              <a:rPr lang="bg-BG" dirty="0"/>
              <a:t>се задава </a:t>
            </a:r>
            <a:r>
              <a:rPr lang="en-US" dirty="0"/>
              <a:t>N’……’!</a:t>
            </a:r>
          </a:p>
          <a:p>
            <a:r>
              <a:rPr lang="bg-BG" dirty="0"/>
              <a:t>Различаването на малки и големи букви зависи от зададения </a:t>
            </a:r>
            <a:r>
              <a:rPr lang="en-US" dirty="0" err="1"/>
              <a:t>collaion</a:t>
            </a:r>
            <a:r>
              <a:rPr lang="bg-BG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808A-787A-4AE5-BEB2-62FDCF001159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8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18D0-8348-4CC4-8324-2844D0B9F3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D1B9-E43C-44C4-A22D-A4B87D295EF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FD9C-605E-4ABB-979C-C1760514224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bg-BG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BE78-903E-4FB9-8FBC-944BFDE84C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9303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543EB-AD3A-4CA5-B470-548D91A3D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6B08-2F65-4B00-8472-517D1950E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9C0BF-64FB-4AE1-B770-291AC684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BF8B-50BB-41B4-A5B9-0C860770A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D4A1-E36B-42F1-BA64-64A47C09E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D2D2-DC94-4C54-9CCA-670D856F7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4AA2-5331-4F6B-A57B-EFA986543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9D52-8636-4528-A1D0-94F92F64D24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EC1A-1A43-4FB0-BF7B-74FBB3390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5F8F-C5F7-4B3E-BA89-37D985690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DD4E-D67B-4701-950A-0416A108B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B966-7A09-4823-985A-3CBE31B72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14416-2D7E-4BA6-ACE3-998C9330E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bg-BG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759D4-4EB3-4D8D-93FC-F8BCFC1DD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DB738-173C-4492-A9BA-4D52FAB187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E339D-9016-48E8-9DF4-BBD62611C9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D477F-A565-49D2-82C1-1C599F2641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4A988-7A7B-4B3B-88C2-FDFFD5EB68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3816-DB28-4D33-ACE1-DE3AE387AD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58716-8B85-4394-A15E-F090CC322D0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147A-7D69-4452-A15B-282A284E53B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ms bkg 01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259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EDCBE78-903E-4FB9-8FBC-944BFDE84C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ms bkg 01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259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7314838-C980-4045-9064-C90918B4B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848600" cy="3276600"/>
          </a:xfrm>
        </p:spPr>
        <p:txBody>
          <a:bodyPr/>
          <a:lstStyle/>
          <a:p>
            <a:pPr algn="ctr" eaLnBrk="1" hangingPunct="1"/>
            <a:r>
              <a:rPr lang="en-US" sz="6600" b="1" dirty="0">
                <a:latin typeface="Arial" charset="0"/>
              </a:rPr>
              <a:t>Structured Query Language</a:t>
            </a:r>
            <a:br>
              <a:rPr lang="en-US" sz="6600" b="1" dirty="0">
                <a:latin typeface="Arial" charset="0"/>
              </a:rPr>
            </a:br>
            <a:r>
              <a:rPr lang="en-US" sz="6600" b="1" dirty="0">
                <a:latin typeface="Arial" charset="0"/>
              </a:rPr>
              <a:t>(SQL)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/>
              <a:t>Идентификатори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47800"/>
            <a:ext cx="825012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bg-BG" dirty="0"/>
              <a:t>Предназначение: именуване на </a:t>
            </a:r>
            <a:r>
              <a:rPr lang="en-US" dirty="0"/>
              <a:t>SQL Server </a:t>
            </a:r>
            <a:r>
              <a:rPr lang="bg-BG" dirty="0"/>
              <a:t>обекти – таблици, колони в таблиците, ограничения, процедури, променливи,....</a:t>
            </a:r>
          </a:p>
          <a:p>
            <a:pPr eaLnBrk="1" hangingPunct="1"/>
            <a:r>
              <a:rPr lang="bg-BG" dirty="0"/>
              <a:t>Стандартни идентификатори</a:t>
            </a:r>
          </a:p>
          <a:p>
            <a:pPr lvl="1"/>
            <a:r>
              <a:rPr lang="bg-BG" dirty="0"/>
              <a:t>Съдържат от 1 до 128 знака по стандарта </a:t>
            </a:r>
            <a:r>
              <a:rPr lang="en-US" dirty="0"/>
              <a:t>Unicode Standard 3.2</a:t>
            </a:r>
            <a:r>
              <a:rPr lang="bg-BG" dirty="0"/>
              <a:t> (букви и цифри) и символите  </a:t>
            </a:r>
            <a:r>
              <a:rPr lang="bg-BG" b="1" dirty="0"/>
              <a:t>_</a:t>
            </a:r>
            <a:r>
              <a:rPr lang="bg-BG" dirty="0"/>
              <a:t>, @, #, $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533400"/>
            <a:ext cx="7063953" cy="1219200"/>
          </a:xfrm>
        </p:spPr>
        <p:txBody>
          <a:bodyPr/>
          <a:lstStyle/>
          <a:p>
            <a:pPr eaLnBrk="1" hangingPunct="1"/>
            <a:r>
              <a:rPr lang="bg-BG" sz="3200" dirty="0"/>
              <a:t>Стандартни идентификатори</a:t>
            </a:r>
            <a:endParaRPr lang="en-US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905000"/>
            <a:ext cx="7856041" cy="42211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bg-BG" dirty="0"/>
              <a:t>Имена-идентификатори, започващи с @ се използват за имена на локални променливи или параметри</a:t>
            </a:r>
          </a:p>
          <a:p>
            <a:pPr eaLnBrk="1" hangingPunct="1"/>
            <a:r>
              <a:rPr lang="bg-BG" dirty="0"/>
              <a:t>Имена-идентификатори, започващи с # означават временна (</a:t>
            </a:r>
            <a:r>
              <a:rPr lang="en-US" dirty="0"/>
              <a:t>temporary</a:t>
            </a:r>
            <a:r>
              <a:rPr lang="bg-BG" dirty="0"/>
              <a:t>) таблица или процедура </a:t>
            </a:r>
          </a:p>
          <a:p>
            <a:pPr eaLnBrk="1" hangingPunct="1"/>
            <a:r>
              <a:rPr lang="bg-BG" dirty="0"/>
              <a:t>Имена-идентификатори, започващи с ## се използват за имена на глоб</a:t>
            </a:r>
            <a:r>
              <a:rPr lang="en-US" dirty="0"/>
              <a:t>a</a:t>
            </a:r>
            <a:r>
              <a:rPr lang="bg-BG" dirty="0"/>
              <a:t>лен временен обект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28600"/>
            <a:ext cx="7219528" cy="1112168"/>
          </a:xfrm>
        </p:spPr>
        <p:txBody>
          <a:bodyPr/>
          <a:lstStyle/>
          <a:p>
            <a:pPr eaLnBrk="1" hangingPunct="1"/>
            <a:r>
              <a:rPr lang="bg-BG" sz="3200" dirty="0">
                <a:latin typeface="Arial" charset="0"/>
              </a:rPr>
              <a:t>Разграничени </a:t>
            </a:r>
            <a:r>
              <a:rPr lang="en-US" sz="3200" dirty="0">
                <a:latin typeface="Arial" charset="0"/>
              </a:rPr>
              <a:t>(delimited) </a:t>
            </a:r>
            <a:r>
              <a:rPr lang="bg-BG" sz="3200" dirty="0">
                <a:latin typeface="Arial" charset="0"/>
              </a:rPr>
              <a:t>идентификатори</a:t>
            </a:r>
            <a:endParaRPr lang="en-US" sz="3200" dirty="0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97888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bg-BG" dirty="0"/>
              <a:t>Използват се в следните ситуации:</a:t>
            </a:r>
          </a:p>
          <a:p>
            <a:pPr lvl="1" eaLnBrk="1" hangingPunct="1"/>
            <a:r>
              <a:rPr lang="bg-BG" dirty="0"/>
              <a:t>Когато имената съдържат празни позиции, - и други специални символи</a:t>
            </a:r>
          </a:p>
          <a:p>
            <a:pPr lvl="1" eaLnBrk="1" hangingPunct="1"/>
            <a:r>
              <a:rPr lang="bg-BG" dirty="0"/>
              <a:t>Когато резервирани думи се използват като имена на обекти или като част от имена на обекти</a:t>
            </a:r>
          </a:p>
          <a:p>
            <a:pPr eaLnBrk="1" hangingPunct="1"/>
            <a:r>
              <a:rPr lang="bg-BG" dirty="0"/>
              <a:t>Задават се оградени в:</a:t>
            </a:r>
          </a:p>
          <a:p>
            <a:pPr lvl="1" eaLnBrk="1" hangingPunct="1"/>
            <a:r>
              <a:rPr lang="bg-BG" dirty="0"/>
              <a:t>Квадратни скоби (</a:t>
            </a:r>
            <a:r>
              <a:rPr lang="en-US" dirty="0"/>
              <a:t>[]):</a:t>
            </a:r>
            <a:br>
              <a:rPr lang="en-US" dirty="0"/>
            </a:br>
            <a:r>
              <a:rPr lang="en-US" dirty="0"/>
              <a:t>SELECT * FROM [Order Details]</a:t>
            </a:r>
            <a:br>
              <a:rPr lang="en-US" dirty="0"/>
            </a:br>
            <a:r>
              <a:rPr lang="en-US" dirty="0"/>
              <a:t>SELECT * FROM [UPDATE-TABLE]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04664"/>
            <a:ext cx="6775921" cy="1008112"/>
          </a:xfrm>
        </p:spPr>
        <p:txBody>
          <a:bodyPr/>
          <a:lstStyle/>
          <a:p>
            <a:pPr eaLnBrk="1" hangingPunct="1"/>
            <a:r>
              <a:rPr lang="bg-BG" dirty="0"/>
              <a:t>Оператори 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8668072" cy="5029200"/>
          </a:xfrm>
        </p:spPr>
        <p:txBody>
          <a:bodyPr/>
          <a:lstStyle/>
          <a:p>
            <a:pPr eaLnBrk="1" hangingPunct="1"/>
            <a:r>
              <a:rPr lang="bg-BG" sz="2400" dirty="0"/>
              <a:t>Аритметични:</a:t>
            </a:r>
            <a:r>
              <a:rPr lang="en-US" sz="2400" dirty="0"/>
              <a:t>  </a:t>
            </a:r>
            <a:r>
              <a:rPr lang="bg-BG" sz="2400" dirty="0"/>
              <a:t>+, -, *, /, %(деление по модул)</a:t>
            </a:r>
          </a:p>
          <a:p>
            <a:pPr eaLnBrk="1" hangingPunct="1"/>
            <a:r>
              <a:rPr lang="bg-BG" sz="2400" dirty="0"/>
              <a:t>За сравнение:</a:t>
            </a:r>
            <a:r>
              <a:rPr lang="en-US" sz="2400" dirty="0"/>
              <a:t> </a:t>
            </a:r>
            <a:r>
              <a:rPr lang="bg-BG" sz="2400" dirty="0"/>
              <a:t>=, &gt;, &gt;=, &lt;, &lt;=, &lt;&gt;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dirty="0"/>
              <a:t>!=</a:t>
            </a:r>
            <a:endParaRPr lang="bg-BG" sz="2400" dirty="0"/>
          </a:p>
          <a:p>
            <a:pPr eaLnBrk="1" hangingPunct="1"/>
            <a:r>
              <a:rPr lang="bg-BG" sz="2400" dirty="0"/>
              <a:t>Конкатенация (слепване) на символни низове: +</a:t>
            </a:r>
          </a:p>
          <a:p>
            <a:pPr eaLnBrk="1" hangingPunct="1"/>
            <a:r>
              <a:rPr lang="bg-BG" sz="2400" dirty="0"/>
              <a:t>Логически: </a:t>
            </a:r>
            <a:br>
              <a:rPr lang="bg-BG" sz="2400" dirty="0"/>
            </a:br>
            <a:r>
              <a:rPr lang="en-US" sz="2400" dirty="0"/>
              <a:t>NOT, </a:t>
            </a:r>
            <a:r>
              <a:rPr lang="bg-BG" sz="2400" dirty="0"/>
              <a:t> </a:t>
            </a:r>
            <a:r>
              <a:rPr lang="en-US" sz="2400" dirty="0"/>
              <a:t>AND, OR</a:t>
            </a:r>
          </a:p>
          <a:p>
            <a:pPr eaLnBrk="1" hangingPunct="1"/>
            <a:r>
              <a:rPr lang="bg-BG" sz="2400" dirty="0"/>
              <a:t>Групиране на изразите: () </a:t>
            </a:r>
            <a:endParaRPr lang="en-US" sz="2400" dirty="0"/>
          </a:p>
          <a:p>
            <a:pPr eaLnBrk="1" hangingPunct="1"/>
            <a:r>
              <a:rPr lang="en-US" sz="2400" dirty="0"/>
              <a:t>BETWEEN</a:t>
            </a:r>
          </a:p>
          <a:p>
            <a:pPr eaLnBrk="1" hangingPunct="1"/>
            <a:r>
              <a:rPr lang="en-US" sz="2400" dirty="0"/>
              <a:t>IN</a:t>
            </a:r>
          </a:p>
          <a:p>
            <a:pPr eaLnBrk="1" hangingPunct="1"/>
            <a:r>
              <a:rPr lang="en-US" sz="2400" dirty="0"/>
              <a:t>LIKE</a:t>
            </a:r>
          </a:p>
          <a:p>
            <a:r>
              <a:rPr lang="en-US" sz="2400" dirty="0"/>
              <a:t>IS </a:t>
            </a:r>
            <a:r>
              <a:rPr lang="bg-BG" sz="2400" dirty="0"/>
              <a:t>или </a:t>
            </a:r>
            <a:r>
              <a:rPr lang="en-US" sz="2400" dirty="0"/>
              <a:t>IS NOT</a:t>
            </a:r>
          </a:p>
          <a:p>
            <a:pPr eaLnBrk="1" hangingPunct="1"/>
            <a:r>
              <a:rPr lang="en-US" sz="2400" dirty="0"/>
              <a:t>AS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404664"/>
            <a:ext cx="6199857" cy="1008112"/>
          </a:xfrm>
        </p:spPr>
        <p:txBody>
          <a:bodyPr/>
          <a:lstStyle/>
          <a:p>
            <a:pPr eaLnBrk="1" hangingPunct="1"/>
            <a:r>
              <a:rPr lang="bg-BG" dirty="0"/>
              <a:t>Изрази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95400"/>
            <a:ext cx="8164016" cy="5029200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Символен низ – поредица от символи, оградени в единички кавички (напр. </a:t>
            </a:r>
            <a:r>
              <a:rPr lang="en-US" sz="2800" dirty="0"/>
              <a:t>'Varna 1000</a:t>
            </a:r>
            <a:r>
              <a:rPr lang="bg-BG" sz="2800"/>
              <a:t>‘</a:t>
            </a:r>
            <a:r>
              <a:rPr lang="en-US" sz="2800"/>
              <a:t>‚</a:t>
            </a:r>
            <a:r>
              <a:rPr lang="bg-BG" sz="2800" dirty="0"/>
              <a:t>)</a:t>
            </a:r>
          </a:p>
          <a:p>
            <a:pPr eaLnBrk="1" hangingPunct="1"/>
            <a:r>
              <a:rPr lang="bg-BG" sz="2800" dirty="0"/>
              <a:t>Комбинация от символи и оператори</a:t>
            </a:r>
          </a:p>
          <a:p>
            <a:pPr lvl="1" eaLnBrk="1" hangingPunct="1"/>
            <a:r>
              <a:rPr lang="bg-BG" sz="2400" dirty="0"/>
              <a:t>Прости - константи, променливи, колони</a:t>
            </a:r>
          </a:p>
          <a:p>
            <a:pPr lvl="1" eaLnBrk="1" hangingPunct="1"/>
            <a:r>
              <a:rPr lang="bg-BG" sz="2400" dirty="0"/>
              <a:t>Комплексни – създават се чрез свързване на няколко прости израза със знаци за операции</a:t>
            </a:r>
          </a:p>
          <a:p>
            <a:pPr lvl="1" eaLnBrk="1" hangingPunct="1"/>
            <a:r>
              <a:rPr lang="bg-BG" sz="2400" dirty="0"/>
              <a:t>Резултатът от израза е единична стойност</a:t>
            </a:r>
          </a:p>
          <a:p>
            <a:pPr lvl="1" eaLnBrk="1" hangingPunct="1"/>
            <a:r>
              <a:rPr lang="bg-BG" sz="2400" dirty="0"/>
              <a:t>Типът на резултата зависи от елементите, които го съставят</a:t>
            </a:r>
          </a:p>
          <a:p>
            <a:pPr eaLnBrk="1" hangingPunct="1"/>
            <a:r>
              <a:rPr lang="bg-BG" sz="2800" dirty="0"/>
              <a:t>Примери:</a:t>
            </a:r>
          </a:p>
          <a:p>
            <a:pPr lvl="1" eaLnBrk="1" hangingPunct="1"/>
            <a:r>
              <a:rPr lang="en-US" sz="2400" dirty="0"/>
              <a:t>Quantity*Price – </a:t>
            </a:r>
            <a:r>
              <a:rPr lang="bg-BG" sz="2400" dirty="0"/>
              <a:t>връща число</a:t>
            </a:r>
            <a:endParaRPr lang="en-US" sz="2400" dirty="0"/>
          </a:p>
          <a:p>
            <a:pPr lvl="1" eaLnBrk="1" hangingPunct="1"/>
            <a:r>
              <a:rPr lang="en-US" sz="2400" dirty="0"/>
              <a:t>‘Varna ’+‘University’</a:t>
            </a:r>
            <a:r>
              <a:rPr lang="bg-BG" sz="2400" dirty="0"/>
              <a:t> – връща текст</a:t>
            </a:r>
            <a:endParaRPr lang="en-US" sz="2400" dirty="0"/>
          </a:p>
          <a:p>
            <a:pPr lvl="1" eaLnBrk="1" hangingPunct="1"/>
            <a:r>
              <a:rPr lang="en-US" sz="2400" dirty="0"/>
              <a:t>A&gt;5 AND A&lt;15</a:t>
            </a:r>
            <a:r>
              <a:rPr lang="bg-BG" sz="2400" dirty="0"/>
              <a:t> – връща логическа стойност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28600"/>
            <a:ext cx="7663831" cy="1040160"/>
          </a:xfrm>
        </p:spPr>
        <p:txBody>
          <a:bodyPr/>
          <a:lstStyle/>
          <a:p>
            <a:r>
              <a:rPr lang="bg-BG" sz="3200" dirty="0"/>
              <a:t>Изпълнение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T-SQL </a:t>
            </a:r>
            <a:r>
              <a:rPr lang="bg-BG" sz="3200" dirty="0"/>
              <a:t>конструкции 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924800" cy="47636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u="sng" dirty="0">
                <a:latin typeface="Arial" charset="0"/>
              </a:rPr>
              <a:t>Единични конструкции</a:t>
            </a:r>
          </a:p>
          <a:p>
            <a:pPr eaLnBrk="1" hangingPunct="1">
              <a:lnSpc>
                <a:spcPct val="90000"/>
              </a:lnSpc>
            </a:pPr>
            <a:r>
              <a:rPr lang="bg-BG" u="sng" dirty="0">
                <a:latin typeface="Arial" charset="0"/>
              </a:rPr>
              <a:t>Динамични конструкции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3200" dirty="0">
                <a:latin typeface="Arial" charset="0"/>
              </a:rPr>
              <a:t>с помощта на оператор </a:t>
            </a:r>
            <a:r>
              <a:rPr lang="en-US" sz="3200" dirty="0">
                <a:latin typeface="Arial" charset="0"/>
              </a:rPr>
              <a:t>EXECUTE</a:t>
            </a:r>
            <a:endParaRPr lang="bg-BG" sz="32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bg-BG" u="sng" dirty="0">
                <a:latin typeface="Arial" charset="0"/>
              </a:rPr>
              <a:t>Пакети </a:t>
            </a:r>
            <a:r>
              <a:rPr lang="bg-BG" dirty="0">
                <a:latin typeface="Arial" charset="0"/>
              </a:rPr>
              <a:t>– </a:t>
            </a:r>
            <a:r>
              <a:rPr lang="bg-BG" sz="2800" dirty="0">
                <a:latin typeface="Arial" charset="0"/>
              </a:rPr>
              <a:t>група от една или повече конструкции, които се изпращат наведнъж от едно приложение към </a:t>
            </a:r>
            <a:r>
              <a:rPr lang="en-US" sz="2800" dirty="0">
                <a:latin typeface="Arial" charset="0"/>
              </a:rPr>
              <a:t>SQL Server </a:t>
            </a:r>
            <a:r>
              <a:rPr lang="bg-BG" sz="2800" dirty="0">
                <a:latin typeface="Arial" charset="0"/>
              </a:rPr>
              <a:t>за изпълнение</a:t>
            </a:r>
            <a:r>
              <a:rPr lang="en-US" dirty="0">
                <a:latin typeface="Arial" charset="0"/>
              </a:rPr>
              <a:t>; </a:t>
            </a:r>
            <a:r>
              <a:rPr lang="bg-BG" sz="2800" dirty="0">
                <a:latin typeface="Arial" charset="0"/>
              </a:rPr>
              <a:t>завършва с оператор </a:t>
            </a:r>
            <a:r>
              <a:rPr lang="en-US" sz="2800" dirty="0">
                <a:latin typeface="Arial" charset="0"/>
              </a:rPr>
              <a:t>GO</a:t>
            </a:r>
            <a:endParaRPr lang="bg-BG" sz="2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bg-BG" u="sng" dirty="0">
                <a:latin typeface="Arial" charset="0"/>
              </a:rPr>
              <a:t>Скриптове </a:t>
            </a:r>
            <a:r>
              <a:rPr lang="bg-BG" dirty="0">
                <a:latin typeface="Arial" charset="0"/>
              </a:rPr>
              <a:t>– поредица от конструкции на </a:t>
            </a:r>
            <a:r>
              <a:rPr lang="en-US" dirty="0">
                <a:latin typeface="Arial" charset="0"/>
              </a:rPr>
              <a:t>T-SQL</a:t>
            </a:r>
            <a:r>
              <a:rPr lang="bg-BG" dirty="0">
                <a:latin typeface="Arial" charset="0"/>
              </a:rPr>
              <a:t>, записани във файл с разширение </a:t>
            </a:r>
            <a:r>
              <a:rPr lang="en-US" dirty="0">
                <a:latin typeface="Arial" charset="0"/>
              </a:rPr>
              <a:t>.</a:t>
            </a:r>
            <a:r>
              <a:rPr lang="en-US" dirty="0" err="1">
                <a:latin typeface="Arial" charset="0"/>
              </a:rPr>
              <a:t>sql</a:t>
            </a:r>
            <a:endParaRPr lang="bg-BG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8600"/>
            <a:ext cx="7735839" cy="896144"/>
          </a:xfrm>
        </p:spPr>
        <p:txBody>
          <a:bodyPr/>
          <a:lstStyle/>
          <a:p>
            <a:r>
              <a:rPr lang="bg-BG" sz="3200" dirty="0"/>
              <a:t>Изпълнение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T-SQL </a:t>
            </a:r>
            <a:r>
              <a:rPr lang="bg-BG" sz="3200" dirty="0"/>
              <a:t>конструкции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12968" cy="5123656"/>
          </a:xfrm>
        </p:spPr>
        <p:txBody>
          <a:bodyPr/>
          <a:lstStyle/>
          <a:p>
            <a:pPr eaLnBrk="1" hangingPunct="1"/>
            <a:r>
              <a:rPr lang="bg-BG" sz="3200" b="1" dirty="0">
                <a:latin typeface="Arial" charset="0"/>
              </a:rPr>
              <a:t>Записани (съхранени) процедури</a:t>
            </a:r>
          </a:p>
          <a:p>
            <a:pPr marL="442913" lvl="1"/>
            <a:r>
              <a:rPr lang="bg-BG" dirty="0"/>
              <a:t>Съхранената п</a:t>
            </a:r>
            <a:r>
              <a:rPr lang="bg-BG" sz="2800" dirty="0">
                <a:latin typeface="Arial" charset="0"/>
              </a:rPr>
              <a:t>роцедура (</a:t>
            </a:r>
            <a:r>
              <a:rPr lang="en-US" b="1" dirty="0"/>
              <a:t>stored procedure</a:t>
            </a:r>
            <a:r>
              <a:rPr lang="bg-BG" b="1" dirty="0"/>
              <a:t>)</a:t>
            </a:r>
            <a:r>
              <a:rPr lang="en-US" dirty="0"/>
              <a:t> </a:t>
            </a:r>
            <a:r>
              <a:rPr lang="bg-BG" sz="2800" dirty="0">
                <a:latin typeface="Arial" charset="0"/>
              </a:rPr>
              <a:t>е готов </a:t>
            </a:r>
            <a:r>
              <a:rPr lang="en-US" b="1" dirty="0"/>
              <a:t>SQL </a:t>
            </a:r>
            <a:r>
              <a:rPr lang="bg-BG" sz="2800" dirty="0">
                <a:latin typeface="Arial" charset="0"/>
              </a:rPr>
              <a:t>код, който се съхранява в БД като програмируем обект и може да се изпълнява многократно.</a:t>
            </a:r>
          </a:p>
          <a:p>
            <a:pPr marL="442913" lvl="1"/>
            <a:r>
              <a:rPr lang="bg-BG" sz="2800" dirty="0">
                <a:latin typeface="Arial" charset="0"/>
              </a:rPr>
              <a:t>Създаване - </a:t>
            </a:r>
            <a:r>
              <a:rPr lang="bg-BG" dirty="0">
                <a:latin typeface="Arial" charset="0"/>
              </a:rPr>
              <a:t>с оператора </a:t>
            </a:r>
            <a:r>
              <a:rPr lang="en-US" sz="2800" dirty="0">
                <a:latin typeface="Arial" charset="0"/>
              </a:rPr>
              <a:t>CREATE PROCEDURE</a:t>
            </a:r>
            <a:endParaRPr lang="bg-BG" sz="2800" dirty="0">
              <a:latin typeface="Arial" charset="0"/>
            </a:endParaRPr>
          </a:p>
          <a:p>
            <a:pPr marL="442913" lvl="1" eaLnBrk="1" hangingPunct="1"/>
            <a:r>
              <a:rPr lang="bg-BG" sz="2800" dirty="0">
                <a:latin typeface="Arial" charset="0"/>
              </a:rPr>
              <a:t>Стартиране </a:t>
            </a:r>
            <a:endParaRPr lang="en-US" sz="2800" dirty="0">
              <a:latin typeface="Arial" charset="0"/>
            </a:endParaRPr>
          </a:p>
          <a:p>
            <a:pPr marL="714375" lvl="2" eaLnBrk="1" hangingPunct="1"/>
            <a:r>
              <a:rPr lang="bg-BG" sz="2400" dirty="0">
                <a:latin typeface="Arial" charset="0"/>
              </a:rPr>
              <a:t>с оператора </a:t>
            </a:r>
            <a:r>
              <a:rPr lang="en-US" sz="2400" dirty="0">
                <a:latin typeface="Arial" charset="0"/>
              </a:rPr>
              <a:t>EXECUTE</a:t>
            </a:r>
            <a:r>
              <a:rPr lang="bg-BG" sz="2400" dirty="0">
                <a:latin typeface="Arial" charset="0"/>
              </a:rPr>
              <a:t>  </a:t>
            </a:r>
            <a:endParaRPr lang="en-US" sz="2400" dirty="0">
              <a:latin typeface="Arial" charset="0"/>
            </a:endParaRPr>
          </a:p>
          <a:p>
            <a:pPr marL="714375" lvl="2" eaLnBrk="1" hangingPunct="1"/>
            <a:r>
              <a:rPr lang="bg-BG" sz="2400" dirty="0">
                <a:latin typeface="Arial" charset="0"/>
              </a:rPr>
              <a:t>директно задаване името на процедурата като първа конструкция в пакета</a:t>
            </a:r>
            <a:endParaRPr lang="bg-BG" sz="3200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8600"/>
            <a:ext cx="7735839" cy="896144"/>
          </a:xfrm>
        </p:spPr>
        <p:txBody>
          <a:bodyPr/>
          <a:lstStyle/>
          <a:p>
            <a:r>
              <a:rPr lang="bg-BG" sz="3200" dirty="0"/>
              <a:t>Изпълнение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T-SQL </a:t>
            </a:r>
            <a:r>
              <a:rPr lang="bg-BG" sz="3200" dirty="0"/>
              <a:t>конструкции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12968" cy="5123656"/>
          </a:xfrm>
        </p:spPr>
        <p:txBody>
          <a:bodyPr/>
          <a:lstStyle/>
          <a:p>
            <a:endParaRPr lang="bg-BG" sz="2800" u="sng" dirty="0">
              <a:latin typeface="Arial" charset="0"/>
            </a:endParaRPr>
          </a:p>
          <a:p>
            <a:r>
              <a:rPr lang="bg-BG" sz="2800" u="sng" dirty="0">
                <a:latin typeface="Arial" charset="0"/>
              </a:rPr>
              <a:t>Пример</a:t>
            </a:r>
            <a:r>
              <a:rPr lang="bg-BG" sz="2800" dirty="0">
                <a:latin typeface="Arial" charset="0"/>
              </a:rPr>
              <a:t>:</a:t>
            </a:r>
            <a:r>
              <a:rPr lang="en-US" sz="2800" dirty="0">
                <a:latin typeface="Arial" charset="0"/>
              </a:rPr>
              <a:t> </a:t>
            </a:r>
            <a:r>
              <a:rPr lang="bg-BG" sz="2800" dirty="0">
                <a:latin typeface="Arial" charset="0"/>
              </a:rPr>
              <a:t>Процедурата </a:t>
            </a:r>
            <a:r>
              <a:rPr lang="en-US" sz="2800" dirty="0" err="1"/>
              <a:t>CustOrdersDetail</a:t>
            </a:r>
            <a:r>
              <a:rPr lang="en-US" sz="2800" dirty="0"/>
              <a:t> </a:t>
            </a:r>
            <a:r>
              <a:rPr lang="bg-BG" sz="2800" dirty="0"/>
              <a:t>в базата от данни </a:t>
            </a:r>
            <a:r>
              <a:rPr lang="en-US" sz="2800" dirty="0" err="1"/>
              <a:t>Northwind</a:t>
            </a:r>
            <a:r>
              <a:rPr lang="en-US" sz="2800" dirty="0"/>
              <a:t> </a:t>
            </a:r>
            <a:r>
              <a:rPr lang="bg-BG" sz="2800" dirty="0">
                <a:latin typeface="Arial" charset="0"/>
              </a:rPr>
              <a:t>връща данни за стоките, които са поръчни с поръчка номер 10340. </a:t>
            </a: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USE </a:t>
            </a:r>
            <a:r>
              <a:rPr lang="en-US" sz="2800" dirty="0" err="1">
                <a:latin typeface="Arial" charset="0"/>
              </a:rPr>
              <a:t>Northwind</a:t>
            </a: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GO</a:t>
            </a:r>
          </a:p>
          <a:p>
            <a:pPr marL="0" indent="0">
              <a:buNone/>
            </a:pPr>
            <a:r>
              <a:rPr lang="en-US" sz="2800" dirty="0"/>
              <a:t>EXECUTE </a:t>
            </a:r>
            <a:r>
              <a:rPr lang="en-US" sz="2800" dirty="0" err="1"/>
              <a:t>CustOrdersDetail</a:t>
            </a:r>
            <a:r>
              <a:rPr lang="en-US" sz="2800" dirty="0"/>
              <a:t> @</a:t>
            </a:r>
            <a:r>
              <a:rPr lang="en-US" sz="2800" dirty="0" err="1"/>
              <a:t>OrderID</a:t>
            </a:r>
            <a:r>
              <a:rPr lang="en-US" sz="2800" dirty="0"/>
              <a:t>=10340</a:t>
            </a:r>
          </a:p>
          <a:p>
            <a:endParaRPr lang="bg-BG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8600"/>
            <a:ext cx="7735839" cy="896144"/>
          </a:xfrm>
        </p:spPr>
        <p:txBody>
          <a:bodyPr/>
          <a:lstStyle/>
          <a:p>
            <a:r>
              <a:rPr lang="bg-BG" sz="3200" dirty="0"/>
              <a:t>Изпълнение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T-SQL </a:t>
            </a:r>
            <a:r>
              <a:rPr lang="bg-BG" sz="3200" dirty="0"/>
              <a:t>конструкции</a:t>
            </a:r>
            <a:endParaRPr 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15064" cy="5123656"/>
          </a:xfrm>
        </p:spPr>
        <p:txBody>
          <a:bodyPr/>
          <a:lstStyle/>
          <a:p>
            <a:r>
              <a:rPr lang="bg-BG" sz="2800" b="1" dirty="0">
                <a:latin typeface="Arial" charset="0"/>
              </a:rPr>
              <a:t>Тригери</a:t>
            </a:r>
            <a:r>
              <a:rPr lang="en-US" sz="2800" b="1" dirty="0">
                <a:latin typeface="Arial" charset="0"/>
              </a:rPr>
              <a:t> (</a:t>
            </a:r>
            <a:r>
              <a:rPr lang="en-US" sz="2800" i="1" dirty="0"/>
              <a:t>triggers</a:t>
            </a:r>
            <a:r>
              <a:rPr lang="en-US" sz="2800" b="1" dirty="0">
                <a:latin typeface="Arial" charset="0"/>
              </a:rPr>
              <a:t>)</a:t>
            </a:r>
          </a:p>
          <a:p>
            <a:r>
              <a:rPr lang="bg-BG" sz="2800" dirty="0"/>
              <a:t>Тригерът е програмируем обект в базата от данни, който се свързва с дадена таблица и </a:t>
            </a:r>
            <a:r>
              <a:rPr lang="bg-BG" sz="2800" dirty="0">
                <a:latin typeface="Arial" charset="0"/>
              </a:rPr>
              <a:t>конструкции  </a:t>
            </a:r>
            <a:r>
              <a:rPr lang="en-US" sz="2800" dirty="0">
                <a:latin typeface="Arial" charset="0"/>
              </a:rPr>
              <a:t>INSERT, UPDATE, DELETE</a:t>
            </a:r>
            <a:r>
              <a:rPr lang="bg-BG" sz="2800" dirty="0">
                <a:latin typeface="Arial" charset="0"/>
              </a:rPr>
              <a:t>.</a:t>
            </a:r>
            <a:endParaRPr lang="bg-BG" sz="2800" dirty="0"/>
          </a:p>
          <a:p>
            <a:r>
              <a:rPr lang="bg-BG" sz="2800" dirty="0">
                <a:latin typeface="Arial" charset="0"/>
              </a:rPr>
              <a:t>Автоматично се изпълнява при изпълнение на конструкции  </a:t>
            </a:r>
            <a:r>
              <a:rPr lang="en-US" sz="2800" dirty="0">
                <a:latin typeface="Arial" charset="0"/>
              </a:rPr>
              <a:t>INSERT, UPDATE, DELETE</a:t>
            </a:r>
            <a:r>
              <a:rPr lang="bg-BG" sz="2800" dirty="0">
                <a:latin typeface="Arial" charset="0"/>
              </a:rPr>
              <a:t>, които правят промени в съдържанието на дадената таблица. </a:t>
            </a:r>
          </a:p>
          <a:p>
            <a:r>
              <a:rPr lang="bg-BG" sz="2800" dirty="0"/>
              <a:t>Тригерът е подобен на съхранената процедура. </a:t>
            </a:r>
            <a:r>
              <a:rPr lang="bg-BG" sz="2800" dirty="0">
                <a:latin typeface="Arial" charset="0"/>
              </a:rPr>
              <a:t>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228600"/>
            <a:ext cx="6655718" cy="752128"/>
          </a:xfrm>
        </p:spPr>
        <p:txBody>
          <a:bodyPr/>
          <a:lstStyle/>
          <a:p>
            <a:r>
              <a:rPr lang="bg-BG" dirty="0"/>
              <a:t>Транзакции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52736"/>
            <a:ext cx="7927032" cy="5400600"/>
          </a:xfrm>
        </p:spPr>
        <p:txBody>
          <a:bodyPr>
            <a:normAutofit fontScale="92500" lnSpcReduction="20000"/>
          </a:bodyPr>
          <a:lstStyle/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Font typeface="Wingdings" pitchFamily="2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800" dirty="0">
                <a:latin typeface="Arial" charset="0"/>
              </a:rPr>
              <a:t>Последователност от операции, изпълнявани като отделна, логическа единица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Font typeface="Wingdings" pitchFamily="2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latin typeface="Arial" charset="0"/>
              </a:rPr>
              <a:t>Тр</a:t>
            </a:r>
            <a:r>
              <a:rPr lang="bg-BG" dirty="0">
                <a:solidFill>
                  <a:srgbClr val="000000"/>
                </a:solidFill>
                <a:latin typeface="Arial" charset="0"/>
              </a:rPr>
              <a:t>анзакцията е механизъм за групиране на серия от промени в една логическа операция.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Font typeface="Wingdings" pitchFamily="2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dirty="0">
                <a:solidFill>
                  <a:srgbClr val="000000"/>
                </a:solidFill>
                <a:latin typeface="Arial" charset="0"/>
              </a:rPr>
              <a:t>След промените, те могат да се потвърдят 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commit) </a:t>
            </a:r>
            <a:r>
              <a:rPr lang="bg-BG" dirty="0">
                <a:solidFill>
                  <a:srgbClr val="000000"/>
                </a:solidFill>
                <a:latin typeface="Arial" charset="0"/>
              </a:rPr>
              <a:t>или отменят 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rolled back) </a:t>
            </a:r>
            <a:r>
              <a:rPr lang="bg-BG" dirty="0">
                <a:solidFill>
                  <a:srgbClr val="000000"/>
                </a:solidFill>
                <a:latin typeface="Arial" charset="0"/>
              </a:rPr>
              <a:t>като една операция.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Font typeface="Wingdings" pitchFamily="2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800" b="1" dirty="0">
                <a:latin typeface="Arial" charset="0"/>
              </a:rPr>
              <a:t>Свойства</a:t>
            </a:r>
            <a:r>
              <a:rPr lang="bg-BG" sz="2800" dirty="0"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ACID</a:t>
            </a:r>
            <a:r>
              <a:rPr lang="bg-BG" sz="2800" dirty="0">
                <a:latin typeface="Arial" charset="0"/>
              </a:rPr>
              <a:t>– атомарност, съгласуваност, изолация, дълготрайност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Font typeface="Wingdings" pitchFamily="2" charset="2"/>
              <a:buChar char="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800" dirty="0">
                <a:latin typeface="Arial" charset="0"/>
              </a:rPr>
              <a:t>Конструкции на </a:t>
            </a:r>
            <a:r>
              <a:rPr lang="en-US" sz="2800" dirty="0">
                <a:latin typeface="Arial" charset="0"/>
              </a:rPr>
              <a:t>T-SQL</a:t>
            </a:r>
            <a:r>
              <a:rPr lang="bg-BG" sz="2800" dirty="0">
                <a:latin typeface="Arial" charset="0"/>
              </a:rPr>
              <a:t> за организиране на транзакции</a:t>
            </a:r>
            <a:r>
              <a:rPr lang="en-US" sz="2800" dirty="0">
                <a:latin typeface="Arial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BEGIN TRANSACTION, COMMIT, ROLLBACK,….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8" cy="914400"/>
          </a:xfrm>
        </p:spPr>
        <p:txBody>
          <a:bodyPr/>
          <a:lstStyle/>
          <a:p>
            <a:pPr eaLnBrk="1" hangingPunct="1"/>
            <a:r>
              <a:rPr lang="bg-BG" b="1" dirty="0"/>
              <a:t>История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836712"/>
            <a:ext cx="7979296" cy="5487888"/>
          </a:xfrm>
        </p:spPr>
        <p:txBody>
          <a:bodyPr/>
          <a:lstStyle/>
          <a:p>
            <a:r>
              <a:rPr lang="en-US" sz="2200" dirty="0"/>
              <a:t>1974</a:t>
            </a:r>
            <a:r>
              <a:rPr lang="bg-BG" sz="2200" dirty="0"/>
              <a:t> </a:t>
            </a:r>
            <a:r>
              <a:rPr lang="en-US" sz="2200" dirty="0"/>
              <a:t>– Donald D. Chamberlin, Raymond F. Boyce (IBM) – SEQUEL (Structured English </a:t>
            </a:r>
            <a:r>
              <a:rPr lang="en-US" sz="2200" dirty="0" err="1"/>
              <a:t>QUEry</a:t>
            </a:r>
            <a:r>
              <a:rPr lang="en-US" sz="2200" dirty="0"/>
              <a:t> Language)</a:t>
            </a:r>
          </a:p>
          <a:p>
            <a:pPr eaLnBrk="1" hangingPunct="1"/>
            <a:r>
              <a:rPr lang="en-US" sz="2200" dirty="0"/>
              <a:t>1976-77 – SQL (IBM – System R)</a:t>
            </a:r>
          </a:p>
          <a:p>
            <a:pPr eaLnBrk="1" hangingPunct="1"/>
            <a:r>
              <a:rPr lang="en-US" sz="2200" dirty="0"/>
              <a:t>1979 – SQL </a:t>
            </a:r>
            <a:r>
              <a:rPr lang="bg-BG" sz="2200" dirty="0"/>
              <a:t>на </a:t>
            </a:r>
            <a:r>
              <a:rPr lang="en-US" sz="2200" dirty="0"/>
              <a:t>Relational Software Inc.(Oracle)</a:t>
            </a:r>
            <a:endParaRPr lang="bg-BG" sz="2200" dirty="0"/>
          </a:p>
          <a:p>
            <a:pPr eaLnBrk="1" hangingPunct="1"/>
            <a:r>
              <a:rPr lang="en-US" sz="2200" dirty="0"/>
              <a:t>1986 –</a:t>
            </a:r>
            <a:r>
              <a:rPr lang="bg-BG" sz="2200" dirty="0"/>
              <a:t> стандарт </a:t>
            </a:r>
            <a:r>
              <a:rPr lang="en-US" sz="2200" dirty="0"/>
              <a:t>SQL-86</a:t>
            </a:r>
            <a:r>
              <a:rPr lang="bg-BG" sz="2200" dirty="0"/>
              <a:t> на </a:t>
            </a:r>
            <a:r>
              <a:rPr lang="en-US" sz="2200" dirty="0"/>
              <a:t>ANSI</a:t>
            </a:r>
          </a:p>
          <a:p>
            <a:pPr eaLnBrk="1" hangingPunct="1"/>
            <a:r>
              <a:rPr lang="en-US" sz="2200" dirty="0"/>
              <a:t>1987 – ISO </a:t>
            </a:r>
            <a:r>
              <a:rPr lang="bg-BG" sz="2200" dirty="0"/>
              <a:t>одобрява стандарта </a:t>
            </a:r>
            <a:r>
              <a:rPr lang="en-US" sz="2200" dirty="0"/>
              <a:t>SQL-86</a:t>
            </a:r>
            <a:r>
              <a:rPr lang="bg-BG" sz="2200" dirty="0"/>
              <a:t> </a:t>
            </a:r>
            <a:endParaRPr lang="en-US" sz="2200" dirty="0"/>
          </a:p>
          <a:p>
            <a:pPr eaLnBrk="1" hangingPunct="1"/>
            <a:r>
              <a:rPr lang="en-US" sz="2200" dirty="0"/>
              <a:t>1989</a:t>
            </a:r>
            <a:r>
              <a:rPr lang="bg-BG" sz="2200" dirty="0"/>
              <a:t> –</a:t>
            </a:r>
            <a:r>
              <a:rPr lang="en-US" sz="2200" dirty="0"/>
              <a:t> SQL-89</a:t>
            </a:r>
            <a:r>
              <a:rPr lang="bg-BG" sz="2200" dirty="0"/>
              <a:t> на </a:t>
            </a:r>
            <a:r>
              <a:rPr lang="en-US" sz="2200" dirty="0"/>
              <a:t>ISO</a:t>
            </a:r>
          </a:p>
          <a:p>
            <a:pPr eaLnBrk="1" hangingPunct="1"/>
            <a:r>
              <a:rPr lang="en-US" sz="2200" dirty="0"/>
              <a:t>1992 – SQL-92</a:t>
            </a:r>
          </a:p>
          <a:p>
            <a:pPr eaLnBrk="1" hangingPunct="1"/>
            <a:r>
              <a:rPr lang="en-US" sz="2200" dirty="0"/>
              <a:t>1999</a:t>
            </a:r>
            <a:r>
              <a:rPr lang="bg-BG" sz="2200" dirty="0"/>
              <a:t> </a:t>
            </a:r>
            <a:r>
              <a:rPr lang="en-US" sz="2200" dirty="0"/>
              <a:t>– SQL:1999</a:t>
            </a:r>
          </a:p>
          <a:p>
            <a:r>
              <a:rPr lang="en-US" sz="2200" dirty="0"/>
              <a:t>2003 - SQL:2003</a:t>
            </a:r>
          </a:p>
          <a:p>
            <a:r>
              <a:rPr lang="en-US" sz="2200" dirty="0"/>
              <a:t>2006 - SQL/XML:2006</a:t>
            </a:r>
            <a:r>
              <a:rPr lang="bg-BG" sz="2200" dirty="0"/>
              <a:t> </a:t>
            </a:r>
            <a:endParaRPr lang="en-US" sz="2200" dirty="0"/>
          </a:p>
          <a:p>
            <a:r>
              <a:rPr lang="en-US" sz="2200" dirty="0"/>
              <a:t>2011 – SQL:2011  </a:t>
            </a:r>
            <a:r>
              <a:rPr lang="bg-BG" sz="2200" dirty="0"/>
              <a:t>или</a:t>
            </a:r>
            <a:r>
              <a:rPr lang="en-US" sz="2200" dirty="0"/>
              <a:t> ISO/IEC 9075</a:t>
            </a:r>
            <a:r>
              <a:rPr lang="bg-BG" sz="2200" dirty="0"/>
              <a:t>:2011</a:t>
            </a:r>
            <a:endParaRPr lang="en-US" sz="2200" dirty="0"/>
          </a:p>
          <a:p>
            <a:r>
              <a:rPr lang="en-US" sz="2200" dirty="0"/>
              <a:t>2016 - SQL:2016 </a:t>
            </a:r>
            <a:r>
              <a:rPr lang="bg-BG" sz="2200" dirty="0"/>
              <a:t>или</a:t>
            </a:r>
            <a:r>
              <a:rPr lang="en-US" sz="2200" dirty="0"/>
              <a:t> ISO/IEC 9075:2016</a:t>
            </a:r>
          </a:p>
          <a:p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93038" cy="762000"/>
          </a:xfrm>
        </p:spPr>
        <p:txBody>
          <a:bodyPr/>
          <a:lstStyle/>
          <a:p>
            <a:pPr eaLnBrk="1" hangingPunct="1"/>
            <a:r>
              <a:rPr lang="bg-BG" sz="4000" dirty="0"/>
              <a:t>Пример на транзакция</a:t>
            </a:r>
            <a:endParaRPr lang="en-GB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14438"/>
            <a:ext cx="8164016" cy="5357812"/>
          </a:xfrm>
        </p:spPr>
        <p:txBody>
          <a:bodyPr/>
          <a:lstStyle/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400" b="1" dirty="0">
                <a:solidFill>
                  <a:srgbClr val="000000"/>
                </a:solidFill>
                <a:latin typeface="Arial" charset="0"/>
              </a:rPr>
              <a:t>BEGIN TRANSACTION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INSERT INTO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tblPayments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Account_ID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Date, Amount, Comment) </a:t>
            </a:r>
            <a:br>
              <a:rPr lang="en-US" sz="2400" dirty="0">
                <a:solidFill>
                  <a:srgbClr val="000000"/>
                </a:solidFill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VALUES(@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Account_Id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@Date, @Amount, @Comment)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UPDATE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tbl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Account </a:t>
            </a:r>
            <a:br>
              <a:rPr lang="en-US" sz="2400" dirty="0">
                <a:solidFill>
                  <a:srgbClr val="000000"/>
                </a:solidFill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SET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[B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alance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Due]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BalanceDue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]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 - @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mount</a:t>
            </a:r>
            <a:br>
              <a:rPr lang="en-US" sz="2400" dirty="0">
                <a:solidFill>
                  <a:srgbClr val="000000"/>
                </a:solidFill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Account_ID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= @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Account_Id</a:t>
            </a:r>
            <a:endParaRPr lang="bg-BG" sz="2400" dirty="0">
              <a:solidFill>
                <a:srgbClr val="000000"/>
              </a:solidFill>
              <a:latin typeface="Arial" charset="0"/>
            </a:endParaRP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400" dirty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bg-BG" sz="2400" dirty="0">
                <a:solidFill>
                  <a:srgbClr val="000000"/>
                </a:solidFill>
                <a:latin typeface="Arial" charset="0"/>
              </a:rPr>
              <a:t>@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ERROR&lt;&gt;0) GOTO Err;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COMMIT TRANSACTION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; RETURN;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Err: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400" b="1" dirty="0">
                <a:solidFill>
                  <a:srgbClr val="000000"/>
                </a:solidFill>
                <a:latin typeface="Arial" charset="0"/>
              </a:rPr>
              <a:t>ROLLBACK TRANSACTION</a:t>
            </a:r>
          </a:p>
          <a:p>
            <a:pPr marL="339725" indent="-339725">
              <a:lnSpc>
                <a:spcPct val="93000"/>
              </a:lnSpc>
              <a:spcBef>
                <a:spcPts val="800"/>
              </a:spcBef>
              <a:buClr>
                <a:srgbClr val="009900"/>
              </a:buClr>
              <a:buSzPct val="8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bg-BG" sz="2400" dirty="0">
                <a:solidFill>
                  <a:srgbClr val="000000"/>
                </a:solidFill>
                <a:latin typeface="Arial" charset="0"/>
              </a:rPr>
              <a:t>RAISERROR ('Invalid destination account!', 16,1)</a:t>
            </a:r>
            <a:endParaRPr lang="en-GB" sz="24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556792"/>
            <a:ext cx="7620000" cy="28083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bg-BG" sz="6000" dirty="0"/>
              <a:t>Извличане на данни от релационна</a:t>
            </a:r>
            <a:r>
              <a:rPr lang="en-US" sz="6000" dirty="0"/>
              <a:t> </a:t>
            </a:r>
            <a:r>
              <a:rPr lang="bg-BG" sz="6000" dirty="0"/>
              <a:t>база от данни</a:t>
            </a:r>
            <a:endParaRPr lang="en-US" sz="6000" b="1" dirty="0">
              <a:latin typeface="Calisto MT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509120"/>
            <a:ext cx="8077200" cy="1074118"/>
          </a:xfrm>
        </p:spPr>
        <p:txBody>
          <a:bodyPr/>
          <a:lstStyle/>
          <a:p>
            <a:pPr eaLnBrk="1" hangingPunct="1">
              <a:defRPr/>
            </a:pPr>
            <a:r>
              <a:rPr lang="bg-BG" sz="5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</a:t>
            </a:r>
            <a:r>
              <a:rPr lang="en-US" sz="5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</a:t>
            </a: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u="sng" dirty="0"/>
              <a:t>Предназначение: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bg-BG" dirty="0"/>
              <a:t>Извличане на данни от зададени колони и редове на една или няколко таблици от релационна база от данни. </a:t>
            </a:r>
            <a:endParaRPr lang="en-US" dirty="0"/>
          </a:p>
          <a:p>
            <a:pPr lvl="1"/>
            <a:r>
              <a:rPr lang="bg-BG" dirty="0"/>
              <a:t>Върху извличаните данни могат да се задават изрази за изчисления, които се генерират в нови колони в резултата.</a:t>
            </a:r>
          </a:p>
          <a:p>
            <a:pPr eaLnBrk="1" hangingPunct="1"/>
            <a:r>
              <a:rPr lang="bg-BG" u="sng" dirty="0"/>
              <a:t>Резултат:</a:t>
            </a:r>
            <a:r>
              <a:rPr lang="bg-BG" dirty="0"/>
              <a:t> релационен набор от данни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0" dirty="0">
                <a:solidFill>
                  <a:schemeClr val="tx1"/>
                </a:solidFill>
              </a:rPr>
              <a:t>База от данни </a:t>
            </a:r>
            <a:r>
              <a:rPr lang="bg-BG" b="0" dirty="0" err="1">
                <a:solidFill>
                  <a:schemeClr val="tx1"/>
                </a:solidFill>
              </a:rPr>
              <a:t>Northwind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68372"/>
              </p:ext>
            </p:extLst>
          </p:nvPr>
        </p:nvGraphicFramePr>
        <p:xfrm>
          <a:off x="683568" y="980726"/>
          <a:ext cx="8136904" cy="5259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b="0" dirty="0">
                          <a:solidFill>
                            <a:schemeClr val="tx1"/>
                          </a:solidFill>
                          <a:effectLst/>
                        </a:rPr>
                        <a:t>Основни таблици </a:t>
                      </a:r>
                      <a:endParaRPr lang="bg-BG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b="0" dirty="0">
                          <a:solidFill>
                            <a:schemeClr val="tx1"/>
                          </a:solidFill>
                          <a:effectLst/>
                        </a:rPr>
                        <a:t>Пояснения </a:t>
                      </a:r>
                      <a:endParaRPr lang="bg-BG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Categories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effectLst/>
                        </a:rPr>
                        <a:t>Категории (групи) стоки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>
                          <a:effectLst/>
                        </a:rPr>
                        <a:t>Стоки 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effectLst/>
                        </a:rPr>
                        <a:t>Служители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Orders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>
                          <a:effectLst/>
                        </a:rPr>
                        <a:t>Поръчки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r>
                        <a:rPr lang="bg-BG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effectLst/>
                        </a:rPr>
                        <a:t>Детайли (редове) за поръчките (за всяка поръчка се съдържа по един ред за всяка поръчана с нея стока)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solidFill>
                            <a:schemeClr val="tx1"/>
                          </a:solidFill>
                          <a:effectLst/>
                        </a:rPr>
                        <a:t>Customers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dirty="0">
                          <a:effectLst/>
                        </a:rPr>
                        <a:t>Клиенти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Shippers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effectLst/>
                        </a:rPr>
                        <a:t>Износители (Превозвачи)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 err="1">
                          <a:solidFill>
                            <a:schemeClr val="tx1"/>
                          </a:solidFill>
                          <a:effectLst/>
                        </a:rPr>
                        <a:t>Suppliers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400" dirty="0">
                          <a:effectLst/>
                        </a:rPr>
                        <a:t>Доставчици (Снабдители)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6632"/>
            <a:ext cx="8713787" cy="1152128"/>
          </a:xfrm>
        </p:spPr>
        <p:txBody>
          <a:bodyPr/>
          <a:lstStyle/>
          <a:p>
            <a:pPr algn="ctr" eaLnBrk="1" hangingPunct="1">
              <a:defRPr/>
            </a:pPr>
            <a:r>
              <a:rPr lang="bg-BG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Частичен модел на БД </a:t>
            </a:r>
            <a:r>
              <a:rPr lang="en-US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Northwind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124744"/>
            <a:ext cx="7344816" cy="5412942"/>
          </a:xfrm>
          <a:noFill/>
        </p:spPr>
      </p:pic>
    </p:spTree>
    <p:extLst>
      <p:ext uri="{BB962C8B-B14F-4D97-AF65-F5344CB8AC3E}">
        <p14:creationId xmlns:p14="http://schemas.microsoft.com/office/powerpoint/2010/main" val="19811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762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Courier" charset="0"/>
                <a:cs typeface="Arial" pitchFamily="34" charset="0"/>
              </a:rPr>
              <a:t>Примери</a:t>
            </a:r>
            <a:r>
              <a:rPr lang="bg-BG" b="1" dirty="0"/>
              <a:t>  </a:t>
            </a:r>
            <a:r>
              <a:rPr lang="bg-BG" b="1" dirty="0">
                <a:latin typeface="Courier" charset="0"/>
                <a:cs typeface="Arial" pitchFamily="34" charset="0"/>
              </a:rPr>
              <a:t>на </a:t>
            </a:r>
            <a:r>
              <a:rPr lang="en-US" b="1" dirty="0">
                <a:latin typeface="Courier" charset="0"/>
                <a:cs typeface="Arial" pitchFamily="34" charset="0"/>
              </a:rPr>
              <a:t>Select: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0768"/>
            <a:ext cx="7795592" cy="2520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200" b="1" dirty="0">
                <a:cs typeface="Arial" pitchFamily="34" charset="0"/>
              </a:rPr>
              <a:t>Извличане данните за клиентите от таблица</a:t>
            </a:r>
            <a:r>
              <a:rPr lang="bg-BG" sz="3200" b="1" dirty="0">
                <a:latin typeface="Courier" charset="0"/>
                <a:cs typeface="Arial" pitchFamily="34" charset="0"/>
              </a:rPr>
              <a:t> </a:t>
            </a:r>
            <a:r>
              <a:rPr lang="en-US" sz="3200" b="1" dirty="0">
                <a:latin typeface="Courier" charset="0"/>
                <a:cs typeface="Arial" pitchFamily="34" charset="0"/>
              </a:rPr>
              <a:t>Customers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bg-BG" sz="3200" b="1" dirty="0">
                <a:latin typeface="Courier" charset="0"/>
                <a:cs typeface="Arial" pitchFamily="34" charset="0"/>
              </a:rPr>
              <a:t>	</a:t>
            </a:r>
            <a:r>
              <a:rPr lang="en-US" sz="3200" b="1" dirty="0">
                <a:latin typeface="Courier" charset="0"/>
                <a:cs typeface="Arial" pitchFamily="34" charset="0"/>
              </a:rPr>
              <a:t>USE </a:t>
            </a:r>
            <a:r>
              <a:rPr lang="en-US" sz="3200" b="1" dirty="0" err="1">
                <a:latin typeface="Courier" charset="0"/>
                <a:cs typeface="Arial" pitchFamily="34" charset="0"/>
              </a:rPr>
              <a:t>Northwind</a:t>
            </a:r>
            <a:endParaRPr lang="en-US" sz="3200" b="1" dirty="0">
              <a:latin typeface="Courier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dirty="0">
                <a:latin typeface="Courier" charset="0"/>
                <a:cs typeface="Arial" pitchFamily="34" charset="0"/>
              </a:rPr>
              <a:t>   GO</a:t>
            </a:r>
            <a:endParaRPr lang="bg-BG" sz="3200" b="1" dirty="0">
              <a:latin typeface="Courier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bg-BG" sz="3200" b="1" dirty="0">
                <a:latin typeface="Courier" charset="0"/>
                <a:cs typeface="Arial" pitchFamily="34" charset="0"/>
              </a:rPr>
              <a:t>	</a:t>
            </a:r>
            <a:r>
              <a:rPr lang="en-US" sz="3200" b="1" dirty="0">
                <a:latin typeface="Courier" charset="0"/>
                <a:cs typeface="Arial" pitchFamily="34" charset="0"/>
              </a:rPr>
              <a:t>SELECT * FROM Customers</a:t>
            </a:r>
            <a:endParaRPr lang="bg-BG" sz="3200" b="1" dirty="0">
              <a:latin typeface="Courier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bg-BG" sz="3200" b="1" dirty="0">
                <a:latin typeface="Courier" charset="0"/>
                <a:cs typeface="Arial" pitchFamily="34" charset="0"/>
              </a:rPr>
              <a:t>Резултат:</a:t>
            </a:r>
            <a:endParaRPr lang="en-US" sz="3200" b="1" dirty="0">
              <a:latin typeface="Courier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005263"/>
            <a:ext cx="8488362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" charset="0"/>
                <a:cs typeface="Arial" pitchFamily="34" charset="0"/>
              </a:rPr>
              <a:t>Примери</a:t>
            </a:r>
            <a:r>
              <a:rPr lang="bg-BG" b="1"/>
              <a:t> на </a:t>
            </a:r>
            <a:r>
              <a:rPr lang="en-US" b="1"/>
              <a:t>Select</a:t>
            </a:r>
            <a:r>
              <a:rPr lang="en-US" b="1">
                <a:latin typeface="Courier" charset="0"/>
                <a:cs typeface="Arial" pitchFamily="34" charset="0"/>
              </a:rPr>
              <a:t>: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268413"/>
            <a:ext cx="8065144" cy="3240087"/>
          </a:xfrm>
        </p:spPr>
        <p:txBody>
          <a:bodyPr/>
          <a:lstStyle/>
          <a:p>
            <a:pPr eaLnBrk="1" hangingPunct="1"/>
            <a:r>
              <a:rPr lang="bg-BG" sz="3200" b="1" dirty="0">
                <a:latin typeface="Courier" charset="0"/>
                <a:cs typeface="Arial" pitchFamily="34" charset="0"/>
              </a:rPr>
              <a:t>Извличане на кода и името на клиентите от град Варна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latin typeface="Courier" charset="0"/>
                <a:cs typeface="Arial" pitchFamily="34" charset="0"/>
              </a:rPr>
              <a:t>SELECT </a:t>
            </a:r>
            <a:r>
              <a:rPr lang="en-US" sz="3200" dirty="0" err="1"/>
              <a:t>CustomerId,CompanyName</a:t>
            </a:r>
            <a:r>
              <a:rPr lang="en-US" sz="3200" dirty="0">
                <a:latin typeface="Courier" charset="0"/>
                <a:cs typeface="Arial" pitchFamily="34" charset="0"/>
              </a:rPr>
              <a:t> </a:t>
            </a:r>
            <a:br>
              <a:rPr lang="en-US" sz="3200" dirty="0">
                <a:latin typeface="Courier" charset="0"/>
                <a:cs typeface="Arial" pitchFamily="34" charset="0"/>
              </a:rPr>
            </a:br>
            <a:r>
              <a:rPr lang="en-US" sz="3200" b="1" dirty="0">
                <a:latin typeface="Courier" charset="0"/>
                <a:cs typeface="Arial" pitchFamily="34" charset="0"/>
              </a:rPr>
              <a:t>FROM </a:t>
            </a:r>
            <a:r>
              <a:rPr lang="en-US" sz="3200" dirty="0">
                <a:latin typeface="Courier" charset="0"/>
                <a:cs typeface="Arial" pitchFamily="34" charset="0"/>
              </a:rPr>
              <a:t>Customers</a:t>
            </a:r>
            <a:r>
              <a:rPr lang="en-US" sz="3200" b="1" dirty="0">
                <a:latin typeface="Courier" charset="0"/>
                <a:cs typeface="Arial" pitchFamily="34" charset="0"/>
              </a:rPr>
              <a:t> </a:t>
            </a:r>
            <a:br>
              <a:rPr lang="bg-BG" sz="3200" b="1" dirty="0">
                <a:latin typeface="Courier" charset="0"/>
                <a:cs typeface="Arial" pitchFamily="34" charset="0"/>
              </a:rPr>
            </a:br>
            <a:r>
              <a:rPr lang="bg-BG" sz="3200" b="1" dirty="0">
                <a:latin typeface="Courier" charset="0"/>
                <a:cs typeface="Arial" pitchFamily="34" charset="0"/>
              </a:rPr>
              <a:t>	</a:t>
            </a:r>
            <a:r>
              <a:rPr lang="en-US" sz="3200" b="1" dirty="0">
                <a:latin typeface="Courier" charset="0"/>
                <a:cs typeface="Arial" pitchFamily="34" charset="0"/>
              </a:rPr>
              <a:t>WHERE </a:t>
            </a:r>
            <a:r>
              <a:rPr lang="en-US" sz="3200" dirty="0">
                <a:latin typeface="Courier" charset="0"/>
                <a:cs typeface="Arial" pitchFamily="34" charset="0"/>
              </a:rPr>
              <a:t>City</a:t>
            </a:r>
            <a:r>
              <a:rPr lang="bg-BG" sz="3200" dirty="0">
                <a:latin typeface="Courier" charset="0"/>
                <a:cs typeface="Arial" pitchFamily="34" charset="0"/>
              </a:rPr>
              <a:t> </a:t>
            </a:r>
            <a:r>
              <a:rPr lang="en-US" sz="3200" dirty="0">
                <a:latin typeface="Courier" charset="0"/>
                <a:cs typeface="Arial" pitchFamily="34" charset="0"/>
              </a:rPr>
              <a:t>=</a:t>
            </a:r>
            <a:r>
              <a:rPr lang="en-US" sz="3200" b="1" dirty="0">
                <a:latin typeface="Courier" charset="0"/>
                <a:cs typeface="Arial" pitchFamily="34" charset="0"/>
              </a:rPr>
              <a:t> </a:t>
            </a:r>
            <a:r>
              <a:rPr lang="en-US" sz="3200" dirty="0">
                <a:cs typeface="Arial" pitchFamily="34" charset="0"/>
              </a:rPr>
              <a:t>’</a:t>
            </a:r>
            <a:r>
              <a:rPr lang="bg-BG" sz="3200" dirty="0">
                <a:cs typeface="Arial" pitchFamily="34" charset="0"/>
              </a:rPr>
              <a:t>Варна</a:t>
            </a:r>
            <a:r>
              <a:rPr lang="en-US" sz="3200" dirty="0">
                <a:cs typeface="Arial" pitchFamily="34" charset="0"/>
              </a:rPr>
              <a:t>’</a:t>
            </a:r>
            <a:endParaRPr lang="bg-BG" sz="3200" dirty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bg-BG" sz="3200" b="1" dirty="0">
                <a:latin typeface="Courier" charset="0"/>
                <a:cs typeface="Arial" pitchFamily="34" charset="0"/>
              </a:rPr>
              <a:t>Резултат:</a:t>
            </a:r>
            <a:endParaRPr lang="en-US" sz="3200" b="1" dirty="0">
              <a:latin typeface="Courier" charset="0"/>
              <a:cs typeface="Arial" pitchFamily="34" charset="0"/>
            </a:endParaRPr>
          </a:p>
        </p:txBody>
      </p:sp>
      <p:pic>
        <p:nvPicPr>
          <p:cNvPr id="72871" name="Picture 1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35150" y="4581525"/>
            <a:ext cx="5903913" cy="1584325"/>
          </a:xfrm>
          <a:noFill/>
          <a:ln cap="flat">
            <a:solidFill>
              <a:schemeClr val="tx1"/>
            </a:solidFill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sz="2400" b="1">
                <a:cs typeface="Arial" pitchFamily="34" charset="0"/>
              </a:rPr>
              <a:t>Извличане кода на стоката, стойността на поръчаното количество и номера на поръчката</a:t>
            </a:r>
            <a:endParaRPr lang="en-US" sz="2400" b="1">
              <a:cs typeface="Arial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412775"/>
            <a:ext cx="8137599" cy="2408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USE </a:t>
            </a:r>
            <a:r>
              <a:rPr lang="en-US" sz="2800" dirty="0" err="1">
                <a:cs typeface="Arial" pitchFamily="34" charset="0"/>
              </a:rPr>
              <a:t>Northwind</a:t>
            </a:r>
            <a:endParaRPr lang="en-US" sz="2800" dirty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SELECT </a:t>
            </a:r>
            <a:r>
              <a:rPr lang="en-US" sz="2800" dirty="0" err="1"/>
              <a:t>ProductId</a:t>
            </a:r>
            <a:br>
              <a:rPr lang="en-US" sz="2800" dirty="0"/>
            </a:br>
            <a:r>
              <a:rPr lang="en-US" sz="2800" dirty="0"/>
              <a:t>,</a:t>
            </a:r>
            <a:r>
              <a:rPr lang="en-US" sz="2800" dirty="0" err="1"/>
              <a:t>UnitPrice</a:t>
            </a:r>
            <a:r>
              <a:rPr lang="en-US" sz="2800" dirty="0"/>
              <a:t>*Quantity AS Total</a:t>
            </a:r>
            <a:br>
              <a:rPr lang="en-US" sz="2800" dirty="0"/>
            </a:br>
            <a:r>
              <a:rPr lang="en-US" sz="2800" dirty="0"/>
              <a:t>,</a:t>
            </a:r>
            <a:r>
              <a:rPr lang="en-US" sz="2800" dirty="0" err="1"/>
              <a:t>OrderId</a:t>
            </a:r>
            <a:r>
              <a:rPr lang="en-US" sz="2800" dirty="0">
                <a:cs typeface="Arial" pitchFamily="34" charset="0"/>
              </a:rPr>
              <a:t> </a:t>
            </a:r>
            <a:br>
              <a:rPr lang="en-US" sz="2800" dirty="0">
                <a:cs typeface="Arial" pitchFamily="34" charset="0"/>
              </a:rPr>
            </a:br>
            <a:r>
              <a:rPr lang="en-US" sz="2800" dirty="0">
                <a:cs typeface="Arial" pitchFamily="34" charset="0"/>
              </a:rPr>
              <a:t>		FROM [</a:t>
            </a:r>
            <a:r>
              <a:rPr lang="en-US" sz="2800" dirty="0"/>
              <a:t>Order Details] </a:t>
            </a:r>
            <a:br>
              <a:rPr lang="en-US" sz="2800" dirty="0"/>
            </a:br>
            <a:r>
              <a:rPr lang="en-US" sz="2800" dirty="0"/>
              <a:t>			ORDER BY </a:t>
            </a:r>
            <a:r>
              <a:rPr lang="en-US" sz="2800" dirty="0" err="1"/>
              <a:t>OrderID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b="1" dirty="0"/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43213" y="3933825"/>
            <a:ext cx="4968875" cy="2590800"/>
          </a:xfrm>
          <a:noFill/>
          <a:ln cap="flat">
            <a:solidFill>
              <a:schemeClr val="tx1"/>
            </a:solidFill>
            <a:headEnd type="none" w="med" len="med"/>
            <a:tailEnd type="none" w="med" len="med"/>
          </a:ln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971600" y="450912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Резултат: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  <p:bldP spid="675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838200"/>
          </a:xfrm>
        </p:spPr>
        <p:txBody>
          <a:bodyPr>
            <a:noAutofit/>
          </a:bodyPr>
          <a:lstStyle/>
          <a:p>
            <a:pPr eaLnBrk="1" hangingPunct="1"/>
            <a:r>
              <a:rPr lang="bg-BG" sz="3200" dirty="0"/>
              <a:t>Частичен синтаксис на </a:t>
            </a:r>
            <a:r>
              <a:rPr lang="en-US" sz="3200" dirty="0"/>
              <a:t>SELECT</a:t>
            </a:r>
            <a:r>
              <a:rPr lang="bg-BG" sz="3200" dirty="0"/>
              <a:t> за извличане на данни от една таблица</a:t>
            </a:r>
            <a:endParaRPr lang="en-GB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00188"/>
            <a:ext cx="8151440" cy="490061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Arial" pitchFamily="34" charset="0"/>
              </a:rPr>
              <a:t>SELECT</a:t>
            </a:r>
            <a:r>
              <a:rPr lang="en-GB" sz="4000" dirty="0"/>
              <a:t> [ </a:t>
            </a:r>
            <a:r>
              <a:rPr lang="en-GB" sz="4000" u="sng" dirty="0"/>
              <a:t>ALL</a:t>
            </a:r>
            <a:r>
              <a:rPr lang="en-GB" sz="4000" dirty="0"/>
              <a:t> | DISTINCT ] </a:t>
            </a:r>
            <a:br>
              <a:rPr lang="bg-BG" sz="4000" dirty="0"/>
            </a:br>
            <a:r>
              <a:rPr lang="en-GB" sz="4000" dirty="0"/>
              <a:t>[ TOP </a:t>
            </a:r>
            <a:r>
              <a:rPr lang="en-GB" sz="4000" i="1" dirty="0"/>
              <a:t>expression</a:t>
            </a:r>
            <a:r>
              <a:rPr lang="en-GB" sz="4000" dirty="0"/>
              <a:t> [PERCENT]] &lt;</a:t>
            </a:r>
            <a:r>
              <a:rPr lang="en-GB" sz="4000" dirty="0" err="1"/>
              <a:t>select_list</a:t>
            </a:r>
            <a:r>
              <a:rPr lang="en-GB" sz="4000" dirty="0"/>
              <a:t>&gt; </a:t>
            </a:r>
            <a:br>
              <a:rPr lang="en-US" sz="4000" dirty="0"/>
            </a:br>
            <a:r>
              <a:rPr lang="bg-BG" sz="4000" dirty="0"/>
              <a:t>[ </a:t>
            </a:r>
            <a:r>
              <a:rPr lang="bg-BG" sz="4000" b="1" dirty="0">
                <a:cs typeface="Arial" pitchFamily="34" charset="0"/>
              </a:rPr>
              <a:t>FROM</a:t>
            </a:r>
            <a:r>
              <a:rPr lang="bg-BG" sz="4000" dirty="0"/>
              <a:t> </a:t>
            </a:r>
            <a:r>
              <a:rPr lang="bg-BG" sz="4000" i="1" dirty="0" err="1"/>
              <a:t>table_source</a:t>
            </a:r>
            <a:r>
              <a:rPr lang="bg-BG" sz="4000" dirty="0"/>
              <a:t> ]</a:t>
            </a:r>
            <a:br>
              <a:rPr lang="en-US" sz="4000" dirty="0"/>
            </a:br>
            <a:r>
              <a:rPr lang="bg-BG" sz="4000" dirty="0"/>
              <a:t>[ </a:t>
            </a:r>
            <a:r>
              <a:rPr lang="bg-BG" sz="4000" b="1" dirty="0">
                <a:cs typeface="Arial" pitchFamily="34" charset="0"/>
              </a:rPr>
              <a:t>WHERE</a:t>
            </a:r>
            <a:r>
              <a:rPr lang="bg-BG" sz="4000" dirty="0"/>
              <a:t> </a:t>
            </a:r>
            <a:r>
              <a:rPr lang="bg-BG" sz="4000" i="1" dirty="0"/>
              <a:t>search_condition</a:t>
            </a:r>
            <a:r>
              <a:rPr lang="bg-BG" sz="4000" dirty="0"/>
              <a:t> ] </a:t>
            </a:r>
            <a:br>
              <a:rPr lang="en-US" sz="4000" dirty="0"/>
            </a:br>
            <a:r>
              <a:rPr lang="bg-BG" sz="4000" dirty="0"/>
              <a:t>[ </a:t>
            </a:r>
            <a:r>
              <a:rPr lang="bg-BG" sz="4000" b="1" dirty="0">
                <a:cs typeface="Arial" pitchFamily="34" charset="0"/>
              </a:rPr>
              <a:t>ORDER</a:t>
            </a:r>
            <a:r>
              <a:rPr lang="bg-BG" sz="4000" dirty="0"/>
              <a:t> </a:t>
            </a:r>
            <a:r>
              <a:rPr lang="bg-BG" sz="4000" b="1" dirty="0">
                <a:cs typeface="Arial" pitchFamily="34" charset="0"/>
              </a:rPr>
              <a:t>BY</a:t>
            </a:r>
            <a:r>
              <a:rPr lang="bg-BG" sz="4000" dirty="0"/>
              <a:t> </a:t>
            </a:r>
            <a:r>
              <a:rPr lang="bg-BG" sz="4000" i="1" dirty="0"/>
              <a:t>order_expression</a:t>
            </a:r>
            <a:r>
              <a:rPr lang="bg-BG" sz="4000" dirty="0"/>
              <a:t> </a:t>
            </a:r>
            <a:br>
              <a:rPr lang="en-US" sz="4000" dirty="0"/>
            </a:br>
            <a:r>
              <a:rPr lang="en-US" sz="4000" dirty="0"/>
              <a:t>			</a:t>
            </a:r>
            <a:r>
              <a:rPr lang="bg-BG" sz="4000" dirty="0"/>
              <a:t>[ </a:t>
            </a:r>
            <a:r>
              <a:rPr lang="bg-BG" sz="4000" b="1" dirty="0">
                <a:cs typeface="Arial" pitchFamily="34" charset="0"/>
              </a:rPr>
              <a:t>ASC</a:t>
            </a:r>
            <a:r>
              <a:rPr lang="bg-BG" sz="4000" dirty="0"/>
              <a:t> | </a:t>
            </a:r>
            <a:r>
              <a:rPr lang="bg-BG" sz="4000" b="1" dirty="0">
                <a:cs typeface="Arial" pitchFamily="34" charset="0"/>
              </a:rPr>
              <a:t>DESC</a:t>
            </a:r>
            <a:r>
              <a:rPr lang="bg-BG" sz="4000" dirty="0"/>
              <a:t> ]</a:t>
            </a:r>
            <a:r>
              <a:rPr lang="en-US" sz="4000" dirty="0"/>
              <a:t>[,…] </a:t>
            </a:r>
            <a:r>
              <a:rPr lang="bg-BG" sz="4000" dirty="0"/>
              <a:t>] </a:t>
            </a:r>
          </a:p>
          <a:p>
            <a:pPr eaLnBrk="1" hangingPunct="1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08720"/>
            <a:ext cx="8111753" cy="56886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sz="3200" b="1" dirty="0"/>
              <a:t>Клауза </a:t>
            </a:r>
            <a:r>
              <a:rPr lang="en-US" sz="3200" b="1" dirty="0"/>
              <a:t>FROM</a:t>
            </a:r>
            <a:r>
              <a:rPr lang="bg-BG" sz="3200" b="1" dirty="0"/>
              <a:t> </a:t>
            </a:r>
            <a:r>
              <a:rPr lang="bg-BG" sz="3200" dirty="0"/>
              <a:t>- задава име на таблицата, от която се извличат данни</a:t>
            </a:r>
            <a:br>
              <a:rPr lang="en-US" sz="3200" dirty="0"/>
            </a:br>
            <a:r>
              <a:rPr lang="en-US" sz="3200" dirty="0"/>
              <a:t>[database.][schema.]table</a:t>
            </a:r>
            <a:r>
              <a:rPr lang="bg-BG" sz="3200" dirty="0"/>
              <a:t>_source</a:t>
            </a:r>
          </a:p>
          <a:p>
            <a:pPr>
              <a:lnSpc>
                <a:spcPct val="80000"/>
              </a:lnSpc>
            </a:pPr>
            <a:r>
              <a:rPr lang="en-US" sz="3200" i="1" dirty="0"/>
              <a:t>database</a:t>
            </a:r>
            <a:r>
              <a:rPr lang="en-US" sz="3200" dirty="0"/>
              <a:t> </a:t>
            </a:r>
            <a:r>
              <a:rPr lang="bg-BG" sz="3200" dirty="0"/>
              <a:t>- име на базата от данни</a:t>
            </a:r>
          </a:p>
          <a:p>
            <a:pPr>
              <a:lnSpc>
                <a:spcPct val="80000"/>
              </a:lnSpc>
            </a:pPr>
            <a:r>
              <a:rPr lang="en-US" sz="3200" i="1" dirty="0"/>
              <a:t>schema</a:t>
            </a:r>
            <a:r>
              <a:rPr lang="bg-BG" sz="3200" dirty="0"/>
              <a:t> – име на схемата, на която принадлежи таблицата</a:t>
            </a:r>
          </a:p>
          <a:p>
            <a:pPr>
              <a:lnSpc>
                <a:spcPct val="80000"/>
              </a:lnSpc>
            </a:pPr>
            <a:r>
              <a:rPr lang="en-US" i="1" dirty="0"/>
              <a:t>table</a:t>
            </a:r>
            <a:r>
              <a:rPr lang="bg-BG" i="1" dirty="0"/>
              <a:t>_source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bg-BG" dirty="0"/>
              <a:t>име на таблицата</a:t>
            </a:r>
            <a:r>
              <a:rPr lang="en-US" dirty="0"/>
              <a:t> </a:t>
            </a:r>
            <a:endParaRPr lang="en-US" sz="3200" b="1" dirty="0"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bg-BG" sz="3200" b="1" dirty="0">
                <a:cs typeface="Arial" pitchFamily="34" charset="0"/>
              </a:rPr>
              <a:t>(</a:t>
            </a:r>
            <a:r>
              <a:rPr lang="en-US" sz="3200" b="1" dirty="0">
                <a:cs typeface="Arial" pitchFamily="34" charset="0"/>
              </a:rPr>
              <a:t>select</a:t>
            </a:r>
            <a:r>
              <a:rPr lang="bg-BG" sz="3200" b="1" dirty="0"/>
              <a:t>_list) </a:t>
            </a:r>
            <a:r>
              <a:rPr lang="bg-BG" sz="3200" i="1" dirty="0"/>
              <a:t>– </a:t>
            </a:r>
            <a:r>
              <a:rPr lang="bg-BG" sz="3200" dirty="0"/>
              <a:t>списък за избор, който определя </a:t>
            </a:r>
            <a:r>
              <a:rPr lang="bg-BG" dirty="0"/>
              <a:t>кои колони</a:t>
            </a:r>
            <a:r>
              <a:rPr lang="bg-BG" sz="3200" dirty="0"/>
              <a:t> ще бъдат включени в резултатния набор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664" y="332656"/>
            <a:ext cx="7388374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Transact-SQL (T-SQL)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3"/>
            <a:ext cx="8353623" cy="528024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bg-BG" sz="3200" dirty="0">
                <a:latin typeface="Arial" charset="0"/>
                <a:cs typeface="Arial" charset="0"/>
              </a:rPr>
              <a:t>Реализация в </a:t>
            </a:r>
            <a:r>
              <a:rPr lang="en-US" sz="3200" dirty="0">
                <a:latin typeface="Arial" charset="0"/>
                <a:cs typeface="Arial" charset="0"/>
              </a:rPr>
              <a:t>MS SQL Server, </a:t>
            </a:r>
            <a:r>
              <a:rPr lang="bg-BG" sz="3200" dirty="0">
                <a:latin typeface="Arial" charset="0"/>
                <a:cs typeface="Arial" charset="0"/>
              </a:rPr>
              <a:t>която е разширение на стандартите на </a:t>
            </a:r>
            <a:r>
              <a:rPr lang="en-US" sz="3200" dirty="0">
                <a:latin typeface="Arial" charset="0"/>
                <a:cs typeface="Arial" charset="0"/>
              </a:rPr>
              <a:t>SQL, </a:t>
            </a:r>
            <a:r>
              <a:rPr lang="bg-BG" sz="3200" dirty="0">
                <a:latin typeface="Arial" charset="0"/>
                <a:cs typeface="Arial" charset="0"/>
              </a:rPr>
              <a:t>дефинирани от </a:t>
            </a:r>
            <a:r>
              <a:rPr lang="en-US" sz="3200" dirty="0">
                <a:latin typeface="Arial" charset="0"/>
                <a:cs typeface="Arial" charset="0"/>
              </a:rPr>
              <a:t>ANSI </a:t>
            </a:r>
            <a:r>
              <a:rPr lang="bg-BG" sz="3200" dirty="0">
                <a:latin typeface="Arial" charset="0"/>
                <a:cs typeface="Arial" charset="0"/>
              </a:rPr>
              <a:t>и </a:t>
            </a:r>
            <a:r>
              <a:rPr lang="en-US" sz="3200" dirty="0">
                <a:latin typeface="Arial" charset="0"/>
                <a:cs typeface="Arial" charset="0"/>
              </a:rPr>
              <a:t>ISO</a:t>
            </a:r>
            <a:endParaRPr lang="bg-BG" sz="32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bg-BG" sz="3200" dirty="0">
                <a:latin typeface="Arial" charset="0"/>
                <a:cs typeface="Arial" charset="0"/>
              </a:rPr>
              <a:t>Език за дефиниране, манипулиране и администриране на релационни бази от данни, управлявани от </a:t>
            </a:r>
            <a:r>
              <a:rPr lang="en-US" sz="3200" dirty="0">
                <a:latin typeface="Arial" charset="0"/>
                <a:cs typeface="Arial" charset="0"/>
              </a:rPr>
              <a:t>MS SQL Server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bg-BG" sz="3200" dirty="0">
                <a:latin typeface="Arial" charset="0"/>
                <a:cs typeface="Arial" charset="0"/>
              </a:rPr>
              <a:t>Инструменти на</a:t>
            </a:r>
            <a:r>
              <a:rPr lang="en-US" sz="3200" dirty="0">
                <a:latin typeface="Arial" charset="0"/>
                <a:cs typeface="Arial" charset="0"/>
              </a:rPr>
              <a:t> MS SQL Server </a:t>
            </a:r>
            <a:r>
              <a:rPr lang="bg-BG" sz="3200" dirty="0">
                <a:latin typeface="Arial" charset="0"/>
                <a:cs typeface="Arial" charset="0"/>
              </a:rPr>
              <a:t>за използване на </a:t>
            </a:r>
            <a:r>
              <a:rPr lang="en-US" dirty="0"/>
              <a:t>Transact</a:t>
            </a:r>
            <a:r>
              <a:rPr lang="en-US" sz="3200" dirty="0">
                <a:latin typeface="Arial" charset="0"/>
                <a:cs typeface="Arial" charset="0"/>
              </a:rPr>
              <a:t>-SQL</a:t>
            </a:r>
            <a:endParaRPr lang="bg-BG" sz="32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bg-BG" dirty="0">
                <a:latin typeface="Arial" charset="0"/>
                <a:cs typeface="Arial" charset="0"/>
              </a:rPr>
              <a:t>Графичен потребителски интерфейс</a:t>
            </a: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charset="0"/>
                <a:cs typeface="Arial" charset="0"/>
              </a:rPr>
              <a:t>SQL Server </a:t>
            </a:r>
            <a:r>
              <a:rPr lang="bg-BG" dirty="0">
                <a:latin typeface="Arial" charset="0"/>
                <a:cs typeface="Arial" charset="0"/>
              </a:rPr>
              <a:t>2000 - </a:t>
            </a:r>
            <a:r>
              <a:rPr lang="en-US" b="1" dirty="0">
                <a:latin typeface="Arial" charset="0"/>
                <a:cs typeface="Arial" charset="0"/>
              </a:rPr>
              <a:t>SQL Query Analyzer</a:t>
            </a:r>
            <a:endParaRPr lang="bg-BG" dirty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charset="0"/>
                <a:cs typeface="Arial" charset="0"/>
              </a:rPr>
              <a:t>SQL Server </a:t>
            </a:r>
            <a:r>
              <a:rPr lang="bg-BG" dirty="0">
                <a:latin typeface="Arial" charset="0"/>
                <a:cs typeface="Arial" charset="0"/>
              </a:rPr>
              <a:t>200</a:t>
            </a:r>
            <a:r>
              <a:rPr lang="en-US" dirty="0">
                <a:latin typeface="Arial" charset="0"/>
                <a:cs typeface="Arial" charset="0"/>
              </a:rPr>
              <a:t>5</a:t>
            </a:r>
            <a:r>
              <a:rPr lang="bg-BG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2008, 2008R2, 2012, 2014, </a:t>
            </a:r>
            <a:r>
              <a:rPr lang="en-US">
                <a:latin typeface="Arial" charset="0"/>
                <a:cs typeface="Arial" charset="0"/>
              </a:rPr>
              <a:t>201</a:t>
            </a:r>
            <a:r>
              <a:rPr lang="bg-BG">
                <a:latin typeface="Arial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, 2019  </a:t>
            </a:r>
            <a:r>
              <a:rPr lang="bg-BG" dirty="0">
                <a:latin typeface="Arial" charset="0"/>
                <a:cs typeface="Arial" charset="0"/>
              </a:rPr>
              <a:t>– </a:t>
            </a:r>
            <a:br>
              <a:rPr lang="bg-BG" dirty="0">
                <a:latin typeface="Arial" charset="0"/>
                <a:cs typeface="Arial" charset="0"/>
              </a:rPr>
            </a:br>
            <a:r>
              <a:rPr lang="en-US" b="1" dirty="0">
                <a:latin typeface="Arial" charset="0"/>
                <a:cs typeface="Arial" charset="0"/>
              </a:rPr>
              <a:t>SQL Server Management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Studio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188640"/>
            <a:ext cx="7607300" cy="1224136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b="1" dirty="0"/>
              <a:t>Специфициране на колоните, </a:t>
            </a:r>
            <a:br>
              <a:rPr lang="bg-BG" sz="3200" b="1" dirty="0"/>
            </a:br>
            <a:r>
              <a:rPr lang="bg-BG" sz="3200" b="1" dirty="0"/>
              <a:t>които да се върнат в резултата</a:t>
            </a:r>
            <a:endParaRPr lang="en-GB" sz="3200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8147248" cy="468094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Списъкът за избор</a:t>
            </a:r>
            <a:r>
              <a:rPr lang="en-US" sz="3200" dirty="0">
                <a:cs typeface="Arial" pitchFamily="34" charset="0"/>
              </a:rPr>
              <a:t> </a:t>
            </a:r>
            <a:r>
              <a:rPr lang="bg-BG" sz="3200" dirty="0">
                <a:cs typeface="Arial" pitchFamily="34" charset="0"/>
              </a:rPr>
              <a:t>може да </a:t>
            </a:r>
            <a:r>
              <a:rPr lang="bg-BG" sz="3200" dirty="0"/>
              <a:t>съдържа:</a:t>
            </a:r>
          </a:p>
          <a:p>
            <a:pPr lvl="1"/>
            <a:r>
              <a:rPr lang="bg-BG" sz="2800" i="1" dirty="0">
                <a:solidFill>
                  <a:schemeClr val="hlink"/>
                </a:solidFill>
                <a:cs typeface="Arial" pitchFamily="34" charset="0"/>
              </a:rPr>
              <a:t>Колони от таблиците, от които се извличат данни (те са зададени в клаузата </a:t>
            </a:r>
            <a:r>
              <a:rPr lang="en-US" sz="2800" i="1" dirty="0">
                <a:solidFill>
                  <a:schemeClr val="hlink"/>
                </a:solidFill>
                <a:cs typeface="Arial" pitchFamily="34" charset="0"/>
              </a:rPr>
              <a:t>FROM)</a:t>
            </a:r>
            <a:endParaRPr lang="bg-BG" sz="2800" i="1" dirty="0">
              <a:solidFill>
                <a:schemeClr val="hlink"/>
              </a:solidFill>
              <a:cs typeface="Arial" pitchFamily="34" charset="0"/>
            </a:endParaRPr>
          </a:p>
          <a:p>
            <a:pPr lvl="1"/>
            <a:r>
              <a:rPr lang="bg-BG" sz="2800" i="1" dirty="0">
                <a:solidFill>
                  <a:schemeClr val="hlink"/>
                </a:solidFill>
                <a:cs typeface="Arial" pitchFamily="34" charset="0"/>
              </a:rPr>
              <a:t>Константи</a:t>
            </a:r>
          </a:p>
          <a:p>
            <a:pPr lvl="1"/>
            <a:r>
              <a:rPr lang="bg-BG" sz="2800" i="1" dirty="0">
                <a:solidFill>
                  <a:schemeClr val="hlink"/>
                </a:solidFill>
                <a:cs typeface="Arial" pitchFamily="34" charset="0"/>
              </a:rPr>
              <a:t>Изрази </a:t>
            </a:r>
            <a:br>
              <a:rPr lang="bg-BG" sz="2800" i="1" dirty="0">
                <a:cs typeface="Arial" pitchFamily="34" charset="0"/>
              </a:rPr>
            </a:br>
            <a:endParaRPr lang="en-US" sz="2800" i="1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63" y="304800"/>
            <a:ext cx="7532687" cy="762000"/>
          </a:xfrm>
        </p:spPr>
        <p:txBody>
          <a:bodyPr/>
          <a:lstStyle/>
          <a:p>
            <a:pPr eaLnBrk="1" hangingPunct="1"/>
            <a:r>
              <a:rPr lang="bg-BG" sz="3600" b="1"/>
              <a:t>Елементи на списъка за избор</a:t>
            </a:r>
            <a:endParaRPr lang="en-US" sz="3600" b="1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075240" cy="505584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800" b="1" dirty="0"/>
              <a:t>*</a:t>
            </a:r>
            <a:r>
              <a:rPr lang="bg-BG" sz="2800" dirty="0"/>
              <a:t> - всички полета от първичната таблица, ако е единствена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/>
              <a:t>table_name</a:t>
            </a:r>
            <a:r>
              <a:rPr lang="bg-BG" sz="2800" b="1" dirty="0"/>
              <a:t>.* - </a:t>
            </a:r>
            <a:r>
              <a:rPr lang="bg-BG" sz="2800" dirty="0"/>
              <a:t>всички полета от таблицата с посоченото име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b="1" dirty="0"/>
              <a:t>Customers.*</a:t>
            </a:r>
          </a:p>
          <a:p>
            <a:r>
              <a:rPr lang="en-US" b="1" dirty="0" err="1"/>
              <a:t>column_name</a:t>
            </a:r>
            <a:r>
              <a:rPr lang="bg-BG" b="1" dirty="0"/>
              <a:t> - </a:t>
            </a:r>
            <a:r>
              <a:rPr lang="bg-BG" dirty="0"/>
              <a:t>име на колона</a:t>
            </a:r>
            <a:endParaRPr lang="en-US" dirty="0"/>
          </a:p>
          <a:p>
            <a:pPr lvl="1"/>
            <a:r>
              <a:rPr lang="en-US" sz="3600" dirty="0" err="1"/>
              <a:t>ProductID</a:t>
            </a:r>
            <a:endParaRPr lang="en-US" sz="3600" dirty="0"/>
          </a:p>
          <a:p>
            <a:pPr lvl="1"/>
            <a:r>
              <a:rPr lang="en-US" sz="3600" dirty="0"/>
              <a:t>[Company Name]</a:t>
            </a:r>
            <a:endParaRPr lang="bg-BG" sz="3600" dirty="0"/>
          </a:p>
          <a:p>
            <a:r>
              <a:rPr lang="en-US" b="1" dirty="0" err="1"/>
              <a:t>table_name</a:t>
            </a:r>
            <a:r>
              <a:rPr lang="bg-BG" b="1" dirty="0"/>
              <a:t>. </a:t>
            </a:r>
            <a:r>
              <a:rPr lang="en-US" b="1" dirty="0" err="1"/>
              <a:t>column_name</a:t>
            </a:r>
            <a:r>
              <a:rPr lang="en-US" b="1" dirty="0"/>
              <a:t> - </a:t>
            </a:r>
            <a:r>
              <a:rPr lang="bg-BG" dirty="0"/>
              <a:t>уточнено име на колона</a:t>
            </a:r>
            <a:endParaRPr lang="en-US" dirty="0"/>
          </a:p>
          <a:p>
            <a:pPr lvl="1"/>
            <a:r>
              <a:rPr lang="en-US" sz="3600" b="1" dirty="0"/>
              <a:t>[Order Details].</a:t>
            </a:r>
            <a:r>
              <a:rPr lang="en-US" sz="3600" b="1" dirty="0" err="1"/>
              <a:t>UnitPrice</a:t>
            </a:r>
            <a:endParaRPr lang="en-US" sz="3600" b="1" dirty="0"/>
          </a:p>
          <a:p>
            <a:pPr lvl="1"/>
            <a:r>
              <a:rPr lang="en-US" sz="3600" b="1" dirty="0" err="1"/>
              <a:t>Products.ProductID</a:t>
            </a:r>
            <a:endParaRPr lang="bg-BG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/>
              <a:t>Примери:</a:t>
            </a: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5098"/>
            <a:ext cx="8280920" cy="2304256"/>
          </a:xfrm>
        </p:spPr>
        <p:txBody>
          <a:bodyPr/>
          <a:lstStyle/>
          <a:p>
            <a:pPr>
              <a:buNone/>
            </a:pPr>
            <a:r>
              <a:rPr lang="bg-BG" dirty="0"/>
              <a:t>	В резултата се връщат всички колони и редове от таблицата </a:t>
            </a:r>
            <a:r>
              <a:rPr lang="bg-BG" b="1" dirty="0"/>
              <a:t>Employee</a:t>
            </a:r>
            <a:r>
              <a:rPr lang="bg-BG" dirty="0"/>
              <a:t> от схемата </a:t>
            </a:r>
            <a:r>
              <a:rPr lang="en-US" b="1" dirty="0" err="1"/>
              <a:t>HumanResources</a:t>
            </a:r>
            <a:r>
              <a:rPr lang="bg-BG" b="1" dirty="0"/>
              <a:t> </a:t>
            </a:r>
            <a:r>
              <a:rPr lang="bg-BG" dirty="0"/>
              <a:t>на базата от данни </a:t>
            </a:r>
            <a:r>
              <a:rPr lang="en-US" b="1" dirty="0" err="1"/>
              <a:t>AdventureWorks</a:t>
            </a:r>
            <a:r>
              <a:rPr lang="bg-BG" dirty="0"/>
              <a:t>: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827584" y="3284984"/>
            <a:ext cx="7199883" cy="3096344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bg-BG" sz="2800" b="1" dirty="0"/>
              <a:t>USE </a:t>
            </a:r>
            <a:r>
              <a:rPr lang="en-US" sz="2800" b="1" dirty="0" err="1"/>
              <a:t>AdventureWorks</a:t>
            </a:r>
            <a:endParaRPr lang="bg-BG" sz="2800" b="1" dirty="0"/>
          </a:p>
          <a:p>
            <a:r>
              <a:rPr lang="en-US" sz="2800" b="1" dirty="0"/>
              <a:t>GO</a:t>
            </a:r>
            <a:endParaRPr lang="bg-BG" sz="2800" b="1" dirty="0"/>
          </a:p>
          <a:p>
            <a:r>
              <a:rPr lang="bg-BG" sz="2800" b="1" dirty="0"/>
              <a:t>SELECT </a:t>
            </a:r>
            <a:r>
              <a:rPr lang="en-US" sz="2800" b="1" dirty="0"/>
              <a:t>*</a:t>
            </a:r>
            <a:endParaRPr lang="bg-BG" sz="2800" b="1" dirty="0"/>
          </a:p>
          <a:p>
            <a:r>
              <a:rPr lang="bg-BG" sz="2800" b="1" dirty="0"/>
              <a:t>FROM </a:t>
            </a:r>
            <a:br>
              <a:rPr lang="en-US" sz="2800" b="1" dirty="0"/>
            </a:br>
            <a:r>
              <a:rPr lang="en-US" sz="2800" b="1" dirty="0" err="1"/>
              <a:t>HumanResources</a:t>
            </a:r>
            <a:r>
              <a:rPr lang="en-US" sz="2800" b="1" dirty="0"/>
              <a:t>.</a:t>
            </a:r>
            <a:r>
              <a:rPr lang="bg-BG" sz="2800" b="1" dirty="0"/>
              <a:t>Employee</a:t>
            </a:r>
            <a:endParaRPr lang="en-US" sz="2800" b="1" dirty="0"/>
          </a:p>
          <a:p>
            <a:r>
              <a:rPr lang="en-US" sz="2800" b="1" dirty="0"/>
              <a:t>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849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bg-BG" sz="3600" b="1"/>
              <a:t>Елементи на списъка за избор</a:t>
            </a:r>
            <a:endParaRPr lang="en-US" sz="3600" b="1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367464" cy="49796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expression</a:t>
            </a:r>
            <a:r>
              <a:rPr lang="bg-BG" sz="3200" dirty="0"/>
              <a:t> – израз, чиято стойност се извежда като нова колона в резултатния набор</a:t>
            </a:r>
            <a:endParaRPr lang="en-US" sz="3200" dirty="0"/>
          </a:p>
          <a:p>
            <a:pPr lvl="1" eaLnBrk="1" hangingPunct="1"/>
            <a:r>
              <a:rPr lang="en-US" sz="3200" b="1" dirty="0" err="1"/>
              <a:t>UnitPrice</a:t>
            </a:r>
            <a:r>
              <a:rPr lang="en-US" sz="3200" b="1" dirty="0"/>
              <a:t>*Quantity</a:t>
            </a:r>
            <a:endParaRPr lang="bg-BG" sz="3200" b="1" dirty="0"/>
          </a:p>
          <a:p>
            <a:pPr eaLnBrk="1" hangingPunct="1"/>
            <a:r>
              <a:rPr lang="en-US" sz="3200" b="1" dirty="0"/>
              <a:t>‘</a:t>
            </a:r>
            <a:r>
              <a:rPr lang="en-US" sz="3200" b="1" dirty="0" err="1"/>
              <a:t>string_literal</a:t>
            </a:r>
            <a:r>
              <a:rPr lang="en-US" sz="3200" b="1" dirty="0"/>
              <a:t>’</a:t>
            </a:r>
            <a:r>
              <a:rPr lang="bg-BG" sz="3200" b="1" dirty="0"/>
              <a:t> </a:t>
            </a:r>
            <a:r>
              <a:rPr lang="bg-BG" sz="3200" dirty="0"/>
              <a:t>– символен низ, който се извежда като нова колона в резултатния набор</a:t>
            </a:r>
            <a:endParaRPr lang="en-US" sz="3200" dirty="0"/>
          </a:p>
          <a:p>
            <a:pPr lvl="1" eaLnBrk="1" hangingPunct="1"/>
            <a:r>
              <a:rPr lang="en-US" sz="3200" b="1" dirty="0"/>
              <a:t>‘</a:t>
            </a:r>
            <a:r>
              <a:rPr lang="bg-BG" sz="3200" b="1" dirty="0"/>
              <a:t>Направени поръчки’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eaLnBrk="1" hangingPunct="1"/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4221088"/>
            <a:ext cx="8415537" cy="2304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bg-BG" dirty="0"/>
              <a:t>	Операторът връща колоните, съдържащи код, име, фамилия и дата на наемане на служителите от  таблицата Employee от схемата </a:t>
            </a:r>
            <a:r>
              <a:rPr lang="en-US" dirty="0"/>
              <a:t>Person</a:t>
            </a:r>
            <a:r>
              <a:rPr lang="bg-BG" dirty="0"/>
              <a:t> от базата от данни </a:t>
            </a:r>
            <a:r>
              <a:rPr lang="en-US" dirty="0" err="1"/>
              <a:t>AdventureWorks</a:t>
            </a:r>
            <a:r>
              <a:rPr lang="en-US" dirty="0"/>
              <a:t>.</a:t>
            </a:r>
            <a:r>
              <a:rPr lang="bg-BG" dirty="0"/>
              <a:t>	</a:t>
            </a:r>
            <a:endParaRPr lang="en-US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837307" y="1196752"/>
            <a:ext cx="7818438" cy="285464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>
                <a:latin typeface="+mn-lt"/>
              </a:rPr>
              <a:t>USE </a:t>
            </a:r>
            <a:r>
              <a:rPr lang="en-US" sz="2800" dirty="0" err="1">
                <a:latin typeface="+mn-lt"/>
              </a:rPr>
              <a:t>AdventureWorks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GO</a:t>
            </a:r>
          </a:p>
          <a:p>
            <a:r>
              <a:rPr lang="en-US" sz="2800" dirty="0">
                <a:latin typeface="+mn-lt"/>
              </a:rPr>
              <a:t>SELECT </a:t>
            </a:r>
            <a:r>
              <a:rPr lang="en-US" sz="2800" dirty="0" err="1">
                <a:latin typeface="+mn-lt"/>
              </a:rPr>
              <a:t>BusinessEntityId</a:t>
            </a:r>
            <a:r>
              <a:rPr lang="en-US" sz="2800" dirty="0">
                <a:latin typeface="+mn-lt"/>
              </a:rPr>
              <a:t>, Title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	, </a:t>
            </a:r>
            <a:r>
              <a:rPr lang="en-US" sz="2800" dirty="0" err="1">
                <a:latin typeface="+mn-lt"/>
              </a:rPr>
              <a:t>FirstName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LastName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FROM </a:t>
            </a:r>
            <a:r>
              <a:rPr lang="en-US" sz="2800" dirty="0" err="1">
                <a:latin typeface="+mn-lt"/>
              </a:rPr>
              <a:t>Person.Person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sz="2800" dirty="0">
                <a:latin typeface="+mn-lt"/>
              </a:rPr>
              <a:t>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47713"/>
          </a:xfrm>
        </p:spPr>
        <p:txBody>
          <a:bodyPr/>
          <a:lstStyle/>
          <a:p>
            <a:pPr marL="162306" lvl="1" indent="0">
              <a:lnSpc>
                <a:spcPct val="90000"/>
              </a:lnSpc>
              <a:defRPr/>
            </a:pPr>
            <a:r>
              <a:rPr lang="bg-BG" sz="3200" dirty="0"/>
              <a:t>Именуване на колоните в резултата</a:t>
            </a:r>
            <a:endParaRPr lang="en-US" sz="32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497639" cy="5373464"/>
          </a:xfrm>
        </p:spPr>
        <p:txBody>
          <a:bodyPr/>
          <a:lstStyle/>
          <a:p>
            <a:pPr marL="219456" indent="-457200">
              <a:lnSpc>
                <a:spcPct val="90000"/>
              </a:lnSpc>
              <a:buClr>
                <a:srgbClr val="009900"/>
              </a:buClr>
              <a:defRPr/>
            </a:pPr>
            <a:r>
              <a:rPr lang="bg-BG" dirty="0"/>
              <a:t>Ключовата дума </a:t>
            </a:r>
            <a:r>
              <a:rPr lang="en-US" b="1" dirty="0"/>
              <a:t>AS</a:t>
            </a:r>
            <a:r>
              <a:rPr lang="bg-BG" dirty="0"/>
              <a:t> задава синонимно име на колона в резултата </a:t>
            </a:r>
            <a:endParaRPr lang="en-US" dirty="0"/>
          </a:p>
          <a:p>
            <a:pPr marL="619506" lvl="1" indent="-457200">
              <a:lnSpc>
                <a:spcPct val="90000"/>
              </a:lnSpc>
              <a:buClr>
                <a:srgbClr val="009900"/>
              </a:buClr>
              <a:defRPr/>
            </a:pPr>
            <a:r>
              <a:rPr lang="en-US" sz="2700" dirty="0" err="1"/>
              <a:t>column_name</a:t>
            </a:r>
            <a:r>
              <a:rPr lang="en-US" sz="2700" dirty="0"/>
              <a:t> </a:t>
            </a:r>
            <a:r>
              <a:rPr lang="en-US" sz="2700" b="1" dirty="0"/>
              <a:t>AS </a:t>
            </a:r>
            <a:r>
              <a:rPr lang="en-US" sz="2700" dirty="0" err="1"/>
              <a:t>column_alias</a:t>
            </a:r>
            <a:endParaRPr lang="bg-BG" sz="2700" dirty="0"/>
          </a:p>
          <a:p>
            <a:pPr marL="619506" lvl="1" indent="-457200">
              <a:lnSpc>
                <a:spcPct val="90000"/>
              </a:lnSpc>
              <a:buClr>
                <a:srgbClr val="009900"/>
              </a:buClr>
              <a:defRPr/>
            </a:pPr>
            <a:r>
              <a:rPr lang="en-US" sz="2700" dirty="0"/>
              <a:t>expression </a:t>
            </a:r>
            <a:r>
              <a:rPr lang="en-US" sz="2700" b="1" dirty="0"/>
              <a:t>AS</a:t>
            </a:r>
            <a:r>
              <a:rPr lang="en-US" sz="2700" dirty="0"/>
              <a:t> </a:t>
            </a:r>
            <a:r>
              <a:rPr lang="en-US" sz="2700" dirty="0" err="1"/>
              <a:t>column_alias</a:t>
            </a:r>
            <a:endParaRPr lang="en-US" sz="2700" dirty="0"/>
          </a:p>
          <a:p>
            <a:pPr marL="457200" lvl="1" indent="0" eaLnBrk="1" hangingPunct="1">
              <a:buNone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ProductId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Код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UnitPrice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*Quantity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AS Total</a:t>
            </a:r>
            <a:endParaRPr lang="bg-BG" sz="2800" dirty="0" err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800" b="1" dirty="0" err="1"/>
              <a:t>column_alias</a:t>
            </a:r>
            <a:r>
              <a:rPr lang="bg-BG" sz="2800" b="1" dirty="0"/>
              <a:t> </a:t>
            </a:r>
            <a:r>
              <a:rPr lang="en-US" sz="2800" b="1" dirty="0"/>
              <a:t>=</a:t>
            </a:r>
            <a:r>
              <a:rPr lang="bg-BG" sz="2800" b="1" dirty="0"/>
              <a:t> </a:t>
            </a:r>
            <a:r>
              <a:rPr lang="en-US" sz="2800" b="1" dirty="0"/>
              <a:t>expression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UnitPrice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*Quantity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column_alias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string_literal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Description=‘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Направени поръчки’</a:t>
            </a:r>
            <a:endParaRPr lang="en-US" dirty="0" err="1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/>
              <a:t>Пример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5"/>
            <a:ext cx="8487544" cy="5376068"/>
          </a:xfrm>
        </p:spPr>
        <p:txBody>
          <a:bodyPr>
            <a:normAutofit fontScale="92500" lnSpcReduction="20000"/>
          </a:bodyPr>
          <a:lstStyle/>
          <a:p>
            <a:pPr marL="712788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/>
              <a:t>USE </a:t>
            </a:r>
            <a:r>
              <a:rPr lang="en-US" sz="3200" dirty="0" err="1"/>
              <a:t>Northwind</a:t>
            </a:r>
            <a:endParaRPr lang="en-US" sz="3200" dirty="0"/>
          </a:p>
          <a:p>
            <a:pPr marL="712788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/>
              <a:t>GO</a:t>
            </a:r>
          </a:p>
          <a:p>
            <a:pPr marL="712788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/>
              <a:t>SELECT </a:t>
            </a:r>
            <a:r>
              <a:rPr lang="en-US" sz="3200" dirty="0" err="1"/>
              <a:t>OrderID</a:t>
            </a:r>
            <a:r>
              <a:rPr lang="en-US" sz="3200" dirty="0"/>
              <a:t>, </a:t>
            </a:r>
            <a:r>
              <a:rPr lang="en-US" sz="3200" dirty="0" err="1"/>
              <a:t>ProductID</a:t>
            </a:r>
            <a:br>
              <a:rPr lang="bg-BG" sz="3200" dirty="0"/>
            </a:br>
            <a:r>
              <a:rPr lang="en-US" sz="3200" dirty="0"/>
              <a:t>, Quantity*</a:t>
            </a:r>
            <a:r>
              <a:rPr lang="en-US" sz="3200" dirty="0" err="1"/>
              <a:t>UnitPrice</a:t>
            </a:r>
            <a:r>
              <a:rPr lang="en-US" sz="3200" dirty="0"/>
              <a:t> AS total</a:t>
            </a:r>
          </a:p>
          <a:p>
            <a:pPr marL="712788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/>
              <a:t>FROM [Order Details]</a:t>
            </a:r>
          </a:p>
          <a:p>
            <a:pPr marL="712788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/>
              <a:t>GO</a:t>
            </a:r>
            <a:endParaRPr lang="bg-BG" sz="3200" dirty="0"/>
          </a:p>
          <a:p>
            <a:pPr marL="712788" indent="-381000" eaLnBrk="1" hangingPunct="1">
              <a:lnSpc>
                <a:spcPct val="80000"/>
              </a:lnSpc>
            </a:pPr>
            <a:endParaRPr lang="bg-BG" sz="2000" b="1" dirty="0"/>
          </a:p>
          <a:p>
            <a:pPr marL="712788" indent="-381000" eaLnBrk="1" hangingPunct="1">
              <a:lnSpc>
                <a:spcPct val="80000"/>
              </a:lnSpc>
            </a:pPr>
            <a:r>
              <a:rPr lang="bg-BG" sz="2000" b="1" dirty="0"/>
              <a:t>Резултат: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OrderID     ProductID   total                 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----------- ----------- --------------------- 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10248       11          168.0000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10248       42          98.0000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10248       72          174.0000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10249       14	     167.4000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............................ </a:t>
            </a:r>
          </a:p>
          <a:p>
            <a:pPr marL="712788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000" b="1" dirty="0"/>
              <a:t>(108 row(s) affected)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640960" cy="8382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bg-BG" b="1" dirty="0"/>
              <a:t>Клауза </a:t>
            </a:r>
            <a:r>
              <a:rPr lang="en-US" b="1" dirty="0"/>
              <a:t>WHERE </a:t>
            </a:r>
            <a:r>
              <a:rPr lang="bg-BG" b="1" dirty="0"/>
              <a:t>&lt;</a:t>
            </a:r>
            <a:r>
              <a:rPr lang="en-US" b="1" dirty="0" err="1"/>
              <a:t>search_condition</a:t>
            </a:r>
            <a:r>
              <a:rPr lang="en-US" b="1" dirty="0"/>
              <a:t>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8193732" cy="4920208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Използването на тази клауза връща в резултата определени редове от първичните таблици:</a:t>
            </a:r>
            <a:br>
              <a:rPr lang="bg-BG" sz="3200" dirty="0"/>
            </a:br>
            <a:r>
              <a:rPr lang="bg-BG" sz="3200" dirty="0"/>
              <a:t>тези, които отговарят на специфицираните условия (</a:t>
            </a:r>
            <a:r>
              <a:rPr lang="en-US" sz="3200" b="1" dirty="0" err="1"/>
              <a:t>search_condition</a:t>
            </a:r>
            <a:r>
              <a:rPr lang="bg-BG" sz="3200" b="1" dirty="0"/>
              <a:t>)</a:t>
            </a:r>
            <a:endParaRPr lang="en-US" sz="3200" b="1" dirty="0"/>
          </a:p>
          <a:p>
            <a:r>
              <a:rPr lang="bg-BG" sz="3200" dirty="0"/>
              <a:t>Релационна операция </a:t>
            </a:r>
            <a:r>
              <a:rPr lang="en-US" sz="3200" dirty="0"/>
              <a:t>Restriction</a:t>
            </a:r>
            <a:endParaRPr lang="bg-B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8600"/>
            <a:ext cx="7417197" cy="1112168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200" b="1" dirty="0"/>
              <a:t>Задаване на условие за търсене</a:t>
            </a:r>
            <a:r>
              <a:rPr lang="bg-BG" sz="3600" dirty="0"/>
              <a:t> </a:t>
            </a:r>
            <a:r>
              <a:rPr lang="bg-BG" sz="3200" b="1" dirty="0"/>
              <a:t>&lt;</a:t>
            </a:r>
            <a:r>
              <a:rPr lang="en-US" sz="3200" b="1" dirty="0" err="1"/>
              <a:t>search_condition</a:t>
            </a:r>
            <a:r>
              <a:rPr lang="en-US" sz="3200" b="1" dirty="0"/>
              <a:t>&gt;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8121724" cy="4920208"/>
          </a:xfrm>
        </p:spPr>
        <p:txBody>
          <a:bodyPr>
            <a:noAutofit/>
          </a:bodyPr>
          <a:lstStyle/>
          <a:p>
            <a:pPr eaLnBrk="1" hangingPunct="1"/>
            <a:r>
              <a:rPr lang="bg-BG" sz="3200" dirty="0"/>
              <a:t>Условието за търсене може да съдържа неограничен списък от предикати, включващи:</a:t>
            </a:r>
          </a:p>
          <a:p>
            <a:pPr lvl="1" eaLnBrk="1" hangingPunct="1"/>
            <a:r>
              <a:rPr lang="bg-BG" sz="2800" dirty="0"/>
              <a:t>Оператори за сравнение </a:t>
            </a:r>
            <a:br>
              <a:rPr lang="bg-BG" sz="2800" dirty="0"/>
            </a:br>
            <a:r>
              <a:rPr lang="bg-BG" sz="2800" dirty="0"/>
              <a:t>&lt;, &lt;=, &gt;, &gt;=, &lt;&gt; </a:t>
            </a:r>
          </a:p>
          <a:p>
            <a:pPr lvl="1" eaLnBrk="1" hangingPunct="1"/>
            <a:r>
              <a:rPr lang="bg-BG" sz="2800" dirty="0"/>
              <a:t>Логически оператори</a:t>
            </a:r>
            <a:br>
              <a:rPr lang="bg-BG" sz="2800" dirty="0"/>
            </a:br>
            <a:r>
              <a:rPr lang="bg-BG" sz="2800" dirty="0"/>
              <a:t>за комбинация на условия: </a:t>
            </a:r>
            <a:r>
              <a:rPr lang="en-US" sz="2800" dirty="0">
                <a:cs typeface="Arial" pitchFamily="34" charset="0"/>
              </a:rPr>
              <a:t>AND, OR</a:t>
            </a:r>
            <a:r>
              <a:rPr lang="bg-BG" sz="2800" dirty="0"/>
              <a:t> и отрицание </a:t>
            </a:r>
            <a:r>
              <a:rPr lang="en-US" sz="2800" dirty="0"/>
              <a:t>NOT</a:t>
            </a:r>
            <a:endParaRPr lang="bg-BG" sz="2800" dirty="0"/>
          </a:p>
          <a:p>
            <a:pPr lvl="1" eaLnBrk="1" hangingPunct="1"/>
            <a:r>
              <a:rPr lang="bg-BG" sz="2800" dirty="0"/>
              <a:t>Ключови думи като </a:t>
            </a:r>
            <a:r>
              <a:rPr lang="en-US" sz="2800" dirty="0"/>
              <a:t>LIKE, IN, EXISTS,...</a:t>
            </a:r>
            <a:r>
              <a:rPr lang="bg-BG" sz="28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/>
              <a:t>Пример</a:t>
            </a: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772400" cy="489654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USE </a:t>
            </a:r>
            <a:r>
              <a:rPr lang="en-US" sz="2800" dirty="0" err="1"/>
              <a:t>AdventureWorks</a:t>
            </a:r>
            <a:endParaRPr lang="bg-BG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GO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SELECT </a:t>
            </a:r>
            <a:r>
              <a:rPr lang="en-US" sz="2800" dirty="0" err="1"/>
              <a:t>SalesOrderID,SalesOrderDetailID,ProductID</a:t>
            </a:r>
            <a:br>
              <a:rPr lang="bg-BG" sz="2800" dirty="0"/>
            </a:br>
            <a:r>
              <a:rPr lang="en-US" sz="2800" dirty="0"/>
              <a:t>, </a:t>
            </a:r>
            <a:r>
              <a:rPr lang="en-US" sz="2800" dirty="0" err="1"/>
              <a:t>OrderQty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     FROM </a:t>
            </a:r>
            <a:r>
              <a:rPr lang="en-US" sz="2800" dirty="0" err="1"/>
              <a:t>Sales.SalesOrderDetail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     WHERE </a:t>
            </a:r>
            <a:r>
              <a:rPr lang="en-US" sz="2800" dirty="0" err="1"/>
              <a:t>OrderQty</a:t>
            </a:r>
            <a:r>
              <a:rPr lang="en-US" sz="2800" dirty="0"/>
              <a:t>&gt;5 </a:t>
            </a:r>
            <a:endParaRPr lang="bg-BG" sz="2800" dirty="0"/>
          </a:p>
          <a:p>
            <a:pPr eaLnBrk="1" hangingPunct="1">
              <a:buFont typeface="Wingdings" pitchFamily="2" charset="2"/>
              <a:buNone/>
            </a:pPr>
            <a:r>
              <a:rPr lang="bg-BG" sz="3600" dirty="0"/>
              <a:t>Резултат:</a:t>
            </a:r>
          </a:p>
          <a:p>
            <a:pPr eaLnBrk="1" hangingPunct="1"/>
            <a:r>
              <a:rPr lang="bg-BG" dirty="0"/>
              <a:t>Данни за поръчките в количество по-голямо от 5.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304800"/>
            <a:ext cx="6799734" cy="914400"/>
          </a:xfrm>
        </p:spPr>
        <p:txBody>
          <a:bodyPr/>
          <a:lstStyle/>
          <a:p>
            <a:r>
              <a:rPr lang="bg-BG" dirty="0"/>
              <a:t>Елементи на </a:t>
            </a:r>
            <a:r>
              <a:rPr lang="en-US"/>
              <a:t>Transact-SQL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47800"/>
            <a:ext cx="7935416" cy="4800600"/>
          </a:xfrm>
        </p:spPr>
        <p:txBody>
          <a:bodyPr/>
          <a:lstStyle/>
          <a:p>
            <a:pPr eaLnBrk="1" hangingPunct="1"/>
            <a:r>
              <a:rPr lang="en-US" sz="3600" b="1" dirty="0"/>
              <a:t>Data Definition Language (DDL)</a:t>
            </a:r>
          </a:p>
          <a:p>
            <a:pPr eaLnBrk="1" hangingPunct="1"/>
            <a:r>
              <a:rPr lang="en-US" sz="3600" b="1" dirty="0"/>
              <a:t>Data Control Language (DCL)</a:t>
            </a:r>
          </a:p>
          <a:p>
            <a:pPr eaLnBrk="1" hangingPunct="1"/>
            <a:r>
              <a:rPr lang="en-US" sz="3600" b="1" dirty="0"/>
              <a:t>Data Manipulation Language (DML)</a:t>
            </a:r>
          </a:p>
          <a:p>
            <a:pPr eaLnBrk="1" hangingPunct="1"/>
            <a:r>
              <a:rPr lang="bg-BG" sz="3600" b="1" dirty="0"/>
              <a:t>Допълнителни елементи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hangingPunct="1"/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8271520" cy="500764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USE </a:t>
            </a:r>
            <a:r>
              <a:rPr lang="en-US" sz="3200" dirty="0" err="1"/>
              <a:t>AdventureWorks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GO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SELECT </a:t>
            </a:r>
            <a:r>
              <a:rPr lang="en-US" sz="3200" dirty="0" err="1"/>
              <a:t>SalesOrderID,SalesOrderDetailID</a:t>
            </a:r>
            <a:br>
              <a:rPr lang="bg-BG" sz="3200" dirty="0"/>
            </a:b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dirty="0" err="1"/>
              <a:t>ProductID</a:t>
            </a:r>
            <a:r>
              <a:rPr lang="en-US" sz="3200" dirty="0"/>
              <a:t>, </a:t>
            </a:r>
            <a:r>
              <a:rPr lang="en-US" sz="3200" dirty="0" err="1"/>
              <a:t>OrderQty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        FROM </a:t>
            </a:r>
            <a:r>
              <a:rPr lang="en-US" sz="3200" dirty="0" err="1"/>
              <a:t>Sales.SalesOrderDetail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        WHERE </a:t>
            </a:r>
            <a:br>
              <a:rPr lang="en-US" sz="3200" dirty="0"/>
            </a:br>
            <a:r>
              <a:rPr lang="en-US" sz="3200" dirty="0" err="1"/>
              <a:t>OrderQty</a:t>
            </a:r>
            <a:r>
              <a:rPr lang="en-US" sz="3200" dirty="0"/>
              <a:t>&gt;</a:t>
            </a:r>
            <a:r>
              <a:rPr lang="bg-BG" sz="3200" dirty="0"/>
              <a:t>=</a:t>
            </a:r>
            <a:r>
              <a:rPr lang="en-US" sz="3200" dirty="0"/>
              <a:t>5</a:t>
            </a:r>
            <a:r>
              <a:rPr lang="bg-BG" sz="3200" dirty="0"/>
              <a:t> </a:t>
            </a:r>
            <a:r>
              <a:rPr lang="en-US" sz="3200" dirty="0"/>
              <a:t>AND </a:t>
            </a:r>
            <a:r>
              <a:rPr lang="en-US" sz="3200" dirty="0" err="1"/>
              <a:t>OrderQty</a:t>
            </a:r>
            <a:r>
              <a:rPr lang="en-US" sz="3200" dirty="0"/>
              <a:t> &lt;=15 </a:t>
            </a:r>
            <a:endParaRPr lang="bg-B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019" y="332656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600" dirty="0"/>
              <a:t>Задаване на</a:t>
            </a:r>
            <a:r>
              <a:rPr lang="bg-BG" sz="3200" b="1" dirty="0"/>
              <a:t> </a:t>
            </a:r>
            <a:r>
              <a:rPr lang="bg-BG" dirty="0"/>
              <a:t>затворен</a:t>
            </a:r>
            <a:r>
              <a:rPr lang="bg-BG" sz="3200" dirty="0"/>
              <a:t> </a:t>
            </a:r>
            <a:r>
              <a:rPr lang="bg-BG" sz="3600" dirty="0"/>
              <a:t>и</a:t>
            </a:r>
            <a:r>
              <a:rPr lang="en-US" sz="3600" dirty="0" err="1"/>
              <a:t>нтервал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bg-BG" sz="3600" dirty="0"/>
              <a:t>стойности</a:t>
            </a:r>
            <a:endParaRPr lang="en-US" sz="36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776"/>
            <a:ext cx="8610600" cy="5051648"/>
          </a:xfrm>
        </p:spPr>
        <p:txBody>
          <a:bodyPr/>
          <a:lstStyle/>
          <a:p>
            <a:pPr lvl="2" eaLnBrk="1" hangingPunct="1"/>
            <a:r>
              <a:rPr lang="en-US" sz="3200" dirty="0">
                <a:cs typeface="Arial" pitchFamily="34" charset="0"/>
              </a:rPr>
              <a:t>BETWEEN n1 AND n2</a:t>
            </a:r>
            <a:endParaRPr lang="bg-BG" sz="3200" dirty="0"/>
          </a:p>
        </p:txBody>
      </p:sp>
      <p:sp>
        <p:nvSpPr>
          <p:cNvPr id="54278" name="Rectangle 1030"/>
          <p:cNvSpPr>
            <a:spLocks noChangeArrowheads="1"/>
          </p:cNvSpPr>
          <p:nvPr/>
        </p:nvSpPr>
        <p:spPr bwMode="auto">
          <a:xfrm>
            <a:off x="250825" y="2420938"/>
            <a:ext cx="8713788" cy="3436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/>
              <a:t>USE </a:t>
            </a:r>
            <a:r>
              <a:rPr lang="en-US" sz="2800" dirty="0" err="1"/>
              <a:t>AdventureWorks</a:t>
            </a:r>
            <a:endParaRPr lang="en-US" sz="2800" dirty="0"/>
          </a:p>
          <a:p>
            <a:r>
              <a:rPr lang="en-US" sz="2800" dirty="0"/>
              <a:t>GO</a:t>
            </a:r>
          </a:p>
          <a:p>
            <a:r>
              <a:rPr lang="en-US" sz="2800" dirty="0"/>
              <a:t>SELECT </a:t>
            </a:r>
            <a:r>
              <a:rPr lang="en-US" sz="2800" dirty="0" err="1"/>
              <a:t>SalesOrderID,SalesOrderDetailID</a:t>
            </a:r>
            <a:endParaRPr lang="en-US" sz="2800" dirty="0"/>
          </a:p>
          <a:p>
            <a:r>
              <a:rPr lang="bg-BG" sz="2800" dirty="0"/>
              <a:t>	</a:t>
            </a:r>
            <a:r>
              <a:rPr lang="en-US" sz="2800" dirty="0"/>
              <a:t>,</a:t>
            </a:r>
            <a:r>
              <a:rPr lang="en-US" sz="2800" dirty="0" err="1"/>
              <a:t>ProductID</a:t>
            </a:r>
            <a:r>
              <a:rPr lang="en-US" sz="2800" dirty="0"/>
              <a:t>, </a:t>
            </a:r>
            <a:r>
              <a:rPr lang="en-US" sz="2800" dirty="0" err="1"/>
              <a:t>OrderQty</a:t>
            </a:r>
            <a:endParaRPr lang="en-US" sz="2800" dirty="0"/>
          </a:p>
          <a:p>
            <a:r>
              <a:rPr lang="en-US" sz="2800" dirty="0"/>
              <a:t>        FROM </a:t>
            </a:r>
            <a:r>
              <a:rPr lang="en-US" sz="2800" dirty="0" err="1"/>
              <a:t>Sales.SalesOrderDetail</a:t>
            </a:r>
            <a:endParaRPr lang="en-US" sz="2800" dirty="0"/>
          </a:p>
          <a:p>
            <a:r>
              <a:rPr lang="en-US" sz="2800" dirty="0"/>
              <a:t>        WHERE </a:t>
            </a:r>
            <a:br>
              <a:rPr lang="en-US" sz="2800" dirty="0"/>
            </a:br>
            <a:r>
              <a:rPr lang="bg-BG" sz="2800" dirty="0"/>
              <a:t>		</a:t>
            </a:r>
            <a:r>
              <a:rPr lang="en-US" sz="2800" dirty="0" err="1"/>
              <a:t>OrderQty</a:t>
            </a:r>
            <a:r>
              <a:rPr lang="en-US" sz="2800" dirty="0"/>
              <a:t> BETWEEN  5</a:t>
            </a:r>
            <a:r>
              <a:rPr lang="bg-BG" sz="2800" dirty="0"/>
              <a:t> </a:t>
            </a:r>
            <a:r>
              <a:rPr lang="en-US" sz="2800" dirty="0"/>
              <a:t>AND 15 </a:t>
            </a:r>
            <a:endParaRPr lang="bg-BG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5427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648575" cy="1079847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200" b="1" dirty="0"/>
              <a:t>Задаване на </a:t>
            </a:r>
            <a:r>
              <a:rPr lang="bg-BG" sz="3600" dirty="0"/>
              <a:t>списък от стойности: </a:t>
            </a:r>
            <a:br>
              <a:rPr lang="bg-BG" sz="3600" dirty="0"/>
            </a:br>
            <a:r>
              <a:rPr lang="en-US" sz="3600" dirty="0">
                <a:cs typeface="Arial" pitchFamily="34" charset="0"/>
              </a:rPr>
              <a:t>IN (n1,n2,…)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481764" cy="46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USE </a:t>
            </a:r>
            <a:r>
              <a:rPr lang="en-US" sz="3200" dirty="0" err="1"/>
              <a:t>Northwind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GO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SELECT * FROM Customers</a:t>
            </a:r>
          </a:p>
          <a:p>
            <a:pPr>
              <a:buNone/>
            </a:pPr>
            <a:r>
              <a:rPr lang="en-US" sz="3200" dirty="0"/>
              <a:t>WHERE  City IN</a:t>
            </a:r>
            <a:r>
              <a:rPr lang="bg-BG" sz="3200" dirty="0"/>
              <a:t> </a:t>
            </a:r>
            <a:r>
              <a:rPr lang="en-US" sz="3200" dirty="0"/>
              <a:t>('Paris',</a:t>
            </a:r>
            <a:r>
              <a:rPr lang="bg-BG" sz="3200" dirty="0"/>
              <a:t> </a:t>
            </a:r>
            <a:r>
              <a:rPr lang="en-US" sz="3200" dirty="0"/>
              <a:t>'Berlin'</a:t>
            </a:r>
            <a:r>
              <a:rPr lang="bg-BG" sz="3200" dirty="0"/>
              <a:t>)</a:t>
            </a:r>
            <a:endParaRPr lang="en-US" sz="3200" dirty="0"/>
          </a:p>
          <a:p>
            <a:pPr eaLnBrk="1" hangingPunct="1"/>
            <a:r>
              <a:rPr lang="bg-BG" sz="2800" dirty="0"/>
              <a:t>Извежда данни за клиентите от </a:t>
            </a:r>
            <a:r>
              <a:rPr lang="en-US" sz="2800" dirty="0"/>
              <a:t>Paris</a:t>
            </a:r>
            <a:r>
              <a:rPr lang="bg-BG" sz="2800" dirty="0"/>
              <a:t> или </a:t>
            </a:r>
            <a:r>
              <a:rPr lang="en-US" sz="2800" dirty="0"/>
              <a:t>Berlin</a:t>
            </a:r>
            <a:endParaRPr lang="bg-BG" sz="2800" dirty="0"/>
          </a:p>
          <a:p>
            <a:pPr eaLnBrk="1" hangingPunct="1"/>
            <a:r>
              <a:rPr lang="bg-BG" sz="2800" dirty="0"/>
              <a:t>Друг вариант:</a:t>
            </a:r>
          </a:p>
          <a:p>
            <a:pPr>
              <a:buNone/>
            </a:pPr>
            <a:r>
              <a:rPr lang="en-US" sz="3200" dirty="0"/>
              <a:t>SELECT * FROM Customers</a:t>
            </a:r>
          </a:p>
          <a:p>
            <a:pPr>
              <a:buNone/>
            </a:pPr>
            <a:r>
              <a:rPr lang="en-US" sz="3200" dirty="0"/>
              <a:t>WHERE  City = 'Paris' OR City= 'Berlin'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416800" cy="1556792"/>
          </a:xfrm>
        </p:spPr>
        <p:txBody>
          <a:bodyPr/>
          <a:lstStyle/>
          <a:p>
            <a:pPr eaLnBrk="1" hangingPunct="1"/>
            <a:r>
              <a:rPr lang="bg-BG" sz="3400" dirty="0"/>
              <a:t>Особености при задаване на условия за сравнение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8147248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800" dirty="0"/>
              <a:t>Пълно съвпадение – оператор “=“</a:t>
            </a:r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Непълно съвпадение - </a:t>
            </a:r>
            <a:r>
              <a:rPr lang="en-US" sz="2800" dirty="0"/>
              <a:t>like</a:t>
            </a:r>
            <a:endParaRPr lang="bg-BG" sz="2800" dirty="0"/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В израза </a:t>
            </a:r>
            <a:r>
              <a:rPr lang="bg-BG" sz="2800"/>
              <a:t>за сравнение </a:t>
            </a:r>
            <a:r>
              <a:rPr lang="bg-BG" sz="2800" dirty="0"/>
              <a:t>данни, които са тип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bg-BG" sz="3200" dirty="0">
                <a:solidFill>
                  <a:schemeClr val="hlink"/>
                </a:solidFill>
              </a:rPr>
              <a:t>	</a:t>
            </a:r>
            <a:r>
              <a:rPr lang="en-US" sz="3200" dirty="0">
                <a:solidFill>
                  <a:schemeClr val="hlink"/>
                </a:solidFill>
              </a:rPr>
              <a:t>char</a:t>
            </a:r>
            <a:r>
              <a:rPr lang="bg-BG" sz="3200" dirty="0">
                <a:solidFill>
                  <a:schemeClr val="hlink"/>
                </a:solidFill>
              </a:rPr>
              <a:t>, </a:t>
            </a:r>
            <a:r>
              <a:rPr lang="en-US" sz="3200" dirty="0" err="1">
                <a:solidFill>
                  <a:schemeClr val="hlink"/>
                </a:solidFill>
              </a:rPr>
              <a:t>nchar</a:t>
            </a:r>
            <a:r>
              <a:rPr lang="bg-BG" sz="3200" dirty="0">
                <a:solidFill>
                  <a:schemeClr val="hlink"/>
                </a:solidFill>
              </a:rPr>
              <a:t>, </a:t>
            </a:r>
            <a:r>
              <a:rPr lang="en-US" sz="3200" dirty="0" err="1">
                <a:solidFill>
                  <a:schemeClr val="hlink"/>
                </a:solidFill>
              </a:rPr>
              <a:t>varchar</a:t>
            </a:r>
            <a:r>
              <a:rPr lang="bg-BG" sz="3200" dirty="0">
                <a:solidFill>
                  <a:schemeClr val="hlink"/>
                </a:solidFill>
              </a:rPr>
              <a:t>, </a:t>
            </a:r>
            <a:r>
              <a:rPr lang="en-US" sz="3200" dirty="0" err="1">
                <a:solidFill>
                  <a:schemeClr val="hlink"/>
                </a:solidFill>
              </a:rPr>
              <a:t>nvarchar</a:t>
            </a:r>
            <a:r>
              <a:rPr lang="bg-BG" sz="3200" dirty="0">
                <a:solidFill>
                  <a:schemeClr val="hlink"/>
                </a:solidFill>
              </a:rPr>
              <a:t>, </a:t>
            </a:r>
            <a:r>
              <a:rPr lang="en-US" sz="3200" dirty="0">
                <a:solidFill>
                  <a:schemeClr val="hlink"/>
                </a:solidFill>
              </a:rPr>
              <a:t>text</a:t>
            </a:r>
            <a:r>
              <a:rPr lang="bg-BG" sz="3200" dirty="0">
                <a:solidFill>
                  <a:schemeClr val="hlink"/>
                </a:solidFill>
              </a:rPr>
              <a:t>, </a:t>
            </a:r>
            <a:r>
              <a:rPr lang="en-US" sz="3200" dirty="0" err="1">
                <a:solidFill>
                  <a:schemeClr val="hlink"/>
                </a:solidFill>
              </a:rPr>
              <a:t>datetime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bg-BG" sz="3200" dirty="0">
                <a:solidFill>
                  <a:schemeClr val="hlink"/>
                </a:solidFill>
              </a:rPr>
              <a:t>и </a:t>
            </a:r>
            <a:r>
              <a:rPr lang="en-US" sz="3200" dirty="0" err="1">
                <a:solidFill>
                  <a:schemeClr val="hlink"/>
                </a:solidFill>
              </a:rPr>
              <a:t>smalldatetime</a:t>
            </a:r>
            <a:br>
              <a:rPr lang="en-US" sz="3200" dirty="0"/>
            </a:br>
            <a:r>
              <a:rPr lang="bg-BG" sz="2800" dirty="0"/>
              <a:t>трябва да се поставят</a:t>
            </a:r>
            <a:r>
              <a:rPr lang="en-US" sz="2800" dirty="0"/>
              <a:t> </a:t>
            </a:r>
            <a:r>
              <a:rPr lang="bg-BG" sz="2800" dirty="0"/>
              <a:t>в единични кавички</a:t>
            </a:r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Пример: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City = 'Paris'</a:t>
            </a:r>
            <a:r>
              <a:rPr lang="bg-BG" sz="2800" dirty="0"/>
              <a:t>	</a:t>
            </a:r>
            <a:r>
              <a:rPr lang="en-US" sz="2800" dirty="0"/>
              <a:t>City like ' %Paris%'</a:t>
            </a:r>
            <a:endParaRPr lang="bg-BG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noProof="1"/>
              <a:t>orderdate = '08/14/1996'</a:t>
            </a:r>
            <a:endParaRPr lang="bg-BG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634287" cy="935831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200" dirty="0"/>
              <a:t>Сравнение на низове </a:t>
            </a:r>
            <a:br>
              <a:rPr lang="bg-BG" sz="3200" dirty="0"/>
            </a:br>
            <a:r>
              <a:rPr lang="bg-BG" sz="3200" dirty="0"/>
              <a:t>с непълно съвпадение</a:t>
            </a:r>
            <a:endParaRPr lang="en-US" sz="320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409756" cy="4907632"/>
          </a:xfrm>
        </p:spPr>
        <p:txBody>
          <a:bodyPr/>
          <a:lstStyle/>
          <a:p>
            <a:pPr eaLnBrk="1" hangingPunct="1">
              <a:buClr>
                <a:schemeClr val="hlink"/>
              </a:buClr>
            </a:pPr>
            <a:r>
              <a:rPr lang="bg-BG" dirty="0"/>
              <a:t>Оператори </a:t>
            </a:r>
            <a:r>
              <a:rPr lang="en-US" dirty="0">
                <a:cs typeface="Arial" pitchFamily="34" charset="0"/>
              </a:rPr>
              <a:t>LIKE </a:t>
            </a:r>
            <a:r>
              <a:rPr lang="bg-BG" dirty="0"/>
              <a:t>и </a:t>
            </a:r>
            <a:r>
              <a:rPr lang="en-US" dirty="0"/>
              <a:t>NOT LIKE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Изисква задаване на шаблон, с който се прави сравнение за непълно, частично сравнение</a:t>
            </a:r>
          </a:p>
          <a:p>
            <a:pPr eaLnBrk="1" hangingPunct="1"/>
            <a:r>
              <a:rPr lang="bg-BG" dirty="0"/>
              <a:t>Пример: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GO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SELECT * FROM </a:t>
            </a:r>
            <a:r>
              <a:rPr lang="en-US" sz="2800" dirty="0" err="1"/>
              <a:t>dbo.Customers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		WHERE City LIKE 'L%'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848872" cy="12687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2800" dirty="0"/>
              <a:t>Символи, използвани в шаблони за сравнение</a:t>
            </a:r>
            <a:r>
              <a:rPr lang="en-US" sz="2800" dirty="0"/>
              <a:t> </a:t>
            </a:r>
            <a:r>
              <a:rPr lang="bg-BG" sz="2800" dirty="0"/>
              <a:t>с ключовата дума</a:t>
            </a:r>
            <a:r>
              <a:rPr lang="en-US" sz="2800" dirty="0"/>
              <a:t> LIKE (NOT LIKE)</a:t>
            </a:r>
            <a:endParaRPr lang="en-GB" sz="2800" dirty="0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>
          <a:xfrm>
            <a:off x="1182688" y="1484784"/>
            <a:ext cx="77724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200" dirty="0"/>
              <a:t>% - какъв да е низ от символи (нула или няколко символа)</a:t>
            </a:r>
          </a:p>
          <a:p>
            <a:pPr eaLnBrk="1" hangingPunct="1">
              <a:lnSpc>
                <a:spcPct val="90000"/>
              </a:lnSpc>
            </a:pPr>
            <a:r>
              <a:rPr lang="bg-BG" sz="3200" dirty="0"/>
              <a:t>_ - какъв да е единичен символ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[] – </a:t>
            </a:r>
            <a:r>
              <a:rPr lang="bg-BG" sz="3200" dirty="0"/>
              <a:t>кой да е символ, зададен в скобите; </a:t>
            </a:r>
          </a:p>
          <a:p>
            <a:pPr lvl="1">
              <a:lnSpc>
                <a:spcPct val="90000"/>
              </a:lnSpc>
            </a:pPr>
            <a:r>
              <a:rPr lang="bg-BG" sz="2400" dirty="0"/>
              <a:t>Пример:</a:t>
            </a:r>
            <a:r>
              <a:rPr lang="en-US" sz="2400" dirty="0"/>
              <a:t>LIKE '</a:t>
            </a:r>
            <a:r>
              <a:rPr lang="en-US" sz="2800" dirty="0"/>
              <a:t>[KC]%</a:t>
            </a:r>
            <a:r>
              <a:rPr lang="en-US" dirty="0"/>
              <a:t> '</a:t>
            </a:r>
            <a:r>
              <a:rPr lang="bg-BG" sz="2800" dirty="0"/>
              <a:t> –</a:t>
            </a:r>
            <a:r>
              <a:rPr lang="en-US" sz="2800" dirty="0"/>
              <a:t> </a:t>
            </a:r>
            <a:r>
              <a:rPr lang="bg-BG" sz="2800" dirty="0"/>
              <a:t>кой да е символен низ, започващ с </a:t>
            </a:r>
            <a:r>
              <a:rPr lang="en-US" sz="2800" dirty="0"/>
              <a:t>K </a:t>
            </a:r>
            <a:r>
              <a:rPr lang="bg-BG" sz="2800" dirty="0"/>
              <a:t>или </a:t>
            </a:r>
            <a:r>
              <a:rPr lang="en-US" sz="2800" dirty="0"/>
              <a:t>C.</a:t>
            </a:r>
            <a:endParaRPr lang="bg-BG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LIKE </a:t>
            </a:r>
            <a:r>
              <a:rPr lang="en-US" dirty="0"/>
              <a:t>'</a:t>
            </a:r>
            <a:r>
              <a:rPr lang="en-US" sz="2800" dirty="0"/>
              <a:t>[A-F]</a:t>
            </a:r>
            <a:r>
              <a:rPr lang="en-US" sz="2800" dirty="0" err="1"/>
              <a:t>ing</a:t>
            </a:r>
            <a:r>
              <a:rPr lang="en-US" dirty="0"/>
              <a:t> '</a:t>
            </a:r>
            <a:r>
              <a:rPr lang="bg-BG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[^] – </a:t>
            </a:r>
            <a:r>
              <a:rPr lang="bg-BG" sz="3200" dirty="0"/>
              <a:t>кой да е символ, който не е зададен в скобите; </a:t>
            </a:r>
            <a:r>
              <a:rPr lang="en-US" sz="3200" dirty="0"/>
              <a:t>LIKE </a:t>
            </a:r>
            <a:r>
              <a:rPr lang="en-US" dirty="0"/>
              <a:t>' </a:t>
            </a:r>
            <a:r>
              <a:rPr lang="en-US" sz="3200" dirty="0"/>
              <a:t>M[^C]</a:t>
            </a:r>
            <a:r>
              <a:rPr lang="en-US" dirty="0"/>
              <a:t> '</a:t>
            </a:r>
            <a:endParaRPr lang="en-GB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849567" cy="12684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200" dirty="0"/>
              <a:t>Задаване на условие за липса или наличие на стойност </a:t>
            </a:r>
            <a:endParaRPr lang="en-US" sz="32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414"/>
            <a:ext cx="8209607" cy="5040312"/>
          </a:xfrm>
        </p:spPr>
        <p:txBody>
          <a:bodyPr/>
          <a:lstStyle/>
          <a:p>
            <a:pPr marL="6350" indent="-6350" eaLnBrk="1" hangingPunct="1">
              <a:defRPr/>
            </a:pPr>
            <a:r>
              <a:rPr lang="bg-BG" sz="2800" b="1" dirty="0"/>
              <a:t>Две неопределени (</a:t>
            </a:r>
            <a:r>
              <a:rPr lang="en-US" sz="2800" b="1" dirty="0"/>
              <a:t>NULL)</a:t>
            </a:r>
            <a:r>
              <a:rPr lang="bg-BG" sz="2800" b="1" dirty="0"/>
              <a:t> стойности не могат да бъдат сравнени директно:</a:t>
            </a:r>
          </a:p>
          <a:p>
            <a:pPr marL="0" indent="0">
              <a:buNone/>
              <a:defRPr/>
            </a:pPr>
            <a:r>
              <a:rPr lang="bg-BG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NULL = NULL – </a:t>
            </a:r>
            <a:r>
              <a:rPr lang="bg-BG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никога няма да върне резултат</a:t>
            </a:r>
          </a:p>
          <a:p>
            <a:pPr marL="0" indent="0">
              <a:buNone/>
              <a:defRPr/>
            </a:pPr>
            <a:endParaRPr lang="bg-BG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/>
            </a:pPr>
            <a:endParaRPr lang="bg-BG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350" indent="-6350" eaLnBrk="1" hangingPunct="1">
              <a:defRPr/>
            </a:pPr>
            <a:r>
              <a:rPr lang="en-US" sz="2800" b="1" dirty="0"/>
              <a:t>NULL (</a:t>
            </a:r>
            <a:r>
              <a:rPr lang="bg-BG" sz="2800" b="1" dirty="0"/>
              <a:t>неопределеност) != </a:t>
            </a:r>
            <a:r>
              <a:rPr lang="en-US" sz="2800" b="1" dirty="0"/>
              <a:t>‘’(</a:t>
            </a:r>
            <a:r>
              <a:rPr lang="bg-BG" sz="2800" b="1" dirty="0"/>
              <a:t>празен стринг) !=0 (числото нула)</a:t>
            </a:r>
          </a:p>
          <a:p>
            <a:pPr marL="0" indent="0" eaLnBrk="1" hangingPunct="1">
              <a:buNone/>
              <a:defRPr/>
            </a:pPr>
            <a:endParaRPr lang="bg-BG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849567" cy="12684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bg-BG" sz="3200" dirty="0"/>
              <a:t>Задаване на условие за липса или наличие на стойност </a:t>
            </a:r>
            <a:endParaRPr lang="en-US" sz="32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414"/>
            <a:ext cx="8209607" cy="5040312"/>
          </a:xfrm>
        </p:spPr>
        <p:txBody>
          <a:bodyPr/>
          <a:lstStyle/>
          <a:p>
            <a:pPr marL="6350" indent="-6350">
              <a:defRPr/>
            </a:pPr>
            <a:r>
              <a:rPr lang="bg-BG" sz="2800" b="1" dirty="0"/>
              <a:t>Липса на стойност в колона </a:t>
            </a:r>
            <a:r>
              <a:rPr lang="en-US" sz="2800" b="1" dirty="0"/>
              <a:t>–</a:t>
            </a:r>
            <a:r>
              <a:rPr lang="bg-BG" sz="2800" b="1" dirty="0"/>
              <a:t> </a:t>
            </a:r>
            <a:r>
              <a:rPr lang="en-US" sz="2800" b="1" dirty="0"/>
              <a:t> IS NULL </a:t>
            </a:r>
            <a:endParaRPr lang="bg-BG" sz="2800" b="1" dirty="0"/>
          </a:p>
          <a:p>
            <a:pPr marL="274638" indent="258763">
              <a:buNone/>
              <a:defRPr/>
            </a:pPr>
            <a:r>
              <a:rPr lang="en-US" sz="2800" dirty="0"/>
              <a:t>USE Northwind</a:t>
            </a:r>
          </a:p>
          <a:p>
            <a:pPr>
              <a:buNone/>
              <a:defRPr/>
            </a:pPr>
            <a:r>
              <a:rPr lang="en-US" sz="2800" dirty="0"/>
              <a:t>	  GO</a:t>
            </a:r>
          </a:p>
          <a:p>
            <a:pPr>
              <a:buNone/>
              <a:defRPr/>
            </a:pPr>
            <a:r>
              <a:rPr lang="en-US" sz="2800" dirty="0"/>
              <a:t>		SELECT * FROM </a:t>
            </a:r>
            <a:r>
              <a:rPr lang="en-US" sz="2800" dirty="0" err="1"/>
              <a:t>dbo.Customers</a:t>
            </a:r>
            <a:endParaRPr lang="en-US" sz="2800" dirty="0"/>
          </a:p>
          <a:p>
            <a:pPr>
              <a:buNone/>
              <a:defRPr/>
            </a:pPr>
            <a:r>
              <a:rPr lang="en-US" sz="2800" dirty="0"/>
              <a:t>			WHERE Region IS NULL</a:t>
            </a:r>
          </a:p>
          <a:p>
            <a:pPr marL="6350" indent="-6350">
              <a:defRPr/>
            </a:pPr>
            <a:r>
              <a:rPr lang="bg-BG" sz="2800" b="1" dirty="0"/>
              <a:t>Наличие на стойност </a:t>
            </a:r>
            <a:r>
              <a:rPr lang="en-US" sz="2800" b="1" dirty="0"/>
              <a:t>- IS NOT NULL</a:t>
            </a:r>
            <a:endParaRPr lang="bg-BG" sz="2800" b="1" dirty="0"/>
          </a:p>
          <a:p>
            <a:pPr marL="274638" indent="258763">
              <a:buNone/>
              <a:defRPr/>
            </a:pPr>
            <a:r>
              <a:rPr lang="en-US" sz="2800" dirty="0"/>
              <a:t>USE Northwind</a:t>
            </a:r>
          </a:p>
          <a:p>
            <a:pPr marL="274638" indent="258763">
              <a:buNone/>
              <a:defRPr/>
            </a:pPr>
            <a:r>
              <a:rPr lang="en-US" sz="2800" dirty="0"/>
              <a:t>GO</a:t>
            </a:r>
          </a:p>
          <a:p>
            <a:pPr marL="274638" indent="258763">
              <a:buNone/>
              <a:defRPr/>
            </a:pPr>
            <a:r>
              <a:rPr lang="en-US" sz="2800" dirty="0"/>
              <a:t>SELECT * FROM </a:t>
            </a:r>
            <a:r>
              <a:rPr lang="en-US" sz="2800" dirty="0" err="1"/>
              <a:t>dbo.Customers</a:t>
            </a:r>
            <a:endParaRPr lang="en-US" sz="2800" dirty="0"/>
          </a:p>
          <a:p>
            <a:pPr marL="274638" indent="258763">
              <a:buNone/>
              <a:defRPr/>
            </a:pPr>
            <a:r>
              <a:rPr lang="en-US" sz="2800" dirty="0"/>
              <a:t>WHERE Region IS NOT NULL</a:t>
            </a:r>
          </a:p>
        </p:txBody>
      </p:sp>
    </p:spTree>
    <p:extLst>
      <p:ext uri="{BB962C8B-B14F-4D97-AF65-F5344CB8AC3E}">
        <p14:creationId xmlns:p14="http://schemas.microsoft.com/office/powerpoint/2010/main" val="34333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101013" cy="10801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 dirty="0"/>
              <a:t>Сортиране на резултата</a:t>
            </a:r>
            <a:br>
              <a:rPr lang="bg-BG" sz="3600" b="1" dirty="0"/>
            </a:br>
            <a:r>
              <a:rPr lang="bg-BG" sz="2000" b="1" dirty="0"/>
              <a:t>(подреждане на редовете в резултатния набор)</a:t>
            </a:r>
            <a:r>
              <a:rPr lang="bg-BG" sz="3600" dirty="0"/>
              <a:t> </a:t>
            </a:r>
            <a:endParaRPr 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299648" cy="4869025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3200" b="1" dirty="0"/>
              <a:t>ORDER BY </a:t>
            </a:r>
            <a:r>
              <a:rPr lang="en-US" sz="3200" b="1" dirty="0" err="1"/>
              <a:t>order_by_expression</a:t>
            </a:r>
            <a:br>
              <a:rPr lang="en-US" sz="3200" b="1" dirty="0"/>
            </a:br>
            <a:r>
              <a:rPr lang="en-US" sz="3200" b="1" dirty="0"/>
              <a:t>			[</a:t>
            </a:r>
            <a:r>
              <a:rPr lang="en-US" sz="3200" b="1" u="sng" dirty="0"/>
              <a:t>ASC</a:t>
            </a:r>
            <a:r>
              <a:rPr lang="en-US" sz="3200" b="1" dirty="0">
                <a:cs typeface="Arial" pitchFamily="34" charset="0"/>
              </a:rPr>
              <a:t>|</a:t>
            </a:r>
            <a:r>
              <a:rPr lang="en-US" sz="3200" b="1" dirty="0"/>
              <a:t>DESC]... </a:t>
            </a:r>
            <a:endParaRPr lang="bg-BG" sz="3200" b="1" dirty="0"/>
          </a:p>
          <a:p>
            <a:pPr lvl="1" eaLnBrk="1" hangingPunct="1"/>
            <a:r>
              <a:rPr lang="en-US" sz="2800" b="1" dirty="0" err="1"/>
              <a:t>order_by_expression</a:t>
            </a:r>
            <a:r>
              <a:rPr lang="en-US" sz="2800" dirty="0"/>
              <a:t> </a:t>
            </a:r>
            <a:r>
              <a:rPr lang="bg-BG" sz="2800" dirty="0"/>
              <a:t>- име на колона</a:t>
            </a:r>
            <a:r>
              <a:rPr lang="en-US" sz="2800" dirty="0"/>
              <a:t> </a:t>
            </a:r>
            <a:r>
              <a:rPr lang="bg-BG" sz="2800" dirty="0"/>
              <a:t>или пореден номер на колоната от списъка за избор</a:t>
            </a:r>
          </a:p>
          <a:p>
            <a:pPr lvl="1"/>
            <a:r>
              <a:rPr lang="en-US" sz="2800" b="1" dirty="0"/>
              <a:t>ASC</a:t>
            </a:r>
            <a:r>
              <a:rPr lang="bg-BG" sz="2800" b="1" dirty="0">
                <a:cs typeface="Arial" pitchFamily="34" charset="0"/>
              </a:rPr>
              <a:t> </a:t>
            </a:r>
            <a:r>
              <a:rPr lang="bg-BG" sz="2800" dirty="0">
                <a:cs typeface="Arial" pitchFamily="34" charset="0"/>
              </a:rPr>
              <a:t>или </a:t>
            </a:r>
            <a:r>
              <a:rPr lang="en-US" sz="2800" b="1" dirty="0"/>
              <a:t>DESC</a:t>
            </a:r>
            <a:r>
              <a:rPr lang="bg-BG" sz="2800" b="1" dirty="0"/>
              <a:t>  - ред на сортиране</a:t>
            </a:r>
            <a:r>
              <a:rPr lang="en-US" sz="2800" b="1" dirty="0"/>
              <a:t> </a:t>
            </a:r>
            <a:endParaRPr lang="bg-BG" sz="2800" b="1" dirty="0"/>
          </a:p>
          <a:p>
            <a:pPr lvl="1"/>
            <a:r>
              <a:rPr lang="bg-BG" sz="2800" dirty="0"/>
              <a:t>По подразбиране сортирането е във възходящ ред (</a:t>
            </a:r>
            <a:r>
              <a:rPr lang="en-US" sz="2800" dirty="0"/>
              <a:t>ASC</a:t>
            </a:r>
            <a:r>
              <a:rPr lang="en-US" sz="2800" b="1" dirty="0"/>
              <a:t>)</a:t>
            </a:r>
            <a:endParaRPr lang="bg-BG" sz="2800" b="1" dirty="0"/>
          </a:p>
          <a:p>
            <a:pPr lvl="1" eaLnBrk="1" hangingPunct="1"/>
            <a:r>
              <a:rPr lang="en-US" sz="2800" b="1" dirty="0"/>
              <a:t>ORDER BY</a:t>
            </a:r>
            <a:r>
              <a:rPr lang="en-US" sz="2800" dirty="0"/>
              <a:t> </a:t>
            </a:r>
            <a:r>
              <a:rPr lang="bg-BG" sz="2800" dirty="0"/>
              <a:t>не се използва за колони с данни тип</a:t>
            </a:r>
            <a:r>
              <a:rPr lang="bg-BG" sz="2800" b="1" dirty="0"/>
              <a:t> </a:t>
            </a:r>
            <a:r>
              <a:rPr lang="en-US" sz="2800" b="1" dirty="0"/>
              <a:t>text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en-US" sz="2800" b="1" dirty="0"/>
              <a:t>image</a:t>
            </a:r>
            <a:r>
              <a:rPr lang="en-US" sz="2800" dirty="0"/>
              <a:t>	</a:t>
            </a:r>
            <a:endParaRPr lang="bg-BG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7772400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bg-BG" b="1"/>
              <a:t>Примери</a:t>
            </a:r>
            <a:endParaRPr lang="en-US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8015287" cy="5280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bg-BG" sz="28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SELECT </a:t>
            </a:r>
            <a:r>
              <a:rPr lang="en-US" sz="2800" dirty="0" err="1"/>
              <a:t>CustomerID</a:t>
            </a:r>
            <a:r>
              <a:rPr lang="en-US" sz="2800" dirty="0"/>
              <a:t>, </a:t>
            </a:r>
            <a:r>
              <a:rPr lang="en-US" sz="2800" dirty="0" err="1"/>
              <a:t>CompanyName</a:t>
            </a:r>
            <a:r>
              <a:rPr lang="en-US" sz="2800" dirty="0"/>
              <a:t>, City FROM </a:t>
            </a:r>
            <a:r>
              <a:rPr lang="en-US" sz="2800" dirty="0" err="1"/>
              <a:t>dbo.Customers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ORDER BY City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SELECT </a:t>
            </a:r>
            <a:r>
              <a:rPr lang="en-US" sz="2800" dirty="0" err="1"/>
              <a:t>CustomerID</a:t>
            </a:r>
            <a:r>
              <a:rPr lang="en-US" sz="2800" dirty="0"/>
              <a:t>, </a:t>
            </a:r>
            <a:r>
              <a:rPr lang="en-US" sz="2800" dirty="0" err="1"/>
              <a:t>CompanyName</a:t>
            </a:r>
            <a:br>
              <a:rPr lang="en-US" sz="2800" dirty="0"/>
            </a:br>
            <a:r>
              <a:rPr lang="en-US" sz="2800" dirty="0"/>
              <a:t>, Country, City </a:t>
            </a:r>
            <a:br>
              <a:rPr lang="en-US" sz="2800" dirty="0"/>
            </a:br>
            <a:r>
              <a:rPr lang="en-US" sz="2800" dirty="0"/>
              <a:t>	FROM </a:t>
            </a:r>
            <a:r>
              <a:rPr lang="en-US" sz="2800" dirty="0" err="1"/>
              <a:t>dbo.Customers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		ORDER BY City ASC, 2 ASC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8081466" cy="1224136"/>
          </a:xfrm>
        </p:spPr>
        <p:txBody>
          <a:bodyPr/>
          <a:lstStyle/>
          <a:p>
            <a:pPr eaLnBrk="1" hangingPunct="1"/>
            <a:r>
              <a:rPr lang="en-US" sz="3200" dirty="0"/>
              <a:t>Data Definition Language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(Език за дефиниране на данните)</a:t>
            </a:r>
            <a:endParaRPr lang="en-GB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380040" cy="462379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bg-BG" dirty="0"/>
              <a:t>Дефиниране (създаване) на обекти (бази от данни, таблици, индекси, изгледи....) и техните свойства</a:t>
            </a:r>
            <a:br>
              <a:rPr lang="bg-BG" dirty="0"/>
            </a:br>
            <a:r>
              <a:rPr lang="en-US" b="1" dirty="0"/>
              <a:t>CREATE &lt;</a:t>
            </a:r>
            <a:r>
              <a:rPr lang="bg-BG" b="1" dirty="0"/>
              <a:t>тип на обекта&gt;&lt;име_на_обект&gt;</a:t>
            </a:r>
            <a:r>
              <a:rPr lang="en-US" b="1" dirty="0"/>
              <a:t> …</a:t>
            </a:r>
          </a:p>
          <a:p>
            <a:r>
              <a:rPr lang="bg-BG" dirty="0"/>
              <a:t>Модифициране дефиницията на обектите</a:t>
            </a:r>
            <a:br>
              <a:rPr lang="bg-BG" dirty="0"/>
            </a:br>
            <a:r>
              <a:rPr lang="en-US" b="1" dirty="0"/>
              <a:t>ALTER &lt;</a:t>
            </a:r>
            <a:r>
              <a:rPr lang="bg-BG" b="1" dirty="0"/>
              <a:t>тип на обекта&gt;&lt;име_на_обект&gt;</a:t>
            </a:r>
            <a:r>
              <a:rPr lang="en-US" dirty="0"/>
              <a:t> ……</a:t>
            </a:r>
          </a:p>
          <a:p>
            <a:r>
              <a:rPr lang="bg-BG" dirty="0"/>
              <a:t>Премахване дефиницията на обект</a:t>
            </a:r>
            <a:br>
              <a:rPr lang="bg-BG" dirty="0"/>
            </a:br>
            <a:r>
              <a:rPr lang="en-US" b="1" dirty="0"/>
              <a:t>DROP &lt;</a:t>
            </a:r>
            <a:r>
              <a:rPr lang="bg-BG" b="1" dirty="0"/>
              <a:t>тип на обекта&gt;&lt;име_на_обект&gt;</a:t>
            </a:r>
            <a:r>
              <a:rPr lang="en-US" b="1" dirty="0"/>
              <a:t> ….</a:t>
            </a:r>
            <a:r>
              <a:rPr lang="en-US" dirty="0"/>
              <a:t> 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28600"/>
            <a:ext cx="74517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b="1" dirty="0"/>
              <a:t>Ключови думи, контролиращи резултатния набор:</a:t>
            </a:r>
            <a:endParaRPr lang="en-GB" sz="32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95400"/>
            <a:ext cx="8415536" cy="51579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cs typeface="Arial" pitchFamily="34" charset="0"/>
              </a:rPr>
              <a:t>DISTINCT</a:t>
            </a:r>
            <a:r>
              <a:rPr lang="bg-BG" sz="3200" dirty="0"/>
              <a:t> – елиминира дублираните редове в резултата</a:t>
            </a:r>
          </a:p>
          <a:p>
            <a:pPr eaLnBrk="1" hangingPunct="1"/>
            <a:r>
              <a:rPr lang="en-US" sz="3200" b="1" dirty="0">
                <a:cs typeface="Arial" pitchFamily="34" charset="0"/>
              </a:rPr>
              <a:t>ALL</a:t>
            </a:r>
            <a:r>
              <a:rPr lang="en-US" sz="3200" dirty="0">
                <a:cs typeface="Arial" pitchFamily="34" charset="0"/>
              </a:rPr>
              <a:t> </a:t>
            </a:r>
            <a:r>
              <a:rPr lang="bg-BG" sz="3200" dirty="0"/>
              <a:t>– включват се дублираните редове в резултата; опция по подразбиране</a:t>
            </a:r>
          </a:p>
          <a:p>
            <a:pPr eaLnBrk="1" hangingPunct="1"/>
            <a:r>
              <a:rPr lang="en-US" sz="3200" b="1" dirty="0">
                <a:cs typeface="Arial" pitchFamily="34" charset="0"/>
              </a:rPr>
              <a:t>TOP n</a:t>
            </a:r>
            <a:r>
              <a:rPr lang="en-US" sz="3200" dirty="0">
                <a:cs typeface="Arial" pitchFamily="34" charset="0"/>
              </a:rPr>
              <a:t> </a:t>
            </a:r>
            <a:r>
              <a:rPr lang="bg-BG" sz="3200" dirty="0"/>
              <a:t>– в резултата се връщат първите </a:t>
            </a:r>
            <a:r>
              <a:rPr lang="en-US" sz="3200" b="1" dirty="0">
                <a:cs typeface="Arial" pitchFamily="34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от резултатния набор; ако </a:t>
            </a:r>
            <a:r>
              <a:rPr lang="en-US" sz="3200" dirty="0"/>
              <a:t>e </a:t>
            </a:r>
            <a:r>
              <a:rPr lang="bg-BG" sz="3200" dirty="0"/>
              <a:t>зададено подреждане на резултата, то се извеждат първите </a:t>
            </a:r>
            <a:r>
              <a:rPr lang="en-US" sz="3200" b="1" dirty="0">
                <a:cs typeface="Arial" pitchFamily="34" charset="0"/>
              </a:rPr>
              <a:t>n </a:t>
            </a:r>
            <a:r>
              <a:rPr lang="bg-BG" sz="3200" dirty="0"/>
              <a:t>реда от сортирания резултатен набор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7772400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bg-BG" b="1"/>
              <a:t>Примери</a:t>
            </a:r>
            <a:endParaRPr lang="en-US" b="1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748464" cy="532209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3200" b="1" dirty="0"/>
              <a:t>Извеждане имената на градовете, от които са клиентите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3200" b="1" dirty="0"/>
              <a:t>	</a:t>
            </a:r>
            <a:r>
              <a:rPr lang="en-US" sz="2800" dirty="0"/>
              <a:t>SELECT DISTINCT City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bg-BG" sz="2800" dirty="0"/>
              <a:t>	</a:t>
            </a:r>
            <a:r>
              <a:rPr lang="en-US" sz="2800" dirty="0"/>
              <a:t>FROM Customers</a:t>
            </a:r>
            <a:r>
              <a:rPr lang="en-US" sz="2800" b="1" dirty="0"/>
              <a:t> </a:t>
            </a:r>
            <a:r>
              <a:rPr lang="en-US" sz="3200" b="1" dirty="0"/>
              <a:t>	</a:t>
            </a:r>
            <a:endParaRPr lang="bg-BG" sz="3200" b="1" dirty="0"/>
          </a:p>
          <a:p>
            <a:pPr eaLnBrk="1" hangingPunct="1">
              <a:lnSpc>
                <a:spcPct val="80000"/>
              </a:lnSpc>
            </a:pPr>
            <a:r>
              <a:rPr lang="bg-BG" sz="3200" b="1" dirty="0"/>
              <a:t>Извеждане на 5-те най-скъпи продукта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r>
              <a:rPr lang="bg-BG" sz="2800" dirty="0"/>
              <a:t>	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GO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SELECT  TOP 5 </a:t>
            </a:r>
            <a:br>
              <a:rPr lang="en-US" sz="2800" dirty="0"/>
            </a:br>
            <a:r>
              <a:rPr lang="en-US" sz="2800" dirty="0" err="1"/>
              <a:t>ProductID</a:t>
            </a:r>
            <a:r>
              <a:rPr lang="en-US" sz="2800" dirty="0"/>
              <a:t>, </a:t>
            </a:r>
            <a:r>
              <a:rPr lang="en-US" sz="2800" dirty="0" err="1"/>
              <a:t>ProductName</a:t>
            </a:r>
            <a:r>
              <a:rPr lang="en-US" sz="2800" dirty="0"/>
              <a:t>, </a:t>
            </a:r>
            <a:r>
              <a:rPr lang="en-US" sz="2800" dirty="0" err="1"/>
              <a:t>UnitPrice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FROM </a:t>
            </a:r>
            <a:r>
              <a:rPr lang="en-US" sz="2800" dirty="0" err="1"/>
              <a:t>dbo.Products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ORDER BY </a:t>
            </a:r>
            <a:r>
              <a:rPr lang="en-US" sz="2800" dirty="0" err="1"/>
              <a:t>UnitPrice</a:t>
            </a:r>
            <a:r>
              <a:rPr lang="en-US" sz="2800" dirty="0"/>
              <a:t> DESC</a:t>
            </a:r>
            <a:endParaRPr lang="bg-BG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829550" cy="10798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600" dirty="0"/>
              <a:t>Създаване на нова таблица с резултата от </a:t>
            </a:r>
            <a:r>
              <a:rPr lang="en-US" sz="3600" dirty="0"/>
              <a:t>SELECT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559552" cy="4679925"/>
          </a:xfrm>
        </p:spPr>
        <p:txBody>
          <a:bodyPr>
            <a:normAutofit/>
          </a:bodyPr>
          <a:lstStyle/>
          <a:p>
            <a:r>
              <a:rPr lang="en-GB" sz="3200" b="1" dirty="0">
                <a:cs typeface="Arial" pitchFamily="34" charset="0"/>
              </a:rPr>
              <a:t>SELECT</a:t>
            </a:r>
            <a:r>
              <a:rPr lang="en-GB" sz="3200" dirty="0"/>
              <a:t> [ </a:t>
            </a:r>
            <a:r>
              <a:rPr lang="en-GB" sz="3200" u="sng" dirty="0"/>
              <a:t>ALL</a:t>
            </a:r>
            <a:r>
              <a:rPr lang="en-GB" sz="3200" dirty="0"/>
              <a:t> | DISTINCT ] </a:t>
            </a:r>
            <a:br>
              <a:rPr lang="bg-BG" sz="3200" dirty="0"/>
            </a:br>
            <a:r>
              <a:rPr lang="en-GB" sz="3200" dirty="0"/>
              <a:t>[ TOP </a:t>
            </a:r>
            <a:r>
              <a:rPr lang="en-GB" sz="3200" i="1" dirty="0"/>
              <a:t>expression</a:t>
            </a:r>
            <a:r>
              <a:rPr lang="en-GB" sz="3200" dirty="0"/>
              <a:t> [PERCENT]] &lt;</a:t>
            </a:r>
            <a:r>
              <a:rPr lang="en-GB" sz="3200" dirty="0" err="1"/>
              <a:t>select_list</a:t>
            </a:r>
            <a:r>
              <a:rPr lang="en-GB" sz="3200" dirty="0"/>
              <a:t>&gt; </a:t>
            </a:r>
            <a:br>
              <a:rPr lang="en-US" sz="3200" dirty="0"/>
            </a:br>
            <a:r>
              <a:rPr lang="bg-BG" sz="3200" dirty="0">
                <a:solidFill>
                  <a:schemeClr val="hlink"/>
                </a:solidFill>
                <a:cs typeface="Arial" pitchFamily="34" charset="0"/>
              </a:rPr>
              <a:t>INTO </a:t>
            </a:r>
            <a:r>
              <a:rPr lang="en-US" sz="3200" dirty="0" err="1">
                <a:solidFill>
                  <a:schemeClr val="hlink"/>
                </a:solidFill>
                <a:cs typeface="Arial" pitchFamily="34" charset="0"/>
              </a:rPr>
              <a:t>new_tablename</a:t>
            </a:r>
            <a:br>
              <a:rPr lang="en-US" sz="3200" dirty="0">
                <a:solidFill>
                  <a:schemeClr val="hlink"/>
                </a:solidFill>
                <a:cs typeface="Arial" pitchFamily="34" charset="0"/>
              </a:rPr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FROM</a:t>
            </a:r>
            <a:r>
              <a:rPr lang="bg-BG" sz="3200" dirty="0"/>
              <a:t> </a:t>
            </a:r>
            <a:r>
              <a:rPr lang="bg-BG" sz="3200" i="1" dirty="0"/>
              <a:t>table_source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WHERE</a:t>
            </a:r>
            <a:r>
              <a:rPr lang="bg-BG" sz="3200" dirty="0"/>
              <a:t> </a:t>
            </a:r>
            <a:r>
              <a:rPr lang="bg-BG" sz="3200" i="1" dirty="0"/>
              <a:t>search_condition</a:t>
            </a:r>
            <a:r>
              <a:rPr lang="bg-BG" sz="3200" dirty="0"/>
              <a:t> ] 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bg-BG" sz="3200" dirty="0"/>
              <a:t>[</a:t>
            </a:r>
            <a:r>
              <a:rPr lang="bg-BG" sz="3200" b="1" dirty="0">
                <a:cs typeface="Arial" pitchFamily="34" charset="0"/>
              </a:rPr>
              <a:t>ORDER</a:t>
            </a:r>
            <a:r>
              <a:rPr lang="bg-BG" sz="3200" dirty="0"/>
              <a:t> </a:t>
            </a:r>
            <a:r>
              <a:rPr lang="bg-BG" sz="3200" b="1" dirty="0">
                <a:cs typeface="Arial" pitchFamily="34" charset="0"/>
              </a:rPr>
              <a:t>BY</a:t>
            </a:r>
            <a:r>
              <a:rPr lang="bg-BG" sz="3200" dirty="0"/>
              <a:t> </a:t>
            </a:r>
            <a:r>
              <a:rPr lang="bg-BG" sz="3200" i="1" dirty="0"/>
              <a:t>order_expression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ASC</a:t>
            </a:r>
            <a:r>
              <a:rPr lang="bg-BG" sz="3200" dirty="0"/>
              <a:t> | </a:t>
            </a:r>
            <a:r>
              <a:rPr lang="bg-BG" sz="3200" b="1" dirty="0">
                <a:cs typeface="Arial" pitchFamily="34" charset="0"/>
              </a:rPr>
              <a:t>DESC</a:t>
            </a:r>
            <a:r>
              <a:rPr lang="bg-BG" sz="3200" dirty="0"/>
              <a:t> ]</a:t>
            </a:r>
            <a:r>
              <a:rPr lang="en-US" sz="3200" dirty="0"/>
              <a:t>[,…] </a:t>
            </a:r>
            <a:r>
              <a:rPr lang="bg-BG" sz="3200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9" y="188640"/>
            <a:ext cx="7705475" cy="1080119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Особености при създаване на нова таблица от</a:t>
            </a:r>
            <a:r>
              <a:rPr lang="en-US" sz="3200" dirty="0"/>
              <a:t> </a:t>
            </a:r>
            <a:r>
              <a:rPr lang="bg-BG" sz="3200" dirty="0"/>
              <a:t>резултатния набор</a:t>
            </a:r>
            <a:endParaRPr lang="en-US" sz="32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640638" cy="4764087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200" dirty="0"/>
              <a:t>Ако съществува таблица със същото име, то операторът се прекратява и се извежда съобщение</a:t>
            </a:r>
          </a:p>
          <a:p>
            <a:pPr eaLnBrk="1" hangingPunct="1"/>
            <a:r>
              <a:rPr lang="bg-BG" sz="3200" dirty="0"/>
              <a:t>В </a:t>
            </a:r>
            <a:r>
              <a:rPr lang="en-US" sz="3200" dirty="0"/>
              <a:t>SQL Server </a:t>
            </a:r>
            <a:r>
              <a:rPr lang="bg-BG" sz="3200" dirty="0"/>
              <a:t>създаваната таблица може да бъде постоянна или временна</a:t>
            </a:r>
            <a:endParaRPr lang="en-US" sz="3200" dirty="0"/>
          </a:p>
          <a:p>
            <a:pPr eaLnBrk="1" hangingPunct="1"/>
            <a:r>
              <a:rPr lang="bg-BG" sz="3200" dirty="0"/>
              <a:t>Може да се използва при разделяне на сложни заявки в поредица от по-прости</a:t>
            </a:r>
            <a:r>
              <a:rPr lang="en-US" sz="3200" dirty="0"/>
              <a:t> </a:t>
            </a:r>
            <a:endParaRPr lang="bg-B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eaLnBrk="1" hangingPunct="1"/>
            <a:r>
              <a:rPr lang="bg-BG" sz="2800" dirty="0"/>
              <a:t>Пример:Създаване на нова таблица с данни за клиентите от </a:t>
            </a:r>
            <a:r>
              <a:rPr lang="en-US" sz="2800" dirty="0"/>
              <a:t>USA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84784"/>
            <a:ext cx="8204845" cy="494402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bg-BG" sz="2400" dirty="0"/>
              <a:t>/* създаване на новата таблица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SELECT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	INTO </a:t>
            </a:r>
            <a:r>
              <a:rPr lang="en-US" sz="3200" dirty="0" err="1"/>
              <a:t>dbo.Customers_USA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 		FROM </a:t>
            </a:r>
            <a:r>
              <a:rPr lang="en-US" sz="3200" dirty="0" err="1"/>
              <a:t>dbo.Customers</a:t>
            </a: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			WHERE Country LIKE 'USA'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Temporary tables (</a:t>
            </a:r>
            <a:r>
              <a:rPr lang="bg-BG" sz="3200" dirty="0"/>
              <a:t>временни таблици)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temporary table</a:t>
            </a:r>
            <a:r>
              <a:rPr lang="bg-BG" dirty="0"/>
              <a:t> – имената им започват със знака </a:t>
            </a:r>
            <a:r>
              <a:rPr lang="en-US" dirty="0"/>
              <a:t>#</a:t>
            </a:r>
          </a:p>
          <a:p>
            <a:r>
              <a:rPr lang="en-US" dirty="0"/>
              <a:t>Global temporary table</a:t>
            </a:r>
            <a:r>
              <a:rPr lang="bg-BG" dirty="0"/>
              <a:t> – имената им започват със знака </a:t>
            </a:r>
            <a:r>
              <a:rPr lang="en-US" dirty="0"/>
              <a:t>##</a:t>
            </a:r>
          </a:p>
          <a:p>
            <a:r>
              <a:rPr lang="bg-BG" dirty="0"/>
              <a:t>Съхраняват се в системната база от данни </a:t>
            </a:r>
            <a:r>
              <a:rPr lang="en-US" dirty="0"/>
              <a:t>tempdb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3272" cy="1354162"/>
          </a:xfrm>
        </p:spPr>
        <p:txBody>
          <a:bodyPr/>
          <a:lstStyle/>
          <a:p>
            <a:r>
              <a:rPr lang="bg-BG" sz="2800" dirty="0"/>
              <a:t>Пример:Извличане на данни за клиентите от </a:t>
            </a:r>
            <a:r>
              <a:rPr lang="en-US" sz="2800" dirty="0"/>
              <a:t>London</a:t>
            </a:r>
            <a:r>
              <a:rPr lang="bg-BG" sz="2800" dirty="0"/>
              <a:t> и съхраняването им в</a:t>
            </a:r>
            <a:r>
              <a:rPr lang="en-US" sz="2800" dirty="0"/>
              <a:t> </a:t>
            </a:r>
            <a:r>
              <a:rPr lang="bg-BG" sz="2800" dirty="0"/>
              <a:t>локална временна  таблица </a:t>
            </a:r>
            <a:r>
              <a:rPr lang="en-US" sz="2800" dirty="0"/>
              <a:t>(local temporary table)</a:t>
            </a:r>
            <a:r>
              <a:rPr lang="bg-BG" sz="2800" dirty="0"/>
              <a:t> </a:t>
            </a:r>
            <a:endParaRPr lang="en-US" sz="28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708901" cy="489654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USE </a:t>
            </a:r>
            <a:r>
              <a:rPr lang="en-US" sz="2400" dirty="0" err="1"/>
              <a:t>Northwind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GO</a:t>
            </a:r>
            <a:endParaRPr lang="bg-BG" sz="2400" dirty="0"/>
          </a:p>
          <a:p>
            <a:pPr eaLnBrk="1" hangingPunct="1">
              <a:buFont typeface="Wingdings" pitchFamily="2" charset="2"/>
              <a:buNone/>
            </a:pPr>
            <a:r>
              <a:rPr lang="bg-BG" sz="2400" dirty="0"/>
              <a:t>/* създаване на локална временна таблица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SELECT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INTO #</a:t>
            </a:r>
            <a:r>
              <a:rPr lang="en-US" sz="2400" dirty="0" err="1"/>
              <a:t>Customers_London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		FROM </a:t>
            </a:r>
            <a:r>
              <a:rPr lang="en-US" sz="2400" dirty="0" err="1"/>
              <a:t>dbo.Customers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	WHERE City LIKE ‘%London%‘</a:t>
            </a:r>
          </a:p>
          <a:p>
            <a:pPr marL="0" indent="0">
              <a:buNone/>
            </a:pPr>
            <a:r>
              <a:rPr lang="bg-BG" sz="2400" dirty="0"/>
              <a:t>Локалната временна таблицата се създава в БД </a:t>
            </a:r>
            <a:r>
              <a:rPr lang="en-US" sz="2400" dirty="0"/>
              <a:t>tempdb </a:t>
            </a:r>
            <a:r>
              <a:rPr lang="bg-BG" sz="2400" dirty="0"/>
              <a:t>и е достъпна само в т</a:t>
            </a:r>
            <a:r>
              <a:rPr lang="en-US" sz="2400" dirty="0"/>
              <a:t>e</a:t>
            </a:r>
            <a:r>
              <a:rPr lang="bg-BG" sz="2400" dirty="0"/>
              <a:t>кущата конекция на текущия потребител. Тя съществува до затваряне на конекцията, в която е създадена, т.е. т</a:t>
            </a:r>
            <a:r>
              <a:rPr lang="en-US" sz="2400" dirty="0"/>
              <a:t>e</a:t>
            </a:r>
            <a:r>
              <a:rPr lang="bg-BG" sz="2400" dirty="0"/>
              <a:t>кущата конекция</a:t>
            </a:r>
            <a:r>
              <a:rPr lang="en-US" sz="2400" dirty="0"/>
              <a:t>.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3272" cy="1354162"/>
          </a:xfrm>
        </p:spPr>
        <p:txBody>
          <a:bodyPr/>
          <a:lstStyle/>
          <a:p>
            <a:r>
              <a:rPr lang="bg-BG" sz="2800" dirty="0"/>
              <a:t>Пример:Извличане на данни за клиентите от </a:t>
            </a:r>
            <a:r>
              <a:rPr lang="en-US" sz="2800" dirty="0"/>
              <a:t>London</a:t>
            </a:r>
            <a:r>
              <a:rPr lang="bg-BG" sz="2800" dirty="0"/>
              <a:t> и съхраняването им в</a:t>
            </a:r>
            <a:r>
              <a:rPr lang="en-US" sz="2800" dirty="0"/>
              <a:t> </a:t>
            </a:r>
            <a:r>
              <a:rPr lang="bg-BG" sz="2800" dirty="0"/>
              <a:t>глобална временна  таблица </a:t>
            </a:r>
            <a:r>
              <a:rPr lang="en-US" sz="2800" dirty="0"/>
              <a:t>(global temporary table)</a:t>
            </a:r>
            <a:r>
              <a:rPr lang="bg-BG" sz="2800" dirty="0"/>
              <a:t> </a:t>
            </a:r>
            <a:endParaRPr lang="en-US" sz="28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16832"/>
            <a:ext cx="8204845" cy="451197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USE </a:t>
            </a:r>
            <a:r>
              <a:rPr lang="en-US" sz="2400" dirty="0" err="1"/>
              <a:t>Northwind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GO</a:t>
            </a:r>
            <a:endParaRPr lang="bg-BG" sz="2400" dirty="0"/>
          </a:p>
          <a:p>
            <a:pPr eaLnBrk="1" hangingPunct="1">
              <a:buFont typeface="Wingdings" pitchFamily="2" charset="2"/>
              <a:buNone/>
            </a:pPr>
            <a:r>
              <a:rPr lang="bg-BG" sz="2400" dirty="0"/>
              <a:t>/* създаване на глобална временна таблица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SELECT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INTO ##</a:t>
            </a:r>
            <a:r>
              <a:rPr lang="en-US" sz="2400" dirty="0" err="1"/>
              <a:t>Customers_London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		FROM </a:t>
            </a:r>
            <a:r>
              <a:rPr lang="en-US" sz="2400" dirty="0" err="1"/>
              <a:t>dbo.Customers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	WHERE City LIKE ‘%London%‘</a:t>
            </a:r>
          </a:p>
          <a:p>
            <a:pPr marL="0" indent="0">
              <a:buNone/>
            </a:pPr>
            <a:r>
              <a:rPr lang="bg-BG" sz="2400" dirty="0"/>
              <a:t>Глобалната временна таблицата се създава в БД </a:t>
            </a:r>
            <a:r>
              <a:rPr lang="en-US" sz="2400" dirty="0"/>
              <a:t>tempdb </a:t>
            </a:r>
            <a:r>
              <a:rPr lang="bg-BG" sz="2400" dirty="0"/>
              <a:t>и е достъпна от всички отворени конекции</a:t>
            </a:r>
            <a:r>
              <a:rPr lang="en-US" sz="2400" dirty="0"/>
              <a:t>. </a:t>
            </a:r>
            <a:r>
              <a:rPr lang="bg-BG" sz="2400" dirty="0"/>
              <a:t>Тя съществува до затваряне на конекцията, в която е създадена.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20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/>
          <a:lstStyle/>
          <a:p>
            <a:r>
              <a:rPr lang="bg-BG" sz="3200" dirty="0"/>
              <a:t>Проверка за съществуването на дадена таблица и ако „да“ премахване на същата от базата от данни.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891136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USE </a:t>
            </a:r>
            <a:r>
              <a:rPr lang="en-US" altLang="bg-BG" sz="2800" dirty="0" err="1"/>
              <a:t>database_name</a:t>
            </a:r>
            <a:endParaRPr lang="en-US" altLang="bg-BG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GO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IF EXISTS(SELECT name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	  FROM </a:t>
            </a:r>
            <a:r>
              <a:rPr lang="en-US" altLang="bg-BG" sz="2800" dirty="0" err="1"/>
              <a:t>sysobjects</a:t>
            </a:r>
            <a:r>
              <a:rPr lang="en-US" altLang="bg-BG" sz="28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	  WHERE  name = '</a:t>
            </a:r>
            <a:r>
              <a:rPr lang="en-US" altLang="bg-BG" sz="2800" dirty="0" err="1"/>
              <a:t>table_name</a:t>
            </a:r>
            <a:r>
              <a:rPr lang="en-US" altLang="bg-BG" sz="2800" dirty="0"/>
              <a:t>'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		AND type = 'U'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    DROP TABLE </a:t>
            </a:r>
            <a:r>
              <a:rPr lang="en-US" altLang="bg-BG" sz="2800" dirty="0" err="1"/>
              <a:t>table_name</a:t>
            </a:r>
            <a:endParaRPr lang="en-US" altLang="bg-BG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GO</a:t>
            </a:r>
            <a:endParaRPr lang="bg-BG" altLang="bg-BG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bg-BG" sz="2800" dirty="0"/>
              <a:t>……………………….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66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2656"/>
            <a:ext cx="7793038" cy="936103"/>
          </a:xfrm>
        </p:spPr>
        <p:txBody>
          <a:bodyPr>
            <a:normAutofit/>
          </a:bodyPr>
          <a:lstStyle/>
          <a:p>
            <a:pPr eaLnBrk="1" hangingPunct="1"/>
            <a:r>
              <a:rPr lang="bg-BG" b="1" dirty="0"/>
              <a:t>ФУНКЦИИ</a:t>
            </a:r>
            <a:endParaRPr lang="en-US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484784"/>
            <a:ext cx="7772400" cy="464772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Агрегатни (Обобщаващи) функции</a:t>
            </a:r>
          </a:p>
          <a:p>
            <a:r>
              <a:rPr lang="bg-BG" dirty="0"/>
              <a:t>Аритметични функции</a:t>
            </a:r>
          </a:p>
          <a:p>
            <a:r>
              <a:rPr lang="bg-BG" dirty="0"/>
              <a:t>Функции за дата и време</a:t>
            </a:r>
          </a:p>
          <a:p>
            <a:r>
              <a:rPr lang="bg-BG" dirty="0"/>
              <a:t>Функции за работа с метаданни</a:t>
            </a:r>
          </a:p>
          <a:p>
            <a:r>
              <a:rPr lang="bg-BG" dirty="0"/>
              <a:t>Функции за работа със символи</a:t>
            </a:r>
          </a:p>
          <a:p>
            <a:r>
              <a:rPr lang="bg-BG" dirty="0"/>
              <a:t>Конвертиращи функции</a:t>
            </a:r>
            <a:endParaRPr lang="en-US" dirty="0"/>
          </a:p>
          <a:p>
            <a:pPr eaLnBrk="1" hangingPunct="1"/>
            <a:r>
              <a:rPr lang="bg-BG" sz="3200"/>
              <a:t>……..</a:t>
            </a:r>
          </a:p>
          <a:p>
            <a:pPr eaLnBrk="1" hangingPunct="1"/>
            <a:r>
              <a:rPr lang="bg-BG" sz="3200" dirty="0"/>
              <a:t>Други функции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423274" cy="1368152"/>
          </a:xfrm>
        </p:spPr>
        <p:txBody>
          <a:bodyPr/>
          <a:lstStyle/>
          <a:p>
            <a:pPr eaLnBrk="1" hangingPunct="1"/>
            <a:r>
              <a:rPr lang="en-US" sz="3200" dirty="0"/>
              <a:t>Data Control Language</a:t>
            </a:r>
            <a:br>
              <a:rPr lang="bg-BG" sz="3200" dirty="0"/>
            </a:br>
            <a:r>
              <a:rPr lang="bg-BG" sz="3200" dirty="0"/>
              <a:t>(Език за контрол на данните)</a:t>
            </a:r>
            <a:endParaRPr 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863408" cy="440357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bg-BG" dirty="0"/>
              <a:t>Даване на права (разрешения, позволения) на потребителите за достъп до базата от данни</a:t>
            </a:r>
            <a:br>
              <a:rPr lang="bg-BG" dirty="0"/>
            </a:br>
            <a:r>
              <a:rPr lang="en-US" sz="3600" dirty="0"/>
              <a:t>GRANT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Премахване на предоставени или отказани права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sz="3600" dirty="0"/>
              <a:t>REVOKE</a:t>
            </a:r>
          </a:p>
          <a:p>
            <a:pPr eaLnBrk="1" hangingPunct="1">
              <a:lnSpc>
                <a:spcPct val="90000"/>
              </a:lnSpc>
            </a:pPr>
            <a:r>
              <a:rPr lang="bg-BG" dirty="0"/>
              <a:t>Отказване на права</a:t>
            </a:r>
            <a:br>
              <a:rPr lang="bg-BG" dirty="0"/>
            </a:br>
            <a:r>
              <a:rPr lang="en-US" sz="3600" dirty="0"/>
              <a:t>DENY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65125"/>
            <a:ext cx="7772400" cy="701675"/>
          </a:xfrm>
        </p:spPr>
        <p:txBody>
          <a:bodyPr>
            <a:normAutofit/>
          </a:bodyPr>
          <a:lstStyle/>
          <a:p>
            <a:pPr eaLnBrk="1" hangingPunct="1"/>
            <a:r>
              <a:rPr lang="bg-BG" b="1"/>
              <a:t>Примери</a:t>
            </a:r>
            <a:endParaRPr lang="en-US" sz="4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124744"/>
            <a:ext cx="7992888" cy="511286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USE </a:t>
            </a:r>
            <a:r>
              <a:rPr lang="en-US" b="1" dirty="0" err="1"/>
              <a:t>Northwind</a:t>
            </a:r>
            <a:endParaRPr lang="en-US" b="1" dirty="0"/>
          </a:p>
          <a:p>
            <a:pPr marL="0" indent="0" eaLnBrk="1" hangingPunct="1">
              <a:buNone/>
            </a:pPr>
            <a:r>
              <a:rPr lang="en-US" b="1" dirty="0"/>
              <a:t>GO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User_Name</a:t>
            </a:r>
            <a:r>
              <a:rPr lang="en-US" dirty="0"/>
              <a:t>() AS </a:t>
            </a:r>
            <a:r>
              <a:rPr lang="bg-BG" dirty="0"/>
              <a:t>Потребител</a:t>
            </a:r>
          </a:p>
          <a:p>
            <a:pPr marL="0" indent="0" eaLnBrk="1" hangingPunct="1">
              <a:buNone/>
            </a:pPr>
            <a:r>
              <a:rPr lang="bg-BG" dirty="0"/>
              <a:t>връща името на потребителя на текущата база от данни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bg-BG" sz="2800" b="1" dirty="0"/>
              <a:t>Резултат: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24204"/>
            <a:ext cx="3168352" cy="147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Функции </a:t>
            </a:r>
            <a:r>
              <a:rPr lang="bg-BG" dirty="0"/>
              <a:t>за дата и време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6" y="1618046"/>
            <a:ext cx="8723402" cy="3899186"/>
          </a:xfrm>
        </p:spPr>
      </p:pic>
    </p:spTree>
    <p:extLst>
      <p:ext uri="{BB962C8B-B14F-4D97-AF65-F5344CB8AC3E}">
        <p14:creationId xmlns:p14="http://schemas.microsoft.com/office/powerpoint/2010/main" val="17495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datename</a:t>
            </a:r>
            <a:r>
              <a:rPr lang="en-US" dirty="0"/>
              <a:t>(yy,'10/11/16') YEAR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dirty="0" err="1"/>
              <a:t>datename</a:t>
            </a:r>
            <a:r>
              <a:rPr lang="en-US" dirty="0"/>
              <a:t>(mm,'10/11/16') MONTH</a:t>
            </a:r>
            <a:br>
              <a:rPr lang="en-US" dirty="0"/>
            </a:br>
            <a:r>
              <a:rPr lang="en-US" dirty="0"/>
              <a:t>, </a:t>
            </a:r>
            <a:r>
              <a:rPr lang="en-US" dirty="0" err="1"/>
              <a:t>datename</a:t>
            </a:r>
            <a:r>
              <a:rPr lang="en-US" dirty="0"/>
              <a:t>(weekday,'10/11/16') DAY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4694614" cy="1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</a:t>
            </a:r>
            <a:r>
              <a:rPr lang="en-US" dirty="0"/>
              <a:t>CAST </a:t>
            </a:r>
            <a:r>
              <a:rPr lang="bg-BG" dirty="0"/>
              <a:t>и </a:t>
            </a:r>
            <a:r>
              <a:rPr lang="en-US" dirty="0"/>
              <a:t>CONVERT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CAST ( expression AS </a:t>
            </a:r>
            <a:r>
              <a:rPr lang="en-US" sz="2800" dirty="0" err="1"/>
              <a:t>data_type</a:t>
            </a:r>
            <a:r>
              <a:rPr lang="en-US" sz="2800" dirty="0"/>
              <a:t> [ ( length ) ] ) </a:t>
            </a:r>
          </a:p>
          <a:p>
            <a:r>
              <a:rPr lang="en-US" sz="2800" dirty="0"/>
              <a:t>CONVERT ( </a:t>
            </a:r>
            <a:r>
              <a:rPr lang="en-US" sz="2800" dirty="0" err="1"/>
              <a:t>data_type</a:t>
            </a:r>
            <a:r>
              <a:rPr lang="en-US" sz="2800" dirty="0"/>
              <a:t> [ ( length ) ] , expression [ , style ] ) </a:t>
            </a:r>
          </a:p>
          <a:p>
            <a:pPr marL="0" indent="0">
              <a:buNone/>
            </a:pPr>
            <a:r>
              <a:rPr lang="bg-BG" dirty="0"/>
              <a:t>Преобразува израза (</a:t>
            </a:r>
            <a:r>
              <a:rPr lang="en-US" dirty="0"/>
              <a:t>expression) </a:t>
            </a:r>
            <a:r>
              <a:rPr lang="bg-BG" dirty="0"/>
              <a:t>от един тип данни в друг (</a:t>
            </a:r>
            <a:r>
              <a:rPr lang="en-US" dirty="0" err="1"/>
              <a:t>data_type</a:t>
            </a:r>
            <a:r>
              <a:rPr lang="en-US" dirty="0"/>
              <a:t>) </a:t>
            </a:r>
            <a:r>
              <a:rPr lang="bg-BG" dirty="0"/>
              <a:t>с размер (</a:t>
            </a:r>
            <a:r>
              <a:rPr lang="en-US" dirty="0"/>
              <a:t>length</a:t>
            </a:r>
            <a:r>
              <a:rPr lang="bg-BG" dirty="0"/>
              <a:t>)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/>
              <a:t>Style</a:t>
            </a:r>
            <a:r>
              <a:rPr lang="bg-BG" dirty="0"/>
              <a:t> – цяло число, което определя начина на преобразуване.</a:t>
            </a:r>
          </a:p>
        </p:txBody>
      </p:sp>
    </p:spTree>
    <p:extLst>
      <p:ext uri="{BB962C8B-B14F-4D97-AF65-F5344CB8AC3E}">
        <p14:creationId xmlns:p14="http://schemas.microsoft.com/office/powerpoint/2010/main" val="4072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5" y="914400"/>
            <a:ext cx="7848872" cy="5830000"/>
          </a:xfrm>
        </p:spPr>
      </p:pic>
    </p:spTree>
    <p:extLst>
      <p:ext uri="{BB962C8B-B14F-4D97-AF65-F5344CB8AC3E}">
        <p14:creationId xmlns:p14="http://schemas.microsoft.com/office/powerpoint/2010/main" val="15267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/>
          <a:lstStyle/>
          <a:p>
            <a:r>
              <a:rPr lang="en-US" sz="3200" dirty="0"/>
              <a:t>Style</a:t>
            </a:r>
            <a:r>
              <a:rPr lang="bg-BG" sz="3200" dirty="0"/>
              <a:t> при използване на </a:t>
            </a:r>
            <a:r>
              <a:rPr lang="en-US" sz="3200" dirty="0"/>
              <a:t>CONVERT</a:t>
            </a:r>
            <a:r>
              <a:rPr lang="bg-BG" sz="3200" dirty="0"/>
              <a:t> за преобразуване на дати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79560"/>
              </p:ext>
            </p:extLst>
          </p:nvPr>
        </p:nvGraphicFramePr>
        <p:xfrm>
          <a:off x="467544" y="1628800"/>
          <a:ext cx="8229600" cy="4845279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600" dirty="0" err="1"/>
                        <a:t>yy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yyyy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dirty="0"/>
                        <a:t>стандарт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dirty="0"/>
                        <a:t>формат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27">
                <a:tc>
                  <a:txBody>
                    <a:bodyPr/>
                    <a:lstStyle/>
                    <a:p>
                      <a:r>
                        <a:rPr lang="bg-BG" sz="2600" b="1" dirty="0"/>
                        <a:t>1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b="1" dirty="0"/>
                        <a:t>101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U.S.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mm/</a:t>
                      </a:r>
                      <a:r>
                        <a:rPr lang="en-US" sz="2600" dirty="0" err="1"/>
                        <a:t>dd</a:t>
                      </a:r>
                      <a:r>
                        <a:rPr lang="en-US" sz="2600" dirty="0"/>
                        <a:t>/</a:t>
                      </a:r>
                      <a:r>
                        <a:rPr lang="en-US" sz="2600" dirty="0" err="1"/>
                        <a:t>yyyy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27">
                <a:tc>
                  <a:txBody>
                    <a:bodyPr/>
                    <a:lstStyle/>
                    <a:p>
                      <a:r>
                        <a:rPr lang="bg-BG" sz="2600" b="1" dirty="0"/>
                        <a:t>2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b="1" dirty="0"/>
                        <a:t>102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ANSI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yyyy.mm.dd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27">
                <a:tc>
                  <a:txBody>
                    <a:bodyPr/>
                    <a:lstStyle/>
                    <a:p>
                      <a:r>
                        <a:rPr lang="bg-BG" sz="2600" b="1" dirty="0"/>
                        <a:t>3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b="1" dirty="0"/>
                        <a:t>103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British/French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dd</a:t>
                      </a:r>
                      <a:r>
                        <a:rPr lang="en-US" sz="2600" dirty="0"/>
                        <a:t>/mm/</a:t>
                      </a:r>
                      <a:r>
                        <a:rPr lang="en-US" sz="2600" dirty="0" err="1"/>
                        <a:t>yyyy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27">
                <a:tc>
                  <a:txBody>
                    <a:bodyPr/>
                    <a:lstStyle/>
                    <a:p>
                      <a:r>
                        <a:rPr lang="bg-BG" sz="2600" b="1" dirty="0"/>
                        <a:t>4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b="1" dirty="0"/>
                        <a:t>104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German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dd.mm.yyyy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027">
                <a:tc>
                  <a:txBody>
                    <a:bodyPr/>
                    <a:lstStyle/>
                    <a:p>
                      <a:r>
                        <a:rPr lang="bg-BG" sz="2600" b="1" dirty="0"/>
                        <a:t>5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600" b="1" dirty="0"/>
                        <a:t>105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Italian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dd</a:t>
                      </a:r>
                      <a:r>
                        <a:rPr lang="en-US" sz="2600" dirty="0"/>
                        <a:t>-mm-</a:t>
                      </a:r>
                      <a:r>
                        <a:rPr lang="en-US" sz="2600" dirty="0" err="1"/>
                        <a:t>yyyy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056">
                <a:tc>
                  <a:txBody>
                    <a:bodyPr/>
                    <a:lstStyle/>
                    <a:p>
                      <a:r>
                        <a:rPr lang="en-US" sz="2600" dirty="0"/>
                        <a:t>-</a:t>
                      </a:r>
                      <a:endParaRPr lang="bg-BG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13</a:t>
                      </a:r>
                      <a:r>
                        <a:rPr lang="en-US" sz="2400" dirty="0"/>
                        <a:t> or </a:t>
                      </a:r>
                      <a:r>
                        <a:rPr lang="en-US" sz="2400" b="1" dirty="0"/>
                        <a:t>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 default + 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hh:mi:ss:mmm</a:t>
                      </a:r>
                      <a:r>
                        <a:rPr lang="en-US" dirty="0"/>
                        <a:t>(24h)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SQLQuery9.sql - WIN-6C20A8VN2U0.prim (WIN-6C20A8VN2U0\МК (55))* - Microsoft SQL Server Management Studi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16703"/>
            <a:ext cx="8784976" cy="4729393"/>
          </a:xfrm>
        </p:spPr>
      </p:pic>
    </p:spTree>
    <p:extLst>
      <p:ext uri="{BB962C8B-B14F-4D97-AF65-F5344CB8AC3E}">
        <p14:creationId xmlns:p14="http://schemas.microsoft.com/office/powerpoint/2010/main" val="3779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65125"/>
            <a:ext cx="7772400" cy="701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b="1" dirty="0"/>
              <a:t>Примери</a:t>
            </a:r>
            <a:r>
              <a:rPr lang="en-US" b="1" dirty="0"/>
              <a:t> </a:t>
            </a:r>
            <a:r>
              <a:rPr lang="bg-BG" b="1" dirty="0"/>
              <a:t>за преобразуване формата на датата</a:t>
            </a:r>
            <a:endParaRPr lang="en-US" sz="44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604572" cy="5231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SELECT 'ANSI:' AS </a:t>
            </a:r>
            <a:r>
              <a:rPr lang="en-US" sz="2400" dirty="0" err="1"/>
              <a:t>DateStyle</a:t>
            </a:r>
            <a:r>
              <a:rPr lang="en-US" sz="2400" dirty="0"/>
              <a:t>, CONVERT(</a:t>
            </a:r>
            <a:r>
              <a:rPr lang="en-US" sz="2400" dirty="0" err="1"/>
              <a:t>varchar</a:t>
            </a:r>
            <a:r>
              <a:rPr lang="en-US" sz="2400" dirty="0"/>
              <a:t>(30),GETDATE(),102) AS [Date]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'ANSI:' AS </a:t>
            </a:r>
            <a:r>
              <a:rPr lang="en-US" sz="2400" dirty="0" err="1"/>
              <a:t>DateStyle</a:t>
            </a:r>
            <a:r>
              <a:rPr lang="en-US" sz="2400" dirty="0"/>
              <a:t>, CONVERT(</a:t>
            </a:r>
            <a:r>
              <a:rPr lang="en-US" sz="2400" dirty="0" err="1"/>
              <a:t>varchar</a:t>
            </a:r>
            <a:r>
              <a:rPr lang="en-US" sz="2400" dirty="0"/>
              <a:t>(30),GETDATE(), 2) AS [Date]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'European:' AS </a:t>
            </a:r>
            <a:r>
              <a:rPr lang="en-US" sz="2400" dirty="0" err="1"/>
              <a:t>DateStyle</a:t>
            </a:r>
            <a:r>
              <a:rPr lang="en-US" sz="2400" dirty="0"/>
              <a:t>, CONVERT(</a:t>
            </a:r>
            <a:r>
              <a:rPr lang="en-US" sz="2400" dirty="0" err="1"/>
              <a:t>varchar</a:t>
            </a:r>
            <a:r>
              <a:rPr lang="en-US" sz="2400" dirty="0"/>
              <a:t>(30),GETDATE(),113) AS [Date]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CAST('1/1/2014' AS DATE) AS ДАТА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CAST(GETDATE() AS </a:t>
            </a:r>
            <a:r>
              <a:rPr lang="en-US" sz="2400" dirty="0" err="1"/>
              <a:t>varchar</a:t>
            </a:r>
            <a:r>
              <a:rPr lang="en-US" sz="2400" dirty="0"/>
              <a:t>(25)) AS ДАТА</a:t>
            </a:r>
          </a:p>
        </p:txBody>
      </p:sp>
    </p:spTree>
    <p:extLst>
      <p:ext uri="{BB962C8B-B14F-4D97-AF65-F5344CB8AC3E}">
        <p14:creationId xmlns:p14="http://schemas.microsoft.com/office/powerpoint/2010/main" val="28384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EB2E3-C713-4E0F-8445-C9841B9F3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35656"/>
            <a:ext cx="4608512" cy="5216385"/>
          </a:xfrm>
        </p:spPr>
      </p:pic>
    </p:spTree>
    <p:extLst>
      <p:ext uri="{BB962C8B-B14F-4D97-AF65-F5344CB8AC3E}">
        <p14:creationId xmlns:p14="http://schemas.microsoft.com/office/powerpoint/2010/main" val="1665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2290266"/>
          </a:xfrm>
        </p:spPr>
        <p:txBody>
          <a:bodyPr/>
          <a:lstStyle/>
          <a:p>
            <a:r>
              <a:rPr lang="en-US" sz="3200" dirty="0"/>
              <a:t>DATEDIFF ( </a:t>
            </a:r>
            <a:r>
              <a:rPr lang="en-US" sz="3200" dirty="0" err="1"/>
              <a:t>datepart</a:t>
            </a:r>
            <a:r>
              <a:rPr lang="en-US" sz="3200" dirty="0"/>
              <a:t> , </a:t>
            </a:r>
            <a:r>
              <a:rPr lang="en-US" sz="3200" dirty="0" err="1"/>
              <a:t>startdate</a:t>
            </a:r>
            <a:r>
              <a:rPr lang="en-US" sz="3200" dirty="0"/>
              <a:t> , </a:t>
            </a:r>
            <a:r>
              <a:rPr lang="en-US" sz="3200" dirty="0" err="1"/>
              <a:t>enddate</a:t>
            </a:r>
            <a:r>
              <a:rPr lang="en-US" sz="3200" dirty="0"/>
              <a:t> )</a:t>
            </a:r>
            <a:br>
              <a:rPr lang="en-US" sz="3200" dirty="0"/>
            </a:br>
            <a:r>
              <a:rPr lang="bg-BG" sz="3200" b="0" dirty="0"/>
              <a:t>изчислява разликата между крайната и началната дата в години или тримесечия, месеци, дни,…(задава се като </a:t>
            </a:r>
            <a:r>
              <a:rPr lang="en-US" sz="3200" b="0" dirty="0" err="1"/>
              <a:t>datepart</a:t>
            </a:r>
            <a:r>
              <a:rPr lang="bg-BG" sz="3200" b="0" dirty="0"/>
              <a:t>)</a:t>
            </a:r>
            <a:r>
              <a:rPr lang="en-US" sz="3200" b="0" dirty="0"/>
              <a:t> </a:t>
            </a:r>
            <a:endParaRPr lang="bg-BG" sz="3200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277031"/>
              </p:ext>
            </p:extLst>
          </p:nvPr>
        </p:nvGraphicFramePr>
        <p:xfrm>
          <a:off x="323528" y="2636912"/>
          <a:ext cx="8229600" cy="406449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datepart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Abbreviations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yy, yyyy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quarter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qq,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mm,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dayofyear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dy,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dd,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wk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ww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hour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04800"/>
            <a:ext cx="7843837" cy="1035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Data Manipulation</a:t>
            </a:r>
            <a:r>
              <a:rPr lang="bg-BG" sz="3200" dirty="0"/>
              <a:t> </a:t>
            </a:r>
            <a:r>
              <a:rPr lang="en-US" sz="3200" dirty="0"/>
              <a:t>Language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(Език за манипулиране с данните)</a:t>
            </a:r>
            <a:endParaRPr lang="en-US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12776"/>
            <a:ext cx="7863408" cy="498802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базата от данни</a:t>
            </a:r>
            <a:br>
              <a:rPr lang="bg-BG" b="1" dirty="0"/>
            </a:br>
            <a:r>
              <a:rPr lang="en-US" b="1" dirty="0"/>
              <a:t>USE </a:t>
            </a:r>
            <a:r>
              <a:rPr lang="en-US" b="1" dirty="0" err="1"/>
              <a:t>database_name</a:t>
            </a:r>
            <a:endParaRPr lang="en-US" b="1" dirty="0"/>
          </a:p>
          <a:p>
            <a:pPr eaLnBrk="1" hangingPunct="1"/>
            <a:r>
              <a:rPr lang="bg-BG" dirty="0"/>
              <a:t>Извличане на данни</a:t>
            </a:r>
            <a:br>
              <a:rPr lang="bg-BG" dirty="0"/>
            </a:br>
            <a:r>
              <a:rPr lang="bg-BG" dirty="0"/>
              <a:t>	Оператор </a:t>
            </a:r>
            <a:r>
              <a:rPr lang="en-US" b="1" dirty="0"/>
              <a:t>SELECT</a:t>
            </a:r>
          </a:p>
          <a:p>
            <a:r>
              <a:rPr lang="bg-BG" dirty="0"/>
              <a:t>Обединяване</a:t>
            </a:r>
            <a:r>
              <a:rPr lang="bg-BG" b="1" dirty="0"/>
              <a:t> </a:t>
            </a:r>
            <a:r>
              <a:rPr lang="en-US" b="1" dirty="0"/>
              <a:t>UNION</a:t>
            </a:r>
            <a:endParaRPr lang="bg-BG" b="1" dirty="0"/>
          </a:p>
          <a:p>
            <a:r>
              <a:rPr lang="bg-BG" dirty="0"/>
              <a:t>Пресичане</a:t>
            </a:r>
            <a:r>
              <a:rPr lang="bg-BG" b="1" dirty="0"/>
              <a:t> </a:t>
            </a:r>
            <a:r>
              <a:rPr lang="en-GB" b="1" dirty="0"/>
              <a:t>INTERSECT</a:t>
            </a:r>
            <a:endParaRPr lang="en-US" b="1" dirty="0"/>
          </a:p>
          <a:p>
            <a:r>
              <a:rPr lang="bg-BG" dirty="0"/>
              <a:t>Разлика</a:t>
            </a:r>
            <a:r>
              <a:rPr lang="bg-BG" b="1" dirty="0"/>
              <a:t> </a:t>
            </a:r>
            <a:r>
              <a:rPr lang="en-GB" b="1" dirty="0"/>
              <a:t>EXCEPT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bg-BG" sz="2800" dirty="0"/>
          </a:p>
          <a:p>
            <a:pPr marL="0" indent="0">
              <a:buNone/>
            </a:pPr>
            <a:r>
              <a:rPr lang="en-US" sz="2800" dirty="0"/>
              <a:t>GO</a:t>
            </a:r>
          </a:p>
          <a:p>
            <a:pPr marL="0" indent="0">
              <a:buNone/>
            </a:pPr>
            <a:r>
              <a:rPr lang="en-US" sz="2800" dirty="0"/>
              <a:t>SELECT CONVERT(</a:t>
            </a:r>
            <a:r>
              <a:rPr lang="en-US" sz="2800" dirty="0" err="1"/>
              <a:t>varchar</a:t>
            </a:r>
            <a:r>
              <a:rPr lang="en-US" sz="2800" dirty="0"/>
              <a:t>(15),</a:t>
            </a:r>
            <a:r>
              <a:rPr lang="en-US" sz="2800" dirty="0" err="1"/>
              <a:t>orderdate</a:t>
            </a:r>
            <a:r>
              <a:rPr lang="en-US" sz="2800" dirty="0"/>
              <a:t>, 104) AS </a:t>
            </a:r>
            <a:r>
              <a:rPr lang="en-US" sz="2800" dirty="0" err="1"/>
              <a:t>orderdate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, DATEDIFF(mm, </a:t>
            </a:r>
            <a:r>
              <a:rPr lang="en-US" sz="2800" dirty="0" err="1"/>
              <a:t>orderdate</a:t>
            </a:r>
            <a:r>
              <a:rPr lang="en-US" sz="2800" dirty="0"/>
              <a:t>, </a:t>
            </a:r>
            <a:r>
              <a:rPr lang="en-US" sz="2800" dirty="0" err="1"/>
              <a:t>getdate</a:t>
            </a:r>
            <a:r>
              <a:rPr lang="en-US" sz="2800" dirty="0"/>
              <a:t>()) AS </a:t>
            </a:r>
            <a:r>
              <a:rPr lang="en-US" sz="2800" dirty="0" err="1"/>
              <a:t>Number_of_months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Orders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1076C-7B7B-479C-87FF-E3D02693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73016"/>
            <a:ext cx="286757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04800"/>
            <a:ext cx="7843837" cy="1035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Data Manipulation</a:t>
            </a:r>
            <a:r>
              <a:rPr lang="bg-BG" sz="3200" dirty="0"/>
              <a:t> </a:t>
            </a:r>
            <a:r>
              <a:rPr lang="en-US" sz="3200" dirty="0"/>
              <a:t>Language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(Език за манипулиране с данните)</a:t>
            </a:r>
            <a:endParaRPr lang="en-US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7863408" cy="46999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bg-BG" dirty="0"/>
              <a:t>Добавяне на нови редове в таблици</a:t>
            </a:r>
            <a:br>
              <a:rPr lang="bg-BG" dirty="0"/>
            </a:br>
            <a:r>
              <a:rPr lang="bg-BG" dirty="0"/>
              <a:t>Оператор</a:t>
            </a:r>
            <a:r>
              <a:rPr lang="bg-BG" b="1" dirty="0"/>
              <a:t> </a:t>
            </a:r>
            <a:r>
              <a:rPr lang="en-US" b="1" dirty="0"/>
              <a:t>INSERT</a:t>
            </a:r>
          </a:p>
          <a:p>
            <a:pPr eaLnBrk="1" hangingPunct="1"/>
            <a:r>
              <a:rPr lang="bg-BG" dirty="0"/>
              <a:t>Обновяване на данните в таблицата</a:t>
            </a:r>
            <a:br>
              <a:rPr lang="bg-BG" dirty="0"/>
            </a:br>
            <a:r>
              <a:rPr lang="bg-BG" dirty="0"/>
              <a:t>Оператор </a:t>
            </a:r>
            <a:r>
              <a:rPr lang="en-US" b="1" dirty="0"/>
              <a:t>UPDATE</a:t>
            </a:r>
          </a:p>
          <a:p>
            <a:pPr eaLnBrk="1" hangingPunct="1"/>
            <a:r>
              <a:rPr lang="bg-BG" dirty="0"/>
              <a:t>Премахване на редове от таблицата</a:t>
            </a:r>
            <a:br>
              <a:rPr lang="bg-BG" dirty="0"/>
            </a:br>
            <a:r>
              <a:rPr lang="bg-BG" dirty="0"/>
              <a:t>Оператор </a:t>
            </a:r>
            <a:r>
              <a:rPr lang="en-US" b="1" dirty="0"/>
              <a:t>DELETE</a:t>
            </a:r>
          </a:p>
          <a:p>
            <a:pPr eaLnBrk="1" hangingPunct="1"/>
            <a:r>
              <a:rPr lang="bg-BG" dirty="0"/>
              <a:t>Изчистване, опразване на таблицата за следващо използване</a:t>
            </a:r>
            <a:br>
              <a:rPr lang="bg-BG" dirty="0"/>
            </a:br>
            <a:r>
              <a:rPr lang="bg-BG" dirty="0"/>
              <a:t>Оператор</a:t>
            </a:r>
            <a:r>
              <a:rPr lang="bg-BG" b="1" dirty="0"/>
              <a:t> </a:t>
            </a:r>
            <a:r>
              <a:rPr lang="en-US" b="1" dirty="0"/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1806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581206" cy="864096"/>
          </a:xfrm>
        </p:spPr>
        <p:txBody>
          <a:bodyPr/>
          <a:lstStyle/>
          <a:p>
            <a:pPr eaLnBrk="1" hangingPunct="1"/>
            <a:r>
              <a:rPr lang="bg-BG" sz="3200" dirty="0"/>
              <a:t>Допълнителни елементи на </a:t>
            </a:r>
            <a:r>
              <a:rPr lang="en-US" sz="3200" dirty="0"/>
              <a:t>T-SQL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47800"/>
            <a:ext cx="8079432" cy="4800600"/>
          </a:xfrm>
        </p:spPr>
        <p:txBody>
          <a:bodyPr/>
          <a:lstStyle/>
          <a:p>
            <a:pPr lvl="1" eaLnBrk="1" hangingPunct="1"/>
            <a:r>
              <a:rPr lang="bg-BG" sz="2600" dirty="0"/>
              <a:t>Променливи </a:t>
            </a:r>
          </a:p>
          <a:p>
            <a:pPr lvl="1" eaLnBrk="1" hangingPunct="1"/>
            <a:r>
              <a:rPr lang="bg-BG" sz="2600" dirty="0"/>
              <a:t>Оператори</a:t>
            </a:r>
          </a:p>
          <a:p>
            <a:pPr lvl="1" eaLnBrk="1" hangingPunct="1"/>
            <a:r>
              <a:rPr lang="bg-BG" sz="2600" dirty="0"/>
              <a:t>Функции</a:t>
            </a:r>
          </a:p>
          <a:p>
            <a:pPr lvl="1" eaLnBrk="1" hangingPunct="1"/>
            <a:r>
              <a:rPr lang="bg-BG" sz="2600" dirty="0"/>
              <a:t>Управление на потока от данни – </a:t>
            </a:r>
            <a:r>
              <a:rPr lang="en-US" sz="2600" dirty="0"/>
              <a:t>begin</a:t>
            </a:r>
            <a:r>
              <a:rPr lang="bg-BG" sz="2600" dirty="0"/>
              <a:t>.</a:t>
            </a:r>
            <a:r>
              <a:rPr lang="en-US" sz="2600" dirty="0"/>
              <a:t>..end,</a:t>
            </a:r>
            <a:r>
              <a:rPr lang="bg-BG" sz="2600" dirty="0"/>
              <a:t> </a:t>
            </a:r>
            <a:r>
              <a:rPr lang="en-US" sz="2600" dirty="0"/>
              <a:t>if</a:t>
            </a:r>
            <a:r>
              <a:rPr lang="bg-BG" sz="2600" dirty="0"/>
              <a:t>..</a:t>
            </a:r>
            <a:r>
              <a:rPr lang="en-US" sz="2600" dirty="0"/>
              <a:t>, while</a:t>
            </a:r>
            <a:r>
              <a:rPr lang="bg-BG" sz="2600" dirty="0"/>
              <a:t>...</a:t>
            </a:r>
            <a:r>
              <a:rPr lang="en-US" sz="2600" dirty="0"/>
              <a:t>, case</a:t>
            </a:r>
            <a:r>
              <a:rPr lang="bg-BG" sz="2600" dirty="0"/>
              <a:t>...</a:t>
            </a:r>
            <a:endParaRPr lang="en-US" sz="2600" dirty="0"/>
          </a:p>
          <a:p>
            <a:pPr lvl="1" eaLnBrk="1" hangingPunct="1"/>
            <a:r>
              <a:rPr lang="bg-BG" sz="2600" dirty="0"/>
              <a:t>Коментари :</a:t>
            </a:r>
            <a:endParaRPr lang="en-US" sz="2600" dirty="0"/>
          </a:p>
          <a:p>
            <a:pPr marL="457200" lvl="1" indent="0" eaLnBrk="1" hangingPunct="1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--</a:t>
            </a:r>
            <a:r>
              <a:rPr lang="bg-BG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за един ред</a:t>
            </a:r>
            <a:br>
              <a:rPr lang="en-US" sz="2600" dirty="0"/>
            </a:b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/* </a:t>
            </a:r>
            <a:r>
              <a:rPr lang="bg-BG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 </a:t>
            </a:r>
          </a:p>
          <a:p>
            <a:pPr marL="457200" lvl="1" indent="0" eaLnBrk="1" hangingPunct="1">
              <a:buNone/>
            </a:pPr>
            <a:r>
              <a:rPr lang="bg-BG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няколко</a:t>
            </a:r>
          </a:p>
          <a:p>
            <a:pPr marL="457200" lvl="1" indent="0" eaLnBrk="1" hangingPunct="1">
              <a:buNone/>
            </a:pPr>
            <a:r>
              <a:rPr lang="bg-BG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реда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*/</a:t>
            </a:r>
            <a:r>
              <a:rPr lang="bg-BG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theme/theme1.xml><?xml version="1.0" encoding="utf-8"?>
<a:theme xmlns:a="http://schemas.openxmlformats.org/drawingml/2006/main" name="SQL Server">
  <a:themeElements>
    <a:clrScheme name="SQL Ser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QL Serv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QL Ser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QL Server">
  <a:themeElements>
    <a:clrScheme name="SQL Ser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QL Serv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QL Ser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SQL-intr</Template>
  <TotalTime>4668</TotalTime>
  <Words>2367</Words>
  <Application>Microsoft Office PowerPoint</Application>
  <PresentationFormat>On-screen Show (4:3)</PresentationFormat>
  <Paragraphs>486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Calisto MT</vt:lpstr>
      <vt:lpstr>Courier</vt:lpstr>
      <vt:lpstr>Wingdings</vt:lpstr>
      <vt:lpstr>SQL Server</vt:lpstr>
      <vt:lpstr>1_SQL Server</vt:lpstr>
      <vt:lpstr>Structured Query Language (SQL)</vt:lpstr>
      <vt:lpstr>История</vt:lpstr>
      <vt:lpstr>Transact-SQL (T-SQL)</vt:lpstr>
      <vt:lpstr>Елементи на Transact-SQL</vt:lpstr>
      <vt:lpstr>Data Definition Language  (Език за дефиниране на данните)</vt:lpstr>
      <vt:lpstr>Data Control Language (Език за контрол на данните)</vt:lpstr>
      <vt:lpstr>Data Manipulation Language  (Език за манипулиране с данните)</vt:lpstr>
      <vt:lpstr>Data Manipulation Language  (Език за манипулиране с данните)</vt:lpstr>
      <vt:lpstr>Допълнителни елементи на T-SQL</vt:lpstr>
      <vt:lpstr>Идентификатори</vt:lpstr>
      <vt:lpstr>Стандартни идентификатори</vt:lpstr>
      <vt:lpstr>Разграничени (delimited) идентификатори</vt:lpstr>
      <vt:lpstr>Оператори </vt:lpstr>
      <vt:lpstr>Изрази </vt:lpstr>
      <vt:lpstr>Изпълнение на T-SQL конструкции </vt:lpstr>
      <vt:lpstr>Изпълнение на T-SQL конструкции</vt:lpstr>
      <vt:lpstr>Изпълнение на T-SQL конструкции</vt:lpstr>
      <vt:lpstr>Изпълнение на T-SQL конструкции</vt:lpstr>
      <vt:lpstr>Транзакции</vt:lpstr>
      <vt:lpstr>Пример на транзакция</vt:lpstr>
      <vt:lpstr>Извличане на данни от релационна база от данни</vt:lpstr>
      <vt:lpstr>Оператор SELECT</vt:lpstr>
      <vt:lpstr>База от данни Northwind</vt:lpstr>
      <vt:lpstr>Частичен модел на БД Northwind </vt:lpstr>
      <vt:lpstr>Примери  на Select:</vt:lpstr>
      <vt:lpstr>Примери на Select:</vt:lpstr>
      <vt:lpstr>Извличане кода на стоката, стойността на поръчаното количество и номера на поръчката</vt:lpstr>
      <vt:lpstr>Частичен синтаксис на SELECT за извличане на данни от една таблица</vt:lpstr>
      <vt:lpstr>PowerPoint Presentation</vt:lpstr>
      <vt:lpstr>Специфициране на колоните,  които да се върнат в резултата</vt:lpstr>
      <vt:lpstr>Елементи на списъка за избор</vt:lpstr>
      <vt:lpstr>Примери:</vt:lpstr>
      <vt:lpstr>Елементи на списъка за избор</vt:lpstr>
      <vt:lpstr>Пример</vt:lpstr>
      <vt:lpstr>Именуване на колоните в резултата</vt:lpstr>
      <vt:lpstr>Пример</vt:lpstr>
      <vt:lpstr>Клауза WHERE &lt;search_condition&gt;</vt:lpstr>
      <vt:lpstr>Задаване на условие за търсене &lt;search_condition&gt;</vt:lpstr>
      <vt:lpstr>Пример</vt:lpstr>
      <vt:lpstr>Пример</vt:lpstr>
      <vt:lpstr>Задаване на затворен интервал от стойности</vt:lpstr>
      <vt:lpstr>Задаване на списък от стойности:  IN (n1,n2,…) </vt:lpstr>
      <vt:lpstr>Особености при задаване на условия за сравнение</vt:lpstr>
      <vt:lpstr>Сравнение на низове  с непълно съвпадение</vt:lpstr>
      <vt:lpstr>Символи, използвани в шаблони за сравнение с ключовата дума LIKE (NOT LIKE)</vt:lpstr>
      <vt:lpstr>Задаване на условие за липса или наличие на стойност </vt:lpstr>
      <vt:lpstr>Задаване на условие за липса или наличие на стойност </vt:lpstr>
      <vt:lpstr>Сортиране на резултата (подреждане на редовете в резултатния набор) </vt:lpstr>
      <vt:lpstr>Примери</vt:lpstr>
      <vt:lpstr>Ключови думи, контролиращи резултатния набор:</vt:lpstr>
      <vt:lpstr>Примери</vt:lpstr>
      <vt:lpstr>Създаване на нова таблица с резултата от SELECT</vt:lpstr>
      <vt:lpstr>Особености при създаване на нова таблица от резултатния набор</vt:lpstr>
      <vt:lpstr>Пример:Създаване на нова таблица с данни за клиентите от USA</vt:lpstr>
      <vt:lpstr>Temporary tables (временни таблици)</vt:lpstr>
      <vt:lpstr>Пример:Извличане на данни за клиентите от London и съхраняването им в локална временна  таблица (local temporary table) </vt:lpstr>
      <vt:lpstr>Пример:Извличане на данни за клиентите от London и съхраняването им в глобална временна  таблица (global temporary table) </vt:lpstr>
      <vt:lpstr>Проверка за съществуването на дадена таблица и ако „да“ премахване на същата от базата от данни. </vt:lpstr>
      <vt:lpstr>ФУНКЦИИ</vt:lpstr>
      <vt:lpstr>Примери</vt:lpstr>
      <vt:lpstr>Функции за дата и време</vt:lpstr>
      <vt:lpstr>Пример:</vt:lpstr>
      <vt:lpstr>Функции CAST и CONVERT </vt:lpstr>
      <vt:lpstr>Пример:</vt:lpstr>
      <vt:lpstr>Style при използване на CONVERT за преобразуване на дати</vt:lpstr>
      <vt:lpstr>PowerPoint Presentation</vt:lpstr>
      <vt:lpstr>Примери за преобразуване формата на датата</vt:lpstr>
      <vt:lpstr>PowerPoint Presentation</vt:lpstr>
      <vt:lpstr>DATEDIFF ( datepart , startdate , enddate ) изчислява разликата между крайната и началната дата в години или тримесечия, месеци, дни,…(задава се като datepart) </vt:lpstr>
      <vt:lpstr>Пример:</vt:lpstr>
    </vt:vector>
  </TitlesOfParts>
  <Company>University of Economics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Maria Kasheva</dc:creator>
  <cp:lastModifiedBy>Иван К.</cp:lastModifiedBy>
  <cp:revision>398</cp:revision>
  <dcterms:created xsi:type="dcterms:W3CDTF">2001-11-15T20:33:29Z</dcterms:created>
  <dcterms:modified xsi:type="dcterms:W3CDTF">2019-11-24T09:06:16Z</dcterms:modified>
</cp:coreProperties>
</file>