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9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  <p:sldMasterId id="2147483701" r:id="rId3"/>
  </p:sldMasterIdLst>
  <p:notesMasterIdLst>
    <p:notesMasterId r:id="rId48"/>
  </p:notesMasterIdLst>
  <p:handoutMasterIdLst>
    <p:handoutMasterId r:id="rId49"/>
  </p:handoutMasterIdLst>
  <p:sldIdLst>
    <p:sldId id="258" r:id="rId4"/>
    <p:sldId id="286" r:id="rId5"/>
    <p:sldId id="259" r:id="rId6"/>
    <p:sldId id="306" r:id="rId7"/>
    <p:sldId id="340" r:id="rId8"/>
    <p:sldId id="285" r:id="rId9"/>
    <p:sldId id="308" r:id="rId10"/>
    <p:sldId id="309" r:id="rId11"/>
    <p:sldId id="297" r:id="rId12"/>
    <p:sldId id="296" r:id="rId13"/>
    <p:sldId id="261" r:id="rId14"/>
    <p:sldId id="310" r:id="rId15"/>
    <p:sldId id="307" r:id="rId16"/>
    <p:sldId id="293" r:id="rId17"/>
    <p:sldId id="311" r:id="rId18"/>
    <p:sldId id="312" r:id="rId19"/>
    <p:sldId id="342" r:id="rId20"/>
    <p:sldId id="305" r:id="rId21"/>
    <p:sldId id="341" r:id="rId22"/>
    <p:sldId id="295" r:id="rId23"/>
    <p:sldId id="314" r:id="rId24"/>
    <p:sldId id="299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15" r:id="rId34"/>
    <p:sldId id="346" r:id="rId35"/>
    <p:sldId id="348" r:id="rId36"/>
    <p:sldId id="288" r:id="rId37"/>
    <p:sldId id="359" r:id="rId38"/>
    <p:sldId id="316" r:id="rId39"/>
    <p:sldId id="318" r:id="rId40"/>
    <p:sldId id="360" r:id="rId41"/>
    <p:sldId id="363" r:id="rId42"/>
    <p:sldId id="320" r:id="rId43"/>
    <p:sldId id="319" r:id="rId44"/>
    <p:sldId id="282" r:id="rId45"/>
    <p:sldId id="361" r:id="rId46"/>
    <p:sldId id="362" r:id="rId4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FF3300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81898" autoAdjust="0"/>
  </p:normalViewPr>
  <p:slideViewPr>
    <p:cSldViewPr>
      <p:cViewPr varScale="1">
        <p:scale>
          <a:sx n="70" d="100"/>
          <a:sy n="70" d="100"/>
        </p:scale>
        <p:origin x="160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67AA7-C309-4F44-855B-A9342A4BC8B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D2624DC6-DDC3-4D37-AA4F-2C0A9997A17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PRODUCTS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ProductID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 - PK</a:t>
          </a:r>
        </a:p>
      </dgm:t>
    </dgm:pt>
    <dgm:pt modelId="{FD37BF68-3957-4D6A-AE6F-3A4017A5F967}" type="parTrans" cxnId="{E39118C2-0AAB-443A-8861-6B824533F6A1}">
      <dgm:prSet/>
      <dgm:spPr/>
      <dgm:t>
        <a:bodyPr/>
        <a:lstStyle/>
        <a:p>
          <a:endParaRPr lang="en-GB"/>
        </a:p>
      </dgm:t>
    </dgm:pt>
    <dgm:pt modelId="{C87C5BED-4FE0-48F3-866E-D6FB3DD70E1D}" type="sibTrans" cxnId="{E39118C2-0AAB-443A-8861-6B824533F6A1}">
      <dgm:prSet/>
      <dgm:spPr/>
      <dgm:t>
        <a:bodyPr/>
        <a:lstStyle/>
        <a:p>
          <a:endParaRPr lang="en-GB"/>
        </a:p>
      </dgm:t>
    </dgm:pt>
    <dgm:pt modelId="{A950598A-2BEF-442F-9CAE-3A6A7D025C5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ORDER DETAILS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ProductID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 – FK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OrderID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 - FK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1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endParaRPr>
        </a:p>
      </dgm:t>
    </dgm:pt>
    <dgm:pt modelId="{1FD0F878-1764-4E1D-BBDA-9F0AAC23F489}" type="parTrans" cxnId="{51B093FB-C320-43EA-AA88-A8A623EB5A5B}">
      <dgm:prSet/>
      <dgm:spPr/>
      <dgm:t>
        <a:bodyPr/>
        <a:lstStyle/>
        <a:p>
          <a:endParaRPr lang="en-GB"/>
        </a:p>
      </dgm:t>
    </dgm:pt>
    <dgm:pt modelId="{7112055C-ED4A-491B-86BB-38C92CADC139}" type="sibTrans" cxnId="{51B093FB-C320-43EA-AA88-A8A623EB5A5B}">
      <dgm:prSet/>
      <dgm:spPr/>
      <dgm:t>
        <a:bodyPr/>
        <a:lstStyle/>
        <a:p>
          <a:endParaRPr lang="en-GB"/>
        </a:p>
      </dgm:t>
    </dgm:pt>
    <dgm:pt modelId="{46D78E61-8391-4270-8706-C63A73E5AB1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ORDERS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OrderID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 – PK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CustomerID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 – FK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endParaRPr>
        </a:p>
      </dgm:t>
    </dgm:pt>
    <dgm:pt modelId="{D6EE2250-5755-4A10-AB20-785D723893E1}" type="parTrans" cxnId="{FFB3DECB-B5BB-4171-88A5-6D8A128CBE1E}">
      <dgm:prSet/>
      <dgm:spPr/>
      <dgm:t>
        <a:bodyPr/>
        <a:lstStyle/>
        <a:p>
          <a:endParaRPr lang="en-GB"/>
        </a:p>
      </dgm:t>
    </dgm:pt>
    <dgm:pt modelId="{938A7CBA-F585-43F5-838E-B95B6FA81A6A}" type="sibTrans" cxnId="{FFB3DECB-B5BB-4171-88A5-6D8A128CBE1E}">
      <dgm:prSet/>
      <dgm:spPr/>
      <dgm:t>
        <a:bodyPr/>
        <a:lstStyle/>
        <a:p>
          <a:endParaRPr lang="en-GB"/>
        </a:p>
      </dgm:t>
    </dgm:pt>
    <dgm:pt modelId="{6D9038A7-6114-48C3-A776-23CDB20A46E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CUSTOMERS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CustomerID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 - PK</a:t>
          </a:r>
        </a:p>
      </dgm:t>
    </dgm:pt>
    <dgm:pt modelId="{02A5C84A-AF21-49A5-938A-30B56AAAB013}" type="parTrans" cxnId="{ABFCD2A8-87F8-482D-A6FF-228D8C37E1C4}">
      <dgm:prSet/>
      <dgm:spPr/>
      <dgm:t>
        <a:bodyPr/>
        <a:lstStyle/>
        <a:p>
          <a:endParaRPr lang="en-GB"/>
        </a:p>
      </dgm:t>
    </dgm:pt>
    <dgm:pt modelId="{98DB36F0-5E8A-4282-B3DB-FAD57EFE971E}" type="sibTrans" cxnId="{ABFCD2A8-87F8-482D-A6FF-228D8C37E1C4}">
      <dgm:prSet/>
      <dgm:spPr/>
      <dgm:t>
        <a:bodyPr/>
        <a:lstStyle/>
        <a:p>
          <a:endParaRPr lang="en-GB"/>
        </a:p>
      </dgm:t>
    </dgm:pt>
    <dgm:pt modelId="{8B45C1B5-7E50-4307-AD49-9B3B588CB350}" type="pres">
      <dgm:prSet presAssocID="{69667AA7-C309-4F44-855B-A9342A4BC8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799256-4361-4A81-B248-743969CD87FA}" type="pres">
      <dgm:prSet presAssocID="{D2624DC6-DDC3-4D37-AA4F-2C0A9997A17B}" presName="hierRoot1" presStyleCnt="0">
        <dgm:presLayoutVars>
          <dgm:hierBranch/>
        </dgm:presLayoutVars>
      </dgm:prSet>
      <dgm:spPr/>
    </dgm:pt>
    <dgm:pt modelId="{86F56E00-87D7-4BD5-A8FC-7D9A24654001}" type="pres">
      <dgm:prSet presAssocID="{D2624DC6-DDC3-4D37-AA4F-2C0A9997A17B}" presName="rootComposite1" presStyleCnt="0"/>
      <dgm:spPr/>
    </dgm:pt>
    <dgm:pt modelId="{452B7D79-2B94-439C-A54A-8F3F78E4A001}" type="pres">
      <dgm:prSet presAssocID="{D2624DC6-DDC3-4D37-AA4F-2C0A9997A17B}" presName="rootText1" presStyleLbl="node0" presStyleIdx="0" presStyleCnt="1">
        <dgm:presLayoutVars>
          <dgm:chPref val="3"/>
        </dgm:presLayoutVars>
      </dgm:prSet>
      <dgm:spPr/>
    </dgm:pt>
    <dgm:pt modelId="{65CF59D6-5E11-4C36-92F5-BEA10344688C}" type="pres">
      <dgm:prSet presAssocID="{D2624DC6-DDC3-4D37-AA4F-2C0A9997A17B}" presName="rootConnector1" presStyleLbl="node1" presStyleIdx="0" presStyleCnt="0"/>
      <dgm:spPr/>
    </dgm:pt>
    <dgm:pt modelId="{1D78EE87-4113-4BBD-9813-B9B26798781C}" type="pres">
      <dgm:prSet presAssocID="{D2624DC6-DDC3-4D37-AA4F-2C0A9997A17B}" presName="hierChild2" presStyleCnt="0"/>
      <dgm:spPr/>
    </dgm:pt>
    <dgm:pt modelId="{CD0DE1B7-7D29-490B-9433-F9FDFBA468A9}" type="pres">
      <dgm:prSet presAssocID="{1FD0F878-1764-4E1D-BBDA-9F0AAC23F489}" presName="Name35" presStyleLbl="parChTrans1D2" presStyleIdx="0" presStyleCnt="1"/>
      <dgm:spPr/>
    </dgm:pt>
    <dgm:pt modelId="{932D80B4-6AB3-408F-B509-09A9E6A80A47}" type="pres">
      <dgm:prSet presAssocID="{A950598A-2BEF-442F-9CAE-3A6A7D025C53}" presName="hierRoot2" presStyleCnt="0">
        <dgm:presLayoutVars>
          <dgm:hierBranch/>
        </dgm:presLayoutVars>
      </dgm:prSet>
      <dgm:spPr/>
    </dgm:pt>
    <dgm:pt modelId="{1E1BC622-9B8F-419E-9E2F-6647D8319049}" type="pres">
      <dgm:prSet presAssocID="{A950598A-2BEF-442F-9CAE-3A6A7D025C53}" presName="rootComposite" presStyleCnt="0"/>
      <dgm:spPr/>
    </dgm:pt>
    <dgm:pt modelId="{4E910FBC-40DA-408C-9029-F23C31E91E01}" type="pres">
      <dgm:prSet presAssocID="{A950598A-2BEF-442F-9CAE-3A6A7D025C53}" presName="rootText" presStyleLbl="node2" presStyleIdx="0" presStyleCnt="1">
        <dgm:presLayoutVars>
          <dgm:chPref val="3"/>
        </dgm:presLayoutVars>
      </dgm:prSet>
      <dgm:spPr/>
    </dgm:pt>
    <dgm:pt modelId="{C9927309-C60B-4CCB-8AB8-95E38EC2871A}" type="pres">
      <dgm:prSet presAssocID="{A950598A-2BEF-442F-9CAE-3A6A7D025C53}" presName="rootConnector" presStyleLbl="node2" presStyleIdx="0" presStyleCnt="1"/>
      <dgm:spPr/>
    </dgm:pt>
    <dgm:pt modelId="{1E245E14-18B3-4158-8775-CBCF790543F3}" type="pres">
      <dgm:prSet presAssocID="{A950598A-2BEF-442F-9CAE-3A6A7D025C53}" presName="hierChild4" presStyleCnt="0"/>
      <dgm:spPr/>
    </dgm:pt>
    <dgm:pt modelId="{1A186001-EE21-4744-9C5E-A8C73797C392}" type="pres">
      <dgm:prSet presAssocID="{D6EE2250-5755-4A10-AB20-785D723893E1}" presName="Name35" presStyleLbl="parChTrans1D3" presStyleIdx="0" presStyleCnt="1"/>
      <dgm:spPr/>
    </dgm:pt>
    <dgm:pt modelId="{61CBE25F-6A01-45EC-96D4-E4D102776137}" type="pres">
      <dgm:prSet presAssocID="{46D78E61-8391-4270-8706-C63A73E5AB19}" presName="hierRoot2" presStyleCnt="0">
        <dgm:presLayoutVars>
          <dgm:hierBranch val="r"/>
        </dgm:presLayoutVars>
      </dgm:prSet>
      <dgm:spPr/>
    </dgm:pt>
    <dgm:pt modelId="{BE70AE21-82CC-4A2F-A47E-527A73F8A7F8}" type="pres">
      <dgm:prSet presAssocID="{46D78E61-8391-4270-8706-C63A73E5AB19}" presName="rootComposite" presStyleCnt="0"/>
      <dgm:spPr/>
    </dgm:pt>
    <dgm:pt modelId="{81B96AD0-3DC0-4AC8-9A74-055B200F157B}" type="pres">
      <dgm:prSet presAssocID="{46D78E61-8391-4270-8706-C63A73E5AB19}" presName="rootText" presStyleLbl="node3" presStyleIdx="0" presStyleCnt="1">
        <dgm:presLayoutVars>
          <dgm:chPref val="3"/>
        </dgm:presLayoutVars>
      </dgm:prSet>
      <dgm:spPr/>
    </dgm:pt>
    <dgm:pt modelId="{AD528CA5-EEF4-4923-A72F-268F6B4C8267}" type="pres">
      <dgm:prSet presAssocID="{46D78E61-8391-4270-8706-C63A73E5AB19}" presName="rootConnector" presStyleLbl="node3" presStyleIdx="0" presStyleCnt="1"/>
      <dgm:spPr/>
    </dgm:pt>
    <dgm:pt modelId="{A8AC0823-6FF0-417F-A9CA-1C6FCAA997F6}" type="pres">
      <dgm:prSet presAssocID="{46D78E61-8391-4270-8706-C63A73E5AB19}" presName="hierChild4" presStyleCnt="0"/>
      <dgm:spPr/>
    </dgm:pt>
    <dgm:pt modelId="{32993100-69C6-44A1-9342-F39CDF447E8E}" type="pres">
      <dgm:prSet presAssocID="{02A5C84A-AF21-49A5-938A-30B56AAAB013}" presName="Name50" presStyleLbl="parChTrans1D4" presStyleIdx="0" presStyleCnt="1"/>
      <dgm:spPr/>
    </dgm:pt>
    <dgm:pt modelId="{B31E0771-8922-4710-BB0F-544A2B87E44D}" type="pres">
      <dgm:prSet presAssocID="{6D9038A7-6114-48C3-A776-23CDB20A46E3}" presName="hierRoot2" presStyleCnt="0">
        <dgm:presLayoutVars>
          <dgm:hierBranch val="r"/>
        </dgm:presLayoutVars>
      </dgm:prSet>
      <dgm:spPr/>
    </dgm:pt>
    <dgm:pt modelId="{A6432332-60FA-49AD-AC95-D522E5F24A3B}" type="pres">
      <dgm:prSet presAssocID="{6D9038A7-6114-48C3-A776-23CDB20A46E3}" presName="rootComposite" presStyleCnt="0"/>
      <dgm:spPr/>
    </dgm:pt>
    <dgm:pt modelId="{CB9E1D7D-972B-4F1C-94CF-A78BC0127411}" type="pres">
      <dgm:prSet presAssocID="{6D9038A7-6114-48C3-A776-23CDB20A46E3}" presName="rootText" presStyleLbl="node4" presStyleIdx="0" presStyleCnt="1">
        <dgm:presLayoutVars>
          <dgm:chPref val="3"/>
        </dgm:presLayoutVars>
      </dgm:prSet>
      <dgm:spPr/>
    </dgm:pt>
    <dgm:pt modelId="{EBEA118B-3FCE-4A2B-8AEB-EE03ACCEE64E}" type="pres">
      <dgm:prSet presAssocID="{6D9038A7-6114-48C3-A776-23CDB20A46E3}" presName="rootConnector" presStyleLbl="node4" presStyleIdx="0" presStyleCnt="1"/>
      <dgm:spPr/>
    </dgm:pt>
    <dgm:pt modelId="{91ECE9C3-F247-4921-AD33-A9E62B16AC74}" type="pres">
      <dgm:prSet presAssocID="{6D9038A7-6114-48C3-A776-23CDB20A46E3}" presName="hierChild4" presStyleCnt="0"/>
      <dgm:spPr/>
    </dgm:pt>
    <dgm:pt modelId="{9F4626A5-0B37-43EF-98AF-3DD3AF920872}" type="pres">
      <dgm:prSet presAssocID="{6D9038A7-6114-48C3-A776-23CDB20A46E3}" presName="hierChild5" presStyleCnt="0"/>
      <dgm:spPr/>
    </dgm:pt>
    <dgm:pt modelId="{BCBF35CC-9F01-4116-BB1A-7022D9F922A0}" type="pres">
      <dgm:prSet presAssocID="{46D78E61-8391-4270-8706-C63A73E5AB19}" presName="hierChild5" presStyleCnt="0"/>
      <dgm:spPr/>
    </dgm:pt>
    <dgm:pt modelId="{F645DE90-F5D1-4E57-BD7E-789E3FA00BA6}" type="pres">
      <dgm:prSet presAssocID="{A950598A-2BEF-442F-9CAE-3A6A7D025C53}" presName="hierChild5" presStyleCnt="0"/>
      <dgm:spPr/>
    </dgm:pt>
    <dgm:pt modelId="{4849B9F5-5611-4C97-B06E-65B82A2F084E}" type="pres">
      <dgm:prSet presAssocID="{D2624DC6-DDC3-4D37-AA4F-2C0A9997A17B}" presName="hierChild3" presStyleCnt="0"/>
      <dgm:spPr/>
    </dgm:pt>
  </dgm:ptLst>
  <dgm:cxnLst>
    <dgm:cxn modelId="{50151304-D2EB-4052-863E-39B99F27649F}" type="presOf" srcId="{02A5C84A-AF21-49A5-938A-30B56AAAB013}" destId="{32993100-69C6-44A1-9342-F39CDF447E8E}" srcOrd="0" destOrd="0" presId="urn:microsoft.com/office/officeart/2005/8/layout/orgChart1"/>
    <dgm:cxn modelId="{A16C2A06-9392-4534-ACDA-0E9C710E5172}" type="presOf" srcId="{D2624DC6-DDC3-4D37-AA4F-2C0A9997A17B}" destId="{452B7D79-2B94-439C-A54A-8F3F78E4A001}" srcOrd="0" destOrd="0" presId="urn:microsoft.com/office/officeart/2005/8/layout/orgChart1"/>
    <dgm:cxn modelId="{BEA3080C-DBCA-49B7-A579-932BD84193F2}" type="presOf" srcId="{D6EE2250-5755-4A10-AB20-785D723893E1}" destId="{1A186001-EE21-4744-9C5E-A8C73797C392}" srcOrd="0" destOrd="0" presId="urn:microsoft.com/office/officeart/2005/8/layout/orgChart1"/>
    <dgm:cxn modelId="{4C34EC0E-FE8B-4DD2-999A-F90A7C2AB347}" type="presOf" srcId="{A950598A-2BEF-442F-9CAE-3A6A7D025C53}" destId="{4E910FBC-40DA-408C-9029-F23C31E91E01}" srcOrd="0" destOrd="0" presId="urn:microsoft.com/office/officeart/2005/8/layout/orgChart1"/>
    <dgm:cxn modelId="{BB0F2D14-EE55-4FD6-A388-60454D7E86FA}" type="presOf" srcId="{A950598A-2BEF-442F-9CAE-3A6A7D025C53}" destId="{C9927309-C60B-4CCB-8AB8-95E38EC2871A}" srcOrd="1" destOrd="0" presId="urn:microsoft.com/office/officeart/2005/8/layout/orgChart1"/>
    <dgm:cxn modelId="{519DFA1B-0F9A-4154-87C4-49C65F89840A}" type="presOf" srcId="{46D78E61-8391-4270-8706-C63A73E5AB19}" destId="{81B96AD0-3DC0-4AC8-9A74-055B200F157B}" srcOrd="0" destOrd="0" presId="urn:microsoft.com/office/officeart/2005/8/layout/orgChart1"/>
    <dgm:cxn modelId="{545B2263-117A-469B-8599-05C5FCAC171A}" type="presOf" srcId="{6D9038A7-6114-48C3-A776-23CDB20A46E3}" destId="{EBEA118B-3FCE-4A2B-8AEB-EE03ACCEE64E}" srcOrd="1" destOrd="0" presId="urn:microsoft.com/office/officeart/2005/8/layout/orgChart1"/>
    <dgm:cxn modelId="{ABFCD2A8-87F8-482D-A6FF-228D8C37E1C4}" srcId="{46D78E61-8391-4270-8706-C63A73E5AB19}" destId="{6D9038A7-6114-48C3-A776-23CDB20A46E3}" srcOrd="0" destOrd="0" parTransId="{02A5C84A-AF21-49A5-938A-30B56AAAB013}" sibTransId="{98DB36F0-5E8A-4282-B3DB-FAD57EFE971E}"/>
    <dgm:cxn modelId="{46958FAE-ED01-4DF2-B6A9-9F5D6999CB5A}" type="presOf" srcId="{69667AA7-C309-4F44-855B-A9342A4BC8B7}" destId="{8B45C1B5-7E50-4307-AD49-9B3B588CB350}" srcOrd="0" destOrd="0" presId="urn:microsoft.com/office/officeart/2005/8/layout/orgChart1"/>
    <dgm:cxn modelId="{C09F7BBB-6C7F-44A8-BCC9-C9B383626AEF}" type="presOf" srcId="{46D78E61-8391-4270-8706-C63A73E5AB19}" destId="{AD528CA5-EEF4-4923-A72F-268F6B4C8267}" srcOrd="1" destOrd="0" presId="urn:microsoft.com/office/officeart/2005/8/layout/orgChart1"/>
    <dgm:cxn modelId="{E39118C2-0AAB-443A-8861-6B824533F6A1}" srcId="{69667AA7-C309-4F44-855B-A9342A4BC8B7}" destId="{D2624DC6-DDC3-4D37-AA4F-2C0A9997A17B}" srcOrd="0" destOrd="0" parTransId="{FD37BF68-3957-4D6A-AE6F-3A4017A5F967}" sibTransId="{C87C5BED-4FE0-48F3-866E-D6FB3DD70E1D}"/>
    <dgm:cxn modelId="{FFB3DECB-B5BB-4171-88A5-6D8A128CBE1E}" srcId="{A950598A-2BEF-442F-9CAE-3A6A7D025C53}" destId="{46D78E61-8391-4270-8706-C63A73E5AB19}" srcOrd="0" destOrd="0" parTransId="{D6EE2250-5755-4A10-AB20-785D723893E1}" sibTransId="{938A7CBA-F585-43F5-838E-B95B6FA81A6A}"/>
    <dgm:cxn modelId="{31F7EACD-1845-4412-A181-A584592D5329}" type="presOf" srcId="{6D9038A7-6114-48C3-A776-23CDB20A46E3}" destId="{CB9E1D7D-972B-4F1C-94CF-A78BC0127411}" srcOrd="0" destOrd="0" presId="urn:microsoft.com/office/officeart/2005/8/layout/orgChart1"/>
    <dgm:cxn modelId="{D14FCAD1-5830-4F89-B242-6722B5DA428F}" type="presOf" srcId="{1FD0F878-1764-4E1D-BBDA-9F0AAC23F489}" destId="{CD0DE1B7-7D29-490B-9433-F9FDFBA468A9}" srcOrd="0" destOrd="0" presId="urn:microsoft.com/office/officeart/2005/8/layout/orgChart1"/>
    <dgm:cxn modelId="{059DA1DA-AEFB-45C7-A0B4-DAFF103695EA}" type="presOf" srcId="{D2624DC6-DDC3-4D37-AA4F-2C0A9997A17B}" destId="{65CF59D6-5E11-4C36-92F5-BEA10344688C}" srcOrd="1" destOrd="0" presId="urn:microsoft.com/office/officeart/2005/8/layout/orgChart1"/>
    <dgm:cxn modelId="{51B093FB-C320-43EA-AA88-A8A623EB5A5B}" srcId="{D2624DC6-DDC3-4D37-AA4F-2C0A9997A17B}" destId="{A950598A-2BEF-442F-9CAE-3A6A7D025C53}" srcOrd="0" destOrd="0" parTransId="{1FD0F878-1764-4E1D-BBDA-9F0AAC23F489}" sibTransId="{7112055C-ED4A-491B-86BB-38C92CADC139}"/>
    <dgm:cxn modelId="{4CB9891E-6F65-474F-AB75-1AB4838543A1}" type="presParOf" srcId="{8B45C1B5-7E50-4307-AD49-9B3B588CB350}" destId="{73799256-4361-4A81-B248-743969CD87FA}" srcOrd="0" destOrd="0" presId="urn:microsoft.com/office/officeart/2005/8/layout/orgChart1"/>
    <dgm:cxn modelId="{FF6F055F-AD2C-49FE-8317-8B1FA9519120}" type="presParOf" srcId="{73799256-4361-4A81-B248-743969CD87FA}" destId="{86F56E00-87D7-4BD5-A8FC-7D9A24654001}" srcOrd="0" destOrd="0" presId="urn:microsoft.com/office/officeart/2005/8/layout/orgChart1"/>
    <dgm:cxn modelId="{CA4E8982-4D92-42C1-BA99-265554A7BAFE}" type="presParOf" srcId="{86F56E00-87D7-4BD5-A8FC-7D9A24654001}" destId="{452B7D79-2B94-439C-A54A-8F3F78E4A001}" srcOrd="0" destOrd="0" presId="urn:microsoft.com/office/officeart/2005/8/layout/orgChart1"/>
    <dgm:cxn modelId="{F4B4323E-EB98-4ACE-8112-C5AB2C5656DC}" type="presParOf" srcId="{86F56E00-87D7-4BD5-A8FC-7D9A24654001}" destId="{65CF59D6-5E11-4C36-92F5-BEA10344688C}" srcOrd="1" destOrd="0" presId="urn:microsoft.com/office/officeart/2005/8/layout/orgChart1"/>
    <dgm:cxn modelId="{C8355B29-0445-4D0B-B027-5DE7654DC343}" type="presParOf" srcId="{73799256-4361-4A81-B248-743969CD87FA}" destId="{1D78EE87-4113-4BBD-9813-B9B26798781C}" srcOrd="1" destOrd="0" presId="urn:microsoft.com/office/officeart/2005/8/layout/orgChart1"/>
    <dgm:cxn modelId="{2F922DDD-44C8-4993-AB03-AEF327B690ED}" type="presParOf" srcId="{1D78EE87-4113-4BBD-9813-B9B26798781C}" destId="{CD0DE1B7-7D29-490B-9433-F9FDFBA468A9}" srcOrd="0" destOrd="0" presId="urn:microsoft.com/office/officeart/2005/8/layout/orgChart1"/>
    <dgm:cxn modelId="{89457B5F-FA72-4BA6-B01D-33E66DC35E07}" type="presParOf" srcId="{1D78EE87-4113-4BBD-9813-B9B26798781C}" destId="{932D80B4-6AB3-408F-B509-09A9E6A80A47}" srcOrd="1" destOrd="0" presId="urn:microsoft.com/office/officeart/2005/8/layout/orgChart1"/>
    <dgm:cxn modelId="{682739E3-8A98-4634-9493-241D749E73E4}" type="presParOf" srcId="{932D80B4-6AB3-408F-B509-09A9E6A80A47}" destId="{1E1BC622-9B8F-419E-9E2F-6647D8319049}" srcOrd="0" destOrd="0" presId="urn:microsoft.com/office/officeart/2005/8/layout/orgChart1"/>
    <dgm:cxn modelId="{4BE03215-9C73-45FB-990C-CA2984B6B272}" type="presParOf" srcId="{1E1BC622-9B8F-419E-9E2F-6647D8319049}" destId="{4E910FBC-40DA-408C-9029-F23C31E91E01}" srcOrd="0" destOrd="0" presId="urn:microsoft.com/office/officeart/2005/8/layout/orgChart1"/>
    <dgm:cxn modelId="{C433804E-B1FB-440A-9E53-C5AAAC12CB6E}" type="presParOf" srcId="{1E1BC622-9B8F-419E-9E2F-6647D8319049}" destId="{C9927309-C60B-4CCB-8AB8-95E38EC2871A}" srcOrd="1" destOrd="0" presId="urn:microsoft.com/office/officeart/2005/8/layout/orgChart1"/>
    <dgm:cxn modelId="{C379D2E0-CB61-4032-8629-5687C7423ACD}" type="presParOf" srcId="{932D80B4-6AB3-408F-B509-09A9E6A80A47}" destId="{1E245E14-18B3-4158-8775-CBCF790543F3}" srcOrd="1" destOrd="0" presId="urn:microsoft.com/office/officeart/2005/8/layout/orgChart1"/>
    <dgm:cxn modelId="{411CCEBB-00F2-42A4-A88D-47D5E6B640DA}" type="presParOf" srcId="{1E245E14-18B3-4158-8775-CBCF790543F3}" destId="{1A186001-EE21-4744-9C5E-A8C73797C392}" srcOrd="0" destOrd="0" presId="urn:microsoft.com/office/officeart/2005/8/layout/orgChart1"/>
    <dgm:cxn modelId="{5AAD695D-97EC-45C8-AAA2-62ABFFBC78C8}" type="presParOf" srcId="{1E245E14-18B3-4158-8775-CBCF790543F3}" destId="{61CBE25F-6A01-45EC-96D4-E4D102776137}" srcOrd="1" destOrd="0" presId="urn:microsoft.com/office/officeart/2005/8/layout/orgChart1"/>
    <dgm:cxn modelId="{189EA064-B130-4344-A3A7-ED250816ABAA}" type="presParOf" srcId="{61CBE25F-6A01-45EC-96D4-E4D102776137}" destId="{BE70AE21-82CC-4A2F-A47E-527A73F8A7F8}" srcOrd="0" destOrd="0" presId="urn:microsoft.com/office/officeart/2005/8/layout/orgChart1"/>
    <dgm:cxn modelId="{40079CFE-6B54-4486-87C6-5512301BCE08}" type="presParOf" srcId="{BE70AE21-82CC-4A2F-A47E-527A73F8A7F8}" destId="{81B96AD0-3DC0-4AC8-9A74-055B200F157B}" srcOrd="0" destOrd="0" presId="urn:microsoft.com/office/officeart/2005/8/layout/orgChart1"/>
    <dgm:cxn modelId="{0C7BD662-10A8-4C5B-837F-9576173CF6F3}" type="presParOf" srcId="{BE70AE21-82CC-4A2F-A47E-527A73F8A7F8}" destId="{AD528CA5-EEF4-4923-A72F-268F6B4C8267}" srcOrd="1" destOrd="0" presId="urn:microsoft.com/office/officeart/2005/8/layout/orgChart1"/>
    <dgm:cxn modelId="{D1AAFE9D-8CA9-4B38-933B-BE78A7055DC4}" type="presParOf" srcId="{61CBE25F-6A01-45EC-96D4-E4D102776137}" destId="{A8AC0823-6FF0-417F-A9CA-1C6FCAA997F6}" srcOrd="1" destOrd="0" presId="urn:microsoft.com/office/officeart/2005/8/layout/orgChart1"/>
    <dgm:cxn modelId="{458C4097-525B-4353-976A-6455E4976FA8}" type="presParOf" srcId="{A8AC0823-6FF0-417F-A9CA-1C6FCAA997F6}" destId="{32993100-69C6-44A1-9342-F39CDF447E8E}" srcOrd="0" destOrd="0" presId="urn:microsoft.com/office/officeart/2005/8/layout/orgChart1"/>
    <dgm:cxn modelId="{2795C2F4-18A2-479F-8296-C1C93AB7DE8C}" type="presParOf" srcId="{A8AC0823-6FF0-417F-A9CA-1C6FCAA997F6}" destId="{B31E0771-8922-4710-BB0F-544A2B87E44D}" srcOrd="1" destOrd="0" presId="urn:microsoft.com/office/officeart/2005/8/layout/orgChart1"/>
    <dgm:cxn modelId="{58B54B02-6106-4007-AB37-246B5B8A8C88}" type="presParOf" srcId="{B31E0771-8922-4710-BB0F-544A2B87E44D}" destId="{A6432332-60FA-49AD-AC95-D522E5F24A3B}" srcOrd="0" destOrd="0" presId="urn:microsoft.com/office/officeart/2005/8/layout/orgChart1"/>
    <dgm:cxn modelId="{4AFBA73E-5224-4F42-B45A-A53F159E48EA}" type="presParOf" srcId="{A6432332-60FA-49AD-AC95-D522E5F24A3B}" destId="{CB9E1D7D-972B-4F1C-94CF-A78BC0127411}" srcOrd="0" destOrd="0" presId="urn:microsoft.com/office/officeart/2005/8/layout/orgChart1"/>
    <dgm:cxn modelId="{C0E61216-266B-4A70-9673-2943FFA0ECE1}" type="presParOf" srcId="{A6432332-60FA-49AD-AC95-D522E5F24A3B}" destId="{EBEA118B-3FCE-4A2B-8AEB-EE03ACCEE64E}" srcOrd="1" destOrd="0" presId="urn:microsoft.com/office/officeart/2005/8/layout/orgChart1"/>
    <dgm:cxn modelId="{5BAC0984-E0BC-40B8-B315-3CAD18674E31}" type="presParOf" srcId="{B31E0771-8922-4710-BB0F-544A2B87E44D}" destId="{91ECE9C3-F247-4921-AD33-A9E62B16AC74}" srcOrd="1" destOrd="0" presId="urn:microsoft.com/office/officeart/2005/8/layout/orgChart1"/>
    <dgm:cxn modelId="{9F8A64D4-5DB8-41E5-9C17-0FF98DD5F3CE}" type="presParOf" srcId="{B31E0771-8922-4710-BB0F-544A2B87E44D}" destId="{9F4626A5-0B37-43EF-98AF-3DD3AF920872}" srcOrd="2" destOrd="0" presId="urn:microsoft.com/office/officeart/2005/8/layout/orgChart1"/>
    <dgm:cxn modelId="{E54C67FA-F0F5-4124-B5B5-2E98D89ADD81}" type="presParOf" srcId="{61CBE25F-6A01-45EC-96D4-E4D102776137}" destId="{BCBF35CC-9F01-4116-BB1A-7022D9F922A0}" srcOrd="2" destOrd="0" presId="urn:microsoft.com/office/officeart/2005/8/layout/orgChart1"/>
    <dgm:cxn modelId="{EFDBF38E-FADE-414E-95C3-6CAA7ED129C8}" type="presParOf" srcId="{932D80B4-6AB3-408F-B509-09A9E6A80A47}" destId="{F645DE90-F5D1-4E57-BD7E-789E3FA00BA6}" srcOrd="2" destOrd="0" presId="urn:microsoft.com/office/officeart/2005/8/layout/orgChart1"/>
    <dgm:cxn modelId="{831501DF-11D3-4FFF-A936-AD27A36FCD39}" type="presParOf" srcId="{73799256-4361-4A81-B248-743969CD87FA}" destId="{4849B9F5-5611-4C97-B06E-65B82A2F084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93100-69C6-44A1-9342-F39CDF447E8E}">
      <dsp:nvSpPr>
        <dsp:cNvPr id="0" name=""/>
        <dsp:cNvSpPr/>
      </dsp:nvSpPr>
      <dsp:spPr>
        <a:xfrm>
          <a:off x="2716982" y="3890346"/>
          <a:ext cx="303899" cy="931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958"/>
              </a:lnTo>
              <a:lnTo>
                <a:pt x="303899" y="9319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86001-EE21-4744-9C5E-A8C73797C392}">
      <dsp:nvSpPr>
        <dsp:cNvPr id="0" name=""/>
        <dsp:cNvSpPr/>
      </dsp:nvSpPr>
      <dsp:spPr>
        <a:xfrm>
          <a:off x="3481661" y="2451888"/>
          <a:ext cx="91440" cy="425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4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DE1B7-7D29-490B-9433-F9FDFBA468A9}">
      <dsp:nvSpPr>
        <dsp:cNvPr id="0" name=""/>
        <dsp:cNvSpPr/>
      </dsp:nvSpPr>
      <dsp:spPr>
        <a:xfrm>
          <a:off x="3481661" y="1013430"/>
          <a:ext cx="91440" cy="425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4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B7D79-2B94-439C-A54A-8F3F78E4A001}">
      <dsp:nvSpPr>
        <dsp:cNvPr id="0" name=""/>
        <dsp:cNvSpPr/>
      </dsp:nvSpPr>
      <dsp:spPr>
        <a:xfrm>
          <a:off x="2514382" y="432"/>
          <a:ext cx="2025997" cy="1012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PRODUCTS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ProductID</a:t>
          </a:r>
          <a:r>
            <a:rPr kumimoji="0" 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 - PK</a:t>
          </a:r>
        </a:p>
      </dsp:txBody>
      <dsp:txXfrm>
        <a:off x="2514382" y="432"/>
        <a:ext cx="2025997" cy="1012998"/>
      </dsp:txXfrm>
    </dsp:sp>
    <dsp:sp modelId="{4E910FBC-40DA-408C-9029-F23C31E91E01}">
      <dsp:nvSpPr>
        <dsp:cNvPr id="0" name=""/>
        <dsp:cNvSpPr/>
      </dsp:nvSpPr>
      <dsp:spPr>
        <a:xfrm>
          <a:off x="2514382" y="1438890"/>
          <a:ext cx="2025997" cy="1012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ORDER DETAILS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ProductID</a:t>
          </a:r>
          <a:r>
            <a:rPr kumimoji="0" 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 – FK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OrderID</a:t>
          </a:r>
          <a:r>
            <a:rPr kumimoji="0" 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 - FK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1600" b="1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endParaRPr>
        </a:p>
      </dsp:txBody>
      <dsp:txXfrm>
        <a:off x="2514382" y="1438890"/>
        <a:ext cx="2025997" cy="1012998"/>
      </dsp:txXfrm>
    </dsp:sp>
    <dsp:sp modelId="{81B96AD0-3DC0-4AC8-9A74-055B200F157B}">
      <dsp:nvSpPr>
        <dsp:cNvPr id="0" name=""/>
        <dsp:cNvSpPr/>
      </dsp:nvSpPr>
      <dsp:spPr>
        <a:xfrm>
          <a:off x="2514382" y="2877348"/>
          <a:ext cx="2025997" cy="1012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ORDERS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OrderID</a:t>
          </a:r>
          <a:r>
            <a:rPr kumimoji="0" 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 – PK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CustomerID</a:t>
          </a:r>
          <a:r>
            <a:rPr kumimoji="0" 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 – FK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sz="16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endParaRPr>
        </a:p>
      </dsp:txBody>
      <dsp:txXfrm>
        <a:off x="2514382" y="2877348"/>
        <a:ext cx="2025997" cy="1012998"/>
      </dsp:txXfrm>
    </dsp:sp>
    <dsp:sp modelId="{CB9E1D7D-972B-4F1C-94CF-A78BC0127411}">
      <dsp:nvSpPr>
        <dsp:cNvPr id="0" name=""/>
        <dsp:cNvSpPr/>
      </dsp:nvSpPr>
      <dsp:spPr>
        <a:xfrm>
          <a:off x="3020882" y="4315806"/>
          <a:ext cx="2025997" cy="1012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CUSTOMERS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600" b="1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CustomerID</a:t>
          </a:r>
          <a:r>
            <a:rPr kumimoji="0" 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rPr>
            <a:t> - PK</a:t>
          </a:r>
        </a:p>
      </dsp:txBody>
      <dsp:txXfrm>
        <a:off x="3020882" y="4315806"/>
        <a:ext cx="2025997" cy="1012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CF390CCE-5772-43F3-84B2-9FB17609EC4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88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8ACFC6F2-C5F0-4597-8EF3-EC28E2C9A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C6F2-C5F0-4597-8EF3-EC28E2C9A85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2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>
                <a:solidFill>
                  <a:schemeClr val="bg1"/>
                </a:solidFill>
              </a:rPr>
              <a:t>Пример:Извеждане на данни за всички категории и всички продукти и за техните поръчки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CFC6F2-C5F0-4597-8EF3-EC28E2C9A85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1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>
                <a:solidFill>
                  <a:schemeClr val="bg1"/>
                </a:solidFill>
              </a:rPr>
              <a:t>Пример: Извеждане на данни за всички продукти - категория, номера на поръчките  и тяхната стойност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CFC6F2-C5F0-4597-8EF3-EC28E2C9A85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25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/>
              <a:t>Данни за всички клиенти, направените от тях поръчки и търговците-превозвачи</a:t>
            </a:r>
            <a:br>
              <a:rPr lang="bg-BG" sz="1200"/>
            </a:br>
            <a:r>
              <a:rPr lang="bg-BG" sz="1200"/>
              <a:t>(Използване на</a:t>
            </a:r>
            <a:r>
              <a:rPr lang="en-US" sz="1200"/>
              <a:t> </a:t>
            </a:r>
            <a:r>
              <a:rPr lang="bg-BG" sz="1200"/>
              <a:t>външно съединяване в </a:t>
            </a:r>
            <a:r>
              <a:rPr lang="en-US" sz="1200"/>
              <a:t>JOIN</a:t>
            </a:r>
            <a:r>
              <a:rPr lang="bg-BG" sz="1200"/>
              <a:t> звезда)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CFC6F2-C5F0-4597-8EF3-EC28E2C9A85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9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0CAB0-88B3-432B-98D1-17BD7BCF7BB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C0-716B-4521-9AAB-829BC590E2F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BF0F-64C5-4C00-B58F-CB44AC3AF2A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1295400"/>
            <a:ext cx="7772400" cy="483711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C4C02-3E90-471F-A043-654425E6CF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47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750CAB0-88B3-432B-98D1-17BD7BCF7BB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E4DD5-605D-431A-8ECC-96362C580EA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8FEEC-0121-4440-9417-77B5F980BEB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383B9-3C75-4BDC-84FB-03A2A5FA78C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16538-DAE5-4287-BF9E-32D60D40A5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83608-7B02-41D6-B613-1FFFAECE85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2EF58-56C0-420F-836F-F4ACE9A9B95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E4DD5-605D-431A-8ECC-96362C580EA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E2E0A-2397-45CD-84EE-256857C3AA0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989246C-8FD8-4B84-868F-1CFB1231012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13DC0-716B-4521-9AAB-829BC590E2F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BF0F-64C5-4C00-B58F-CB44AC3AF2A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1295400"/>
            <a:ext cx="7772400" cy="483711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C4C02-3E90-471F-A043-654425E6CF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ln w="9525"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9111" y="6333827"/>
            <a:ext cx="2167880" cy="365125"/>
          </a:xfrm>
        </p:spPr>
        <p:txBody>
          <a:bodyPr/>
          <a:lstStyle/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6176" y="6356350"/>
            <a:ext cx="2530624" cy="365125"/>
          </a:xfrm>
        </p:spPr>
        <p:txBody>
          <a:bodyPr/>
          <a:lstStyle/>
          <a:p>
            <a:r>
              <a:rPr lang="bg-BG"/>
              <a:t>Икобомически университет - Варна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digital.ue-varna.bg/assets/img/iu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91" y="116632"/>
            <a:ext cx="705929" cy="7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5447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0511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1959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0658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62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8FEEC-0121-4440-9417-77B5F980BEB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91572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32551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7903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24213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40582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84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383B9-3C75-4BDC-84FB-03A2A5FA78C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16538-DAE5-4287-BF9E-32D60D40A53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83608-7B02-41D6-B613-1FFFAECE85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2EF58-56C0-420F-836F-F4ACE9A9B95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E2E0A-2397-45CD-84EE-256857C3AA0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9246C-8FD8-4B84-868F-1CFB1231012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12C17C53-EE64-478D-8CCB-CBF85E95454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700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2C17C53-EE64-478D-8CCB-CBF85E95454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0D1F-6DFE-4024-BA86-CA0B1616F315}" type="datetimeFigureOut">
              <a:rPr lang="bg-BG" smtClean="0"/>
              <a:t>24.11.2019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dirty="0"/>
              <a:t>Бази от данни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C924-A878-491C-9ED4-5164DA6E4A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87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БАЗИ ОТ ДАННИ</a:t>
            </a:r>
            <a:r>
              <a:rPr lang="en-US" dirty="0"/>
              <a:t>.</a:t>
            </a:r>
            <a:br>
              <a:rPr lang="en-US" dirty="0"/>
            </a:br>
            <a:r>
              <a:rPr lang="bg-BG" dirty="0"/>
              <a:t>Извличане на данни от множество таблици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852936"/>
            <a:ext cx="4240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доц. д-р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Иван Куюмджиев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Катедра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Информатика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Икономически университет – </a:t>
            </a:r>
            <a:r>
              <a:rPr kumimoji="0" lang="bg-BG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Варна 2019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B683E-308E-453B-89EF-A0FD57564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4" b="39107"/>
          <a:stretch/>
        </p:blipFill>
        <p:spPr>
          <a:xfrm>
            <a:off x="739290" y="4053265"/>
            <a:ext cx="7665419" cy="26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8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600"/>
              <a:t>Типове съединяване</a:t>
            </a:r>
            <a:r>
              <a:rPr lang="en-US" sz="3600"/>
              <a:t> (join type)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219200"/>
            <a:ext cx="7965132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800" dirty="0">
                <a:solidFill>
                  <a:schemeClr val="folHlink"/>
                </a:solidFill>
              </a:rPr>
              <a:t>Картезианско (Декартово) съединяване</a:t>
            </a:r>
            <a:br>
              <a:rPr lang="bg-BG" sz="2800" dirty="0">
                <a:solidFill>
                  <a:schemeClr val="folHlink"/>
                </a:solidFill>
              </a:rPr>
            </a:br>
            <a:r>
              <a:rPr lang="en-US" sz="2800" b="1" dirty="0">
                <a:solidFill>
                  <a:schemeClr val="folHlink"/>
                </a:solidFill>
              </a:rPr>
              <a:t>CROSS JOIN</a:t>
            </a:r>
            <a:br>
              <a:rPr lang="bg-BG" sz="2800" b="1" dirty="0">
                <a:solidFill>
                  <a:schemeClr val="folHlink"/>
                </a:solidFill>
              </a:rPr>
            </a:br>
            <a:r>
              <a:rPr lang="bg-BG" sz="2800" dirty="0"/>
              <a:t>Всеки ред от едната таблица се съединява с всеки ред от другата таблица</a:t>
            </a:r>
          </a:p>
          <a:p>
            <a:pPr eaLnBrk="1" hangingPunct="1"/>
            <a:r>
              <a:rPr lang="bg-BG" sz="2800" dirty="0">
                <a:solidFill>
                  <a:schemeClr val="folHlink"/>
                </a:solidFill>
              </a:rPr>
              <a:t>Съединяване на таблицата сама със себе си (</a:t>
            </a:r>
            <a:r>
              <a:rPr lang="en-US" sz="2800" dirty="0">
                <a:solidFill>
                  <a:schemeClr val="folHlink"/>
                </a:solidFill>
              </a:rPr>
              <a:t>self join</a:t>
            </a:r>
            <a:r>
              <a:rPr lang="bg-BG" sz="2800" b="1" dirty="0">
                <a:solidFill>
                  <a:schemeClr val="folHlink"/>
                </a:solidFill>
              </a:rPr>
              <a:t>)</a:t>
            </a:r>
            <a:br>
              <a:rPr lang="bg-BG" sz="2800" b="1" dirty="0">
                <a:solidFill>
                  <a:schemeClr val="folHlink"/>
                </a:solidFill>
              </a:rPr>
            </a:br>
            <a:r>
              <a:rPr lang="bg-BG" sz="2800" dirty="0"/>
              <a:t>Изисква таблицата да съдържа колона, която съответства на нейния първичен ключ или на алтернативен ключ.  </a:t>
            </a:r>
            <a:endParaRPr lang="en-US" sz="2800" dirty="0"/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482D2A-6871-4ABD-9B0E-F8F2869F63C4}" type="slidenum">
              <a:rPr lang="en-GB"/>
              <a:pPr/>
              <a:t>10</a:t>
            </a:fld>
            <a:endParaRPr lang="en-GB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8458200" y="38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762000"/>
          </a:xfrm>
        </p:spPr>
        <p:txBody>
          <a:bodyPr/>
          <a:lstStyle/>
          <a:p>
            <a:pPr eaLnBrk="1" hangingPunct="1"/>
            <a:r>
              <a:rPr lang="bg-BG" sz="4400"/>
              <a:t>Използване на </a:t>
            </a:r>
            <a:r>
              <a:rPr lang="en-US" sz="4400"/>
              <a:t>Inner Join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371600"/>
            <a:ext cx="7922840" cy="4876800"/>
          </a:xfrm>
        </p:spPr>
        <p:txBody>
          <a:bodyPr>
            <a:noAutofit/>
          </a:bodyPr>
          <a:lstStyle/>
          <a:p>
            <a:pPr eaLnBrk="1" hangingPunct="1"/>
            <a:r>
              <a:rPr lang="bg-BG" sz="2800" b="1" dirty="0"/>
              <a:t>Вътрешното съединяване</a:t>
            </a:r>
            <a:r>
              <a:rPr lang="en-US" sz="2800" b="1" dirty="0"/>
              <a:t> INNER JOIN</a:t>
            </a:r>
            <a:br>
              <a:rPr lang="bg-BG" sz="2800" b="1" dirty="0"/>
            </a:br>
            <a:r>
              <a:rPr lang="bg-BG" sz="2800" dirty="0"/>
              <a:t>комбинира редовете от таблиците, като сравнява стойностите в колоните, които са общи за двете таблици и връща само тези редове, за които е изпълнено зададеното условие</a:t>
            </a:r>
            <a:endParaRPr lang="en-US" sz="2800" dirty="0"/>
          </a:p>
          <a:p>
            <a:pPr eaLnBrk="1" hangingPunct="1"/>
            <a:r>
              <a:rPr lang="en-US" sz="2800" b="1" dirty="0"/>
              <a:t>INNER JOIN</a:t>
            </a:r>
            <a:r>
              <a:rPr lang="bg-BG" sz="2800" b="1" dirty="0"/>
              <a:t> </a:t>
            </a:r>
            <a:r>
              <a:rPr lang="bg-BG" sz="2800" dirty="0"/>
              <a:t>е тип на съединяване по подразбиране и може да се задава само с ключовата дума </a:t>
            </a:r>
            <a:r>
              <a:rPr lang="en-US" sz="2800" b="1" dirty="0"/>
              <a:t>JOIN</a:t>
            </a:r>
            <a:endParaRPr lang="bg-BG" sz="2800" b="1" dirty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CB800E-52EC-4563-9697-9DDFBCE44E0C}" type="slidenum">
              <a:rPr lang="en-GB"/>
              <a:pPr/>
              <a:t>11</a:t>
            </a:fld>
            <a:endParaRPr lang="en-GB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8305800" y="304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1</a:t>
            </a: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762000"/>
          </a:xfrm>
        </p:spPr>
        <p:txBody>
          <a:bodyPr/>
          <a:lstStyle/>
          <a:p>
            <a:pPr eaLnBrk="1" hangingPunct="1"/>
            <a:r>
              <a:rPr lang="bg-BG" sz="4400"/>
              <a:t>Използване на </a:t>
            </a:r>
            <a:r>
              <a:rPr lang="en-US" sz="4400"/>
              <a:t>Inner Join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7994848" cy="5123656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800" dirty="0"/>
              <a:t>Колоните в списъка за избор и в условието за съединяване се задават с уточнени имена, ако има опасност от двусмислие</a:t>
            </a:r>
          </a:p>
          <a:p>
            <a:pPr eaLnBrk="1" hangingPunct="1"/>
            <a:endParaRPr lang="bg-BG" sz="2800"/>
          </a:p>
          <a:p>
            <a:r>
              <a:rPr lang="bg-BG" sz="2800"/>
              <a:t>Чрез </a:t>
            </a:r>
            <a:r>
              <a:rPr lang="en-US" sz="2800" dirty="0"/>
              <a:t>WHERE </a:t>
            </a:r>
            <a:r>
              <a:rPr lang="bg-BG" sz="2800" dirty="0"/>
              <a:t>могат да се ограничат редовете, които се включват в резултата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7ED0CF-E0A1-4971-BC28-8C7C104CFB0E}" type="slidenum">
              <a:rPr lang="en-GB"/>
              <a:pPr/>
              <a:t>12</a:t>
            </a:fld>
            <a:endParaRPr lang="en-GB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8305800" y="304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2</a:t>
            </a: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280" cy="994122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800" dirty="0"/>
              <a:t>Пример: Извеждане на данни за стоките и техните поръчки </a:t>
            </a:r>
            <a:r>
              <a:rPr lang="en-US" sz="2800" dirty="0"/>
              <a:t>(</a:t>
            </a:r>
            <a:r>
              <a:rPr lang="en-US" sz="2800" dirty="0" err="1"/>
              <a:t>SQLQuery_join_Products.sql</a:t>
            </a:r>
            <a:r>
              <a:rPr lang="en-US" sz="2800" dirty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295400"/>
            <a:ext cx="7911480" cy="483711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bg-BG" sz="3600" dirty="0">
                <a:solidFill>
                  <a:schemeClr val="tx2"/>
                </a:solidFill>
              </a:rPr>
              <a:t>USE</a:t>
            </a:r>
            <a:r>
              <a:rPr lang="bg-BG" sz="3600" dirty="0"/>
              <a:t> Northwind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600" dirty="0"/>
              <a:t>GO</a:t>
            </a:r>
            <a:endParaRPr lang="bg-BG" sz="3600" dirty="0"/>
          </a:p>
          <a:p>
            <a:pPr eaLnBrk="1" hangingPunct="1">
              <a:buFont typeface="Wingdings" pitchFamily="2" charset="2"/>
              <a:buNone/>
            </a:pPr>
            <a:r>
              <a:rPr lang="bg-BG" sz="3600" dirty="0">
                <a:solidFill>
                  <a:schemeClr val="tx2"/>
                </a:solidFill>
              </a:rPr>
              <a:t>SELECT</a:t>
            </a:r>
            <a:r>
              <a:rPr lang="bg-BG" sz="3600" dirty="0"/>
              <a:t> P.ProductID, ProductName</a:t>
            </a:r>
          </a:p>
          <a:p>
            <a:pPr eaLnBrk="1" hangingPunct="1">
              <a:buFont typeface="Wingdings" pitchFamily="2" charset="2"/>
              <a:buNone/>
            </a:pPr>
            <a:r>
              <a:rPr lang="bg-BG" sz="3600" dirty="0"/>
              <a:t>, OrderID, Quantity, O.UnitPrice</a:t>
            </a:r>
          </a:p>
          <a:p>
            <a:pPr eaLnBrk="1" hangingPunct="1">
              <a:buFont typeface="Wingdings" pitchFamily="2" charset="2"/>
              <a:buNone/>
            </a:pPr>
            <a:r>
              <a:rPr lang="bg-BG" sz="3600" dirty="0"/>
              <a:t>,</a:t>
            </a:r>
            <a:r>
              <a:rPr lang="en-US" sz="3600" dirty="0"/>
              <a:t> </a:t>
            </a:r>
            <a:r>
              <a:rPr lang="bg-BG" sz="3600" dirty="0"/>
              <a:t>Quantity*O.UnitPrice </a:t>
            </a:r>
            <a:r>
              <a:rPr lang="bg-BG" sz="3600" dirty="0">
                <a:solidFill>
                  <a:schemeClr val="tx2"/>
                </a:solidFill>
              </a:rPr>
              <a:t>AS</a:t>
            </a:r>
            <a:r>
              <a:rPr lang="bg-BG" sz="3600" dirty="0"/>
              <a:t> Total</a:t>
            </a:r>
          </a:p>
          <a:p>
            <a:pPr eaLnBrk="1" hangingPunct="1">
              <a:buFont typeface="Wingdings" pitchFamily="2" charset="2"/>
              <a:buNone/>
            </a:pPr>
            <a:r>
              <a:rPr lang="bg-BG" sz="3600" dirty="0">
                <a:solidFill>
                  <a:schemeClr val="tx2"/>
                </a:solidFill>
              </a:rPr>
              <a:t>FROM</a:t>
            </a:r>
            <a:r>
              <a:rPr lang="bg-BG" sz="3600" dirty="0"/>
              <a:t> Products P </a:t>
            </a:r>
            <a:br>
              <a:rPr lang="en-US" sz="3600" dirty="0"/>
            </a:br>
            <a:r>
              <a:rPr lang="en-GB" sz="3600" dirty="0">
                <a:solidFill>
                  <a:schemeClr val="tx2"/>
                </a:solidFill>
              </a:rPr>
              <a:t>INNER </a:t>
            </a:r>
            <a:r>
              <a:rPr lang="bg-BG" sz="3600" dirty="0">
                <a:solidFill>
                  <a:schemeClr val="tx2"/>
                </a:solidFill>
              </a:rPr>
              <a:t>JOIN</a:t>
            </a:r>
            <a:r>
              <a:rPr lang="bg-BG" sz="3600" dirty="0"/>
              <a:t> [Order Details]O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600" dirty="0">
                <a:solidFill>
                  <a:schemeClr val="tx2"/>
                </a:solidFill>
              </a:rPr>
              <a:t>	</a:t>
            </a:r>
            <a:r>
              <a:rPr lang="bg-BG" sz="3600" dirty="0">
                <a:solidFill>
                  <a:schemeClr val="tx2"/>
                </a:solidFill>
              </a:rPr>
              <a:t>ON</a:t>
            </a:r>
            <a:r>
              <a:rPr lang="bg-BG" sz="3600" dirty="0"/>
              <a:t> P.ProductID = O.ProductID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38F827-E82B-4B8A-BAB8-C7A351FA09E1}" type="slidenum">
              <a:rPr lang="en-GB"/>
              <a:pPr/>
              <a:t>13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bg-BG" dirty="0"/>
              <a:t>Какъв е резултатът, извеждан от  </a:t>
            </a:r>
            <a:r>
              <a:rPr lang="en-US" dirty="0"/>
              <a:t>SELECT?</a:t>
            </a: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556792"/>
            <a:ext cx="7623448" cy="48398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/>
              <a:t>USE </a:t>
            </a:r>
            <a:r>
              <a:rPr lang="en-US" sz="2800" dirty="0" err="1"/>
              <a:t>Northwind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GO</a:t>
            </a:r>
          </a:p>
          <a:p>
            <a:pPr marL="109728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O.OrderID</a:t>
            </a:r>
            <a:r>
              <a:rPr lang="en-US" sz="2800" dirty="0"/>
              <a:t>, </a:t>
            </a:r>
            <a:r>
              <a:rPr lang="en-US" sz="2800" dirty="0" err="1"/>
              <a:t>P.ProductID</a:t>
            </a:r>
            <a:r>
              <a:rPr lang="en-US" sz="2800" dirty="0"/>
              <a:t> , </a:t>
            </a:r>
            <a:r>
              <a:rPr lang="en-US" sz="2800" dirty="0" err="1"/>
              <a:t>P.ProductName</a:t>
            </a:r>
            <a:r>
              <a:rPr lang="en-US" sz="2800" dirty="0"/>
              <a:t>, </a:t>
            </a:r>
            <a:r>
              <a:rPr lang="en-US" sz="2800" dirty="0" err="1"/>
              <a:t>O.Quantity</a:t>
            </a:r>
            <a:r>
              <a:rPr lang="en-US" sz="2800" dirty="0"/>
              <a:t>, </a:t>
            </a:r>
            <a:r>
              <a:rPr lang="en-US" sz="2800" dirty="0" err="1"/>
              <a:t>O.UnitPrice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,</a:t>
            </a:r>
            <a:r>
              <a:rPr lang="en-US" sz="2800" dirty="0" err="1"/>
              <a:t>O.Quantity</a:t>
            </a:r>
            <a:r>
              <a:rPr lang="en-US" sz="2800" dirty="0"/>
              <a:t>*</a:t>
            </a:r>
            <a:r>
              <a:rPr lang="en-US" sz="2800" dirty="0" err="1"/>
              <a:t>O.UnitPrice</a:t>
            </a:r>
            <a:r>
              <a:rPr lang="en-US" sz="2800" dirty="0"/>
              <a:t> AS Total</a:t>
            </a:r>
          </a:p>
          <a:p>
            <a:pPr marL="109728" indent="0">
              <a:buNone/>
            </a:pPr>
            <a:r>
              <a:rPr lang="en-US" sz="2800" dirty="0"/>
              <a:t>FROM </a:t>
            </a:r>
            <a:r>
              <a:rPr lang="en-US" sz="2800" dirty="0">
                <a:solidFill>
                  <a:srgbClr val="0070C0"/>
                </a:solidFill>
              </a:rPr>
              <a:t>Products</a:t>
            </a:r>
            <a:r>
              <a:rPr lang="en-US" sz="2800" dirty="0"/>
              <a:t> P JOIN </a:t>
            </a:r>
            <a:r>
              <a:rPr lang="en-US" sz="2800" dirty="0">
                <a:solidFill>
                  <a:srgbClr val="FF0000"/>
                </a:solidFill>
              </a:rPr>
              <a:t>[Order Details] O</a:t>
            </a:r>
          </a:p>
          <a:p>
            <a:pPr marL="109728" indent="0">
              <a:buNone/>
            </a:pPr>
            <a:r>
              <a:rPr lang="en-US" sz="2800" dirty="0"/>
              <a:t>ON </a:t>
            </a:r>
            <a:r>
              <a:rPr lang="en-US" sz="2800" dirty="0" err="1">
                <a:solidFill>
                  <a:srgbClr val="0070C0"/>
                </a:solidFill>
              </a:rPr>
              <a:t>P.ProductID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= </a:t>
            </a:r>
            <a:r>
              <a:rPr lang="en-US" sz="2800" dirty="0" err="1">
                <a:solidFill>
                  <a:srgbClr val="FF0000"/>
                </a:solidFill>
              </a:rPr>
              <a:t>O.ProductID</a:t>
            </a:r>
            <a:endParaRPr lang="en-US" sz="28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ProductName</a:t>
            </a:r>
            <a:r>
              <a:rPr lang="en-US" sz="2800" dirty="0"/>
              <a:t> like '%</a:t>
            </a:r>
            <a:r>
              <a:rPr lang="en-US" sz="2800" dirty="0" err="1"/>
              <a:t>Chocolade</a:t>
            </a:r>
            <a:r>
              <a:rPr lang="en-US" sz="2800" dirty="0"/>
              <a:t>%' </a:t>
            </a:r>
          </a:p>
          <a:p>
            <a:pPr marL="109728" indent="0">
              <a:buNone/>
            </a:pPr>
            <a:r>
              <a:rPr lang="en-US" sz="2800" dirty="0"/>
              <a:t>ORDER BY </a:t>
            </a:r>
            <a:r>
              <a:rPr lang="en-US" sz="2800" dirty="0" err="1"/>
              <a:t>O.OrderID</a:t>
            </a:r>
            <a:endParaRPr lang="en-GB" sz="2800" dirty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3684B8-5F33-410D-BE4C-5ABADD101131}" type="slidenum">
              <a:rPr lang="en-GB"/>
              <a:pPr/>
              <a:t>14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/>
              <a:t>Използване на </a:t>
            </a:r>
            <a:r>
              <a:rPr lang="en-US" b="1">
                <a:solidFill>
                  <a:schemeClr val="folHlink"/>
                </a:solidFill>
              </a:rPr>
              <a:t>OUTER</a:t>
            </a:r>
            <a:r>
              <a:rPr lang="en-US"/>
              <a:t> </a:t>
            </a:r>
            <a:r>
              <a:rPr lang="en-US" b="1">
                <a:solidFill>
                  <a:schemeClr val="folHlink"/>
                </a:solidFill>
              </a:rPr>
              <a:t>JOIN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19200"/>
            <a:ext cx="8138864" cy="5105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b="1" dirty="0">
                <a:solidFill>
                  <a:schemeClr val="folHlink"/>
                </a:solidFill>
              </a:rPr>
              <a:t>OUTER</a:t>
            </a:r>
            <a:r>
              <a:rPr lang="en-US" dirty="0"/>
              <a:t> </a:t>
            </a:r>
            <a:r>
              <a:rPr lang="en-US" b="1" dirty="0">
                <a:solidFill>
                  <a:schemeClr val="folHlink"/>
                </a:solidFill>
              </a:rPr>
              <a:t>JOIN</a:t>
            </a:r>
            <a:r>
              <a:rPr lang="bg-BG" dirty="0"/>
              <a:t>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bg-BG" sz="2800" dirty="0"/>
              <a:t>Комбинира редовете от двете таблици, които отговарят на зададеното чрез </a:t>
            </a:r>
            <a:r>
              <a:rPr lang="en-US" sz="2800" dirty="0"/>
              <a:t>ON </a:t>
            </a:r>
            <a:r>
              <a:rPr lang="bg-BG" sz="2800" dirty="0"/>
              <a:t>условие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bg-BG" sz="2800" dirty="0"/>
              <a:t>Включва и всички редове от едната от тях (лявата или дясната таблица), за които липсват съответни редове в другата таблица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bg-BG" sz="2800" dirty="0"/>
              <a:t>Редовете, които не срещат редове в другата таблица съдържат стойности </a:t>
            </a:r>
            <a:r>
              <a:rPr lang="en-US" sz="2800" dirty="0"/>
              <a:t>NULL </a:t>
            </a:r>
            <a:r>
              <a:rPr lang="bg-BG" sz="2800" dirty="0"/>
              <a:t>в колоните от нея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D70139-898C-42F4-8825-76B4D7733AA7}" type="slidenum">
              <a:rPr lang="en-GB"/>
              <a:pPr/>
              <a:t>15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/>
              <a:t>Използване на </a:t>
            </a:r>
            <a:r>
              <a:rPr lang="en-US" b="1">
                <a:solidFill>
                  <a:schemeClr val="folHlink"/>
                </a:solidFill>
              </a:rPr>
              <a:t>OUTER</a:t>
            </a:r>
            <a:r>
              <a:rPr lang="en-US"/>
              <a:t> </a:t>
            </a:r>
            <a:r>
              <a:rPr lang="en-US" b="1">
                <a:solidFill>
                  <a:schemeClr val="folHlink"/>
                </a:solidFill>
              </a:rPr>
              <a:t>JOIN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001000" cy="5105400"/>
          </a:xfrm>
        </p:spPr>
        <p:txBody>
          <a:bodyPr>
            <a:normAutofit/>
          </a:bodyPr>
          <a:lstStyle/>
          <a:p>
            <a:pPr marL="533400" indent="-533400" eaLnBrk="1" hangingPunct="1">
              <a:buClr>
                <a:srgbClr val="0000FF"/>
              </a:buClr>
              <a:buSzTx/>
              <a:buFont typeface="Wingdings" pitchFamily="2" charset="2"/>
              <a:buChar char="§"/>
            </a:pPr>
            <a:r>
              <a:rPr lang="bg-BG" sz="2800" dirty="0"/>
              <a:t>Таблицата се определя като лява или дясна взависимост от мястото, което заема по отношение на ключовата дума</a:t>
            </a:r>
            <a:r>
              <a:rPr lang="bg-BG" sz="2800" dirty="0">
                <a:solidFill>
                  <a:schemeClr val="hlink"/>
                </a:solidFill>
              </a:rPr>
              <a:t> </a:t>
            </a:r>
            <a:r>
              <a:rPr lang="en-US" sz="2800" dirty="0">
                <a:solidFill>
                  <a:schemeClr val="hlink"/>
                </a:solidFill>
              </a:rPr>
              <a:t>JOIN</a:t>
            </a:r>
          </a:p>
          <a:p>
            <a:pPr marL="533400" indent="-533400" eaLnBrk="1" hangingPunct="1">
              <a:buClr>
                <a:srgbClr val="0000FF"/>
              </a:buClr>
              <a:buSzTx/>
              <a:buFont typeface="Wingdings" pitchFamily="2" charset="2"/>
              <a:buChar char="§"/>
            </a:pPr>
            <a:r>
              <a:rPr lang="bg-BG" sz="2800" dirty="0"/>
              <a:t>Ляво външно съединяване</a:t>
            </a:r>
            <a:br>
              <a:rPr lang="bg-BG" sz="2800" dirty="0">
                <a:solidFill>
                  <a:schemeClr val="hlink"/>
                </a:solidFill>
              </a:rPr>
            </a:br>
            <a:r>
              <a:rPr lang="en-US" sz="2800" b="1" dirty="0">
                <a:solidFill>
                  <a:schemeClr val="hlink"/>
                </a:solidFill>
              </a:rPr>
              <a:t>LEFT</a:t>
            </a:r>
            <a:r>
              <a:rPr lang="bg-BG" sz="2800" dirty="0">
                <a:solidFill>
                  <a:schemeClr val="hlink"/>
                </a:solidFill>
              </a:rPr>
              <a:t> </a:t>
            </a:r>
            <a:r>
              <a:rPr lang="en-US" sz="2800" b="1" dirty="0">
                <a:solidFill>
                  <a:schemeClr val="hlink"/>
                </a:solidFill>
              </a:rPr>
              <a:t>OUTER JOIN</a:t>
            </a:r>
            <a:br>
              <a:rPr lang="bg-BG" sz="2800" b="1" dirty="0"/>
            </a:br>
            <a:r>
              <a:rPr lang="bg-BG" sz="2800" dirty="0"/>
              <a:t>от лявата таблица се вземат всички редове и се комбинират с редове от  дясната таблица, само тези от тях, за които е изпълнено условието</a:t>
            </a:r>
            <a:endParaRPr lang="en-US" sz="2800" dirty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AF0B28-04EE-4962-B288-258C0FAA7A90}" type="slidenum">
              <a:rPr lang="en-GB"/>
              <a:pPr/>
              <a:t>16</a:t>
            </a:fld>
            <a:endParaRPr lang="en-GB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305800" y="4572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/>
              <a:t>2</a:t>
            </a: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/>
              <a:t>Използване на </a:t>
            </a:r>
            <a:r>
              <a:rPr lang="en-US" b="1">
                <a:solidFill>
                  <a:schemeClr val="folHlink"/>
                </a:solidFill>
              </a:rPr>
              <a:t>OUTER</a:t>
            </a:r>
            <a:r>
              <a:rPr lang="en-US"/>
              <a:t> </a:t>
            </a:r>
            <a:r>
              <a:rPr lang="en-US" b="1">
                <a:solidFill>
                  <a:schemeClr val="folHlink"/>
                </a:solidFill>
              </a:rPr>
              <a:t>JOIN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001000" cy="51054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itchFamily="2" charset="2"/>
              <a:buChar char="§"/>
            </a:pPr>
            <a:r>
              <a:rPr lang="bg-BG" sz="2800" dirty="0"/>
              <a:t>Дясно външно съединяване</a:t>
            </a:r>
            <a:br>
              <a:rPr lang="bg-BG" sz="2800" dirty="0">
                <a:solidFill>
                  <a:schemeClr val="hlink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RIGHT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OUTER JOIN</a:t>
            </a:r>
            <a:br>
              <a:rPr lang="bg-BG" sz="2800" dirty="0">
                <a:solidFill>
                  <a:schemeClr val="accent2"/>
                </a:solidFill>
              </a:rPr>
            </a:br>
            <a:r>
              <a:rPr lang="bg-BG" sz="2800" dirty="0"/>
              <a:t>от дясната таблица се вземат всички редове и се комбинират с редове от  лявата таблица само тези от тях, за които е изпълнено условието</a:t>
            </a:r>
          </a:p>
          <a:p>
            <a:pPr marL="533400" indent="-5334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schemeClr val="accent2"/>
                </a:solidFill>
              </a:rPr>
              <a:t>OUTER</a:t>
            </a:r>
            <a:r>
              <a:rPr lang="en-US" sz="2800" dirty="0"/>
              <a:t> </a:t>
            </a:r>
            <a:r>
              <a:rPr lang="bg-BG" sz="2800" dirty="0"/>
              <a:t>може да се изпусне, т. е. да се зададе само </a:t>
            </a:r>
            <a:r>
              <a:rPr lang="en-US" sz="2800" dirty="0">
                <a:solidFill>
                  <a:schemeClr val="accent2"/>
                </a:solidFill>
              </a:rPr>
              <a:t>LEFT JOIN </a:t>
            </a:r>
            <a:r>
              <a:rPr lang="bg-BG" sz="2800" dirty="0"/>
              <a:t>или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RIGHT JOIN</a:t>
            </a:r>
            <a:endParaRPr lang="bg-BG" sz="2800" dirty="0">
              <a:solidFill>
                <a:schemeClr val="accent2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schemeClr val="accent2"/>
                </a:solidFill>
              </a:rPr>
              <a:t>OUTER JOIN </a:t>
            </a:r>
            <a:r>
              <a:rPr lang="bg-BG" sz="2800" dirty="0"/>
              <a:t>може да се използва само за съединяване на две таблици</a:t>
            </a:r>
            <a:endParaRPr lang="en-US" sz="2800" dirty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E70FEA-F56C-46AF-934E-230AF8E19DAF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08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bg-BG"/>
              <a:t>Данни за поръчките на стоките</a:t>
            </a:r>
            <a:endParaRPr lang="en-GB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844675"/>
            <a:ext cx="7839472" cy="44799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>
                <a:solidFill>
                  <a:schemeClr val="accent2"/>
                </a:solidFill>
              </a:rPr>
              <a:t>SELECT</a:t>
            </a:r>
            <a:r>
              <a:rPr lang="en-GB" sz="2800" dirty="0"/>
              <a:t> </a:t>
            </a:r>
            <a:br>
              <a:rPr lang="bg-BG" sz="2800" dirty="0"/>
            </a:br>
            <a:r>
              <a:rPr lang="en-GB" sz="2800" dirty="0" err="1"/>
              <a:t>P.ProductID</a:t>
            </a:r>
            <a:r>
              <a:rPr lang="en-GB" sz="2800" dirty="0"/>
              <a:t>,</a:t>
            </a:r>
            <a:r>
              <a:rPr lang="bg-BG" sz="2800" dirty="0"/>
              <a:t> </a:t>
            </a:r>
            <a:r>
              <a:rPr lang="en-GB" sz="2800" dirty="0" err="1"/>
              <a:t>P.ProductName</a:t>
            </a:r>
            <a:r>
              <a:rPr lang="en-GB" sz="2800" dirty="0"/>
              <a:t>, </a:t>
            </a:r>
            <a:r>
              <a:rPr lang="en-GB" sz="2800" dirty="0" err="1"/>
              <a:t>OD.OrderID</a:t>
            </a:r>
            <a:r>
              <a:rPr lang="bg-BG" sz="2800" dirty="0"/>
              <a:t>, </a:t>
            </a:r>
            <a:r>
              <a:rPr lang="en-US" sz="2800" dirty="0"/>
              <a:t>Quantity</a:t>
            </a:r>
            <a:r>
              <a:rPr lang="en-GB" sz="2800" dirty="0"/>
              <a:t> , </a:t>
            </a:r>
            <a:r>
              <a:rPr lang="en-GB" sz="2800" dirty="0" err="1"/>
              <a:t>OD.UnitPrice</a:t>
            </a:r>
            <a:br>
              <a:rPr lang="bg-BG" sz="2800" dirty="0"/>
            </a:br>
            <a:r>
              <a:rPr lang="en-GB" sz="2800" dirty="0">
                <a:solidFill>
                  <a:schemeClr val="accent2"/>
                </a:solidFill>
              </a:rPr>
              <a:t>FROM</a:t>
            </a:r>
            <a:r>
              <a:rPr lang="en-GB" sz="2800" dirty="0"/>
              <a:t> </a:t>
            </a:r>
          </a:p>
          <a:p>
            <a:pPr>
              <a:buNone/>
            </a:pPr>
            <a:r>
              <a:rPr lang="en-GB" sz="2800" dirty="0"/>
              <a:t>Products </a:t>
            </a:r>
            <a:r>
              <a:rPr lang="en-US" sz="2800" dirty="0"/>
              <a:t>P </a:t>
            </a:r>
            <a:r>
              <a:rPr lang="en-GB" sz="2800" dirty="0">
                <a:solidFill>
                  <a:schemeClr val="accent2"/>
                </a:solidFill>
              </a:rPr>
              <a:t>INNER JOIN </a:t>
            </a:r>
            <a:r>
              <a:rPr lang="en-GB" sz="2800" dirty="0"/>
              <a:t>[Order Details] OD</a:t>
            </a:r>
            <a:endParaRPr lang="en-US" sz="2800" dirty="0"/>
          </a:p>
          <a:p>
            <a:pPr>
              <a:buNone/>
            </a:pPr>
            <a:r>
              <a:rPr lang="en-GB" sz="2800" dirty="0">
                <a:solidFill>
                  <a:schemeClr val="accent2"/>
                </a:solidFill>
              </a:rPr>
              <a:t>ON</a:t>
            </a:r>
            <a:r>
              <a:rPr lang="en-GB" sz="2800" b="1" dirty="0"/>
              <a:t> </a:t>
            </a:r>
            <a:r>
              <a:rPr lang="en-GB" sz="2800" dirty="0" err="1"/>
              <a:t>P.ProductID</a:t>
            </a:r>
            <a:r>
              <a:rPr lang="en-GB" sz="2800" dirty="0"/>
              <a:t> = </a:t>
            </a:r>
            <a:r>
              <a:rPr lang="en-GB" sz="2800" dirty="0" err="1"/>
              <a:t>OD.ProductID</a:t>
            </a:r>
            <a:endParaRPr lang="en-US" sz="2800" b="1" dirty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87D817-037E-49A1-8BDC-71D27D8B1BE6}" type="slidenum">
              <a:rPr lang="en-GB"/>
              <a:pPr/>
              <a:t>18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/>
              <a:t>Данни за всички стоки, </a:t>
            </a:r>
            <a:r>
              <a:rPr lang="bg-BG" sz="3200" b="1"/>
              <a:t>независимо</a:t>
            </a:r>
            <a:r>
              <a:rPr lang="bg-BG" sz="3200"/>
              <a:t> дали са поръчани</a:t>
            </a:r>
            <a:endParaRPr lang="en-GB" sz="32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628800"/>
            <a:ext cx="7983488" cy="4848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>
                <a:solidFill>
                  <a:schemeClr val="accent2"/>
                </a:solidFill>
              </a:rPr>
              <a:t>SELECT</a:t>
            </a:r>
            <a:r>
              <a:rPr lang="en-GB" dirty="0"/>
              <a:t> </a:t>
            </a:r>
            <a:r>
              <a:rPr lang="en-GB" dirty="0" err="1"/>
              <a:t>P.ProductID,P.ProductName</a:t>
            </a:r>
            <a:br>
              <a:rPr lang="en-GB" dirty="0"/>
            </a:br>
            <a:r>
              <a:rPr lang="en-GB" dirty="0"/>
              <a:t>,</a:t>
            </a:r>
            <a:r>
              <a:rPr lang="en-GB" dirty="0" err="1"/>
              <a:t>OD.OrderID</a:t>
            </a:r>
            <a:r>
              <a:rPr lang="en-GB" dirty="0"/>
              <a:t>, Quantity , </a:t>
            </a:r>
            <a:r>
              <a:rPr lang="en-GB" dirty="0" err="1"/>
              <a:t>OD.UnitPrice</a:t>
            </a:r>
            <a:br>
              <a:rPr lang="en-US" dirty="0"/>
            </a:br>
            <a:r>
              <a:rPr lang="en-GB" dirty="0">
                <a:solidFill>
                  <a:schemeClr val="accent2"/>
                </a:solidFill>
              </a:rPr>
              <a:t>FROM</a:t>
            </a:r>
            <a:r>
              <a:rPr lang="en-GB" dirty="0"/>
              <a:t> </a:t>
            </a:r>
          </a:p>
          <a:p>
            <a:pPr>
              <a:buNone/>
            </a:pPr>
            <a:r>
              <a:rPr lang="en-GB" dirty="0"/>
              <a:t>Products </a:t>
            </a:r>
            <a:r>
              <a:rPr lang="en-US" dirty="0"/>
              <a:t>AS P </a:t>
            </a:r>
            <a:r>
              <a:rPr lang="en-GB" dirty="0">
                <a:solidFill>
                  <a:schemeClr val="accent2"/>
                </a:solidFill>
              </a:rPr>
              <a:t>LEFT JOIN </a:t>
            </a:r>
            <a:r>
              <a:rPr lang="en-GB" dirty="0"/>
              <a:t>[Order Details] </a:t>
            </a:r>
            <a:r>
              <a:rPr lang="en-US" dirty="0"/>
              <a:t>OD</a:t>
            </a:r>
            <a:br>
              <a:rPr lang="en-US" dirty="0"/>
            </a:br>
            <a:r>
              <a:rPr lang="en-GB" dirty="0">
                <a:solidFill>
                  <a:schemeClr val="accent2"/>
                </a:solidFill>
              </a:rPr>
              <a:t>ON</a:t>
            </a:r>
            <a:r>
              <a:rPr lang="en-GB" dirty="0"/>
              <a:t> </a:t>
            </a:r>
            <a:r>
              <a:rPr lang="en-GB" dirty="0" err="1"/>
              <a:t>P.ProductID</a:t>
            </a:r>
            <a:r>
              <a:rPr lang="en-GB" dirty="0"/>
              <a:t> = </a:t>
            </a:r>
            <a:r>
              <a:rPr lang="en-GB" dirty="0" err="1"/>
              <a:t>OD.ProductID</a:t>
            </a:r>
            <a:endParaRPr lang="bg-BG" dirty="0"/>
          </a:p>
          <a:p>
            <a:pPr eaLnBrk="1" hangingPunct="1">
              <a:buFont typeface="Wingdings" pitchFamily="2" charset="2"/>
              <a:buNone/>
            </a:pPr>
            <a:endParaRPr lang="bg-BG" dirty="0"/>
          </a:p>
          <a:p>
            <a:pPr>
              <a:buNone/>
            </a:pPr>
            <a:r>
              <a:rPr lang="bg-BG" dirty="0">
                <a:solidFill>
                  <a:schemeClr val="bg2">
                    <a:lumMod val="25000"/>
                  </a:schemeClr>
                </a:solidFill>
              </a:rPr>
              <a:t>Лявото външно съединяване на таблиците извлича всички редове от таблицата </a:t>
            </a:r>
            <a:r>
              <a:rPr lang="en-GB" dirty="0"/>
              <a:t>Products</a:t>
            </a:r>
            <a:r>
              <a:rPr lang="bg-BG" dirty="0">
                <a:solidFill>
                  <a:schemeClr val="folHlink"/>
                </a:solidFill>
              </a:rPr>
              <a:t>, </a:t>
            </a:r>
            <a:r>
              <a:rPr lang="bg-BG" dirty="0">
                <a:solidFill>
                  <a:schemeClr val="bg2">
                    <a:lumMod val="25000"/>
                  </a:schemeClr>
                </a:solidFill>
              </a:rPr>
              <a:t>а от </a:t>
            </a:r>
            <a:r>
              <a:rPr lang="en-GB" dirty="0"/>
              <a:t>Order Details </a:t>
            </a:r>
            <a:r>
              <a:rPr lang="bg-BG" dirty="0">
                <a:solidFill>
                  <a:schemeClr val="bg2">
                    <a:lumMod val="25000"/>
                  </a:schemeClr>
                </a:solidFill>
              </a:rPr>
              <a:t>се присъединяват данни само за стоките, за които има поръчки. </a:t>
            </a:r>
            <a:endParaRPr lang="en-GB" dirty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2FC39-EF87-41E1-94E9-1A57E0CE5C97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15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600" b="1"/>
              <a:t>Извличане на данни от множество таблици</a:t>
            </a:r>
            <a:r>
              <a:rPr lang="en-US" sz="3600" b="1"/>
              <a:t> </a:t>
            </a:r>
            <a:r>
              <a:rPr lang="bg-BG" sz="3600" b="1"/>
              <a:t>в</a:t>
            </a:r>
            <a:r>
              <a:rPr lang="en-US" sz="3600" b="1"/>
              <a:t> SQL</a:t>
            </a:r>
            <a:endParaRPr lang="en-GB" sz="3600" b="1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340768"/>
            <a:ext cx="8343528" cy="479174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3600" dirty="0"/>
              <a:t>Комбиниране на данни от множество таблици </a:t>
            </a:r>
            <a:r>
              <a:rPr lang="en-US" sz="3600" dirty="0"/>
              <a:t>- </a:t>
            </a:r>
            <a:r>
              <a:rPr lang="bg-BG" sz="3600" dirty="0"/>
              <a:t>чрез</a:t>
            </a:r>
            <a:r>
              <a:rPr lang="en-US" sz="3600" dirty="0"/>
              <a:t> </a:t>
            </a:r>
            <a:r>
              <a:rPr lang="bg-BG" sz="3600" b="1" dirty="0"/>
              <a:t>съединяване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bg-BG" sz="3600" dirty="0"/>
              <a:t>клауза </a:t>
            </a:r>
            <a:r>
              <a:rPr lang="en-US" sz="3600" b="1" dirty="0"/>
              <a:t>Join</a:t>
            </a:r>
            <a:r>
              <a:rPr lang="bg-BG" sz="3600" dirty="0"/>
              <a:t> в оператор </a:t>
            </a:r>
            <a:r>
              <a:rPr lang="en-US" sz="3600" b="1" dirty="0"/>
              <a:t>Select)</a:t>
            </a:r>
          </a:p>
          <a:p>
            <a:pPr eaLnBrk="1" hangingPunct="1">
              <a:lnSpc>
                <a:spcPct val="90000"/>
              </a:lnSpc>
            </a:pPr>
            <a:r>
              <a:rPr lang="bg-BG" sz="3600" dirty="0"/>
              <a:t>Комбиниране на данни от множество резултатни набори</a:t>
            </a:r>
            <a:r>
              <a:rPr lang="en-US" sz="3600" dirty="0"/>
              <a:t> -</a:t>
            </a:r>
            <a:r>
              <a:rPr lang="bg-BG" sz="3600" dirty="0"/>
              <a:t> чрез </a:t>
            </a:r>
            <a:r>
              <a:rPr lang="bg-BG" sz="3600" b="1" dirty="0"/>
              <a:t>обединяване</a:t>
            </a:r>
            <a:r>
              <a:rPr lang="en-US" sz="3600" b="1" dirty="0"/>
              <a:t>,</a:t>
            </a:r>
            <a:r>
              <a:rPr lang="bg-BG" sz="3600" b="1" dirty="0">
                <a:latin typeface="Arial" pitchFamily="34" charset="0"/>
              </a:rPr>
              <a:t> разлика и сечение</a:t>
            </a:r>
            <a:r>
              <a:rPr lang="bg-BG" sz="3600" b="1" dirty="0"/>
              <a:t> </a:t>
            </a:r>
            <a:r>
              <a:rPr lang="bg-BG" sz="3600" dirty="0"/>
              <a:t>на резултатните набори, получени от </a:t>
            </a:r>
            <a:r>
              <a:rPr lang="en-US" sz="3600" b="1" dirty="0"/>
              <a:t>Select</a:t>
            </a:r>
            <a:endParaRPr lang="en-GB" sz="3600" b="1" dirty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EC6E9-6891-4834-9BD7-84813639EA72}" type="slidenum">
              <a:rPr lang="en-GB"/>
              <a:pPr/>
              <a:t>2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/>
              <a:t>Стоки, които не са поръчани</a:t>
            </a:r>
            <a:endParaRPr lang="en-GB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295400"/>
            <a:ext cx="8199512" cy="5105400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В резултата за стоките, които не са поръчвани, в колоните </a:t>
            </a:r>
            <a:r>
              <a:rPr lang="en-GB" dirty="0" err="1"/>
              <a:t>OrderID</a:t>
            </a:r>
            <a:r>
              <a:rPr lang="bg-BG" dirty="0"/>
              <a:t> (номер на поръчката) и количество (</a:t>
            </a:r>
            <a:r>
              <a:rPr lang="en-GB" dirty="0"/>
              <a:t>Quantity</a:t>
            </a:r>
            <a:r>
              <a:rPr lang="bg-BG" dirty="0"/>
              <a:t>)</a:t>
            </a:r>
            <a:r>
              <a:rPr lang="en-GB" dirty="0"/>
              <a:t> </a:t>
            </a:r>
            <a:r>
              <a:rPr lang="bg-BG" dirty="0"/>
              <a:t>липсват стойности. </a:t>
            </a:r>
            <a:endParaRPr lang="en-US" dirty="0"/>
          </a:p>
          <a:p>
            <a:pPr>
              <a:buNone/>
            </a:pPr>
            <a:r>
              <a:rPr lang="bg-BG" dirty="0"/>
              <a:t>	</a:t>
            </a:r>
          </a:p>
          <a:p>
            <a:pPr>
              <a:buNone/>
            </a:pPr>
            <a:r>
              <a:rPr lang="bg-BG" dirty="0">
                <a:solidFill>
                  <a:schemeClr val="accent2"/>
                </a:solidFill>
              </a:rPr>
              <a:t>	</a:t>
            </a:r>
            <a:r>
              <a:rPr lang="en-GB" dirty="0">
                <a:solidFill>
                  <a:schemeClr val="accent2"/>
                </a:solidFill>
              </a:rPr>
              <a:t>SELECT</a:t>
            </a:r>
            <a:r>
              <a:rPr lang="en-GB" dirty="0"/>
              <a:t> </a:t>
            </a:r>
            <a:r>
              <a:rPr lang="en-GB" dirty="0" err="1"/>
              <a:t>P.ProductID</a:t>
            </a:r>
            <a:r>
              <a:rPr lang="en-GB" dirty="0"/>
              <a:t>, ProductName</a:t>
            </a:r>
            <a:br>
              <a:rPr lang="en-GB" dirty="0"/>
            </a:br>
            <a:r>
              <a:rPr lang="en-GB" dirty="0"/>
              <a:t>,</a:t>
            </a:r>
            <a:r>
              <a:rPr lang="en-GB" dirty="0" err="1"/>
              <a:t>OD.OrderID</a:t>
            </a:r>
            <a:r>
              <a:rPr lang="en-GB" dirty="0"/>
              <a:t>, Quantity, </a:t>
            </a:r>
            <a:r>
              <a:rPr lang="en-GB" dirty="0" err="1"/>
              <a:t>OD.UnitPrice</a:t>
            </a:r>
            <a:endParaRPr lang="en-GB" dirty="0"/>
          </a:p>
          <a:p>
            <a:pPr>
              <a:buNone/>
            </a:pPr>
            <a:r>
              <a:rPr lang="en-GB" dirty="0">
                <a:solidFill>
                  <a:schemeClr val="accent2"/>
                </a:solidFill>
              </a:rPr>
              <a:t>  FROM </a:t>
            </a:r>
          </a:p>
          <a:p>
            <a:pPr>
              <a:buNone/>
            </a:pPr>
            <a:r>
              <a:rPr lang="en-GB" dirty="0"/>
              <a:t>  Products </a:t>
            </a:r>
            <a:r>
              <a:rPr lang="en-US" dirty="0"/>
              <a:t>AS P </a:t>
            </a:r>
            <a:r>
              <a:rPr lang="en-GB" dirty="0">
                <a:solidFill>
                  <a:schemeClr val="accent2"/>
                </a:solidFill>
              </a:rPr>
              <a:t>LEFT JOIN </a:t>
            </a:r>
            <a:r>
              <a:rPr lang="en-GB" dirty="0"/>
              <a:t>[Order Details] </a:t>
            </a:r>
            <a:r>
              <a:rPr lang="en-US" dirty="0"/>
              <a:t>OD</a:t>
            </a:r>
            <a:br>
              <a:rPr lang="en-US" dirty="0"/>
            </a:br>
            <a:r>
              <a:rPr lang="en-GB" dirty="0">
                <a:solidFill>
                  <a:schemeClr val="accent2"/>
                </a:solidFill>
              </a:rPr>
              <a:t>ON</a:t>
            </a:r>
            <a:r>
              <a:rPr lang="en-GB" dirty="0"/>
              <a:t> </a:t>
            </a:r>
            <a:r>
              <a:rPr lang="en-GB" dirty="0" err="1"/>
              <a:t>P.ProductID</a:t>
            </a:r>
            <a:r>
              <a:rPr lang="en-GB" dirty="0"/>
              <a:t> = </a:t>
            </a:r>
            <a:r>
              <a:rPr lang="en-GB" dirty="0" err="1"/>
              <a:t>OD.ProductID</a:t>
            </a:r>
            <a:br>
              <a:rPr lang="bg-BG" dirty="0"/>
            </a:br>
            <a:r>
              <a:rPr lang="en-GB" dirty="0">
                <a:solidFill>
                  <a:schemeClr val="accent2"/>
                </a:solidFill>
              </a:rPr>
              <a:t>WHERE</a:t>
            </a:r>
            <a:r>
              <a:rPr lang="en-GB" dirty="0"/>
              <a:t> (</a:t>
            </a:r>
            <a:r>
              <a:rPr lang="en-US" dirty="0"/>
              <a:t>(</a:t>
            </a:r>
            <a:r>
              <a:rPr lang="en-GB" dirty="0" err="1"/>
              <a:t>OD.OrderID</a:t>
            </a:r>
            <a:r>
              <a:rPr lang="en-GB" dirty="0"/>
              <a:t>) </a:t>
            </a:r>
            <a:r>
              <a:rPr lang="en-GB" dirty="0">
                <a:solidFill>
                  <a:schemeClr val="accent2"/>
                </a:solidFill>
              </a:rPr>
              <a:t>Is Null</a:t>
            </a:r>
            <a:r>
              <a:rPr lang="en-GB" dirty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GB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E5E70F-1E79-4586-B4ED-D9F5FD958E70}" type="slidenum">
              <a:rPr lang="en-GB"/>
              <a:pPr/>
              <a:t>20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838200"/>
          </a:xfrm>
        </p:spPr>
        <p:txBody>
          <a:bodyPr>
            <a:normAutofit fontScale="90000"/>
          </a:bodyPr>
          <a:lstStyle/>
          <a:p>
            <a:r>
              <a:rPr lang="bg-BG" sz="3200" dirty="0"/>
              <a:t>Данни за всички стоки, независимо дали са поръчани с използване на </a:t>
            </a:r>
            <a:r>
              <a:rPr lang="en-GB" sz="3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RIGHT JOIN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043607" y="1700808"/>
            <a:ext cx="7359477" cy="288032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dirty="0">
                <a:solidFill>
                  <a:schemeClr val="folHlink"/>
                </a:solidFill>
              </a:rPr>
              <a:t>	</a:t>
            </a:r>
            <a:r>
              <a:rPr lang="en-GB" sz="3600" dirty="0">
                <a:solidFill>
                  <a:schemeClr val="accent2"/>
                </a:solidFill>
              </a:rPr>
              <a:t>SELECT </a:t>
            </a:r>
            <a:r>
              <a:rPr lang="en-GB" sz="3600" dirty="0" err="1"/>
              <a:t>P.ProductID</a:t>
            </a:r>
            <a:r>
              <a:rPr lang="en-GB" sz="3600" dirty="0"/>
              <a:t>,</a:t>
            </a:r>
            <a:r>
              <a:rPr lang="bg-BG" sz="3600" dirty="0"/>
              <a:t> </a:t>
            </a:r>
            <a:r>
              <a:rPr lang="en-GB" sz="3600" dirty="0" err="1"/>
              <a:t>ProductName</a:t>
            </a:r>
            <a:br>
              <a:rPr lang="bg-BG" sz="3600" dirty="0"/>
            </a:br>
            <a:r>
              <a:rPr lang="bg-BG" sz="3600" dirty="0"/>
              <a:t>	</a:t>
            </a:r>
            <a:r>
              <a:rPr lang="en-GB" sz="3600" dirty="0"/>
              <a:t>,</a:t>
            </a:r>
            <a:r>
              <a:rPr lang="bg-BG" sz="3600" dirty="0"/>
              <a:t> </a:t>
            </a:r>
            <a:r>
              <a:rPr lang="en-GB" sz="3600" dirty="0" err="1"/>
              <a:t>OrderID</a:t>
            </a:r>
            <a:r>
              <a:rPr lang="bg-BG" sz="3600" dirty="0"/>
              <a:t>, </a:t>
            </a:r>
            <a:r>
              <a:rPr lang="en-US" sz="3600" dirty="0"/>
              <a:t>Quantity, </a:t>
            </a:r>
            <a:r>
              <a:rPr lang="en-US" sz="3600" dirty="0" err="1"/>
              <a:t>OD.UnitPrice</a:t>
            </a:r>
            <a:br>
              <a:rPr lang="en-US" sz="3600" dirty="0"/>
            </a:br>
            <a:r>
              <a:rPr lang="en-GB" sz="3600" dirty="0">
                <a:solidFill>
                  <a:schemeClr val="accent2"/>
                </a:solidFill>
              </a:rPr>
              <a:t>FROM</a:t>
            </a:r>
            <a:r>
              <a:rPr lang="en-GB" sz="3600" dirty="0"/>
              <a:t> </a:t>
            </a: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GB" sz="3600" dirty="0"/>
              <a:t>[Order Details] </a:t>
            </a:r>
            <a:r>
              <a:rPr lang="en-US" sz="3600" dirty="0"/>
              <a:t>OD </a:t>
            </a:r>
            <a:r>
              <a:rPr lang="en-GB" sz="3600" dirty="0">
                <a:solidFill>
                  <a:schemeClr val="accent2"/>
                </a:solidFill>
              </a:rPr>
              <a:t>RIGHT JOIN  </a:t>
            </a:r>
            <a:r>
              <a:rPr lang="en-GB" sz="3600" dirty="0"/>
              <a:t>Products </a:t>
            </a:r>
            <a:r>
              <a:rPr lang="en-US" sz="3600" dirty="0"/>
              <a:t>AS P </a:t>
            </a:r>
            <a:br>
              <a:rPr lang="en-US" sz="3600" dirty="0"/>
            </a:br>
            <a:r>
              <a:rPr lang="en-GB" sz="3600" dirty="0">
                <a:solidFill>
                  <a:schemeClr val="accent2"/>
                </a:solidFill>
              </a:rPr>
              <a:t>ON</a:t>
            </a:r>
            <a:r>
              <a:rPr lang="en-GB" sz="3600" dirty="0"/>
              <a:t> </a:t>
            </a:r>
            <a:r>
              <a:rPr lang="en-GB" sz="3600" dirty="0" err="1"/>
              <a:t>P.ProductID</a:t>
            </a:r>
            <a:r>
              <a:rPr lang="en-GB" sz="3600" dirty="0"/>
              <a:t> = </a:t>
            </a:r>
            <a:r>
              <a:rPr lang="en-GB" sz="3600" dirty="0" err="1"/>
              <a:t>OD.ProductID</a:t>
            </a:r>
            <a:endParaRPr lang="en-GB" sz="3600" dirty="0"/>
          </a:p>
          <a:p>
            <a:pPr marL="82296" indent="0" eaLnBrk="1" hangingPunct="1">
              <a:buNone/>
            </a:pPr>
            <a:endParaRPr lang="en-GB" dirty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3657C4-55D6-436E-A1E2-65FE55A36736}" type="slidenum">
              <a:rPr lang="en-GB"/>
              <a:pPr/>
              <a:t>21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968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 dirty="0"/>
              <a:t>Пълно външно съединение </a:t>
            </a:r>
            <a:br>
              <a:rPr lang="bg-BG" sz="3200" dirty="0"/>
            </a:br>
            <a:r>
              <a:rPr lang="en-US" sz="3200" dirty="0">
                <a:solidFill>
                  <a:srgbClr val="FF0000"/>
                </a:solidFill>
              </a:rPr>
              <a:t>FULL OUTER JOIN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95400"/>
            <a:ext cx="8343900" cy="5157788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bg-BG" sz="2800"/>
              <a:t>В резултата се включват всички редове от двете таблици А и В, като се комбинират тези от тях, за които е изпълнено условието за съединяване 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bg-BG" sz="2800"/>
              <a:t>Ако ред от таблицата А не среща съответен ред в таблица В, полетата от таблицата В, които се извеждат в резултатния набор приемат стойности </a:t>
            </a:r>
            <a:r>
              <a:rPr lang="en-US" sz="2800"/>
              <a:t>Null</a:t>
            </a:r>
            <a:endParaRPr lang="bg-BG" sz="2800"/>
          </a:p>
          <a:p>
            <a:pPr marL="533400" indent="-533400" eaLnBrk="1" hangingPunct="1">
              <a:lnSpc>
                <a:spcPct val="80000"/>
              </a:lnSpc>
            </a:pPr>
            <a:r>
              <a:rPr lang="bg-BG" sz="2800"/>
              <a:t>Ако ред от таблицата </a:t>
            </a:r>
            <a:r>
              <a:rPr lang="en-US" sz="2800"/>
              <a:t>B</a:t>
            </a:r>
            <a:r>
              <a:rPr lang="bg-BG" sz="2800"/>
              <a:t> не среща съответен ред в таблица </a:t>
            </a:r>
            <a:r>
              <a:rPr lang="en-US" sz="2800"/>
              <a:t>A</a:t>
            </a:r>
            <a:r>
              <a:rPr lang="bg-BG" sz="2800"/>
              <a:t>, полетата от таблицата </a:t>
            </a:r>
            <a:r>
              <a:rPr lang="en-US" sz="2800"/>
              <a:t>A</a:t>
            </a:r>
            <a:r>
              <a:rPr lang="bg-BG" sz="2800"/>
              <a:t>, които се извеждат в резултатния набор приемат стойности </a:t>
            </a:r>
            <a:r>
              <a:rPr lang="en-US" sz="2800"/>
              <a:t>Null</a:t>
            </a:r>
            <a:endParaRPr lang="bg-BG" sz="280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733760-402C-4155-802A-93E70893F938}" type="slidenum">
              <a:rPr lang="en-GB"/>
              <a:pPr/>
              <a:t>22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sz="3200"/>
              <a:t>Съединяване на таблицата сама със себе си</a:t>
            </a:r>
            <a:r>
              <a:rPr lang="bg-BG" sz="3200" b="1"/>
              <a:t> (</a:t>
            </a:r>
            <a:r>
              <a:rPr lang="en-US" sz="3200" b="1"/>
              <a:t>SELF JOIN</a:t>
            </a:r>
            <a:r>
              <a:rPr lang="bg-BG" sz="3200" b="1"/>
              <a:t>)</a:t>
            </a:r>
            <a:endParaRPr lang="en-US" sz="3200" b="1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95400"/>
            <a:ext cx="8343528" cy="515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bg-BG" sz="3200" u="sng" dirty="0"/>
              <a:t>Изискване</a:t>
            </a:r>
            <a:r>
              <a:rPr lang="bg-BG" sz="3200" dirty="0"/>
              <a:t>: таблицата трябва да съдържа колона</a:t>
            </a:r>
            <a:r>
              <a:rPr lang="en-US" sz="3200" dirty="0"/>
              <a:t> (FK)</a:t>
            </a:r>
            <a:r>
              <a:rPr lang="bg-BG" sz="3200" dirty="0"/>
              <a:t>, която е обща с друга колона от нея (</a:t>
            </a:r>
            <a:r>
              <a:rPr lang="en-US" sz="3200" dirty="0"/>
              <a:t>PK </a:t>
            </a:r>
            <a:r>
              <a:rPr lang="bg-BG" sz="3200" dirty="0"/>
              <a:t>или алтернативен ключ</a:t>
            </a:r>
            <a:r>
              <a:rPr lang="en-US" sz="3200" dirty="0"/>
              <a:t>)</a:t>
            </a:r>
            <a:endParaRPr lang="bg-BG" sz="3200" dirty="0"/>
          </a:p>
          <a:p>
            <a:pPr eaLnBrk="1" hangingPunct="1">
              <a:lnSpc>
                <a:spcPct val="90000"/>
              </a:lnSpc>
            </a:pPr>
            <a:r>
              <a:rPr lang="bg-BG" sz="3200" u="sng" dirty="0"/>
              <a:t>Особености:</a:t>
            </a:r>
          </a:p>
          <a:p>
            <a:pPr lvl="1" eaLnBrk="1" hangingPunct="1">
              <a:lnSpc>
                <a:spcPct val="90000"/>
              </a:lnSpc>
            </a:pPr>
            <a:r>
              <a:rPr lang="bg-BG" sz="2800" dirty="0"/>
              <a:t>В </a:t>
            </a:r>
            <a:r>
              <a:rPr lang="en-US" sz="2800" dirty="0"/>
              <a:t>JOIN </a:t>
            </a:r>
            <a:r>
              <a:rPr lang="bg-BG" sz="2800" dirty="0"/>
              <a:t>се съединяват две копия на таблицата, за които се задават различни псевдоними</a:t>
            </a:r>
          </a:p>
          <a:p>
            <a:pPr lvl="1" eaLnBrk="1" hangingPunct="1">
              <a:lnSpc>
                <a:spcPct val="90000"/>
              </a:lnSpc>
            </a:pPr>
            <a:r>
              <a:rPr lang="bg-BG" sz="2800" dirty="0"/>
              <a:t>Всеки ред от таблицата се среща и със себе си и в резултата могат да се получат редове с дублирано съдържание; за да се отстранят се използва клауза </a:t>
            </a:r>
            <a:r>
              <a:rPr lang="en-US" sz="2800" dirty="0"/>
              <a:t>WHERE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E95DFE-454A-4C8A-87BE-31496F6ED9FE}" type="slidenum">
              <a:rPr lang="en-GB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661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00800"/>
            <a:ext cx="1905000" cy="457200"/>
          </a:xfrm>
          <a:noFill/>
        </p:spPr>
        <p:txBody>
          <a:bodyPr/>
          <a:lstStyle/>
          <a:p>
            <a:fld id="{70FA8935-56C8-4523-99E0-028BC2CE787F}" type="slidenum">
              <a:rPr lang="en-GB"/>
              <a:pPr/>
              <a:t>24</a:t>
            </a:fld>
            <a:endParaRPr lang="en-GB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26901" b="10101"/>
          <a:stretch/>
        </p:blipFill>
        <p:spPr bwMode="auto">
          <a:xfrm>
            <a:off x="1547664" y="1484784"/>
            <a:ext cx="735633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9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52400"/>
            <a:ext cx="8424863" cy="9731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2400" u="sng"/>
              <a:t>Пример:</a:t>
            </a:r>
            <a:r>
              <a:rPr lang="bg-BG" sz="3200"/>
              <a:t> </a:t>
            </a:r>
            <a:r>
              <a:rPr lang="bg-BG" sz="2400"/>
              <a:t>Справка за кодовете и имената на служителите и имената и длъжностите на техните преки ръководители</a:t>
            </a:r>
            <a:r>
              <a:rPr lang="bg-BG" sz="2800"/>
              <a:t> </a:t>
            </a:r>
            <a:endParaRPr lang="en-US" sz="2800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524000"/>
            <a:ext cx="8015808" cy="495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SELECT E1.EmployeeID, E1.FirstName</a:t>
            </a:r>
            <a:br>
              <a:rPr lang="bg-BG" dirty="0"/>
            </a:br>
            <a:r>
              <a:rPr lang="en-US" dirty="0"/>
              <a:t>, E1.LastName</a:t>
            </a:r>
          </a:p>
          <a:p>
            <a:pPr eaLnBrk="1" hangingPunct="1">
              <a:buFont typeface="Wingdings" pitchFamily="2" charset="2"/>
              <a:buNone/>
            </a:pPr>
            <a:r>
              <a:rPr lang="bg-BG" dirty="0"/>
              <a:t>	</a:t>
            </a:r>
            <a:r>
              <a:rPr lang="en-US" dirty="0"/>
              <a:t>, (E2.FirstName + ' ' + E2.LastName) </a:t>
            </a:r>
            <a:br>
              <a:rPr lang="bg-BG" dirty="0"/>
            </a:br>
            <a:r>
              <a:rPr lang="bg-BG" dirty="0"/>
              <a:t>					</a:t>
            </a:r>
            <a:r>
              <a:rPr lang="en-US" dirty="0"/>
              <a:t>AS Supervisor</a:t>
            </a:r>
          </a:p>
          <a:p>
            <a:pPr eaLnBrk="1" hangingPunct="1">
              <a:buFont typeface="Wingdings" pitchFamily="2" charset="2"/>
              <a:buNone/>
            </a:pPr>
            <a:r>
              <a:rPr lang="bg-BG" dirty="0"/>
              <a:t>	</a:t>
            </a:r>
            <a:r>
              <a:rPr lang="en-US" dirty="0"/>
              <a:t>, E2.Title AS </a:t>
            </a:r>
            <a:r>
              <a:rPr lang="en-US" dirty="0" err="1"/>
              <a:t>Supervisor_title</a:t>
            </a:r>
            <a:r>
              <a:rPr lang="en-US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bg-BG" dirty="0"/>
              <a:t>	</a:t>
            </a:r>
            <a:r>
              <a:rPr lang="en-US" dirty="0"/>
              <a:t>FROM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Employees E1 INNER JOIN </a:t>
            </a:r>
            <a:r>
              <a:rPr lang="bg-BG" dirty="0"/>
              <a:t> </a:t>
            </a:r>
            <a:r>
              <a:rPr lang="en-US" dirty="0"/>
              <a:t>Employees AS E2</a:t>
            </a:r>
          </a:p>
          <a:p>
            <a:pPr eaLnBrk="1" hangingPunct="1">
              <a:buFont typeface="Wingdings" pitchFamily="2" charset="2"/>
              <a:buNone/>
            </a:pPr>
            <a:r>
              <a:rPr lang="bg-BG" dirty="0"/>
              <a:t>	</a:t>
            </a:r>
            <a:r>
              <a:rPr lang="en-US" dirty="0"/>
              <a:t>ON E1.[</a:t>
            </a:r>
            <a:r>
              <a:rPr lang="en-US" dirty="0" err="1"/>
              <a:t>ReportsTo</a:t>
            </a:r>
            <a:r>
              <a:rPr lang="en-US" dirty="0"/>
              <a:t>] = E2.EmployeeID</a:t>
            </a:r>
            <a:endParaRPr lang="bg-BG" dirty="0"/>
          </a:p>
          <a:p>
            <a:pPr eaLnBrk="1" hangingPunct="1">
              <a:buFont typeface="Wingdings" pitchFamily="2" charset="2"/>
              <a:buNone/>
            </a:pPr>
            <a:r>
              <a:rPr lang="bg-BG" dirty="0"/>
              <a:t>	</a:t>
            </a:r>
            <a:r>
              <a:rPr lang="en-US" dirty="0"/>
              <a:t>ORDER BY 4</a:t>
            </a:r>
          </a:p>
          <a:p>
            <a:r>
              <a:rPr lang="bg-BG" dirty="0"/>
              <a:t>За ръководителите от най-високо ниво не се извеждат данни.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42C291-AC41-4D56-80E6-CB3F7A5AEBD0}" type="slidenum">
              <a:rPr lang="en-GB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4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2EF58-56C0-420F-836F-F4ACE9A9B950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23750" b="11151"/>
          <a:stretch/>
        </p:blipFill>
        <p:spPr bwMode="auto">
          <a:xfrm>
            <a:off x="1691680" y="1124744"/>
            <a:ext cx="673676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516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52400"/>
            <a:ext cx="8424863" cy="154840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2400" u="sng" dirty="0"/>
              <a:t>Пример:</a:t>
            </a:r>
            <a:r>
              <a:rPr lang="bg-BG" sz="3200" dirty="0"/>
              <a:t> </a:t>
            </a:r>
            <a:r>
              <a:rPr lang="bg-BG" sz="2400" dirty="0"/>
              <a:t>Справка за кодовете, имената и длъжностите на служителите-ръководители и имената и длъжностите на техните подчинени</a:t>
            </a:r>
            <a:br>
              <a:rPr lang="en-US" sz="2400" dirty="0"/>
            </a:br>
            <a:r>
              <a:rPr lang="bg-BG" sz="2800" dirty="0"/>
              <a:t> </a:t>
            </a:r>
            <a:endParaRPr lang="en-US" sz="2800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772816"/>
            <a:ext cx="7799784" cy="446449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USE </a:t>
            </a:r>
            <a:r>
              <a:rPr lang="en-US" dirty="0" err="1"/>
              <a:t>Northwind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GO</a:t>
            </a:r>
          </a:p>
          <a:p>
            <a:pPr marL="109728" indent="0">
              <a:buNone/>
            </a:pPr>
            <a:r>
              <a:rPr lang="en-US" dirty="0"/>
              <a:t>SELECT (E1.FirstName + ' ' + E1.LastName) </a:t>
            </a:r>
          </a:p>
          <a:p>
            <a:pPr marL="109728" indent="0">
              <a:buNone/>
            </a:pPr>
            <a:r>
              <a:rPr lang="en-US" dirty="0"/>
              <a:t>		AS Supervisor, E1.Title</a:t>
            </a:r>
          </a:p>
          <a:p>
            <a:pPr marL="109728" indent="0">
              <a:buNone/>
            </a:pPr>
            <a:r>
              <a:rPr lang="en-US" dirty="0"/>
              <a:t>		, E2.EmployeeID, E2.FirstName </a:t>
            </a:r>
            <a:r>
              <a:rPr lang="bg-BG" dirty="0"/>
              <a:t>				, </a:t>
            </a:r>
            <a:r>
              <a:rPr lang="en-US" dirty="0"/>
              <a:t>E2.LastName, E2.Title  </a:t>
            </a:r>
          </a:p>
          <a:p>
            <a:pPr marL="109728" indent="0">
              <a:buNone/>
            </a:pPr>
            <a:r>
              <a:rPr lang="en-US" dirty="0"/>
              <a:t>FROM </a:t>
            </a:r>
          </a:p>
          <a:p>
            <a:pPr marL="109728" indent="0">
              <a:buNone/>
            </a:pPr>
            <a:r>
              <a:rPr lang="en-US" dirty="0"/>
              <a:t>Employees E1 INNER  JOIN Employees AS E2</a:t>
            </a:r>
          </a:p>
          <a:p>
            <a:pPr marL="109728" indent="0">
              <a:buNone/>
            </a:pPr>
            <a:r>
              <a:rPr lang="en-US" dirty="0"/>
              <a:t>ON E1.EmployeeID = E2.[</a:t>
            </a:r>
            <a:r>
              <a:rPr lang="en-US" dirty="0" err="1"/>
              <a:t>ReportsTo</a:t>
            </a:r>
            <a:r>
              <a:rPr lang="en-US" dirty="0"/>
              <a:t>]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42C291-AC41-4D56-80E6-CB3F7A5AEBD0}" type="slidenum">
              <a:rPr lang="en-GB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55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2EF58-56C0-420F-836F-F4ACE9A9B950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pic>
        <p:nvPicPr>
          <p:cNvPr id="4" name="Picture 3" descr="Microsoft SQL Server Management Studi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16241" r="9838" b="9747"/>
          <a:stretch/>
        </p:blipFill>
        <p:spPr>
          <a:xfrm>
            <a:off x="1698296" y="1088740"/>
            <a:ext cx="714395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03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88913"/>
            <a:ext cx="84248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800"/>
              <a:t>Справка за служителите с една и съща длъжност</a:t>
            </a:r>
            <a:endParaRPr lang="en-US" sz="280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219200"/>
            <a:ext cx="7867600" cy="510540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SELECT E1.EmployeeID, E1.LastName</a:t>
            </a:r>
            <a:br>
              <a:rPr lang="bg-BG" dirty="0"/>
            </a:b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Left(E1.Title,10) AS Title_1</a:t>
            </a:r>
          </a:p>
          <a:p>
            <a:pPr eaLnBrk="1" hangingPunct="1">
              <a:buFont typeface="Wingdings" pitchFamily="2" charset="2"/>
              <a:buNone/>
            </a:pPr>
            <a:r>
              <a:rPr lang="bg-BG" dirty="0"/>
              <a:t>	</a:t>
            </a:r>
            <a:r>
              <a:rPr lang="en-US" dirty="0"/>
              <a:t>, E2.EmployeeID, E2.LastName</a:t>
            </a:r>
          </a:p>
          <a:p>
            <a:pPr eaLnBrk="1" hangingPunct="1">
              <a:buFont typeface="Wingdings" pitchFamily="2" charset="2"/>
              <a:buNone/>
            </a:pPr>
            <a:r>
              <a:rPr lang="bg-BG" dirty="0"/>
              <a:t>	</a:t>
            </a:r>
            <a:r>
              <a:rPr lang="en-US" dirty="0"/>
              <a:t>, Left(E2.Title,10) AS Title_2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FROM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Employees AS E1 INNER JOIN Employees AS E2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ON E1.Title = E2.Title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WHERE NOT E1.EmployeeID=E2.EmployeeID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ORDER BY E1.EmployeeID, E2.EmployeeID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E746BE-BA59-4EB6-B03B-AC0B3CD8BC64}" type="slidenum">
              <a:rPr lang="en-GB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2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3152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600"/>
              <a:t>Комбиниране на данни от множество таблици чрез </a:t>
            </a:r>
            <a:r>
              <a:rPr lang="en-US" sz="3600"/>
              <a:t>Join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285163" cy="5005388"/>
          </a:xfrm>
        </p:spPr>
        <p:txBody>
          <a:bodyPr/>
          <a:lstStyle/>
          <a:p>
            <a:pPr eaLnBrk="1" hangingPunct="1"/>
            <a:r>
              <a:rPr lang="bg-BG" sz="3600" dirty="0"/>
              <a:t>Въведение в съединяването (</a:t>
            </a:r>
            <a:r>
              <a:rPr lang="en-US" sz="3600" dirty="0"/>
              <a:t>Join</a:t>
            </a:r>
            <a:r>
              <a:rPr lang="bg-BG" sz="3600" dirty="0"/>
              <a:t>)</a:t>
            </a:r>
          </a:p>
          <a:p>
            <a:pPr eaLnBrk="1" hangingPunct="1"/>
            <a:r>
              <a:rPr lang="bg-BG" sz="3600" dirty="0"/>
              <a:t>Използване на </a:t>
            </a:r>
            <a:r>
              <a:rPr lang="en-US" sz="3600" dirty="0"/>
              <a:t>Inner Joins</a:t>
            </a:r>
            <a:r>
              <a:rPr lang="bg-BG" sz="3600" dirty="0"/>
              <a:t> </a:t>
            </a:r>
          </a:p>
          <a:p>
            <a:pPr eaLnBrk="1" hangingPunct="1"/>
            <a:r>
              <a:rPr lang="bg-BG" sz="3600" dirty="0"/>
              <a:t>Използване на </a:t>
            </a:r>
            <a:r>
              <a:rPr lang="en-US" sz="3600" dirty="0"/>
              <a:t>Outer Joins</a:t>
            </a:r>
            <a:endParaRPr lang="bg-BG" sz="3600" dirty="0"/>
          </a:p>
          <a:p>
            <a:r>
              <a:rPr lang="bg-BG" sz="3600" dirty="0"/>
              <a:t>Съединяване на таблица сама със себе си</a:t>
            </a:r>
            <a:endParaRPr lang="en-US" sz="3600" dirty="0"/>
          </a:p>
          <a:p>
            <a:pPr eaLnBrk="1" hangingPunct="1"/>
            <a:r>
              <a:rPr lang="bg-BG" sz="3600" dirty="0"/>
              <a:t>Използване на </a:t>
            </a:r>
            <a:r>
              <a:rPr lang="en-US" sz="3600" dirty="0"/>
              <a:t>Cross Joins</a:t>
            </a:r>
            <a:endParaRPr lang="bg-BG" sz="3600" dirty="0"/>
          </a:p>
          <a:p>
            <a:pPr eaLnBrk="1" hangingPunct="1"/>
            <a:r>
              <a:rPr lang="bg-BG" sz="3600" dirty="0"/>
              <a:t>Съединяване на повече от две таблици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6B7097-5F1E-4AB1-B476-0A6543137AFC}" type="slidenum">
              <a:rPr lang="en-GB"/>
              <a:pPr/>
              <a:t>3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E4DD5-605D-431A-8ECC-96362C580EA2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5" name="Picture 4" descr="Microsoft SQL Server Management Studi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8" t="16240" r="3538" b="7151"/>
          <a:stretch/>
        </p:blipFill>
        <p:spPr>
          <a:xfrm>
            <a:off x="1835696" y="1196752"/>
            <a:ext cx="6192688" cy="4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0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820025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/>
              <a:t>Декартово (картезианско) съединяване</a:t>
            </a:r>
            <a:r>
              <a:rPr lang="en-US" sz="3200"/>
              <a:t>) </a:t>
            </a:r>
            <a:r>
              <a:rPr lang="en-US" sz="3200" b="1"/>
              <a:t>CROSS JOIN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020763" y="1646238"/>
            <a:ext cx="7772400" cy="4838700"/>
          </a:xfrm>
        </p:spPr>
        <p:txBody>
          <a:bodyPr/>
          <a:lstStyle/>
          <a:p>
            <a:pPr eaLnBrk="1" hangingPunct="1"/>
            <a:r>
              <a:rPr lang="en-US" dirty="0"/>
              <a:t>CROSS JOIN </a:t>
            </a:r>
            <a:r>
              <a:rPr lang="bg-BG" dirty="0"/>
              <a:t>извежда всяка комбинация от всички редове на двете таблици</a:t>
            </a:r>
          </a:p>
          <a:p>
            <a:pPr eaLnBrk="1" hangingPunct="1"/>
            <a:r>
              <a:rPr lang="bg-BG" dirty="0"/>
              <a:t>Не се изисква двете таблици да имат обща колона</a:t>
            </a:r>
            <a:endParaRPr lang="en-US" dirty="0"/>
          </a:p>
          <a:p>
            <a:pPr eaLnBrk="1" hangingPunct="1"/>
            <a:r>
              <a:rPr lang="bg-BG" dirty="0"/>
              <a:t>Не се задава клауза </a:t>
            </a:r>
            <a:r>
              <a:rPr lang="en-US" dirty="0"/>
              <a:t>ON</a:t>
            </a:r>
            <a:endParaRPr lang="bg-BG" dirty="0"/>
          </a:p>
          <a:p>
            <a:pPr eaLnBrk="1" hangingPunct="1"/>
            <a:r>
              <a:rPr lang="bg-BG" dirty="0"/>
              <a:t>Броят на редовете в резултата е произведение от броя на редовете в двете таблици</a:t>
            </a:r>
            <a:endParaRPr lang="en-US" dirty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94C7A7-B71D-4D36-A5F1-605529404F67}" type="slidenum">
              <a:rPr lang="en-GB"/>
              <a:pPr/>
              <a:t>31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CROSS JOIN 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608" y="1481328"/>
            <a:ext cx="7848872" cy="4525963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bg-BG" dirty="0"/>
              <a:t>На основата на таблица с данни за футболните отбори от А група да се генерират комбинациите „Домакин-Гост“. </a:t>
            </a:r>
            <a:endParaRPr lang="en-US" dirty="0"/>
          </a:p>
          <a:p>
            <a:pPr marL="109728" indent="0">
              <a:buNone/>
            </a:pPr>
            <a:r>
              <a:rPr lang="bg-BG" dirty="0"/>
              <a:t> 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/*</a:t>
            </a:r>
            <a:r>
              <a:rPr lang="bg-BG" dirty="0"/>
              <a:t>Създаване на таблица с данни за футболните отбори от А група</a:t>
            </a:r>
            <a:r>
              <a:rPr lang="en-US" dirty="0"/>
              <a:t>*/</a:t>
            </a:r>
            <a:endParaRPr lang="bg-BG" dirty="0"/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CREATE TABLE </a:t>
            </a:r>
            <a:r>
              <a:rPr lang="en-US" dirty="0"/>
              <a:t>Teams</a:t>
            </a:r>
          </a:p>
          <a:p>
            <a:pPr marL="109728" indent="0">
              <a:buNone/>
            </a:pPr>
            <a:r>
              <a:rPr lang="en-US" dirty="0"/>
              <a:t>(</a:t>
            </a:r>
            <a:r>
              <a:rPr lang="en-US" dirty="0" err="1"/>
              <a:t>TeamsName</a:t>
            </a:r>
            <a:r>
              <a:rPr lang="en-US" dirty="0"/>
              <a:t> NCHAR(25)</a:t>
            </a:r>
          </a:p>
          <a:p>
            <a:pPr marL="109728" indent="0">
              <a:buNone/>
            </a:pPr>
            <a:r>
              <a:rPr lang="en-US" dirty="0"/>
              <a:t>, City NCHAR(20)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PKey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Primary</a:t>
            </a:r>
            <a:r>
              <a:rPr lang="bg-BG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Key</a:t>
            </a:r>
            <a:r>
              <a:rPr lang="en-US" dirty="0"/>
              <a:t>(</a:t>
            </a:r>
            <a:r>
              <a:rPr lang="en-US" dirty="0" err="1"/>
              <a:t>City,TeamsName</a:t>
            </a:r>
            <a:r>
              <a:rPr lang="en-US" dirty="0"/>
              <a:t>)) </a:t>
            </a:r>
            <a:endParaRPr lang="bg-BG" dirty="0"/>
          </a:p>
          <a:p>
            <a:pPr marL="109728" indent="0">
              <a:buNone/>
            </a:pP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E4DD5-605D-431A-8ECC-96362C580EA2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02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Генериране на комбинации</a:t>
            </a:r>
            <a:br>
              <a:rPr lang="bg-BG" dirty="0"/>
            </a:br>
            <a:r>
              <a:rPr lang="bg-BG" dirty="0"/>
              <a:t>„Домакин – Гост“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5616" y="1481328"/>
            <a:ext cx="7571184" cy="4525963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endParaRPr lang="bg-BG" dirty="0"/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H.TeamsName</a:t>
            </a:r>
            <a:r>
              <a:rPr lang="en-US" dirty="0"/>
              <a:t> AS Home</a:t>
            </a:r>
          </a:p>
          <a:p>
            <a:pPr marL="109728" indent="0">
              <a:buNone/>
            </a:pPr>
            <a:r>
              <a:rPr lang="en-US" dirty="0"/>
              <a:t>, </a:t>
            </a:r>
            <a:r>
              <a:rPr lang="en-US" dirty="0" err="1"/>
              <a:t>A.TeamsName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/>
              <a:t> Guest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Teams H </a:t>
            </a:r>
            <a:r>
              <a:rPr lang="en-US" dirty="0">
                <a:solidFill>
                  <a:srgbClr val="0000FF"/>
                </a:solidFill>
              </a:rPr>
              <a:t>CROSS JOIN </a:t>
            </a:r>
            <a:r>
              <a:rPr lang="en-US" dirty="0"/>
              <a:t>Teams A </a:t>
            </a:r>
          </a:p>
          <a:p>
            <a:pPr marL="109728" indent="0">
              <a:buNone/>
            </a:pPr>
            <a:r>
              <a:rPr lang="bg-BG" dirty="0"/>
              <a:t>	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H.TeamsName</a:t>
            </a:r>
            <a:r>
              <a:rPr lang="en-US" dirty="0"/>
              <a:t> !=</a:t>
            </a:r>
            <a:r>
              <a:rPr lang="bg-BG" dirty="0"/>
              <a:t> </a:t>
            </a:r>
            <a:r>
              <a:rPr lang="en-US" dirty="0" err="1"/>
              <a:t>A.TeamsName</a:t>
            </a:r>
            <a:endParaRPr lang="bg-BG" dirty="0"/>
          </a:p>
          <a:p>
            <a:pPr marL="109728" indent="0">
              <a:buNone/>
            </a:pPr>
            <a:endParaRPr lang="bg-BG" dirty="0"/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H.TeamsName</a:t>
            </a:r>
            <a:r>
              <a:rPr lang="en-US" dirty="0"/>
              <a:t> AS Home</a:t>
            </a:r>
          </a:p>
          <a:p>
            <a:pPr marL="109728" indent="0">
              <a:buNone/>
            </a:pPr>
            <a:r>
              <a:rPr lang="en-US" dirty="0"/>
              <a:t>, </a:t>
            </a:r>
            <a:r>
              <a:rPr lang="en-US" dirty="0" err="1"/>
              <a:t>A.TeamsName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/>
              <a:t> Guest</a:t>
            </a:r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INTO</a:t>
            </a:r>
            <a:r>
              <a:rPr lang="en-US" dirty="0"/>
              <a:t> </a:t>
            </a:r>
            <a:r>
              <a:rPr lang="en-US" dirty="0" err="1"/>
              <a:t>Teams_Home_Guest</a:t>
            </a:r>
            <a:r>
              <a:rPr lang="en-US" dirty="0"/>
              <a:t>	</a:t>
            </a:r>
            <a:endParaRPr lang="bg-BG" dirty="0"/>
          </a:p>
          <a:p>
            <a:pPr marL="109728" indent="0">
              <a:buNone/>
            </a:pP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Teams H </a:t>
            </a:r>
            <a:r>
              <a:rPr lang="en-US" dirty="0">
                <a:solidFill>
                  <a:srgbClr val="0000FF"/>
                </a:solidFill>
              </a:rPr>
              <a:t>CROSS JOIN </a:t>
            </a:r>
            <a:r>
              <a:rPr lang="en-US" dirty="0"/>
              <a:t>Teams A </a:t>
            </a:r>
          </a:p>
          <a:p>
            <a:pPr marL="109728" indent="0">
              <a:buNone/>
            </a:pPr>
            <a:r>
              <a:rPr lang="bg-BG" dirty="0"/>
              <a:t>	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H.TeamsName</a:t>
            </a:r>
            <a:r>
              <a:rPr lang="en-US" dirty="0"/>
              <a:t> !=</a:t>
            </a:r>
            <a:r>
              <a:rPr lang="bg-BG" dirty="0"/>
              <a:t> </a:t>
            </a:r>
            <a:r>
              <a:rPr lang="en-US" dirty="0" err="1"/>
              <a:t>A.TeamsName</a:t>
            </a:r>
            <a:endParaRPr lang="bg-BG" dirty="0"/>
          </a:p>
          <a:p>
            <a:pPr marL="109728" indent="0">
              <a:buNone/>
            </a:pP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E4DD5-605D-431A-8ECC-96362C580EA2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088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60350"/>
            <a:ext cx="8250237" cy="823913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600"/>
              <a:t>Съединяване на повече от 2 таблици</a:t>
            </a:r>
            <a:endParaRPr lang="en-GB" sz="36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95400"/>
            <a:ext cx="8343528" cy="483711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3000" dirty="0"/>
              <a:t>В един </a:t>
            </a:r>
            <a:r>
              <a:rPr lang="en-US" sz="3000" dirty="0"/>
              <a:t>SELECT </a:t>
            </a:r>
            <a:r>
              <a:rPr lang="bg-BG" sz="3000" dirty="0"/>
              <a:t>могат да се съединяват произволен брой таблици</a:t>
            </a:r>
          </a:p>
          <a:p>
            <a:pPr>
              <a:lnSpc>
                <a:spcPct val="90000"/>
              </a:lnSpc>
            </a:pPr>
            <a:r>
              <a:rPr lang="bg-BG" sz="3200" dirty="0"/>
              <a:t>Шаблони за съединения на няколко таблици:</a:t>
            </a:r>
          </a:p>
          <a:p>
            <a:pPr lvl="1"/>
            <a:r>
              <a:rPr lang="en-US" sz="2800" dirty="0"/>
              <a:t>JOIN </a:t>
            </a:r>
            <a:r>
              <a:rPr lang="bg-BG" sz="2800" dirty="0"/>
              <a:t>верига</a:t>
            </a:r>
            <a:endParaRPr lang="en-US" sz="2800" dirty="0"/>
          </a:p>
          <a:p>
            <a:pPr lvl="1"/>
            <a:r>
              <a:rPr lang="en-US" sz="2800" dirty="0"/>
              <a:t>JOIN </a:t>
            </a:r>
            <a:r>
              <a:rPr lang="bg-BG" sz="2800" dirty="0"/>
              <a:t>звезда – една централна таблица и няколко други таблици по върховете на звездата, които се свързват с редовете на централната таблица</a:t>
            </a:r>
            <a:endParaRPr lang="bg-BG" sz="2600" dirty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665A0C-F4B4-4A33-86B0-42CB34F6FE63}" type="slidenum">
              <a:rPr lang="en-GB"/>
              <a:pPr/>
              <a:t>34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на </a:t>
            </a:r>
            <a:r>
              <a:rPr lang="en-US" dirty="0"/>
              <a:t>JOIN</a:t>
            </a:r>
            <a:r>
              <a:rPr lang="bg-BG" dirty="0"/>
              <a:t> верига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E4DD5-605D-431A-8ECC-96362C580EA2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bg-BG" dirty="0"/>
              <a:t>Да се изведат данни за поръчките на стоки, които включват код и име на категорията стоки, код и име на стоката, номер на поръчката и стойност на поръчаното количество. </a:t>
            </a:r>
          </a:p>
        </p:txBody>
      </p:sp>
      <p:pic>
        <p:nvPicPr>
          <p:cNvPr id="12" name="Content Placeholder 6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50" y="1282451"/>
            <a:ext cx="2944742" cy="4378797"/>
          </a:xfrm>
        </p:spPr>
      </p:pic>
    </p:spTree>
    <p:extLst>
      <p:ext uri="{BB962C8B-B14F-4D97-AF65-F5344CB8AC3E}">
        <p14:creationId xmlns:p14="http://schemas.microsoft.com/office/powerpoint/2010/main" val="13351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2800" dirty="0"/>
              <a:t>Пример на съединяване на верига от 3 таблици: извеждане данни за поръчките на стоки и тяхната категория</a:t>
            </a:r>
            <a:endParaRPr lang="en-GB" sz="2800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1043607" y="1916832"/>
            <a:ext cx="8074879" cy="4719737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USE </a:t>
            </a:r>
            <a:r>
              <a:rPr lang="en-US" dirty="0" err="1"/>
              <a:t>Northwind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GO</a:t>
            </a:r>
          </a:p>
          <a:p>
            <a:pPr marL="109728" indent="0">
              <a:buNone/>
            </a:pPr>
            <a:r>
              <a:rPr lang="en-US" dirty="0"/>
              <a:t>SELECT </a:t>
            </a:r>
            <a:r>
              <a:rPr lang="en-US" dirty="0" err="1"/>
              <a:t>C.CategoryID</a:t>
            </a:r>
            <a:r>
              <a:rPr lang="en-US" dirty="0"/>
              <a:t>, </a:t>
            </a:r>
            <a:r>
              <a:rPr lang="en-US" dirty="0" err="1"/>
              <a:t>CategoryName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,</a:t>
            </a:r>
            <a:r>
              <a:rPr lang="en-US" dirty="0" err="1"/>
              <a:t>P.ProductID</a:t>
            </a:r>
            <a:r>
              <a:rPr lang="en-US" dirty="0"/>
              <a:t>, </a:t>
            </a:r>
            <a:r>
              <a:rPr lang="en-US" dirty="0" err="1"/>
              <a:t>ProductName,OD.OrderID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,</a:t>
            </a:r>
            <a:r>
              <a:rPr lang="en-US" dirty="0" err="1"/>
              <a:t>OD.UnitPrice</a:t>
            </a:r>
            <a:r>
              <a:rPr lang="en-US" dirty="0"/>
              <a:t>*Quantity AS Total </a:t>
            </a:r>
          </a:p>
          <a:p>
            <a:pPr marL="109728" indent="0">
              <a:buNone/>
            </a:pPr>
            <a:r>
              <a:rPr lang="en-US" dirty="0"/>
              <a:t>FROM </a:t>
            </a:r>
            <a:r>
              <a:rPr lang="en-US" b="1" dirty="0">
                <a:solidFill>
                  <a:srgbClr val="FF0000"/>
                </a:solidFill>
              </a:rPr>
              <a:t>Categories C JOIN Products P</a:t>
            </a:r>
          </a:p>
          <a:p>
            <a:pPr marL="109728" indent="0">
              <a:buNone/>
            </a:pPr>
            <a:r>
              <a:rPr lang="en-US" b="1" dirty="0">
                <a:solidFill>
                  <a:srgbClr val="FF0000"/>
                </a:solidFill>
              </a:rPr>
              <a:t>ON </a:t>
            </a:r>
            <a:r>
              <a:rPr lang="en-US" b="1" dirty="0" err="1">
                <a:solidFill>
                  <a:srgbClr val="FF0000"/>
                </a:solidFill>
              </a:rPr>
              <a:t>C.CategoryID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P.CategoryID</a:t>
            </a:r>
            <a:endParaRPr lang="en-US" b="1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JOIN [Order Details] OD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P.ProductID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OD.ProductID</a:t>
            </a:r>
            <a:endParaRPr lang="en-GB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0BE3E1-A875-4BE2-947E-CC2A7817A929}" type="slidenum">
              <a:rPr lang="en-GB"/>
              <a:pPr/>
              <a:t>36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USE</a:t>
            </a:r>
            <a:r>
              <a:rPr lang="en-US" sz="2800" dirty="0"/>
              <a:t> </a:t>
            </a:r>
            <a:r>
              <a:rPr lang="en-US" sz="2800" dirty="0" err="1"/>
              <a:t>Northwind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GO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dirty="0" err="1"/>
              <a:t>C.CategoryID</a:t>
            </a:r>
            <a:r>
              <a:rPr lang="en-US" sz="2800" dirty="0"/>
              <a:t>, </a:t>
            </a:r>
            <a:r>
              <a:rPr lang="en-US" sz="2800" dirty="0" err="1"/>
              <a:t>CategoryName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,</a:t>
            </a:r>
            <a:r>
              <a:rPr lang="en-US" sz="2800" dirty="0" err="1"/>
              <a:t>P.ProductID</a:t>
            </a:r>
            <a:r>
              <a:rPr lang="en-US" sz="2800" dirty="0"/>
              <a:t>, </a:t>
            </a:r>
            <a:r>
              <a:rPr lang="en-US" sz="2800" dirty="0" err="1"/>
              <a:t>ProductName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,</a:t>
            </a:r>
            <a:r>
              <a:rPr lang="en-US" sz="2800" dirty="0" err="1"/>
              <a:t>OD.OrderID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,</a:t>
            </a:r>
            <a:r>
              <a:rPr lang="en-US" sz="2800" dirty="0" err="1"/>
              <a:t>OD.UnitPrice</a:t>
            </a:r>
            <a:r>
              <a:rPr lang="en-US" sz="2800" dirty="0"/>
              <a:t>*Quantity AS Total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/>
              <a:t> Categories C </a:t>
            </a:r>
            <a:r>
              <a:rPr lang="en-US" sz="2800" dirty="0">
                <a:solidFill>
                  <a:srgbClr val="0000FF"/>
                </a:solidFill>
              </a:rPr>
              <a:t>LEFT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JOIN</a:t>
            </a:r>
            <a:r>
              <a:rPr lang="en-US" sz="2800" dirty="0"/>
              <a:t> Products P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ON</a:t>
            </a:r>
            <a:r>
              <a:rPr lang="en-US" sz="2800" dirty="0"/>
              <a:t> </a:t>
            </a:r>
            <a:r>
              <a:rPr lang="en-US" sz="2800" dirty="0" err="1"/>
              <a:t>C.CategoryID</a:t>
            </a:r>
            <a:r>
              <a:rPr lang="en-US" sz="2800" dirty="0"/>
              <a:t> = </a:t>
            </a:r>
            <a:r>
              <a:rPr lang="en-US" sz="2800" dirty="0" err="1"/>
              <a:t>P.CategoryID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LEFT JOIN </a:t>
            </a:r>
            <a:r>
              <a:rPr lang="en-US" sz="2800" dirty="0"/>
              <a:t>[Order Details] OD</a:t>
            </a:r>
          </a:p>
          <a:p>
            <a:pPr marL="109728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ON</a:t>
            </a:r>
            <a:r>
              <a:rPr lang="en-US" sz="2800" dirty="0"/>
              <a:t> </a:t>
            </a:r>
            <a:r>
              <a:rPr lang="en-US" sz="2800" dirty="0" err="1"/>
              <a:t>P.ProductID</a:t>
            </a:r>
            <a:r>
              <a:rPr lang="en-US" sz="2800" dirty="0"/>
              <a:t> = </a:t>
            </a:r>
            <a:r>
              <a:rPr lang="en-US" sz="2800" dirty="0" err="1"/>
              <a:t>OD.ProductID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ORDER BY </a:t>
            </a:r>
            <a:r>
              <a:rPr lang="en-US" sz="2800" dirty="0"/>
              <a:t>1, 4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D0FFCC-C443-4DD8-9D92-3440A9BDC487}" type="slidenum">
              <a:rPr lang="en-GB"/>
              <a:pPr/>
              <a:t>37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28600"/>
            <a:ext cx="8108454" cy="1328192"/>
          </a:xfrm>
        </p:spPr>
        <p:txBody>
          <a:bodyPr>
            <a:no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628800"/>
            <a:ext cx="7911480" cy="496855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800" dirty="0"/>
              <a:t>USE </a:t>
            </a:r>
            <a:r>
              <a:rPr lang="en-US" sz="2800" dirty="0" err="1"/>
              <a:t>Northwind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GO</a:t>
            </a:r>
          </a:p>
          <a:p>
            <a:pPr marL="109728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C.CategoryID</a:t>
            </a:r>
            <a:r>
              <a:rPr lang="en-US" sz="2800" dirty="0"/>
              <a:t>, </a:t>
            </a:r>
            <a:r>
              <a:rPr lang="en-US" sz="2800" dirty="0" err="1"/>
              <a:t>CategoryName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,</a:t>
            </a:r>
            <a:r>
              <a:rPr lang="en-US" sz="2800" dirty="0" err="1"/>
              <a:t>P.ProductID</a:t>
            </a:r>
            <a:r>
              <a:rPr lang="en-US" sz="2800" dirty="0"/>
              <a:t>, </a:t>
            </a:r>
            <a:r>
              <a:rPr lang="en-US" sz="2800" dirty="0" err="1"/>
              <a:t>ProductName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,</a:t>
            </a:r>
            <a:r>
              <a:rPr lang="en-US" sz="2800" dirty="0" err="1"/>
              <a:t>OD.OrderID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/>
              <a:t>,</a:t>
            </a:r>
            <a:r>
              <a:rPr lang="en-US" sz="2800" dirty="0" err="1"/>
              <a:t>OD.UnitPrice</a:t>
            </a:r>
            <a:r>
              <a:rPr lang="en-US" sz="2800" dirty="0"/>
              <a:t>*Quantity AS Total</a:t>
            </a:r>
          </a:p>
          <a:p>
            <a:pPr marL="109728" indent="0">
              <a:buNone/>
            </a:pPr>
            <a:r>
              <a:rPr lang="en-US" sz="2800" dirty="0"/>
              <a:t>FROM Categories C JOIN Products P</a:t>
            </a:r>
          </a:p>
          <a:p>
            <a:pPr marL="109728" indent="0">
              <a:buNone/>
            </a:pPr>
            <a:r>
              <a:rPr lang="en-US" sz="2800" dirty="0"/>
              <a:t>ON </a:t>
            </a:r>
            <a:r>
              <a:rPr lang="en-US" sz="2800" dirty="0" err="1"/>
              <a:t>C.CategoryID</a:t>
            </a:r>
            <a:r>
              <a:rPr lang="en-US" sz="2800" dirty="0"/>
              <a:t> = </a:t>
            </a:r>
            <a:r>
              <a:rPr lang="en-US" sz="2800" dirty="0" err="1"/>
              <a:t>P.CategoryID</a:t>
            </a:r>
            <a:endParaRPr lang="en-US" sz="2800" dirty="0"/>
          </a:p>
          <a:p>
            <a:pPr marL="109728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LEFT JOIN [Order Details] OD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ON </a:t>
            </a:r>
            <a:r>
              <a:rPr lang="en-US" sz="2800" dirty="0" err="1">
                <a:solidFill>
                  <a:srgbClr val="FF0000"/>
                </a:solidFill>
              </a:rPr>
              <a:t>P.ProductID</a:t>
            </a:r>
            <a:r>
              <a:rPr lang="en-US" sz="2800" dirty="0">
                <a:solidFill>
                  <a:srgbClr val="FF0000"/>
                </a:solidFill>
              </a:rPr>
              <a:t> = </a:t>
            </a:r>
            <a:r>
              <a:rPr lang="en-US" sz="2800" dirty="0" err="1">
                <a:solidFill>
                  <a:srgbClr val="FF0000"/>
                </a:solidFill>
              </a:rPr>
              <a:t>OD.ProductID</a:t>
            </a:r>
            <a:endParaRPr lang="en-US" sz="28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sz="2800" dirty="0"/>
              <a:t>ORDER BY 1, 4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D0FFCC-C443-4DD8-9D92-3440A9BDC487}" type="slidenum">
              <a:rPr lang="en-GB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641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35280" cy="1143000"/>
          </a:xfrm>
        </p:spPr>
        <p:txBody>
          <a:bodyPr>
            <a:noAutofit/>
          </a:bodyPr>
          <a:lstStyle/>
          <a:p>
            <a:r>
              <a:rPr lang="bg-BG" sz="3200" dirty="0"/>
              <a:t>Особеност при използване на външно </a:t>
            </a:r>
            <a:r>
              <a:rPr lang="bg-BG" sz="3200"/>
              <a:t>съединение в </a:t>
            </a:r>
            <a:r>
              <a:rPr lang="en-US" sz="3200" dirty="0"/>
              <a:t>JOIN </a:t>
            </a:r>
            <a:r>
              <a:rPr lang="bg-BG" sz="3200" dirty="0"/>
              <a:t>верига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1628800"/>
            <a:ext cx="8013576" cy="4525963"/>
          </a:xfrm>
        </p:spPr>
        <p:txBody>
          <a:bodyPr>
            <a:normAutofit fontScale="92500"/>
          </a:bodyPr>
          <a:lstStyle/>
          <a:p>
            <a:r>
              <a:rPr lang="bg-BG" dirty="0"/>
              <a:t>Ако се използва </a:t>
            </a:r>
            <a:r>
              <a:rPr lang="en-US" dirty="0"/>
              <a:t>LEFT JOIN </a:t>
            </a:r>
            <a:r>
              <a:rPr lang="bg-BG" dirty="0"/>
              <a:t>за първата двойка във веригата, то този тип съединяване трябва да се зададе и за всяко от следващите съединявания във веригата.</a:t>
            </a:r>
          </a:p>
          <a:p>
            <a:r>
              <a:rPr lang="bg-BG" dirty="0"/>
              <a:t>Ако се използва </a:t>
            </a:r>
            <a:r>
              <a:rPr lang="en-US" dirty="0"/>
              <a:t>INNER JOIN </a:t>
            </a:r>
            <a:r>
              <a:rPr lang="bg-BG" dirty="0"/>
              <a:t>за поредицата съединявания, то за</a:t>
            </a:r>
            <a:r>
              <a:rPr lang="en-US" dirty="0"/>
              <a:t> </a:t>
            </a:r>
            <a:r>
              <a:rPr lang="bg-BG" dirty="0"/>
              <a:t>последното съединяване от веригата може да се зададе външно съединяване (ляво или дясно зависи от случая).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E4DD5-605D-431A-8ECC-96362C580EA2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960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bg-BG" sz="3600">
                <a:cs typeface="Tahoma" pitchFamily="34" charset="0"/>
              </a:rPr>
              <a:t>Пример</a:t>
            </a:r>
            <a:r>
              <a:rPr lang="bg-BG" sz="3600"/>
              <a:t> на </a:t>
            </a:r>
            <a:r>
              <a:rPr lang="en-US" sz="3600"/>
              <a:t>SELECT </a:t>
            </a:r>
            <a:r>
              <a:rPr lang="bg-BG" sz="3600"/>
              <a:t>с клауза </a:t>
            </a:r>
            <a:r>
              <a:rPr lang="en-US" sz="3600" b="1"/>
              <a:t>Join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bg-BG" b="1"/>
              <a:t>	</a:t>
            </a:r>
            <a:endParaRPr lang="en-US" b="1" i="1">
              <a:latin typeface="Courier" pitchFamily="49" charset="0"/>
              <a:cs typeface="Tahoma" pitchFamily="34" charset="0"/>
            </a:endParaRP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42FE1-903F-42BC-997B-16B00187D7B5}" type="slidenum">
              <a:rPr lang="en-GB"/>
              <a:pPr/>
              <a:t>4</a:t>
            </a:fld>
            <a:endParaRPr lang="en-GB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11188" y="3141663"/>
            <a:ext cx="8283575" cy="3032125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USE </a:t>
            </a:r>
            <a:r>
              <a:rPr lang="en-US" sz="3200" dirty="0" err="1"/>
              <a:t>Northwind</a:t>
            </a:r>
            <a:endParaRPr lang="bg-BG" sz="3200" dirty="0"/>
          </a:p>
          <a:p>
            <a:r>
              <a:rPr lang="en-US" sz="3200" dirty="0"/>
              <a:t>SELECT </a:t>
            </a:r>
            <a:r>
              <a:rPr lang="en-US" sz="3200" dirty="0" err="1"/>
              <a:t>C.CustomerId</a:t>
            </a:r>
            <a:r>
              <a:rPr lang="en-US" sz="3200" dirty="0"/>
              <a:t>, </a:t>
            </a:r>
            <a:r>
              <a:rPr lang="en-US" sz="3200" dirty="0" err="1"/>
              <a:t>CompanyName</a:t>
            </a:r>
            <a:r>
              <a:rPr lang="en-US" sz="3200" dirty="0"/>
              <a:t>, </a:t>
            </a:r>
            <a:r>
              <a:rPr lang="en-US" sz="3200" dirty="0" err="1"/>
              <a:t>OrderId</a:t>
            </a:r>
            <a:r>
              <a:rPr lang="en-US" sz="3200" dirty="0"/>
              <a:t>, </a:t>
            </a:r>
            <a:r>
              <a:rPr lang="en-US" sz="3200" dirty="0" err="1"/>
              <a:t>OrderDate</a:t>
            </a:r>
            <a:r>
              <a:rPr lang="en-US" sz="3200" dirty="0"/>
              <a:t> </a:t>
            </a:r>
          </a:p>
          <a:p>
            <a:r>
              <a:rPr lang="en-US" sz="3200" dirty="0"/>
              <a:t>FROM Customers C INNER JOIN Orders OD</a:t>
            </a:r>
          </a:p>
          <a:p>
            <a:r>
              <a:rPr lang="en-US" sz="3200" dirty="0"/>
              <a:t>ON </a:t>
            </a:r>
            <a:r>
              <a:rPr lang="en-US" sz="3200" dirty="0" err="1"/>
              <a:t>C.CustomerId</a:t>
            </a:r>
            <a:r>
              <a:rPr lang="en-US" sz="3200" dirty="0"/>
              <a:t> = </a:t>
            </a:r>
            <a:r>
              <a:rPr lang="en-US" sz="3200" dirty="0" err="1"/>
              <a:t>OD.CustomerId</a:t>
            </a:r>
            <a:endParaRPr lang="en-US" sz="3200" dirty="0"/>
          </a:p>
          <a:p>
            <a:r>
              <a:rPr lang="en-US" sz="3200" dirty="0"/>
              <a:t>GO</a:t>
            </a:r>
            <a:endParaRPr lang="en-GB" sz="3200" dirty="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900113" y="1125538"/>
            <a:ext cx="777557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bg-BG" sz="3200"/>
              <a:t>Извеждане данни за клиентите </a:t>
            </a:r>
            <a:r>
              <a:rPr lang="en-US" sz="3200"/>
              <a:t>(</a:t>
            </a:r>
            <a:r>
              <a:rPr lang="bg-BG" sz="3200"/>
              <a:t>код, име) и направените от тях поръчки (номер </a:t>
            </a:r>
            <a:r>
              <a:rPr lang="bg-BG"/>
              <a:t>и</a:t>
            </a:r>
            <a:r>
              <a:rPr lang="bg-BG" sz="3200"/>
              <a:t> дата):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 autoUpdateAnimBg="0"/>
      <p:bldP spid="645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464096"/>
          </a:xfrm>
        </p:spPr>
        <p:txBody>
          <a:bodyPr>
            <a:noAutofit/>
          </a:bodyPr>
          <a:lstStyle/>
          <a:p>
            <a:r>
              <a:rPr lang="bg-BG" sz="2800" dirty="0"/>
              <a:t>Пример на </a:t>
            </a:r>
            <a:r>
              <a:rPr lang="en-US" sz="2800" dirty="0"/>
              <a:t>JOIN </a:t>
            </a:r>
            <a:r>
              <a:rPr lang="bg-BG" sz="2800" dirty="0"/>
              <a:t>верига от 4 таблици</a:t>
            </a:r>
            <a:endParaRPr lang="en-US" sz="2800" dirty="0"/>
          </a:p>
        </p:txBody>
      </p:sp>
      <p:sp>
        <p:nvSpPr>
          <p:cNvPr id="1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3665D8-8138-4377-AF6F-3A50ECFAA106}" type="slidenum">
              <a:rPr lang="en-GB"/>
              <a:pPr/>
              <a:t>40</a:t>
            </a:fld>
            <a:endParaRPr lang="en-GB"/>
          </a:p>
        </p:txBody>
      </p:sp>
      <p:graphicFrame>
        <p:nvGraphicFramePr>
          <p:cNvPr id="5" name="Diagram 4"/>
          <p:cNvGraphicFramePr/>
          <p:nvPr/>
        </p:nvGraphicFramePr>
        <p:xfrm>
          <a:off x="1042988" y="836613"/>
          <a:ext cx="7561262" cy="532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8108950" cy="838200"/>
          </a:xfrm>
        </p:spPr>
        <p:txBody>
          <a:bodyPr/>
          <a:lstStyle/>
          <a:p>
            <a:pPr eaLnBrk="1" hangingPunct="1"/>
            <a:r>
              <a:rPr lang="bg-BG" sz="3200" dirty="0"/>
              <a:t>Пример на съединяване на 4 таблици</a:t>
            </a:r>
            <a:endParaRPr lang="en-US" sz="3200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1035050" y="1196975"/>
            <a:ext cx="8108950" cy="54721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b="1" dirty="0">
                <a:solidFill>
                  <a:schemeClr val="folHlink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C.CompanyName</a:t>
            </a:r>
            <a:r>
              <a:rPr lang="en-US" dirty="0"/>
              <a:t>, </a:t>
            </a:r>
            <a:r>
              <a:rPr lang="en-US" dirty="0" err="1"/>
              <a:t>OD.ProductID</a:t>
            </a:r>
            <a:endParaRPr lang="en-US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dirty="0"/>
              <a:t>, </a:t>
            </a:r>
            <a:r>
              <a:rPr lang="en-US" dirty="0" err="1"/>
              <a:t>P.ProductName</a:t>
            </a:r>
            <a:r>
              <a:rPr lang="en-US" dirty="0"/>
              <a:t>, </a:t>
            </a:r>
            <a:r>
              <a:rPr lang="en-US" dirty="0" err="1"/>
              <a:t>P.UnitPrice</a:t>
            </a:r>
            <a:endParaRPr lang="en-US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dirty="0"/>
              <a:t>, </a:t>
            </a:r>
            <a:r>
              <a:rPr lang="en-US" dirty="0" err="1"/>
              <a:t>OD.Quantity</a:t>
            </a:r>
            <a:r>
              <a:rPr lang="en-US" dirty="0"/>
              <a:t>, </a:t>
            </a:r>
            <a:r>
              <a:rPr lang="en-US" dirty="0" err="1"/>
              <a:t>O.OrderID</a:t>
            </a:r>
            <a:r>
              <a:rPr lang="en-US" dirty="0"/>
              <a:t>, </a:t>
            </a:r>
            <a:r>
              <a:rPr lang="en-US" dirty="0" err="1"/>
              <a:t>O.OrderDate</a:t>
            </a:r>
            <a:endParaRPr lang="en-US" dirty="0"/>
          </a:p>
          <a:p>
            <a:pPr>
              <a:lnSpc>
                <a:spcPct val="80000"/>
              </a:lnSpc>
              <a:spcAft>
                <a:spcPts val="600"/>
              </a:spcAft>
              <a:buNone/>
            </a:pPr>
            <a:r>
              <a:rPr lang="en-US" b="1" dirty="0">
                <a:solidFill>
                  <a:schemeClr val="folHlink"/>
                </a:solidFill>
              </a:rPr>
              <a:t>FROM</a:t>
            </a:r>
            <a:r>
              <a:rPr lang="en-US" dirty="0"/>
              <a:t> Products </a:t>
            </a:r>
            <a:r>
              <a:rPr lang="en-US" b="1" dirty="0"/>
              <a:t>AS</a:t>
            </a:r>
            <a:r>
              <a:rPr lang="en-US" dirty="0"/>
              <a:t> P</a:t>
            </a:r>
            <a:r>
              <a:rPr lang="bg-BG" dirty="0"/>
              <a:t> </a:t>
            </a:r>
            <a:r>
              <a:rPr lang="en-US" b="1" dirty="0">
                <a:solidFill>
                  <a:schemeClr val="hlink"/>
                </a:solidFill>
              </a:rPr>
              <a:t>JOIN</a:t>
            </a:r>
            <a:r>
              <a:rPr lang="en-US" dirty="0"/>
              <a:t> [Order Details] </a:t>
            </a:r>
            <a:r>
              <a:rPr lang="en-US" b="1" dirty="0"/>
              <a:t>AS</a:t>
            </a:r>
            <a:r>
              <a:rPr lang="en-US" dirty="0"/>
              <a:t> OD </a:t>
            </a:r>
          </a:p>
          <a:p>
            <a:pPr>
              <a:lnSpc>
                <a:spcPct val="80000"/>
              </a:lnSpc>
              <a:spcAft>
                <a:spcPts val="600"/>
              </a:spcAft>
              <a:buNone/>
            </a:pPr>
            <a:r>
              <a:rPr lang="en-US" b="1" dirty="0">
                <a:solidFill>
                  <a:schemeClr val="hlink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P.ProductID</a:t>
            </a:r>
            <a:r>
              <a:rPr lang="en-US" dirty="0"/>
              <a:t> = </a:t>
            </a:r>
            <a:r>
              <a:rPr lang="en-US" dirty="0" err="1"/>
              <a:t>OD.ProductID</a:t>
            </a:r>
            <a:endParaRPr lang="en-US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b="1" dirty="0">
                <a:solidFill>
                  <a:schemeClr val="folHlink"/>
                </a:solidFill>
              </a:rPr>
              <a:t>INNER JOIN</a:t>
            </a:r>
            <a:r>
              <a:rPr lang="en-US" dirty="0"/>
              <a:t> Orders </a:t>
            </a:r>
            <a:r>
              <a:rPr lang="en-US" b="1" dirty="0"/>
              <a:t>AS</a:t>
            </a:r>
            <a:r>
              <a:rPr lang="en-US" dirty="0"/>
              <a:t> O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b="1" dirty="0">
                <a:solidFill>
                  <a:schemeClr val="folHlink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OD.OrderID</a:t>
            </a:r>
            <a:r>
              <a:rPr lang="en-US" dirty="0"/>
              <a:t> = </a:t>
            </a:r>
            <a:r>
              <a:rPr lang="en-US" dirty="0" err="1"/>
              <a:t>O.OrderID</a:t>
            </a:r>
            <a:r>
              <a:rPr lang="en-US" dirty="0"/>
              <a:t>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33CC33"/>
                </a:solidFill>
              </a:rPr>
              <a:t>INNER JOIN</a:t>
            </a:r>
            <a:r>
              <a:rPr lang="en-US" dirty="0"/>
              <a:t> Customers </a:t>
            </a:r>
            <a:r>
              <a:rPr lang="en-US" b="1" dirty="0"/>
              <a:t>AS</a:t>
            </a:r>
            <a:r>
              <a:rPr lang="en-US" dirty="0"/>
              <a:t> C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b="1" dirty="0">
                <a:solidFill>
                  <a:srgbClr val="33CC33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b="1" dirty="0"/>
              <a:t>ORDER BY</a:t>
            </a:r>
            <a:r>
              <a:rPr lang="en-US" dirty="0"/>
              <a:t> </a:t>
            </a:r>
            <a:r>
              <a:rPr lang="en-US" dirty="0" err="1"/>
              <a:t>C.CompanyName,O.OrderDate</a:t>
            </a:r>
            <a:endParaRPr lang="en-US" dirty="0"/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BECD63-0E52-43BE-A655-96DD1CFF2E2F}" type="slidenum">
              <a:rPr lang="en-GB"/>
              <a:pPr/>
              <a:t>41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>
            <a:normAutofit/>
          </a:bodyPr>
          <a:lstStyle/>
          <a:p>
            <a:r>
              <a:rPr lang="bg-BG" sz="3200" dirty="0"/>
              <a:t>Пример на </a:t>
            </a:r>
            <a:r>
              <a:rPr lang="en-US" sz="3200" dirty="0"/>
              <a:t>JOIN</a:t>
            </a:r>
            <a:r>
              <a:rPr lang="bg-BG" sz="3200" dirty="0"/>
              <a:t> звезда</a:t>
            </a:r>
            <a:endParaRPr lang="en-US" sz="3200" b="1" i="1" dirty="0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48880"/>
            <a:ext cx="5416592" cy="4107210"/>
          </a:xfrm>
        </p:spPr>
      </p:pic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4103E0-DED9-469E-A10F-C00A9E81F7AC}" type="slidenum">
              <a:rPr lang="en-GB"/>
              <a:pPr/>
              <a:t>42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83568" y="1124744"/>
            <a:ext cx="8064895" cy="1512168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За всяка направена поръчка да се изведат номер и дата на поръчката, име на клиента, двете имена на служителя, приел поръчката и името на търговеца-превозвач.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E4DD5-605D-431A-8ECC-96362C580EA2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1600" y="548680"/>
            <a:ext cx="8172400" cy="5976664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dirty="0"/>
              <a:t>USE </a:t>
            </a:r>
            <a:r>
              <a:rPr lang="en-US" dirty="0" err="1"/>
              <a:t>Northwind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GO</a:t>
            </a:r>
          </a:p>
          <a:p>
            <a:pPr marL="82296" indent="0">
              <a:buNone/>
            </a:pPr>
            <a:r>
              <a:rPr lang="en-US" dirty="0"/>
              <a:t>SELECT </a:t>
            </a:r>
            <a:r>
              <a:rPr lang="en-US" dirty="0" err="1"/>
              <a:t>O.OrderID</a:t>
            </a:r>
            <a:r>
              <a:rPr lang="en-US" dirty="0"/>
              <a:t>, </a:t>
            </a:r>
            <a:r>
              <a:rPr lang="en-US" dirty="0" err="1"/>
              <a:t>OrderDate</a:t>
            </a:r>
            <a:r>
              <a:rPr lang="bg-BG" dirty="0"/>
              <a:t>,</a:t>
            </a:r>
            <a:r>
              <a:rPr lang="en-US" dirty="0" err="1"/>
              <a:t>C.CompanyName</a:t>
            </a:r>
            <a:r>
              <a:rPr lang="en-US" dirty="0"/>
              <a:t> AS Customer</a:t>
            </a:r>
          </a:p>
          <a:p>
            <a:pPr marL="82296" indent="0">
              <a:buNone/>
            </a:pP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+''+</a:t>
            </a:r>
            <a:r>
              <a:rPr lang="en-US" dirty="0" err="1"/>
              <a:t>LastName</a:t>
            </a:r>
            <a:r>
              <a:rPr lang="en-US" dirty="0"/>
              <a:t> AS </a:t>
            </a:r>
            <a:r>
              <a:rPr lang="en-US" dirty="0" err="1"/>
              <a:t>Employee_Name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, </a:t>
            </a:r>
            <a:r>
              <a:rPr lang="en-US" dirty="0" err="1"/>
              <a:t>SH.CompanyName</a:t>
            </a:r>
            <a:r>
              <a:rPr lang="en-US" dirty="0"/>
              <a:t> AS Shipper 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FF3300"/>
                </a:solidFill>
              </a:rPr>
              <a:t>FROM Orders O </a:t>
            </a:r>
            <a:r>
              <a:rPr lang="en-US" b="1" dirty="0">
                <a:solidFill>
                  <a:srgbClr val="33CC33"/>
                </a:solidFill>
              </a:rPr>
              <a:t>JOIN Employees E 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33CC33"/>
                </a:solidFill>
              </a:rPr>
              <a:t>ON </a:t>
            </a:r>
            <a:r>
              <a:rPr lang="en-US" b="1" dirty="0" err="1">
                <a:solidFill>
                  <a:srgbClr val="33CC33"/>
                </a:solidFill>
              </a:rPr>
              <a:t>O.EmployeeID</a:t>
            </a:r>
            <a:r>
              <a:rPr lang="en-US" b="1" dirty="0">
                <a:solidFill>
                  <a:srgbClr val="33CC33"/>
                </a:solidFill>
              </a:rPr>
              <a:t> = </a:t>
            </a:r>
            <a:r>
              <a:rPr lang="en-US" b="1" dirty="0" err="1">
                <a:solidFill>
                  <a:srgbClr val="33CC33"/>
                </a:solidFill>
              </a:rPr>
              <a:t>E.EmployeeID</a:t>
            </a:r>
            <a:endParaRPr lang="en-US" b="1" dirty="0">
              <a:solidFill>
                <a:srgbClr val="33CC33"/>
              </a:solidFill>
            </a:endParaRPr>
          </a:p>
          <a:p>
            <a:pPr marL="82296" indent="0">
              <a:buNone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JOIN Shippers SH</a:t>
            </a:r>
          </a:p>
          <a:p>
            <a:pPr marL="82296" indent="0">
              <a:buNone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O.ShipVia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SH.ShipperID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JOIN Customers C</a:t>
            </a:r>
          </a:p>
          <a:p>
            <a:pPr marL="82296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O.CustomerID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C.CustomerID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2296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 BY 3,1</a:t>
            </a:r>
          </a:p>
          <a:p>
            <a:pPr marL="82296" indent="0">
              <a:buNone/>
            </a:pP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76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38138"/>
          </a:xfrm>
        </p:spPr>
        <p:txBody>
          <a:bodyPr>
            <a:noAutofit/>
          </a:bodyPr>
          <a:lstStyle/>
          <a:p>
            <a:endParaRPr lang="bg-BG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9592" y="1556792"/>
            <a:ext cx="8034096" cy="5149552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/>
              <a:t>USE </a:t>
            </a:r>
            <a:r>
              <a:rPr lang="en-US" dirty="0" err="1"/>
              <a:t>Northwind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GO</a:t>
            </a:r>
          </a:p>
          <a:p>
            <a:pPr marL="82296" indent="0">
              <a:buNone/>
            </a:pPr>
            <a:r>
              <a:rPr lang="en-US" dirty="0"/>
              <a:t>SELECT </a:t>
            </a:r>
            <a:r>
              <a:rPr lang="en-US" dirty="0" err="1"/>
              <a:t>C.CompanyName</a:t>
            </a:r>
            <a:r>
              <a:rPr lang="en-US" dirty="0"/>
              <a:t> AS Customer</a:t>
            </a:r>
          </a:p>
          <a:p>
            <a:pPr marL="82296" indent="0">
              <a:buNone/>
            </a:pP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+''+</a:t>
            </a:r>
            <a:r>
              <a:rPr lang="en-US" dirty="0" err="1"/>
              <a:t>LastName</a:t>
            </a:r>
            <a:r>
              <a:rPr lang="en-US" dirty="0"/>
              <a:t> AS </a:t>
            </a:r>
            <a:r>
              <a:rPr lang="en-US" dirty="0" err="1"/>
              <a:t>Employee_Name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, </a:t>
            </a:r>
            <a:r>
              <a:rPr lang="en-US" dirty="0" err="1"/>
              <a:t>SH.CompanyName</a:t>
            </a:r>
            <a:r>
              <a:rPr lang="en-US" dirty="0"/>
              <a:t> AS Shipper, </a:t>
            </a:r>
            <a:r>
              <a:rPr lang="en-US" dirty="0" err="1"/>
              <a:t>O.OrderID</a:t>
            </a:r>
            <a:r>
              <a:rPr lang="en-US" dirty="0"/>
              <a:t>, </a:t>
            </a:r>
            <a:r>
              <a:rPr lang="en-US" dirty="0" err="1"/>
              <a:t>OrderDate</a:t>
            </a:r>
            <a:endParaRPr lang="en-US" dirty="0"/>
          </a:p>
          <a:p>
            <a:pPr marL="82296" indent="0">
              <a:buNone/>
            </a:pPr>
            <a:r>
              <a:rPr lang="en-US" dirty="0">
                <a:solidFill>
                  <a:srgbClr val="0000FF"/>
                </a:solidFill>
              </a:rPr>
              <a:t>FROM Orders O 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FF"/>
                </a:solidFill>
              </a:rPr>
              <a:t>JOIN Employees E </a:t>
            </a:r>
          </a:p>
          <a:p>
            <a:pPr marL="82296" indent="0">
              <a:buNone/>
            </a:pPr>
            <a:r>
              <a:rPr lang="en-US" dirty="0">
                <a:solidFill>
                  <a:srgbClr val="0000FF"/>
                </a:solidFill>
              </a:rPr>
              <a:t>ON </a:t>
            </a:r>
            <a:r>
              <a:rPr lang="en-US" dirty="0" err="1">
                <a:solidFill>
                  <a:srgbClr val="0000FF"/>
                </a:solidFill>
              </a:rPr>
              <a:t>O.EmployeeID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>
                <a:solidFill>
                  <a:srgbClr val="0000FF"/>
                </a:solidFill>
              </a:rPr>
              <a:t>E.EmployeeID</a:t>
            </a:r>
            <a:endParaRPr lang="en-US" dirty="0">
              <a:solidFill>
                <a:srgbClr val="0000FF"/>
              </a:solidFill>
            </a:endParaRPr>
          </a:p>
          <a:p>
            <a:pPr marL="82296" indent="0">
              <a:buNone/>
            </a:pPr>
            <a:r>
              <a:rPr lang="en-US" dirty="0">
                <a:solidFill>
                  <a:srgbClr val="00B050"/>
                </a:solidFill>
              </a:rPr>
              <a:t>JOIN Shippers SH</a:t>
            </a:r>
          </a:p>
          <a:p>
            <a:pPr marL="82296" indent="0">
              <a:buNone/>
            </a:pPr>
            <a:r>
              <a:rPr lang="en-US" dirty="0">
                <a:solidFill>
                  <a:srgbClr val="00B050"/>
                </a:solidFill>
              </a:rPr>
              <a:t>ON </a:t>
            </a:r>
            <a:r>
              <a:rPr lang="en-US" dirty="0" err="1">
                <a:solidFill>
                  <a:srgbClr val="00B050"/>
                </a:solidFill>
              </a:rPr>
              <a:t>O.ShipVia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SH.ShipperID</a:t>
            </a:r>
            <a:endParaRPr lang="en-US" dirty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dirty="0">
                <a:solidFill>
                  <a:srgbClr val="FF0000"/>
                </a:solidFill>
              </a:rPr>
              <a:t>RIGHT JOIN Customers C</a:t>
            </a:r>
          </a:p>
          <a:p>
            <a:pPr marL="82296" indent="0">
              <a:buNone/>
            </a:pPr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 err="1">
                <a:solidFill>
                  <a:srgbClr val="FF0000"/>
                </a:solidFill>
              </a:rPr>
              <a:t>O.CustomerID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C.CustomerID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82296" indent="0">
              <a:buNone/>
            </a:pPr>
            <a:r>
              <a:rPr lang="en-US" dirty="0"/>
              <a:t>ORDER BY 1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2EF58-56C0-420F-836F-F4ACE9A9B950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6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93038" cy="1112168"/>
          </a:xfrm>
        </p:spPr>
        <p:txBody>
          <a:bodyPr>
            <a:normAutofit fontScale="90000"/>
          </a:bodyPr>
          <a:lstStyle/>
          <a:p>
            <a:r>
              <a:rPr lang="bg-BG" dirty="0"/>
              <a:t>Частичен синтаксис на </a:t>
            </a:r>
            <a:r>
              <a:rPr lang="en-US" dirty="0"/>
              <a:t>SELECT</a:t>
            </a:r>
            <a:r>
              <a:rPr lang="bg-BG" sz="4400" dirty="0"/>
              <a:t> </a:t>
            </a:r>
            <a:br>
              <a:rPr lang="en-US" sz="4400" dirty="0"/>
            </a:br>
            <a:r>
              <a:rPr lang="bg-BG" sz="4400" dirty="0"/>
              <a:t>с</a:t>
            </a:r>
            <a:r>
              <a:rPr lang="en-US" sz="4400" dirty="0"/>
              <a:t> </a:t>
            </a:r>
            <a:r>
              <a:rPr lang="bg-BG" sz="4400" dirty="0"/>
              <a:t>клауза </a:t>
            </a:r>
            <a:r>
              <a:rPr lang="en-US" sz="4400" dirty="0"/>
              <a:t>Join</a:t>
            </a:r>
            <a:endParaRPr lang="en-GB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8079432" cy="4900612"/>
          </a:xfrm>
        </p:spPr>
        <p:txBody>
          <a:bodyPr>
            <a:normAutofit lnSpcReduction="10000"/>
          </a:bodyPr>
          <a:lstStyle/>
          <a:p>
            <a:r>
              <a:rPr lang="en-GB" sz="3200" b="1" dirty="0">
                <a:cs typeface="Arial" pitchFamily="34" charset="0"/>
              </a:rPr>
              <a:t>SELECT</a:t>
            </a:r>
            <a:r>
              <a:rPr lang="en-GB" sz="3200" dirty="0"/>
              <a:t> [ </a:t>
            </a:r>
            <a:r>
              <a:rPr lang="en-GB" sz="3200" u="sng" dirty="0"/>
              <a:t>ALL</a:t>
            </a:r>
            <a:r>
              <a:rPr lang="en-GB" sz="3200" dirty="0"/>
              <a:t> | DISTINCT ] </a:t>
            </a:r>
            <a:br>
              <a:rPr lang="bg-BG" sz="3200" dirty="0"/>
            </a:br>
            <a:r>
              <a:rPr lang="en-GB" sz="3200" dirty="0"/>
              <a:t>[ TOP </a:t>
            </a:r>
            <a:r>
              <a:rPr lang="en-GB" sz="3200" i="1" dirty="0"/>
              <a:t>expression</a:t>
            </a:r>
            <a:r>
              <a:rPr lang="en-GB" sz="3200" dirty="0"/>
              <a:t> [PERCENT]] &lt;</a:t>
            </a:r>
            <a:r>
              <a:rPr lang="en-GB" sz="3200" dirty="0" err="1"/>
              <a:t>select_list</a:t>
            </a:r>
            <a:r>
              <a:rPr lang="en-GB" sz="3200" dirty="0"/>
              <a:t>&gt; </a:t>
            </a:r>
          </a:p>
          <a:p>
            <a:pPr marL="109728" indent="0">
              <a:buNone/>
            </a:pPr>
            <a:r>
              <a:rPr lang="en-GB" sz="3200" b="1" dirty="0">
                <a:cs typeface="Arial" pitchFamily="34" charset="0"/>
              </a:rPr>
              <a:t>	</a:t>
            </a:r>
            <a:r>
              <a:rPr lang="bg-BG" sz="3200" b="1" dirty="0">
                <a:cs typeface="Arial" pitchFamily="34" charset="0"/>
              </a:rPr>
              <a:t>FROM</a:t>
            </a:r>
            <a:r>
              <a:rPr lang="bg-BG" sz="3200" dirty="0"/>
              <a:t> </a:t>
            </a:r>
            <a:r>
              <a:rPr lang="en-US" sz="3200" b="1" dirty="0">
                <a:cs typeface="Tahoma" pitchFamily="34" charset="0"/>
              </a:rPr>
              <a:t> &lt;table</a:t>
            </a:r>
            <a:r>
              <a:rPr lang="bg-BG" sz="3200" b="1" dirty="0"/>
              <a:t> </a:t>
            </a:r>
            <a:r>
              <a:rPr lang="en-US" sz="3200" b="1" dirty="0">
                <a:cs typeface="Tahoma" pitchFamily="34" charset="0"/>
              </a:rPr>
              <a:t>source&gt;</a:t>
            </a:r>
            <a:r>
              <a:rPr lang="bg-BG" sz="3200" dirty="0"/>
              <a:t> </a:t>
            </a:r>
            <a:r>
              <a:rPr lang="en-US" sz="3200" dirty="0"/>
              <a:t>[[</a:t>
            </a:r>
            <a:r>
              <a:rPr lang="en-US" sz="3200" b="1" dirty="0"/>
              <a:t>AS]</a:t>
            </a:r>
            <a:r>
              <a:rPr lang="en-US" sz="3200" dirty="0"/>
              <a:t> </a:t>
            </a:r>
            <a:r>
              <a:rPr lang="en-US" sz="3200" dirty="0" err="1"/>
              <a:t>table_alias</a:t>
            </a:r>
            <a:r>
              <a:rPr lang="en-US" sz="3200" dirty="0"/>
              <a:t>] </a:t>
            </a:r>
          </a:p>
          <a:p>
            <a:pPr marL="109728" indent="0">
              <a:buNone/>
            </a:pPr>
            <a:r>
              <a:rPr lang="en-US" sz="3200" b="1" dirty="0">
                <a:cs typeface="Tahoma" pitchFamily="34" charset="0"/>
              </a:rPr>
              <a:t>	&lt;join type&gt;JOIN</a:t>
            </a:r>
            <a:br>
              <a:rPr lang="en-US" sz="3200" b="1" dirty="0">
                <a:cs typeface="Tahoma" pitchFamily="34" charset="0"/>
              </a:rPr>
            </a:br>
            <a:r>
              <a:rPr lang="en-US" sz="3200" b="1" dirty="0">
                <a:cs typeface="Tahoma" pitchFamily="34" charset="0"/>
              </a:rPr>
              <a:t>		&lt;table</a:t>
            </a:r>
            <a:r>
              <a:rPr lang="bg-BG" sz="3200" b="1" dirty="0"/>
              <a:t> </a:t>
            </a:r>
            <a:r>
              <a:rPr lang="en-US" sz="3200" b="1" dirty="0">
                <a:cs typeface="Tahoma" pitchFamily="34" charset="0"/>
              </a:rPr>
              <a:t>source&gt;</a:t>
            </a:r>
            <a:r>
              <a:rPr lang="en-US" sz="3200" dirty="0"/>
              <a:t> [</a:t>
            </a:r>
            <a:r>
              <a:rPr lang="en-US" sz="3200" b="1" dirty="0"/>
              <a:t>AS</a:t>
            </a:r>
            <a:r>
              <a:rPr lang="en-US" sz="3200" dirty="0"/>
              <a:t> </a:t>
            </a:r>
            <a:r>
              <a:rPr lang="en-US" sz="3200" dirty="0" err="1"/>
              <a:t>table_alias</a:t>
            </a:r>
            <a:r>
              <a:rPr lang="en-US" sz="3200" dirty="0"/>
              <a:t>] </a:t>
            </a:r>
          </a:p>
          <a:p>
            <a:pPr marL="109728" indent="0">
              <a:buNone/>
            </a:pPr>
            <a:r>
              <a:rPr lang="en-US" sz="3200" b="1" dirty="0">
                <a:cs typeface="Tahoma" pitchFamily="34" charset="0"/>
              </a:rPr>
              <a:t>	ON</a:t>
            </a:r>
            <a:r>
              <a:rPr lang="en-US" sz="3200" b="1" dirty="0"/>
              <a:t> </a:t>
            </a:r>
            <a:r>
              <a:rPr lang="en-US" sz="3200" b="1" dirty="0">
                <a:cs typeface="Tahoma" pitchFamily="34" charset="0"/>
              </a:rPr>
              <a:t>&lt;</a:t>
            </a:r>
            <a:r>
              <a:rPr lang="en-US" sz="3200" b="1" dirty="0" err="1">
                <a:cs typeface="Tahoma" pitchFamily="34" charset="0"/>
              </a:rPr>
              <a:t>search_condition</a:t>
            </a:r>
            <a:r>
              <a:rPr lang="en-US" sz="3200" b="1" dirty="0">
                <a:cs typeface="Tahoma" pitchFamily="34" charset="0"/>
              </a:rPr>
              <a:t>&gt;</a:t>
            </a:r>
            <a:br>
              <a:rPr lang="en-US" sz="3200" dirty="0"/>
            </a:br>
            <a:r>
              <a:rPr lang="bg-BG" sz="3200" dirty="0"/>
              <a:t>[ </a:t>
            </a:r>
            <a:r>
              <a:rPr lang="bg-BG" sz="3200" b="1" dirty="0">
                <a:cs typeface="Arial" pitchFamily="34" charset="0"/>
              </a:rPr>
              <a:t>WHERE</a:t>
            </a:r>
            <a:r>
              <a:rPr lang="bg-BG" sz="3200" dirty="0"/>
              <a:t> </a:t>
            </a:r>
            <a:r>
              <a:rPr lang="bg-BG" sz="3200" i="1" dirty="0"/>
              <a:t>search_condition</a:t>
            </a:r>
            <a:r>
              <a:rPr lang="bg-BG" sz="3200" dirty="0"/>
              <a:t> ] </a:t>
            </a:r>
            <a:br>
              <a:rPr lang="en-US" sz="3200" dirty="0"/>
            </a:br>
            <a:r>
              <a:rPr lang="bg-BG" sz="3200" dirty="0"/>
              <a:t>[ </a:t>
            </a:r>
            <a:r>
              <a:rPr lang="bg-BG" sz="3200" b="1" dirty="0">
                <a:cs typeface="Arial" pitchFamily="34" charset="0"/>
              </a:rPr>
              <a:t>ORDER</a:t>
            </a:r>
            <a:r>
              <a:rPr lang="bg-BG" sz="3200" dirty="0"/>
              <a:t> </a:t>
            </a:r>
            <a:r>
              <a:rPr lang="bg-BG" sz="3200" b="1" dirty="0">
                <a:cs typeface="Arial" pitchFamily="34" charset="0"/>
              </a:rPr>
              <a:t>BY</a:t>
            </a:r>
            <a:r>
              <a:rPr lang="bg-BG" sz="3200" dirty="0"/>
              <a:t> </a:t>
            </a:r>
            <a:r>
              <a:rPr lang="bg-BG" sz="3200" i="1" dirty="0"/>
              <a:t>order_expression</a:t>
            </a:r>
            <a:r>
              <a:rPr lang="bg-BG" sz="3200" dirty="0"/>
              <a:t> </a:t>
            </a:r>
            <a:br>
              <a:rPr lang="en-US" sz="3200" dirty="0"/>
            </a:br>
            <a:r>
              <a:rPr lang="en-US" sz="3200" dirty="0"/>
              <a:t>			</a:t>
            </a:r>
            <a:r>
              <a:rPr lang="bg-BG" sz="3200" dirty="0"/>
              <a:t>[ </a:t>
            </a:r>
            <a:r>
              <a:rPr lang="bg-BG" sz="3200" b="1" dirty="0">
                <a:cs typeface="Arial" pitchFamily="34" charset="0"/>
              </a:rPr>
              <a:t>ASC</a:t>
            </a:r>
            <a:r>
              <a:rPr lang="bg-BG" sz="3200" dirty="0"/>
              <a:t> | </a:t>
            </a:r>
            <a:r>
              <a:rPr lang="bg-BG" sz="3200" b="1" dirty="0">
                <a:cs typeface="Arial" pitchFamily="34" charset="0"/>
              </a:rPr>
              <a:t>DESC</a:t>
            </a:r>
            <a:r>
              <a:rPr lang="bg-BG" sz="3200" dirty="0"/>
              <a:t> ]</a:t>
            </a:r>
            <a:r>
              <a:rPr lang="en-US" sz="3200" dirty="0"/>
              <a:t>[,…] </a:t>
            </a:r>
            <a:r>
              <a:rPr lang="bg-BG" sz="3200" dirty="0"/>
              <a:t>] </a:t>
            </a:r>
          </a:p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9354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SELECT ….JOIN…..ON ….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413"/>
            <a:ext cx="7851403" cy="506888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SzPct val="120000"/>
              <a:buFont typeface="Wingdings" pitchFamily="2" charset="2"/>
              <a:buChar char="§"/>
            </a:pPr>
            <a:r>
              <a:rPr lang="en-US" sz="3600" b="1" dirty="0">
                <a:cs typeface="Tahoma" pitchFamily="34" charset="0"/>
              </a:rPr>
              <a:t>&lt;</a:t>
            </a:r>
            <a:r>
              <a:rPr lang="en-US" sz="3600" b="1" dirty="0" err="1">
                <a:cs typeface="Tahoma" pitchFamily="34" charset="0"/>
              </a:rPr>
              <a:t>select_list</a:t>
            </a:r>
            <a:r>
              <a:rPr lang="en-US" sz="3600" b="1" dirty="0">
                <a:cs typeface="Tahoma" pitchFamily="34" charset="0"/>
              </a:rPr>
              <a:t>&gt;  </a:t>
            </a:r>
            <a:r>
              <a:rPr lang="en-US" sz="3600" dirty="0">
                <a:cs typeface="Tahoma" pitchFamily="34" charset="0"/>
              </a:rPr>
              <a:t>- </a:t>
            </a:r>
            <a:r>
              <a:rPr lang="bg-BG" sz="3600" dirty="0">
                <a:cs typeface="Tahoma" pitchFamily="34" charset="0"/>
              </a:rPr>
              <a:t>списък за избор (определя </a:t>
            </a:r>
            <a:r>
              <a:rPr lang="bg-BG" sz="3600" dirty="0"/>
              <a:t>колоните, които ще бъдат селектирани в резултатния набор)</a:t>
            </a:r>
          </a:p>
          <a:p>
            <a:pPr>
              <a:spcBef>
                <a:spcPct val="0"/>
              </a:spcBef>
              <a:buSzPct val="120000"/>
              <a:buFont typeface="Wingdings" pitchFamily="2" charset="2"/>
              <a:buChar char="§"/>
            </a:pPr>
            <a:r>
              <a:rPr lang="bg-BG" sz="3600" dirty="0"/>
              <a:t>Ключовата дума </a:t>
            </a:r>
            <a:r>
              <a:rPr lang="en-US" sz="3600" b="1">
                <a:solidFill>
                  <a:schemeClr val="hlink"/>
                </a:solidFill>
              </a:rPr>
              <a:t>JOIN</a:t>
            </a:r>
            <a:r>
              <a:rPr lang="en-US" sz="3600" b="1"/>
              <a:t> </a:t>
            </a:r>
            <a:r>
              <a:rPr lang="bg-BG" sz="3600"/>
              <a:t>задава </a:t>
            </a:r>
            <a:r>
              <a:rPr lang="bg-BG" sz="3600" dirty="0"/>
              <a:t>таблиците, които ще се съединяват и как ще се съединяват</a:t>
            </a:r>
            <a:endParaRPr lang="bg-BG" sz="3600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SzPct val="120000"/>
              <a:buFont typeface="Wingdings" pitchFamily="2" charset="2"/>
              <a:buChar char="§"/>
            </a:pPr>
            <a:r>
              <a:rPr lang="bg-BG" sz="3600" dirty="0"/>
              <a:t>Ключовата дума </a:t>
            </a:r>
            <a:r>
              <a:rPr lang="en-US" sz="3600" b="1" dirty="0">
                <a:solidFill>
                  <a:schemeClr val="hlink"/>
                </a:solidFill>
                <a:cs typeface="Tahoma" pitchFamily="34" charset="0"/>
              </a:rPr>
              <a:t>ON </a:t>
            </a:r>
            <a:r>
              <a:rPr lang="bg-BG" sz="3600" dirty="0"/>
              <a:t>задава условието на съединяването</a:t>
            </a:r>
            <a:endParaRPr lang="en-US" sz="3600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1F2C7A-A54E-4239-9C9B-610920F39AC7}" type="slidenum">
              <a:rPr lang="en-GB"/>
              <a:pPr/>
              <a:t>6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….JOIN…..ON ….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066800"/>
            <a:ext cx="837565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4000" dirty="0"/>
              <a:t>Условието за съединяване на таблиците се задава въз основа на</a:t>
            </a:r>
          </a:p>
          <a:p>
            <a:pPr lvl="1" eaLnBrk="1" hangingPunct="1"/>
            <a:r>
              <a:rPr lang="bg-BG" sz="3200" dirty="0"/>
              <a:t>общи колони от таблиците </a:t>
            </a:r>
            <a:endParaRPr lang="en-US" sz="3200" dirty="0"/>
          </a:p>
          <a:p>
            <a:pPr lvl="1" eaLnBrk="1" hangingPunct="1"/>
            <a:r>
              <a:rPr lang="bg-BG" sz="3200" dirty="0"/>
              <a:t>първични  и външни ключове</a:t>
            </a:r>
          </a:p>
          <a:p>
            <a:pPr>
              <a:spcBef>
                <a:spcPct val="0"/>
              </a:spcBef>
              <a:buSzPct val="120000"/>
              <a:buFont typeface="Wingdings" pitchFamily="2" charset="2"/>
              <a:buChar char="§"/>
            </a:pPr>
            <a:r>
              <a:rPr lang="bg-BG" sz="4000" dirty="0"/>
              <a:t>Ако първичният ключ е съставен, в </a:t>
            </a:r>
            <a:r>
              <a:rPr lang="en-US" sz="4000" dirty="0"/>
              <a:t>ON</a:t>
            </a:r>
            <a:r>
              <a:rPr lang="bg-BG" sz="4000" dirty="0"/>
              <a:t> клаузата се задават условия за съединяване на всяка негова част</a:t>
            </a:r>
            <a:r>
              <a:rPr lang="en-US" sz="4000" dirty="0"/>
              <a:t>, </a:t>
            </a:r>
            <a:r>
              <a:rPr lang="bg-BG" sz="4000" dirty="0"/>
              <a:t>свързани с </a:t>
            </a:r>
            <a:r>
              <a:rPr lang="en-US" sz="4000" dirty="0"/>
              <a:t>AND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D343B5-C6C3-4AFA-B3D2-3C749714F03A}" type="slidenum">
              <a:rPr lang="en-GB"/>
              <a:pPr/>
              <a:t>7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28600"/>
            <a:ext cx="7893050" cy="968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bg-BG" sz="3200"/>
              <a:t>Използване псевдоними (</a:t>
            </a:r>
            <a:r>
              <a:rPr lang="en-US" sz="3200"/>
              <a:t>Aliases)</a:t>
            </a:r>
            <a:br>
              <a:rPr lang="bg-BG" sz="3200"/>
            </a:br>
            <a:r>
              <a:rPr lang="bg-BG" sz="3200"/>
              <a:t>за имената на таблиците</a:t>
            </a:r>
            <a:endParaRPr lang="en-US" sz="32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341438"/>
            <a:ext cx="8343528" cy="4791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bg-BG" sz="2800" dirty="0"/>
              <a:t>Псевдонимът се задава след името на таблицата с ключовата дума </a:t>
            </a:r>
            <a:r>
              <a:rPr lang="en-US" sz="2800" dirty="0"/>
              <a:t>AS </a:t>
            </a:r>
            <a:r>
              <a:rPr lang="bg-BG" sz="2800" dirty="0"/>
              <a:t>или директно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Products AS P  </a:t>
            </a:r>
            <a:r>
              <a:rPr lang="bg-BG" sz="2400" dirty="0"/>
              <a:t>или </a:t>
            </a:r>
            <a:r>
              <a:rPr lang="en-US" sz="2400" dirty="0"/>
              <a:t>Products P</a:t>
            </a:r>
            <a:endParaRPr lang="bg-BG" sz="2400" dirty="0"/>
          </a:p>
          <a:p>
            <a:pPr eaLnBrk="1" hangingPunct="1">
              <a:lnSpc>
                <a:spcPct val="90000"/>
              </a:lnSpc>
            </a:pPr>
            <a:r>
              <a:rPr lang="bg-BG" sz="2800" dirty="0"/>
              <a:t>Псевдонимите се използват при задаване на уточнените имена на колоните от таблиците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P.ProductID</a:t>
            </a:r>
            <a:r>
              <a:rPr lang="en-US" sz="2400" dirty="0"/>
              <a:t> </a:t>
            </a:r>
            <a:r>
              <a:rPr lang="bg-BG" sz="2400" dirty="0"/>
              <a:t>равнозначно на </a:t>
            </a:r>
            <a:r>
              <a:rPr lang="en-US" sz="2400" dirty="0" err="1"/>
              <a:t>Products.ProductId</a:t>
            </a:r>
            <a:endParaRPr lang="bg-BG" sz="2400" dirty="0"/>
          </a:p>
          <a:p>
            <a:pPr eaLnBrk="1" hangingPunct="1">
              <a:lnSpc>
                <a:spcPct val="90000"/>
              </a:lnSpc>
            </a:pPr>
            <a:r>
              <a:rPr lang="bg-BG" sz="2800" dirty="0"/>
              <a:t>Изполването на псевдонимите повишава читаемостта на скриптов</a:t>
            </a:r>
            <a:r>
              <a:rPr lang="en-US" sz="2800" dirty="0"/>
              <a:t>e</a:t>
            </a:r>
            <a:r>
              <a:rPr lang="bg-BG" sz="2800" dirty="0"/>
              <a:t>те и опростява писането на комплексни заявки </a:t>
            </a:r>
            <a:endParaRPr lang="en-US" sz="2800" dirty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20A86C-8C59-46B9-BFAC-5B060B7F4949}" type="slidenum">
              <a:rPr lang="en-GB"/>
              <a:pPr/>
              <a:t>8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3600"/>
              <a:t>Типове съединяване</a:t>
            </a:r>
            <a:r>
              <a:rPr lang="en-US" sz="3600"/>
              <a:t> (join type)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19200"/>
            <a:ext cx="8066856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800" dirty="0"/>
              <a:t>Вътрешно съединяване (съединяване по равенство)</a:t>
            </a:r>
            <a:br>
              <a:rPr lang="bg-BG" sz="2800" dirty="0">
                <a:solidFill>
                  <a:schemeClr val="folHlink"/>
                </a:solidFill>
              </a:rPr>
            </a:br>
            <a:r>
              <a:rPr lang="en-US" sz="2800" b="1" dirty="0">
                <a:solidFill>
                  <a:schemeClr val="folHlink"/>
                </a:solidFill>
              </a:rPr>
              <a:t>INNER JOIN</a:t>
            </a:r>
            <a:endParaRPr lang="bg-BG" sz="2800" b="1" dirty="0">
              <a:solidFill>
                <a:schemeClr val="folHlink"/>
              </a:solidFill>
            </a:endParaRPr>
          </a:p>
          <a:p>
            <a:pPr eaLnBrk="1" hangingPunct="1"/>
            <a:r>
              <a:rPr lang="bg-BG" sz="2800" dirty="0"/>
              <a:t>Външно съединяване</a:t>
            </a:r>
            <a:r>
              <a:rPr lang="en-US" sz="2800" dirty="0"/>
              <a:t> </a:t>
            </a:r>
            <a:r>
              <a:rPr lang="en-US" sz="2800" b="1" dirty="0"/>
              <a:t>OUTER JOIN</a:t>
            </a:r>
          </a:p>
          <a:p>
            <a:pPr lvl="1" eaLnBrk="1" hangingPunct="1">
              <a:buClr>
                <a:srgbClr val="0000FF"/>
              </a:buClr>
              <a:buSzTx/>
              <a:buFont typeface="Wingdings" pitchFamily="2" charset="2"/>
              <a:buChar char="§"/>
            </a:pPr>
            <a:r>
              <a:rPr lang="bg-BG" sz="2800" dirty="0"/>
              <a:t>Ляво външно съединяване</a:t>
            </a:r>
            <a:br>
              <a:rPr lang="bg-BG" sz="2800" dirty="0">
                <a:solidFill>
                  <a:schemeClr val="hlink"/>
                </a:solidFill>
              </a:rPr>
            </a:br>
            <a:r>
              <a:rPr lang="en-US" sz="2800" b="1" dirty="0">
                <a:solidFill>
                  <a:schemeClr val="folHlink"/>
                </a:solidFill>
              </a:rPr>
              <a:t>LEFT</a:t>
            </a:r>
            <a:r>
              <a:rPr lang="bg-BG" sz="2800" dirty="0">
                <a:solidFill>
                  <a:schemeClr val="folHlink"/>
                </a:solidFill>
              </a:rPr>
              <a:t> </a:t>
            </a:r>
            <a:r>
              <a:rPr lang="en-US" sz="2800" b="1" dirty="0">
                <a:solidFill>
                  <a:schemeClr val="folHlink"/>
                </a:solidFill>
              </a:rPr>
              <a:t>OUTER JOIN</a:t>
            </a:r>
            <a:endParaRPr lang="bg-BG" sz="2800" b="1" dirty="0">
              <a:solidFill>
                <a:schemeClr val="folHlink"/>
              </a:solidFill>
            </a:endParaRPr>
          </a:p>
          <a:p>
            <a:pPr lvl="1" eaLnBrk="1" hangingPunct="1">
              <a:buClr>
                <a:srgbClr val="0000FF"/>
              </a:buClr>
              <a:buSzTx/>
              <a:buFont typeface="Wingdings" pitchFamily="2" charset="2"/>
              <a:buChar char="§"/>
            </a:pPr>
            <a:r>
              <a:rPr lang="bg-BG" sz="2800" dirty="0"/>
              <a:t>Дясно</a:t>
            </a:r>
            <a:r>
              <a:rPr lang="en-US" sz="2800" dirty="0"/>
              <a:t> </a:t>
            </a:r>
            <a:r>
              <a:rPr lang="bg-BG" sz="2800" dirty="0"/>
              <a:t>външно съединяване</a:t>
            </a:r>
            <a:r>
              <a:rPr lang="en-US" sz="2800" dirty="0">
                <a:solidFill>
                  <a:schemeClr val="hlink"/>
                </a:solidFill>
              </a:rPr>
              <a:t> </a:t>
            </a:r>
            <a:br>
              <a:rPr lang="bg-BG" sz="2800" dirty="0">
                <a:solidFill>
                  <a:schemeClr val="hlink"/>
                </a:solidFill>
              </a:rPr>
            </a:br>
            <a:r>
              <a:rPr lang="en-US" sz="2800" b="1" dirty="0">
                <a:solidFill>
                  <a:schemeClr val="folHlink"/>
                </a:solidFill>
              </a:rPr>
              <a:t>RIGHT OUTER JOIN</a:t>
            </a:r>
            <a:r>
              <a:rPr lang="en-US" sz="2800" dirty="0">
                <a:solidFill>
                  <a:schemeClr val="hlink"/>
                </a:solidFill>
              </a:rPr>
              <a:t> </a:t>
            </a:r>
            <a:endParaRPr lang="en-US" sz="2800" b="1" dirty="0"/>
          </a:p>
          <a:p>
            <a:pPr lvl="1" eaLnBrk="1" hangingPunct="1">
              <a:buClr>
                <a:srgbClr val="0000FF"/>
              </a:buClr>
              <a:buSzTx/>
              <a:buFont typeface="Wingdings" pitchFamily="2" charset="2"/>
              <a:buChar char="§"/>
            </a:pPr>
            <a:r>
              <a:rPr lang="bg-BG" sz="2800" dirty="0"/>
              <a:t>Пълно външно съединяване</a:t>
            </a:r>
            <a:r>
              <a:rPr lang="bg-BG" sz="2800" b="1" dirty="0">
                <a:solidFill>
                  <a:schemeClr val="hlink"/>
                </a:solidFill>
              </a:rPr>
              <a:t> </a:t>
            </a:r>
            <a:br>
              <a:rPr lang="bg-BG" sz="2800" b="1" dirty="0">
                <a:solidFill>
                  <a:schemeClr val="hlink"/>
                </a:solidFill>
              </a:rPr>
            </a:br>
            <a:r>
              <a:rPr lang="en-US" sz="2800" b="1" dirty="0">
                <a:solidFill>
                  <a:schemeClr val="folHlink"/>
                </a:solidFill>
              </a:rPr>
              <a:t>FULL OUTER JOIN</a:t>
            </a:r>
            <a:endParaRPr lang="bg-BG" sz="2800" b="1" dirty="0">
              <a:solidFill>
                <a:schemeClr val="folHlink"/>
              </a:solidFill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91297-93C3-461C-B3F3-940DFECB8CCB}" type="slidenum">
              <a:rPr lang="en-GB"/>
              <a:pPr/>
              <a:t>9</a:t>
            </a:fld>
            <a:endParaRPr lang="en-GB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243888" y="33337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0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4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5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6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7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8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19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0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4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5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6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7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8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9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0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4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5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6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7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8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9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4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5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6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7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8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9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4104</TotalTime>
  <Words>1756</Words>
  <Application>Microsoft Office PowerPoint</Application>
  <PresentationFormat>On-screen Show (4:3)</PresentationFormat>
  <Paragraphs>311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Arial</vt:lpstr>
      <vt:lpstr>Calibri</vt:lpstr>
      <vt:lpstr>Corbel</vt:lpstr>
      <vt:lpstr>Courier</vt:lpstr>
      <vt:lpstr>Gill Sans MT</vt:lpstr>
      <vt:lpstr>Lucida Sans Unicode</vt:lpstr>
      <vt:lpstr>Tahoma</vt:lpstr>
      <vt:lpstr>Verdana</vt:lpstr>
      <vt:lpstr>Wingdings</vt:lpstr>
      <vt:lpstr>Wingdings 2</vt:lpstr>
      <vt:lpstr>Wingdings 3</vt:lpstr>
      <vt:lpstr>Solstice</vt:lpstr>
      <vt:lpstr>Concourse</vt:lpstr>
      <vt:lpstr>Office Theme</vt:lpstr>
      <vt:lpstr>PowerPoint Presentation</vt:lpstr>
      <vt:lpstr>Извличане на данни от множество таблици в SQL</vt:lpstr>
      <vt:lpstr>Комбиниране на данни от множество таблици чрез Join</vt:lpstr>
      <vt:lpstr>Пример на SELECT с клауза Join</vt:lpstr>
      <vt:lpstr>Частичен синтаксис на SELECT  с клауза Join</vt:lpstr>
      <vt:lpstr>SELECT ….JOIN…..ON ….</vt:lpstr>
      <vt:lpstr>SELECT ….JOIN…..ON ….</vt:lpstr>
      <vt:lpstr>Използване псевдоними (Aliases) за имената на таблиците</vt:lpstr>
      <vt:lpstr>Типове съединяване (join type)</vt:lpstr>
      <vt:lpstr>Типове съединяване (join type)</vt:lpstr>
      <vt:lpstr>Използване на Inner Join</vt:lpstr>
      <vt:lpstr>Използване на Inner Join</vt:lpstr>
      <vt:lpstr>Пример: Извеждане на данни за стоките и техните поръчки (SQLQuery_join_Products.sql)</vt:lpstr>
      <vt:lpstr>Какъв е резултатът, извеждан от  SELECT?</vt:lpstr>
      <vt:lpstr>Използване на OUTER JOIN</vt:lpstr>
      <vt:lpstr>Използване на OUTER JOIN</vt:lpstr>
      <vt:lpstr>Използване на OUTER JOIN</vt:lpstr>
      <vt:lpstr>Данни за поръчките на стоките</vt:lpstr>
      <vt:lpstr>Данни за всички стоки, независимо дали са поръчани</vt:lpstr>
      <vt:lpstr>Стоки, които не са поръчани</vt:lpstr>
      <vt:lpstr>Данни за всички стоки, независимо дали са поръчани с използване на RIGHT JOIN </vt:lpstr>
      <vt:lpstr>Пълно външно съединение  FULL OUTER JOIN</vt:lpstr>
      <vt:lpstr>Съединяване на таблицата сама със себе си (SELF JOIN)</vt:lpstr>
      <vt:lpstr>PowerPoint Presentation</vt:lpstr>
      <vt:lpstr>Пример: Справка за кодовете и имената на служителите и имената и длъжностите на техните преки ръководители </vt:lpstr>
      <vt:lpstr>PowerPoint Presentation</vt:lpstr>
      <vt:lpstr>Пример: Справка за кодовете, имената и длъжностите на служителите-ръководители и имената и длъжностите на техните подчинени  </vt:lpstr>
      <vt:lpstr>PowerPoint Presentation</vt:lpstr>
      <vt:lpstr>Справка за служителите с една и съща длъжност</vt:lpstr>
      <vt:lpstr>PowerPoint Presentation</vt:lpstr>
      <vt:lpstr>Декартово (картезианско) съединяване) CROSS JOIN</vt:lpstr>
      <vt:lpstr>Пример за CROSS JOIN </vt:lpstr>
      <vt:lpstr>Генериране на комбинации „Домакин – Гост“</vt:lpstr>
      <vt:lpstr>Съединяване на повече от 2 таблици</vt:lpstr>
      <vt:lpstr>Пример на JOIN верига</vt:lpstr>
      <vt:lpstr>Пример на съединяване на верига от 3 таблици: извеждане данни за поръчките на стоки и тяхната категория</vt:lpstr>
      <vt:lpstr>PowerPoint Presentation</vt:lpstr>
      <vt:lpstr>PowerPoint Presentation</vt:lpstr>
      <vt:lpstr>Особеност при използване на външно съединение в JOIN верига</vt:lpstr>
      <vt:lpstr>Пример на JOIN верига от 4 таблици</vt:lpstr>
      <vt:lpstr>Пример на съединяване на 4 таблици</vt:lpstr>
      <vt:lpstr>Пример на JOIN звезда</vt:lpstr>
      <vt:lpstr>PowerPoint Presentation</vt:lpstr>
      <vt:lpstr>PowerPoint Presentation</vt:lpstr>
    </vt:vector>
  </TitlesOfParts>
  <Company>University of Economics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таблици</dc:title>
  <dc:creator>Maria Kasheva</dc:creator>
  <cp:lastModifiedBy>Иван К.</cp:lastModifiedBy>
  <cp:revision>326</cp:revision>
  <dcterms:created xsi:type="dcterms:W3CDTF">2001-11-22T23:20:07Z</dcterms:created>
  <dcterms:modified xsi:type="dcterms:W3CDTF">2019-11-24T09:09:36Z</dcterms:modified>
</cp:coreProperties>
</file>