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362" r:id="rId3"/>
    <p:sldId id="366" r:id="rId4"/>
    <p:sldId id="364" r:id="rId5"/>
    <p:sldId id="365" r:id="rId6"/>
    <p:sldId id="357" r:id="rId7"/>
    <p:sldId id="316" r:id="rId8"/>
    <p:sldId id="291" r:id="rId9"/>
    <p:sldId id="328" r:id="rId10"/>
    <p:sldId id="303" r:id="rId11"/>
    <p:sldId id="304" r:id="rId12"/>
    <p:sldId id="360" r:id="rId13"/>
    <p:sldId id="359" r:id="rId14"/>
    <p:sldId id="272" r:id="rId15"/>
    <p:sldId id="310" r:id="rId16"/>
    <p:sldId id="294" r:id="rId17"/>
    <p:sldId id="318" r:id="rId18"/>
    <p:sldId id="307" r:id="rId19"/>
    <p:sldId id="309" r:id="rId20"/>
    <p:sldId id="306" r:id="rId21"/>
    <p:sldId id="293" r:id="rId22"/>
    <p:sldId id="321" r:id="rId23"/>
    <p:sldId id="320" r:id="rId24"/>
    <p:sldId id="322" r:id="rId25"/>
    <p:sldId id="323" r:id="rId26"/>
    <p:sldId id="324" r:id="rId27"/>
    <p:sldId id="325" r:id="rId28"/>
    <p:sldId id="326" r:id="rId29"/>
    <p:sldId id="361" r:id="rId30"/>
    <p:sldId id="347" r:id="rId31"/>
    <p:sldId id="348" r:id="rId32"/>
    <p:sldId id="349" r:id="rId33"/>
    <p:sldId id="350" r:id="rId34"/>
    <p:sldId id="351" r:id="rId35"/>
    <p:sldId id="311" r:id="rId36"/>
    <p:sldId id="339" r:id="rId37"/>
    <p:sldId id="346" r:id="rId38"/>
    <p:sldId id="344" r:id="rId39"/>
    <p:sldId id="343" r:id="rId40"/>
    <p:sldId id="313" r:id="rId41"/>
    <p:sldId id="334" r:id="rId42"/>
    <p:sldId id="314" r:id="rId43"/>
    <p:sldId id="345" r:id="rId44"/>
    <p:sldId id="353" r:id="rId45"/>
    <p:sldId id="356" r:id="rId46"/>
    <p:sldId id="354" r:id="rId47"/>
    <p:sldId id="352" r:id="rId4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08" autoAdjust="0"/>
  </p:normalViewPr>
  <p:slideViewPr>
    <p:cSldViewPr>
      <p:cViewPr varScale="1">
        <p:scale>
          <a:sx n="72" d="100"/>
          <a:sy n="72" d="100"/>
        </p:scale>
        <p:origin x="17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83F26-BB9A-419F-8C61-3A1E4AF61D7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8781FE5D-6D1F-414A-948B-A6C6D662E19F}">
      <dgm:prSet phldrT="[Text]" custT="1"/>
      <dgm:spPr/>
      <dgm:t>
        <a:bodyPr/>
        <a:lstStyle/>
        <a:p>
          <a:r>
            <a:rPr lang="bg-BG" sz="2800" b="1" dirty="0"/>
            <a:t>Общо за всички клиенти, продукти и години</a:t>
          </a:r>
        </a:p>
      </dgm:t>
    </dgm:pt>
    <dgm:pt modelId="{86696FF9-F660-4513-B926-1454335DD875}" type="parTrans" cxnId="{CB22B05C-04B3-4DD0-BABF-27EB15B8F270}">
      <dgm:prSet/>
      <dgm:spPr/>
      <dgm:t>
        <a:bodyPr/>
        <a:lstStyle/>
        <a:p>
          <a:endParaRPr lang="bg-BG"/>
        </a:p>
      </dgm:t>
    </dgm:pt>
    <dgm:pt modelId="{9121474C-C05A-4411-B8BE-F19DCB4B13F0}" type="sibTrans" cxnId="{CB22B05C-04B3-4DD0-BABF-27EB15B8F270}">
      <dgm:prSet/>
      <dgm:spPr/>
      <dgm:t>
        <a:bodyPr/>
        <a:lstStyle/>
        <a:p>
          <a:endParaRPr lang="bg-BG"/>
        </a:p>
      </dgm:t>
    </dgm:pt>
    <dgm:pt modelId="{F527B6EA-ECA5-43FE-9C55-1A16AE9A6305}">
      <dgm:prSet phldrT="[Text]" custT="1"/>
      <dgm:spPr/>
      <dgm:t>
        <a:bodyPr/>
        <a:lstStyle/>
        <a:p>
          <a:r>
            <a:rPr lang="bg-BG" sz="2400" b="1" dirty="0"/>
            <a:t>За всеки клиент</a:t>
          </a:r>
          <a:r>
            <a:rPr lang="en-US" sz="2400" b="1" dirty="0"/>
            <a:t>:</a:t>
          </a:r>
          <a:r>
            <a:rPr lang="bg-BG" sz="2400" b="1" dirty="0"/>
            <a:t> общо за всички продукти и  години</a:t>
          </a:r>
        </a:p>
      </dgm:t>
    </dgm:pt>
    <dgm:pt modelId="{07D422F2-5CEB-42F2-9695-1D6F79B74ECB}" type="parTrans" cxnId="{3FF0BB6E-E081-4E0D-B809-3D34424116DA}">
      <dgm:prSet/>
      <dgm:spPr>
        <a:ln>
          <a:tailEnd type="triangle"/>
        </a:ln>
      </dgm:spPr>
      <dgm:t>
        <a:bodyPr/>
        <a:lstStyle/>
        <a:p>
          <a:endParaRPr lang="bg-BG"/>
        </a:p>
      </dgm:t>
    </dgm:pt>
    <dgm:pt modelId="{975F441E-E01C-4EA9-93C2-ACBE1324733F}" type="sibTrans" cxnId="{3FF0BB6E-E081-4E0D-B809-3D34424116DA}">
      <dgm:prSet/>
      <dgm:spPr/>
      <dgm:t>
        <a:bodyPr/>
        <a:lstStyle/>
        <a:p>
          <a:endParaRPr lang="bg-BG"/>
        </a:p>
      </dgm:t>
    </dgm:pt>
    <dgm:pt modelId="{97300275-C51E-48EC-A0AA-CBB11318711C}">
      <dgm:prSet phldrT="[Text]" custT="1"/>
      <dgm:spPr/>
      <dgm:t>
        <a:bodyPr/>
        <a:lstStyle/>
        <a:p>
          <a:r>
            <a:rPr lang="bg-BG" sz="2400" b="1" dirty="0"/>
            <a:t>За всеки клиент и продукт</a:t>
          </a:r>
          <a:r>
            <a:rPr lang="en-US" sz="2400" b="1" dirty="0"/>
            <a:t>:</a:t>
          </a:r>
          <a:r>
            <a:rPr lang="bg-BG" sz="2400" b="1" dirty="0"/>
            <a:t> общо за всички години</a:t>
          </a:r>
        </a:p>
      </dgm:t>
    </dgm:pt>
    <dgm:pt modelId="{2BE1707B-D1FB-4C02-94C5-4DD2D6158242}" type="parTrans" cxnId="{97F70E59-2213-4F40-B586-1B3255865E30}">
      <dgm:prSet/>
      <dgm:spPr>
        <a:ln>
          <a:tailEnd type="triangle"/>
        </a:ln>
      </dgm:spPr>
      <dgm:t>
        <a:bodyPr/>
        <a:lstStyle/>
        <a:p>
          <a:endParaRPr lang="bg-BG"/>
        </a:p>
      </dgm:t>
    </dgm:pt>
    <dgm:pt modelId="{097C9AAC-CFD6-4EB0-83E3-4EF9F197914B}" type="sibTrans" cxnId="{97F70E59-2213-4F40-B586-1B3255865E30}">
      <dgm:prSet/>
      <dgm:spPr/>
      <dgm:t>
        <a:bodyPr/>
        <a:lstStyle/>
        <a:p>
          <a:endParaRPr lang="bg-BG"/>
        </a:p>
      </dgm:t>
    </dgm:pt>
    <dgm:pt modelId="{E52DBA42-3EE6-480F-877E-B8E72B921F2B}">
      <dgm:prSet custT="1"/>
      <dgm:spPr/>
      <dgm:t>
        <a:bodyPr/>
        <a:lstStyle/>
        <a:p>
          <a:r>
            <a:rPr lang="bg-BG" sz="2400" b="1" dirty="0"/>
            <a:t>За всеки Клиент, продукт и година</a:t>
          </a:r>
          <a:endParaRPr lang="bg-BG" sz="2400" dirty="0"/>
        </a:p>
      </dgm:t>
    </dgm:pt>
    <dgm:pt modelId="{68BB105C-AE31-43E0-8107-210FC7BA9DC0}" type="parTrans" cxnId="{B1DEC941-0197-46AA-B22D-37009704A435}">
      <dgm:prSet/>
      <dgm:spPr>
        <a:ln>
          <a:tailEnd type="triangle"/>
        </a:ln>
      </dgm:spPr>
      <dgm:t>
        <a:bodyPr/>
        <a:lstStyle/>
        <a:p>
          <a:endParaRPr lang="bg-BG"/>
        </a:p>
      </dgm:t>
    </dgm:pt>
    <dgm:pt modelId="{918559EA-030F-4AEC-9CA5-F5521ACBA8EB}" type="sibTrans" cxnId="{B1DEC941-0197-46AA-B22D-37009704A435}">
      <dgm:prSet/>
      <dgm:spPr/>
      <dgm:t>
        <a:bodyPr/>
        <a:lstStyle/>
        <a:p>
          <a:endParaRPr lang="bg-BG"/>
        </a:p>
      </dgm:t>
    </dgm:pt>
    <dgm:pt modelId="{3CDC58F0-B5CA-4B28-9A38-05AF47F92AC2}" type="pres">
      <dgm:prSet presAssocID="{FEA83F26-BB9A-419F-8C61-3A1E4AF61D7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A3ABD0-AA46-48F3-9EBA-CDC99E89C7C0}" type="pres">
      <dgm:prSet presAssocID="{8781FE5D-6D1F-414A-948B-A6C6D662E19F}" presName="root1" presStyleCnt="0"/>
      <dgm:spPr/>
    </dgm:pt>
    <dgm:pt modelId="{C3040CAB-41F2-4CC6-B286-64B96BBBDCA4}" type="pres">
      <dgm:prSet presAssocID="{8781FE5D-6D1F-414A-948B-A6C6D662E19F}" presName="LevelOneTextNode" presStyleLbl="node0" presStyleIdx="0" presStyleCnt="1" custScaleY="357988">
        <dgm:presLayoutVars>
          <dgm:chPref val="3"/>
        </dgm:presLayoutVars>
      </dgm:prSet>
      <dgm:spPr/>
    </dgm:pt>
    <dgm:pt modelId="{69CA39DB-72B4-4FD1-9F60-40185D664E26}" type="pres">
      <dgm:prSet presAssocID="{8781FE5D-6D1F-414A-948B-A6C6D662E19F}" presName="level2hierChild" presStyleCnt="0"/>
      <dgm:spPr/>
    </dgm:pt>
    <dgm:pt modelId="{69BFDCEB-ABC6-49DB-B9F0-9C63F6F13A2A}" type="pres">
      <dgm:prSet presAssocID="{07D422F2-5CEB-42F2-9695-1D6F79B74ECB}" presName="conn2-1" presStyleLbl="parChTrans1D2" presStyleIdx="0" presStyleCnt="1"/>
      <dgm:spPr/>
    </dgm:pt>
    <dgm:pt modelId="{EFBA64AB-B4AD-4DAF-BD56-28983CC0040D}" type="pres">
      <dgm:prSet presAssocID="{07D422F2-5CEB-42F2-9695-1D6F79B74ECB}" presName="connTx" presStyleLbl="parChTrans1D2" presStyleIdx="0" presStyleCnt="1"/>
      <dgm:spPr/>
    </dgm:pt>
    <dgm:pt modelId="{F1085E80-10AC-46B3-B1F0-0D1AD5F32065}" type="pres">
      <dgm:prSet presAssocID="{F527B6EA-ECA5-43FE-9C55-1A16AE9A6305}" presName="root2" presStyleCnt="0"/>
      <dgm:spPr/>
    </dgm:pt>
    <dgm:pt modelId="{C31B2949-89D9-471D-9E08-5EBB0C02EAD2}" type="pres">
      <dgm:prSet presAssocID="{F527B6EA-ECA5-43FE-9C55-1A16AE9A6305}" presName="LevelTwoTextNode" presStyleLbl="node2" presStyleIdx="0" presStyleCnt="1" custScaleY="357988">
        <dgm:presLayoutVars>
          <dgm:chPref val="3"/>
        </dgm:presLayoutVars>
      </dgm:prSet>
      <dgm:spPr/>
    </dgm:pt>
    <dgm:pt modelId="{A0730AB6-2B0C-40E0-A650-0291A63AB0AC}" type="pres">
      <dgm:prSet presAssocID="{F527B6EA-ECA5-43FE-9C55-1A16AE9A6305}" presName="level3hierChild" presStyleCnt="0"/>
      <dgm:spPr/>
    </dgm:pt>
    <dgm:pt modelId="{3C41E5C4-F04E-4107-8BAD-BCB800B008BD}" type="pres">
      <dgm:prSet presAssocID="{2BE1707B-D1FB-4C02-94C5-4DD2D6158242}" presName="conn2-1" presStyleLbl="parChTrans1D3" presStyleIdx="0" presStyleCnt="1"/>
      <dgm:spPr/>
    </dgm:pt>
    <dgm:pt modelId="{974B0392-F4D9-49AB-ABBA-6EBC420BFA43}" type="pres">
      <dgm:prSet presAssocID="{2BE1707B-D1FB-4C02-94C5-4DD2D6158242}" presName="connTx" presStyleLbl="parChTrans1D3" presStyleIdx="0" presStyleCnt="1"/>
      <dgm:spPr/>
    </dgm:pt>
    <dgm:pt modelId="{306F84EA-42C2-4FFA-958C-A73B47762F0A}" type="pres">
      <dgm:prSet presAssocID="{97300275-C51E-48EC-A0AA-CBB11318711C}" presName="root2" presStyleCnt="0"/>
      <dgm:spPr/>
    </dgm:pt>
    <dgm:pt modelId="{AEE38612-6C59-4951-9B70-BF5B4332D2D0}" type="pres">
      <dgm:prSet presAssocID="{97300275-C51E-48EC-A0AA-CBB11318711C}" presName="LevelTwoTextNode" presStyleLbl="node3" presStyleIdx="0" presStyleCnt="1" custScaleY="357988">
        <dgm:presLayoutVars>
          <dgm:chPref val="3"/>
        </dgm:presLayoutVars>
      </dgm:prSet>
      <dgm:spPr/>
    </dgm:pt>
    <dgm:pt modelId="{FE3111FD-2F40-4DA5-AEFB-6DA79D4FF868}" type="pres">
      <dgm:prSet presAssocID="{97300275-C51E-48EC-A0AA-CBB11318711C}" presName="level3hierChild" presStyleCnt="0"/>
      <dgm:spPr/>
    </dgm:pt>
    <dgm:pt modelId="{84952207-4445-47E1-B225-EE28E60201FC}" type="pres">
      <dgm:prSet presAssocID="{68BB105C-AE31-43E0-8107-210FC7BA9DC0}" presName="conn2-1" presStyleLbl="parChTrans1D4" presStyleIdx="0" presStyleCnt="1"/>
      <dgm:spPr/>
    </dgm:pt>
    <dgm:pt modelId="{3D609D7F-6368-4D42-84D6-D426D839D089}" type="pres">
      <dgm:prSet presAssocID="{68BB105C-AE31-43E0-8107-210FC7BA9DC0}" presName="connTx" presStyleLbl="parChTrans1D4" presStyleIdx="0" presStyleCnt="1"/>
      <dgm:spPr/>
    </dgm:pt>
    <dgm:pt modelId="{C4384051-8F47-46A1-8DF3-A75B0020197E}" type="pres">
      <dgm:prSet presAssocID="{E52DBA42-3EE6-480F-877E-B8E72B921F2B}" presName="root2" presStyleCnt="0"/>
      <dgm:spPr/>
    </dgm:pt>
    <dgm:pt modelId="{739A976D-D818-4754-B2A4-55BFA4F467BD}" type="pres">
      <dgm:prSet presAssocID="{E52DBA42-3EE6-480F-877E-B8E72B921F2B}" presName="LevelTwoTextNode" presStyleLbl="node4" presStyleIdx="0" presStyleCnt="1" custScaleY="357988">
        <dgm:presLayoutVars>
          <dgm:chPref val="3"/>
        </dgm:presLayoutVars>
      </dgm:prSet>
      <dgm:spPr/>
    </dgm:pt>
    <dgm:pt modelId="{A98BB99F-F404-4303-BE08-D3244AF69D08}" type="pres">
      <dgm:prSet presAssocID="{E52DBA42-3EE6-480F-877E-B8E72B921F2B}" presName="level3hierChild" presStyleCnt="0"/>
      <dgm:spPr/>
    </dgm:pt>
  </dgm:ptLst>
  <dgm:cxnLst>
    <dgm:cxn modelId="{2FD97205-3794-4226-82E4-F4D7590D4F9F}" type="presOf" srcId="{2BE1707B-D1FB-4C02-94C5-4DD2D6158242}" destId="{974B0392-F4D9-49AB-ABBA-6EBC420BFA43}" srcOrd="1" destOrd="0" presId="urn:microsoft.com/office/officeart/2005/8/layout/hierarchy2"/>
    <dgm:cxn modelId="{121F670B-51A5-4D4D-AB58-004149D6F812}" type="presOf" srcId="{68BB105C-AE31-43E0-8107-210FC7BA9DC0}" destId="{3D609D7F-6368-4D42-84D6-D426D839D089}" srcOrd="1" destOrd="0" presId="urn:microsoft.com/office/officeart/2005/8/layout/hierarchy2"/>
    <dgm:cxn modelId="{2AC8BF0B-D35E-4D63-8E16-F9FDEFE09FE0}" type="presOf" srcId="{8781FE5D-6D1F-414A-948B-A6C6D662E19F}" destId="{C3040CAB-41F2-4CC6-B286-64B96BBBDCA4}" srcOrd="0" destOrd="0" presId="urn:microsoft.com/office/officeart/2005/8/layout/hierarchy2"/>
    <dgm:cxn modelId="{9352692C-BDD8-4782-A11B-7BF301204F25}" type="presOf" srcId="{FEA83F26-BB9A-419F-8C61-3A1E4AF61D7F}" destId="{3CDC58F0-B5CA-4B28-9A38-05AF47F92AC2}" srcOrd="0" destOrd="0" presId="urn:microsoft.com/office/officeart/2005/8/layout/hierarchy2"/>
    <dgm:cxn modelId="{C8AEFF2D-3483-409F-8870-BB7C4C69CC7E}" type="presOf" srcId="{07D422F2-5CEB-42F2-9695-1D6F79B74ECB}" destId="{EFBA64AB-B4AD-4DAF-BD56-28983CC0040D}" srcOrd="1" destOrd="0" presId="urn:microsoft.com/office/officeart/2005/8/layout/hierarchy2"/>
    <dgm:cxn modelId="{CB22B05C-04B3-4DD0-BABF-27EB15B8F270}" srcId="{FEA83F26-BB9A-419F-8C61-3A1E4AF61D7F}" destId="{8781FE5D-6D1F-414A-948B-A6C6D662E19F}" srcOrd="0" destOrd="0" parTransId="{86696FF9-F660-4513-B926-1454335DD875}" sibTransId="{9121474C-C05A-4411-B8BE-F19DCB4B13F0}"/>
    <dgm:cxn modelId="{B1DEC941-0197-46AA-B22D-37009704A435}" srcId="{97300275-C51E-48EC-A0AA-CBB11318711C}" destId="{E52DBA42-3EE6-480F-877E-B8E72B921F2B}" srcOrd="0" destOrd="0" parTransId="{68BB105C-AE31-43E0-8107-210FC7BA9DC0}" sibTransId="{918559EA-030F-4AEC-9CA5-F5521ACBA8EB}"/>
    <dgm:cxn modelId="{3FF0BB6E-E081-4E0D-B809-3D34424116DA}" srcId="{8781FE5D-6D1F-414A-948B-A6C6D662E19F}" destId="{F527B6EA-ECA5-43FE-9C55-1A16AE9A6305}" srcOrd="0" destOrd="0" parTransId="{07D422F2-5CEB-42F2-9695-1D6F79B74ECB}" sibTransId="{975F441E-E01C-4EA9-93C2-ACBE1324733F}"/>
    <dgm:cxn modelId="{97F70E59-2213-4F40-B586-1B3255865E30}" srcId="{F527B6EA-ECA5-43FE-9C55-1A16AE9A6305}" destId="{97300275-C51E-48EC-A0AA-CBB11318711C}" srcOrd="0" destOrd="0" parTransId="{2BE1707B-D1FB-4C02-94C5-4DD2D6158242}" sibTransId="{097C9AAC-CFD6-4EB0-83E3-4EF9F197914B}"/>
    <dgm:cxn modelId="{FA6F819D-EEDE-4ECC-AA3F-28B6AD4884D0}" type="presOf" srcId="{E52DBA42-3EE6-480F-877E-B8E72B921F2B}" destId="{739A976D-D818-4754-B2A4-55BFA4F467BD}" srcOrd="0" destOrd="0" presId="urn:microsoft.com/office/officeart/2005/8/layout/hierarchy2"/>
    <dgm:cxn modelId="{7816719F-23BA-452C-A891-DCA3B55D5241}" type="presOf" srcId="{F527B6EA-ECA5-43FE-9C55-1A16AE9A6305}" destId="{C31B2949-89D9-471D-9E08-5EBB0C02EAD2}" srcOrd="0" destOrd="0" presId="urn:microsoft.com/office/officeart/2005/8/layout/hierarchy2"/>
    <dgm:cxn modelId="{E1B267AE-88AE-4444-8D6E-F973F7574A5F}" type="presOf" srcId="{07D422F2-5CEB-42F2-9695-1D6F79B74ECB}" destId="{69BFDCEB-ABC6-49DB-B9F0-9C63F6F13A2A}" srcOrd="0" destOrd="0" presId="urn:microsoft.com/office/officeart/2005/8/layout/hierarchy2"/>
    <dgm:cxn modelId="{156E51B5-8DDC-4B06-8CE1-31C83946EFC3}" type="presOf" srcId="{97300275-C51E-48EC-A0AA-CBB11318711C}" destId="{AEE38612-6C59-4951-9B70-BF5B4332D2D0}" srcOrd="0" destOrd="0" presId="urn:microsoft.com/office/officeart/2005/8/layout/hierarchy2"/>
    <dgm:cxn modelId="{C7439ADC-7499-4635-9286-98730DABBDB4}" type="presOf" srcId="{2BE1707B-D1FB-4C02-94C5-4DD2D6158242}" destId="{3C41E5C4-F04E-4107-8BAD-BCB800B008BD}" srcOrd="0" destOrd="0" presId="urn:microsoft.com/office/officeart/2005/8/layout/hierarchy2"/>
    <dgm:cxn modelId="{5D90A6F2-C692-450C-8587-C5238DB8B73E}" type="presOf" srcId="{68BB105C-AE31-43E0-8107-210FC7BA9DC0}" destId="{84952207-4445-47E1-B225-EE28E60201FC}" srcOrd="0" destOrd="0" presId="urn:microsoft.com/office/officeart/2005/8/layout/hierarchy2"/>
    <dgm:cxn modelId="{61204C50-19F3-43D2-8FB5-D814822D324E}" type="presParOf" srcId="{3CDC58F0-B5CA-4B28-9A38-05AF47F92AC2}" destId="{A9A3ABD0-AA46-48F3-9EBA-CDC99E89C7C0}" srcOrd="0" destOrd="0" presId="urn:microsoft.com/office/officeart/2005/8/layout/hierarchy2"/>
    <dgm:cxn modelId="{1C534DD6-1181-4716-855B-15B99EF07BDE}" type="presParOf" srcId="{A9A3ABD0-AA46-48F3-9EBA-CDC99E89C7C0}" destId="{C3040CAB-41F2-4CC6-B286-64B96BBBDCA4}" srcOrd="0" destOrd="0" presId="urn:microsoft.com/office/officeart/2005/8/layout/hierarchy2"/>
    <dgm:cxn modelId="{5A7AE35C-38FD-4590-9995-D3409F7D6BBD}" type="presParOf" srcId="{A9A3ABD0-AA46-48F3-9EBA-CDC99E89C7C0}" destId="{69CA39DB-72B4-4FD1-9F60-40185D664E26}" srcOrd="1" destOrd="0" presId="urn:microsoft.com/office/officeart/2005/8/layout/hierarchy2"/>
    <dgm:cxn modelId="{CD7EDB52-2636-4217-8721-8B67C355D1AA}" type="presParOf" srcId="{69CA39DB-72B4-4FD1-9F60-40185D664E26}" destId="{69BFDCEB-ABC6-49DB-B9F0-9C63F6F13A2A}" srcOrd="0" destOrd="0" presId="urn:microsoft.com/office/officeart/2005/8/layout/hierarchy2"/>
    <dgm:cxn modelId="{5C22EAE1-1A1A-415D-8AEC-1EB5ED3E4AED}" type="presParOf" srcId="{69BFDCEB-ABC6-49DB-B9F0-9C63F6F13A2A}" destId="{EFBA64AB-B4AD-4DAF-BD56-28983CC0040D}" srcOrd="0" destOrd="0" presId="urn:microsoft.com/office/officeart/2005/8/layout/hierarchy2"/>
    <dgm:cxn modelId="{23FC113A-869A-40A2-9ED9-53E68D61CFF0}" type="presParOf" srcId="{69CA39DB-72B4-4FD1-9F60-40185D664E26}" destId="{F1085E80-10AC-46B3-B1F0-0D1AD5F32065}" srcOrd="1" destOrd="0" presId="urn:microsoft.com/office/officeart/2005/8/layout/hierarchy2"/>
    <dgm:cxn modelId="{6E85BE7B-FCC8-4285-893A-09BA3B82143A}" type="presParOf" srcId="{F1085E80-10AC-46B3-B1F0-0D1AD5F32065}" destId="{C31B2949-89D9-471D-9E08-5EBB0C02EAD2}" srcOrd="0" destOrd="0" presId="urn:microsoft.com/office/officeart/2005/8/layout/hierarchy2"/>
    <dgm:cxn modelId="{3CF2533D-EA34-4DF8-9636-55EA15C09ACA}" type="presParOf" srcId="{F1085E80-10AC-46B3-B1F0-0D1AD5F32065}" destId="{A0730AB6-2B0C-40E0-A650-0291A63AB0AC}" srcOrd="1" destOrd="0" presId="urn:microsoft.com/office/officeart/2005/8/layout/hierarchy2"/>
    <dgm:cxn modelId="{3832940B-6E49-4B10-8467-B256484A0D75}" type="presParOf" srcId="{A0730AB6-2B0C-40E0-A650-0291A63AB0AC}" destId="{3C41E5C4-F04E-4107-8BAD-BCB800B008BD}" srcOrd="0" destOrd="0" presId="urn:microsoft.com/office/officeart/2005/8/layout/hierarchy2"/>
    <dgm:cxn modelId="{739A67B5-2A61-40DE-8261-313617CBEF33}" type="presParOf" srcId="{3C41E5C4-F04E-4107-8BAD-BCB800B008BD}" destId="{974B0392-F4D9-49AB-ABBA-6EBC420BFA43}" srcOrd="0" destOrd="0" presId="urn:microsoft.com/office/officeart/2005/8/layout/hierarchy2"/>
    <dgm:cxn modelId="{F365EAEC-8C59-4328-A05B-FB66088DF5AE}" type="presParOf" srcId="{A0730AB6-2B0C-40E0-A650-0291A63AB0AC}" destId="{306F84EA-42C2-4FFA-958C-A73B47762F0A}" srcOrd="1" destOrd="0" presId="urn:microsoft.com/office/officeart/2005/8/layout/hierarchy2"/>
    <dgm:cxn modelId="{050D68D7-4733-4FBE-8B64-E86570ACFD53}" type="presParOf" srcId="{306F84EA-42C2-4FFA-958C-A73B47762F0A}" destId="{AEE38612-6C59-4951-9B70-BF5B4332D2D0}" srcOrd="0" destOrd="0" presId="urn:microsoft.com/office/officeart/2005/8/layout/hierarchy2"/>
    <dgm:cxn modelId="{089A1532-8F87-473B-8745-4BA79FA173E0}" type="presParOf" srcId="{306F84EA-42C2-4FFA-958C-A73B47762F0A}" destId="{FE3111FD-2F40-4DA5-AEFB-6DA79D4FF868}" srcOrd="1" destOrd="0" presId="urn:microsoft.com/office/officeart/2005/8/layout/hierarchy2"/>
    <dgm:cxn modelId="{A6ED32A6-217F-4AAD-BCFA-D1E9C6AFF7F6}" type="presParOf" srcId="{FE3111FD-2F40-4DA5-AEFB-6DA79D4FF868}" destId="{84952207-4445-47E1-B225-EE28E60201FC}" srcOrd="0" destOrd="0" presId="urn:microsoft.com/office/officeart/2005/8/layout/hierarchy2"/>
    <dgm:cxn modelId="{6D44FC72-ED77-40A6-A15E-989611FDE7B3}" type="presParOf" srcId="{84952207-4445-47E1-B225-EE28E60201FC}" destId="{3D609D7F-6368-4D42-84D6-D426D839D089}" srcOrd="0" destOrd="0" presId="urn:microsoft.com/office/officeart/2005/8/layout/hierarchy2"/>
    <dgm:cxn modelId="{D25062DE-E5E4-4001-AB90-9C1B76FAE8D6}" type="presParOf" srcId="{FE3111FD-2F40-4DA5-AEFB-6DA79D4FF868}" destId="{C4384051-8F47-46A1-8DF3-A75B0020197E}" srcOrd="1" destOrd="0" presId="urn:microsoft.com/office/officeart/2005/8/layout/hierarchy2"/>
    <dgm:cxn modelId="{93D67021-02C1-4674-8CD0-21ED60524C8F}" type="presParOf" srcId="{C4384051-8F47-46A1-8DF3-A75B0020197E}" destId="{739A976D-D818-4754-B2A4-55BFA4F467BD}" srcOrd="0" destOrd="0" presId="urn:microsoft.com/office/officeart/2005/8/layout/hierarchy2"/>
    <dgm:cxn modelId="{12512CA4-A72F-4C72-BCE5-C01FF783A209}" type="presParOf" srcId="{C4384051-8F47-46A1-8DF3-A75B0020197E}" destId="{A98BB99F-F404-4303-BE08-D3244AF69D0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40CAB-41F2-4CC6-B286-64B96BBBDCA4}">
      <dsp:nvSpPr>
        <dsp:cNvPr id="0" name=""/>
        <dsp:cNvSpPr/>
      </dsp:nvSpPr>
      <dsp:spPr>
        <a:xfrm>
          <a:off x="8049" y="847650"/>
          <a:ext cx="1658588" cy="2968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1" kern="1200" dirty="0"/>
            <a:t>Общо за всички клиенти, продукти и години</a:t>
          </a:r>
        </a:p>
      </dsp:txBody>
      <dsp:txXfrm>
        <a:off x="56627" y="896228"/>
        <a:ext cx="1561432" cy="2871618"/>
      </dsp:txXfrm>
    </dsp:sp>
    <dsp:sp modelId="{69BFDCEB-ABC6-49DB-B9F0-9C63F6F13A2A}">
      <dsp:nvSpPr>
        <dsp:cNvPr id="0" name=""/>
        <dsp:cNvSpPr/>
      </dsp:nvSpPr>
      <dsp:spPr>
        <a:xfrm>
          <a:off x="1666638" y="2316035"/>
          <a:ext cx="663435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663435" y="1600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500" kern="1200"/>
        </a:p>
      </dsp:txBody>
      <dsp:txXfrm>
        <a:off x="1981770" y="2315451"/>
        <a:ext cx="33171" cy="33171"/>
      </dsp:txXfrm>
    </dsp:sp>
    <dsp:sp modelId="{C31B2949-89D9-471D-9E08-5EBB0C02EAD2}">
      <dsp:nvSpPr>
        <dsp:cNvPr id="0" name=""/>
        <dsp:cNvSpPr/>
      </dsp:nvSpPr>
      <dsp:spPr>
        <a:xfrm>
          <a:off x="2330074" y="847650"/>
          <a:ext cx="1658588" cy="2968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b="1" kern="1200" dirty="0"/>
            <a:t>За всеки клиент</a:t>
          </a:r>
          <a:r>
            <a:rPr lang="en-US" sz="2400" b="1" kern="1200" dirty="0"/>
            <a:t>:</a:t>
          </a:r>
          <a:r>
            <a:rPr lang="bg-BG" sz="2400" b="1" kern="1200" dirty="0"/>
            <a:t> общо за всички продукти и  години</a:t>
          </a:r>
        </a:p>
      </dsp:txBody>
      <dsp:txXfrm>
        <a:off x="2378652" y="896228"/>
        <a:ext cx="1561432" cy="2871618"/>
      </dsp:txXfrm>
    </dsp:sp>
    <dsp:sp modelId="{3C41E5C4-F04E-4107-8BAD-BCB800B008BD}">
      <dsp:nvSpPr>
        <dsp:cNvPr id="0" name=""/>
        <dsp:cNvSpPr/>
      </dsp:nvSpPr>
      <dsp:spPr>
        <a:xfrm>
          <a:off x="3988663" y="2316035"/>
          <a:ext cx="663435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663435" y="1600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500" kern="1200"/>
        </a:p>
      </dsp:txBody>
      <dsp:txXfrm>
        <a:off x="4303795" y="2315451"/>
        <a:ext cx="33171" cy="33171"/>
      </dsp:txXfrm>
    </dsp:sp>
    <dsp:sp modelId="{AEE38612-6C59-4951-9B70-BF5B4332D2D0}">
      <dsp:nvSpPr>
        <dsp:cNvPr id="0" name=""/>
        <dsp:cNvSpPr/>
      </dsp:nvSpPr>
      <dsp:spPr>
        <a:xfrm>
          <a:off x="4652098" y="847650"/>
          <a:ext cx="1658588" cy="2968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b="1" kern="1200" dirty="0"/>
            <a:t>За всеки клиент и продукт</a:t>
          </a:r>
          <a:r>
            <a:rPr lang="en-US" sz="2400" b="1" kern="1200" dirty="0"/>
            <a:t>:</a:t>
          </a:r>
          <a:r>
            <a:rPr lang="bg-BG" sz="2400" b="1" kern="1200" dirty="0"/>
            <a:t> общо за всички години</a:t>
          </a:r>
        </a:p>
      </dsp:txBody>
      <dsp:txXfrm>
        <a:off x="4700676" y="896228"/>
        <a:ext cx="1561432" cy="2871618"/>
      </dsp:txXfrm>
    </dsp:sp>
    <dsp:sp modelId="{84952207-4445-47E1-B225-EE28E60201FC}">
      <dsp:nvSpPr>
        <dsp:cNvPr id="0" name=""/>
        <dsp:cNvSpPr/>
      </dsp:nvSpPr>
      <dsp:spPr>
        <a:xfrm>
          <a:off x="6310687" y="2316035"/>
          <a:ext cx="663435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663435" y="1600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500" kern="1200"/>
        </a:p>
      </dsp:txBody>
      <dsp:txXfrm>
        <a:off x="6625819" y="2315451"/>
        <a:ext cx="33171" cy="33171"/>
      </dsp:txXfrm>
    </dsp:sp>
    <dsp:sp modelId="{739A976D-D818-4754-B2A4-55BFA4F467BD}">
      <dsp:nvSpPr>
        <dsp:cNvPr id="0" name=""/>
        <dsp:cNvSpPr/>
      </dsp:nvSpPr>
      <dsp:spPr>
        <a:xfrm>
          <a:off x="6974123" y="847650"/>
          <a:ext cx="1658588" cy="2968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b="1" kern="1200" dirty="0"/>
            <a:t>За всеки Клиент, продукт и година</a:t>
          </a:r>
          <a:endParaRPr lang="bg-BG" sz="2400" kern="1200" dirty="0"/>
        </a:p>
      </dsp:txBody>
      <dsp:txXfrm>
        <a:off x="7022701" y="896228"/>
        <a:ext cx="1561432" cy="2871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34C93-1EC0-44A9-8712-AAA506F2B28E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C252-C0CD-42F4-9602-56B40C59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092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44737-36F9-4B1E-B409-63DBD704F8E4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B04C-4F00-4932-A2BB-00153CA24D3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12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dirty="0"/>
              <a:t>Да се извлекат кодовете и имената на поръчаните стоки и за всяка поръчана стока сумарното поръчано количество.</a:t>
            </a:r>
            <a:r>
              <a:rPr lang="bg-BG" sz="1200" b="1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460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dirty="0"/>
              <a:t>За всяка поръчка да се изведе номер на поръчката</a:t>
            </a:r>
            <a:r>
              <a:rPr lang="en-US" sz="1200" dirty="0"/>
              <a:t>, </a:t>
            </a:r>
            <a:r>
              <a:rPr lang="bg-BG" sz="1200" dirty="0"/>
              <a:t> брой и обща стойност на поръчаните  с нея стоки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43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7679-CC2C-4B0D-A617-5E0B9B7DC9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5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dirty="0"/>
              <a:t>извличане на обща стойност на поръчаните стоки по клиенти, стоки и години на поръчване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AB04C-4F00-4932-A2BB-00153CA24D36}" type="slidenum">
              <a:rPr lang="bg-BG" smtClean="0"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32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ln w="9525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/>
              <a:t>Икобомически университет - Варна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digital.ue-varna.bg/assets/img/iu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91" y="116632"/>
            <a:ext cx="705929" cy="7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3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39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86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849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91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60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84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251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063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90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129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216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БАЗИ ОТ ДАННИ</a:t>
            </a:r>
          </a:p>
          <a:p>
            <a:pPr marL="0" indent="0">
              <a:buNone/>
            </a:pPr>
            <a:r>
              <a:rPr lang="en-US" dirty="0"/>
              <a:t>SQL – </a:t>
            </a:r>
            <a:r>
              <a:rPr lang="bg-BG" dirty="0"/>
              <a:t>групиране на данни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852936"/>
            <a:ext cx="4240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доц. </a:t>
            </a:r>
            <a:r>
              <a:rPr lang="bg-BG" dirty="0"/>
              <a:t>д-р Иван Куюмджиев</a:t>
            </a:r>
          </a:p>
          <a:p>
            <a:endParaRPr lang="bg-BG" dirty="0"/>
          </a:p>
          <a:p>
            <a:r>
              <a:rPr lang="bg-BG" dirty="0"/>
              <a:t>Катедра Информатика</a:t>
            </a:r>
          </a:p>
          <a:p>
            <a:r>
              <a:rPr lang="bg-BG" dirty="0"/>
              <a:t>Икономически университет – </a:t>
            </a:r>
            <a:r>
              <a:rPr lang="bg-BG"/>
              <a:t>Варна 2019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AFA4-D678-4CC6-9283-ABDFE9379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67" t="23947" r="-5189" b="34325"/>
          <a:stretch/>
        </p:blipFill>
        <p:spPr>
          <a:xfrm>
            <a:off x="-972616" y="4304144"/>
            <a:ext cx="10585176" cy="21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3993" y="260648"/>
            <a:ext cx="7596014" cy="4320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b="1" dirty="0"/>
              <a:t>Клауза  </a:t>
            </a:r>
            <a:r>
              <a:rPr lang="en-US" sz="3200" b="1" dirty="0"/>
              <a:t>GROUP BY</a:t>
            </a:r>
            <a:endParaRPr 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2400" cy="4896544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GROUP BY </a:t>
            </a:r>
            <a:r>
              <a:rPr lang="en-US" sz="3600" dirty="0"/>
              <a:t>&lt;group by spec&gt; </a:t>
            </a:r>
            <a:endParaRPr lang="bg-BG" sz="3600" b="1" dirty="0"/>
          </a:p>
          <a:p>
            <a:r>
              <a:rPr lang="bg-BG" dirty="0"/>
              <a:t>Клаузата </a:t>
            </a:r>
            <a:r>
              <a:rPr lang="en-US" dirty="0"/>
              <a:t>GROUP BY</a:t>
            </a:r>
            <a:r>
              <a:rPr lang="bg-BG" dirty="0"/>
              <a:t> в оператора </a:t>
            </a:r>
            <a:r>
              <a:rPr lang="en-US" dirty="0"/>
              <a:t>SELECT </a:t>
            </a:r>
            <a:r>
              <a:rPr lang="bg-BG" dirty="0"/>
              <a:t>се използва за организиране на редовете в групи</a:t>
            </a:r>
          </a:p>
          <a:p>
            <a:r>
              <a:rPr lang="en-US" dirty="0"/>
              <a:t>&lt;group by spec&gt; </a:t>
            </a:r>
            <a:r>
              <a:rPr lang="bg-BG" dirty="0"/>
              <a:t>- списък с имената на колоните, по които се прави групирането.</a:t>
            </a:r>
          </a:p>
          <a:p>
            <a:r>
              <a:rPr lang="bg-BG" dirty="0"/>
              <a:t>Не се препоръчва да се прави групиране по колони, които съдържат неопределени стойности (</a:t>
            </a:r>
            <a:r>
              <a:rPr lang="en-US" dirty="0"/>
              <a:t>Null)</a:t>
            </a:r>
            <a:r>
              <a:rPr lang="bg-BG" dirty="0"/>
              <a:t> - те се обработват като отделна група!!!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C8FB-5654-42BD-AD36-C8947B31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F943-E8D4-46AD-828E-0B71241A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EA46-8733-43C7-A9D0-2404AAB7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2656"/>
            <a:ext cx="7776864" cy="691615"/>
          </a:xfrm>
        </p:spPr>
        <p:txBody>
          <a:bodyPr>
            <a:noAutofit/>
          </a:bodyPr>
          <a:lstStyle/>
          <a:p>
            <a:pPr eaLnBrk="1" hangingPunct="1"/>
            <a:r>
              <a:rPr lang="bg-BG" sz="2800" dirty="0"/>
              <a:t>Особености списъка за избор при използване</a:t>
            </a:r>
            <a:br>
              <a:rPr lang="bg-BG" sz="2800" dirty="0"/>
            </a:br>
            <a:r>
              <a:rPr lang="bg-BG" sz="2800" dirty="0"/>
              <a:t> на клаузата </a:t>
            </a:r>
            <a:r>
              <a:rPr lang="en-US" sz="2800" b="1" dirty="0"/>
              <a:t>GROUP BY</a:t>
            </a:r>
            <a:endParaRPr lang="en-US" sz="28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03548" y="1484784"/>
            <a:ext cx="8136904" cy="4704184"/>
          </a:xfrm>
        </p:spPr>
        <p:txBody>
          <a:bodyPr>
            <a:normAutofit/>
          </a:bodyPr>
          <a:lstStyle/>
          <a:p>
            <a:r>
              <a:rPr lang="bg-BG" dirty="0"/>
              <a:t>В списъка за избор се задават </a:t>
            </a:r>
          </a:p>
          <a:p>
            <a:pPr lvl="1"/>
            <a:r>
              <a:rPr lang="bg-BG" dirty="0"/>
              <a:t>колоните, по които се прави групиране (колоните, специфицирани в клаузата </a:t>
            </a:r>
            <a:r>
              <a:rPr lang="en-US" dirty="0"/>
              <a:t>GROUP BY</a:t>
            </a:r>
            <a:r>
              <a:rPr lang="bg-BG" dirty="0"/>
              <a:t>) </a:t>
            </a:r>
          </a:p>
          <a:p>
            <a:pPr lvl="1"/>
            <a:r>
              <a:rPr lang="bg-BG" dirty="0"/>
              <a:t>и нови колони, получавани чрез агрегатни функции.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926D-3EA7-4563-8A80-3189EAD7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784F-0FA1-4865-8A54-E15750A5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E896-85C6-4DD6-AB29-9DF2585E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16631"/>
            <a:ext cx="7488510" cy="6480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b="1" dirty="0">
                <a:latin typeface="Arial" charset="0"/>
              </a:rPr>
              <a:t>Стъпки при изпълнение на </a:t>
            </a:r>
            <a:r>
              <a:rPr lang="en-US" sz="3200" b="1" dirty="0">
                <a:latin typeface="Arial" charset="0"/>
              </a:rPr>
              <a:t>SELECT</a:t>
            </a:r>
            <a:r>
              <a:rPr lang="bg-BG" sz="3200" b="1" dirty="0">
                <a:latin typeface="Arial" charset="0"/>
              </a:rPr>
              <a:t> </a:t>
            </a:r>
            <a:br>
              <a:rPr lang="bg-BG" sz="3200" b="1" dirty="0">
                <a:latin typeface="Arial" charset="0"/>
              </a:rPr>
            </a:br>
            <a:r>
              <a:rPr lang="bg-BG" sz="3200" b="1" dirty="0">
                <a:latin typeface="Arial" charset="0"/>
              </a:rPr>
              <a:t>с клауз</a:t>
            </a:r>
            <a:r>
              <a:rPr lang="en-US" sz="3200" b="1" dirty="0">
                <a:latin typeface="Arial" charset="0"/>
              </a:rPr>
              <a:t>a</a:t>
            </a:r>
            <a:r>
              <a:rPr lang="bg-BG" sz="3200" b="1" dirty="0">
                <a:latin typeface="Arial" charset="0"/>
              </a:rPr>
              <a:t> </a:t>
            </a:r>
            <a:r>
              <a:rPr lang="en-US" sz="3200" b="1" dirty="0">
                <a:latin typeface="Arial" charset="0"/>
              </a:rPr>
              <a:t>GROUP BY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305800" cy="5256584"/>
          </a:xfrm>
        </p:spPr>
        <p:txBody>
          <a:bodyPr>
            <a:normAutofit fontScale="92500"/>
          </a:bodyPr>
          <a:lstStyle/>
          <a:p>
            <a:pPr marL="812800" indent="-798513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bg-BG" dirty="0"/>
              <a:t>Извлечените от</a:t>
            </a:r>
            <a:r>
              <a:rPr lang="en-US" dirty="0"/>
              <a:t> </a:t>
            </a:r>
            <a:r>
              <a:rPr lang="bg-BG" dirty="0"/>
              <a:t>таблиците редове се отделят в групи</a:t>
            </a:r>
            <a:r>
              <a:rPr lang="en-US" dirty="0"/>
              <a:t>. </a:t>
            </a:r>
            <a:r>
              <a:rPr lang="bg-BG" dirty="0"/>
              <a:t>Всяка група съдържа редовете. В тези редове колоните, зададени в клаузата </a:t>
            </a:r>
            <a:r>
              <a:rPr lang="en-US" dirty="0"/>
              <a:t>GROUP BY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имат равни стойности. </a:t>
            </a:r>
          </a:p>
          <a:p>
            <a:pPr marL="812800" indent="-798513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bg-BG" dirty="0"/>
              <a:t>За всяка група се изчисляват обобщени стойности по зададените агрегатни функции</a:t>
            </a:r>
          </a:p>
          <a:p>
            <a:pPr marL="812800" indent="-79851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bg-BG" dirty="0"/>
              <a:t>В резултата се разполага по един ред за всяка група - стойностите на полетата за групиране и изчислените обобщени стойности за групата (т.е. резултатите от обобщаващите функции)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6BF8-534B-44DA-BA3F-23FD748E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0BD8-EAFD-446E-A971-80C75062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2B4C-7B19-4487-B421-7858782D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8566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498080" cy="490066"/>
          </a:xfrm>
        </p:spPr>
        <p:txBody>
          <a:bodyPr>
            <a:noAutofit/>
          </a:bodyPr>
          <a:lstStyle/>
          <a:p>
            <a:r>
              <a:rPr lang="bg-BG" sz="3200" dirty="0"/>
              <a:t>Пример: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29" y="1371228"/>
            <a:ext cx="7920741" cy="4115544"/>
          </a:xfrm>
        </p:spPr>
        <p:txBody>
          <a:bodyPr/>
          <a:lstStyle/>
          <a:p>
            <a:pPr marL="82296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Northwind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</a:p>
          <a:p>
            <a:pPr marL="82296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Ord_Count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(Quantity*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UnitPrice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AS Total</a:t>
            </a:r>
          </a:p>
          <a:p>
            <a:pPr marL="82296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FROM [Order Details]</a:t>
            </a:r>
          </a:p>
          <a:p>
            <a:pPr marL="82296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6D71-34F6-4388-9277-D172B4B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908AD-BAE0-449C-8FD3-298E4998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487A-04F4-4CB1-BAFA-4DF039EF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83991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62608" y="0"/>
            <a:ext cx="7418784" cy="836712"/>
          </a:xfrm>
        </p:spPr>
        <p:txBody>
          <a:bodyPr>
            <a:noAutofit/>
          </a:bodyPr>
          <a:lstStyle/>
          <a:p>
            <a:pPr eaLnBrk="1" hangingPunct="1"/>
            <a:r>
              <a:rPr lang="bg-BG" sz="3200" dirty="0"/>
              <a:t>Ограничаване на редовете, </a:t>
            </a:r>
            <a:br>
              <a:rPr lang="bg-BG" sz="3200" dirty="0"/>
            </a:br>
            <a:r>
              <a:rPr lang="bg-BG" sz="3200" dirty="0"/>
              <a:t>включвани в групите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90600" y="1268760"/>
            <a:ext cx="7871792" cy="537321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bg-BG" sz="3500" dirty="0"/>
              <a:t>Чрез клауза </a:t>
            </a:r>
            <a:r>
              <a:rPr lang="en-US" sz="3500" dirty="0"/>
              <a:t>WHERE</a:t>
            </a:r>
            <a:r>
              <a:rPr lang="bg-BG" sz="3500" dirty="0"/>
              <a:t> се задава условие, на което да отговарят редовете</a:t>
            </a:r>
            <a:r>
              <a:rPr lang="bg-BG" sz="3500" b="1" dirty="0"/>
              <a:t> </a:t>
            </a:r>
            <a:r>
              <a:rPr lang="bg-BG" sz="3500" dirty="0"/>
              <a:t>, които ще се включат в групата</a:t>
            </a:r>
            <a:endParaRPr lang="bg-BG" sz="3500" b="1" dirty="0"/>
          </a:p>
          <a:p>
            <a:pPr marL="82296" indent="0">
              <a:buNone/>
            </a:pPr>
            <a:r>
              <a:rPr lang="en-US" sz="3000" dirty="0"/>
              <a:t>USE </a:t>
            </a:r>
            <a:r>
              <a:rPr lang="en-US" sz="3000" dirty="0" err="1"/>
              <a:t>Northwind</a:t>
            </a:r>
            <a:endParaRPr lang="en-US" sz="3000" dirty="0"/>
          </a:p>
          <a:p>
            <a:pPr marL="82296" indent="0">
              <a:buNone/>
            </a:pPr>
            <a:r>
              <a:rPr lang="en-US" sz="3000" dirty="0"/>
              <a:t>GO </a:t>
            </a:r>
          </a:p>
          <a:p>
            <a:pPr marL="82296" indent="0">
              <a:buNone/>
            </a:pPr>
            <a:r>
              <a:rPr lang="en-US" sz="3000" dirty="0"/>
              <a:t>SELECT </a:t>
            </a:r>
            <a:r>
              <a:rPr lang="en-US" sz="3000" dirty="0" err="1">
                <a:solidFill>
                  <a:schemeClr val="tx2"/>
                </a:solidFill>
              </a:rPr>
              <a:t>OrderID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2"/>
                </a:solidFill>
              </a:rPr>
              <a:t>COUNT</a:t>
            </a:r>
            <a:r>
              <a:rPr lang="en-US" sz="3000" dirty="0"/>
              <a:t>(</a:t>
            </a:r>
            <a:r>
              <a:rPr lang="en-US" sz="3000" dirty="0" err="1"/>
              <a:t>ProductID</a:t>
            </a:r>
            <a:r>
              <a:rPr lang="en-US" sz="3000" dirty="0"/>
              <a:t>) AS </a:t>
            </a:r>
            <a:r>
              <a:rPr lang="en-US" sz="3000" dirty="0" err="1"/>
              <a:t>Ord_Count</a:t>
            </a:r>
            <a:endParaRPr lang="en-US" sz="3000" dirty="0"/>
          </a:p>
          <a:p>
            <a:pPr marL="82296" indent="0">
              <a:buNone/>
            </a:pPr>
            <a:r>
              <a:rPr lang="en-US" sz="3000" dirty="0"/>
              <a:t>, </a:t>
            </a:r>
            <a:r>
              <a:rPr lang="en-US" sz="3000" dirty="0">
                <a:solidFill>
                  <a:schemeClr val="accent2"/>
                </a:solidFill>
              </a:rPr>
              <a:t>SUM</a:t>
            </a:r>
            <a:r>
              <a:rPr lang="en-US" sz="3000" dirty="0"/>
              <a:t>(Quantity*</a:t>
            </a:r>
            <a:r>
              <a:rPr lang="en-US" sz="3000" dirty="0" err="1"/>
              <a:t>UnitPrice</a:t>
            </a:r>
            <a:r>
              <a:rPr lang="en-US" sz="3000" dirty="0"/>
              <a:t>) AS Total</a:t>
            </a:r>
          </a:p>
          <a:p>
            <a:pPr marL="82296" indent="0">
              <a:buNone/>
            </a:pPr>
            <a:r>
              <a:rPr lang="en-US" sz="3000" dirty="0"/>
              <a:t>FROM [Order Details]</a:t>
            </a:r>
          </a:p>
          <a:p>
            <a:pPr marL="82296" indent="0">
              <a:buNone/>
            </a:pPr>
            <a:r>
              <a:rPr lang="en-US" sz="3000" dirty="0"/>
              <a:t>WHERE </a:t>
            </a:r>
            <a:r>
              <a:rPr lang="en-US" sz="3000" dirty="0" err="1"/>
              <a:t>OrderId</a:t>
            </a:r>
            <a:r>
              <a:rPr lang="en-US" sz="3000" dirty="0"/>
              <a:t> BETWEEN 10200 AND 10500 </a:t>
            </a:r>
          </a:p>
          <a:p>
            <a:pPr marL="82296" indent="0">
              <a:buNone/>
            </a:pPr>
            <a:r>
              <a:rPr lang="en-US" sz="3000" dirty="0"/>
              <a:t>GROUP BY </a:t>
            </a:r>
            <a:r>
              <a:rPr lang="en-US" sz="3000" dirty="0" err="1">
                <a:solidFill>
                  <a:schemeClr val="tx2"/>
                </a:solidFill>
              </a:rPr>
              <a:t>OrderID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2C8F-A80A-4F13-86E4-02FFCD4D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CB2C-1ACE-47FD-B782-A5350B55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186E-2D03-4A2B-918E-F3376C5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745" y="0"/>
            <a:ext cx="7488510" cy="936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b="1" dirty="0">
                <a:latin typeface="Arial" charset="0"/>
              </a:rPr>
              <a:t>Стъпки при изпълнение на </a:t>
            </a:r>
            <a:r>
              <a:rPr lang="en-US" sz="3200" b="1" dirty="0">
                <a:latin typeface="Arial" charset="0"/>
              </a:rPr>
              <a:t>SELECT</a:t>
            </a:r>
            <a:r>
              <a:rPr lang="bg-BG" sz="3200" b="1" dirty="0">
                <a:latin typeface="Arial" charset="0"/>
              </a:rPr>
              <a:t> с клаузи </a:t>
            </a:r>
            <a:r>
              <a:rPr lang="en-US" sz="3200" b="1" dirty="0">
                <a:latin typeface="Arial" charset="0"/>
              </a:rPr>
              <a:t>WHERE</a:t>
            </a:r>
            <a:r>
              <a:rPr lang="bg-BG" sz="3200" b="1" dirty="0">
                <a:latin typeface="Arial" charset="0"/>
              </a:rPr>
              <a:t> и </a:t>
            </a:r>
            <a:r>
              <a:rPr lang="en-US" sz="3200" b="1" dirty="0">
                <a:latin typeface="Arial" charset="0"/>
              </a:rPr>
              <a:t>GROUP BY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196752"/>
            <a:ext cx="8305800" cy="5256584"/>
          </a:xfrm>
        </p:spPr>
        <p:txBody>
          <a:bodyPr>
            <a:normAutofit/>
          </a:bodyPr>
          <a:lstStyle/>
          <a:p>
            <a:pPr marL="812800" indent="-798513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таблиците се селектират редовете, които отговарят на зададеното чрез </a:t>
            </a:r>
            <a:r>
              <a:rPr lang="en-US" dirty="0"/>
              <a:t>WHERE</a:t>
            </a:r>
            <a:r>
              <a:rPr lang="bg-BG" dirty="0"/>
              <a:t> условие</a:t>
            </a:r>
          </a:p>
          <a:p>
            <a:pPr marL="812800" indent="-79851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bg-BG" dirty="0"/>
              <a:t>Върху селектираните редове се прави групиране</a:t>
            </a:r>
          </a:p>
          <a:p>
            <a:pPr marL="812800" indent="-79851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bg-BG" dirty="0"/>
              <a:t>Изчисляват се зададените обобщени стойности</a:t>
            </a:r>
          </a:p>
          <a:p>
            <a:pPr marL="812800" indent="-798513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bg-BG" dirty="0"/>
              <a:t>В резултата се разполага по един ред за всяка група - стойностите на полетата за групиране и изчислените обобщени стойности за групата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5B03-A0ED-4095-8033-EBB94171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E995-D3AE-4F34-9679-C5CC8B20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DA21-8ED6-4BFD-9C93-AED27BDE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848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Задаване на условие за групите, които да се изведат в резултата</a:t>
            </a:r>
            <a:endParaRPr lang="en-US" sz="3200" dirty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>
          <a:xfrm>
            <a:off x="647700" y="1340768"/>
            <a:ext cx="8127504" cy="5225752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bg-BG" dirty="0"/>
              <a:t>	Клауза  </a:t>
            </a:r>
            <a:br>
              <a:rPr lang="bg-BG" dirty="0"/>
            </a:br>
            <a:r>
              <a:rPr lang="en-US" b="1" dirty="0">
                <a:latin typeface="Arial" charset="0"/>
              </a:rPr>
              <a:t>HAVING</a:t>
            </a:r>
            <a:r>
              <a:rPr lang="en-US" dirty="0"/>
              <a:t> </a:t>
            </a:r>
            <a:r>
              <a:rPr lang="bg-BG" dirty="0"/>
              <a:t>&lt;</a:t>
            </a:r>
            <a:r>
              <a:rPr lang="en-US" dirty="0" err="1"/>
              <a:t>search_condition</a:t>
            </a:r>
            <a:r>
              <a:rPr lang="bg-BG" dirty="0"/>
              <a:t>&gt;</a:t>
            </a:r>
          </a:p>
          <a:p>
            <a:pPr eaLnBrk="1" hangingPunct="1"/>
            <a:r>
              <a:rPr lang="bg-BG" dirty="0"/>
              <a:t>В резултата се извеждат само групите, отговарящи на зададените в </a:t>
            </a:r>
            <a:r>
              <a:rPr lang="en-US" b="1" dirty="0">
                <a:latin typeface="Arial" charset="0"/>
              </a:rPr>
              <a:t>HAVING</a:t>
            </a:r>
            <a:r>
              <a:rPr lang="bg-BG" dirty="0"/>
              <a:t> условия</a:t>
            </a:r>
          </a:p>
          <a:p>
            <a:r>
              <a:rPr lang="bg-BG" dirty="0"/>
              <a:t>В </a:t>
            </a:r>
            <a:r>
              <a:rPr lang="en-US" b="1" dirty="0"/>
              <a:t>HAVING</a:t>
            </a:r>
            <a:r>
              <a:rPr lang="bg-BG" dirty="0"/>
              <a:t> могат да се задават до 128 условия, свързани с логическите оператори </a:t>
            </a:r>
            <a:r>
              <a:rPr lang="en-US" dirty="0"/>
              <a:t>AND, OR </a:t>
            </a:r>
            <a:r>
              <a:rPr lang="bg-BG" dirty="0"/>
              <a:t>или </a:t>
            </a:r>
            <a:r>
              <a:rPr lang="en-US" dirty="0"/>
              <a:t>NOT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D852-023A-4B00-A422-C707CFFC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083-F4DE-4215-A149-FF6AD23D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ACFB7-8819-4D83-A873-2C21CB82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848600" cy="836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Пример на използване на </a:t>
            </a:r>
            <a:br>
              <a:rPr lang="en-US" sz="3200" dirty="0"/>
            </a:br>
            <a:r>
              <a:rPr lang="bg-BG" sz="3200" dirty="0"/>
              <a:t>клауза </a:t>
            </a:r>
            <a:r>
              <a:rPr lang="en-US" sz="3200" dirty="0"/>
              <a:t>HAVING</a:t>
            </a:r>
            <a:r>
              <a:rPr lang="bg-BG" sz="3200" dirty="0"/>
              <a:t> </a:t>
            </a:r>
            <a:endParaRPr lang="en-US" sz="32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44252" y="1340768"/>
            <a:ext cx="8055496" cy="450371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bg-BG" b="1" dirty="0">
                <a:latin typeface="Arial" charset="0"/>
              </a:rPr>
              <a:t>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b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(Quantity)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Total_quantity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[Order Details]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(Quantity) 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ORDER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sz="3200" u="sng" dirty="0">
                <a:latin typeface="Arial" panose="020B0604020202020204" pitchFamily="34" charset="0"/>
                <a:cs typeface="Arial" panose="020B0604020202020204" pitchFamily="34" charset="0"/>
              </a:rPr>
              <a:t>Резултат: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 Извеждат се редове само за тези продукти (групи), за които общото поръчано количество е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по-голямо от 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B9AF-785D-4A53-A547-97579660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6EBE-1994-436C-98B4-6AD643F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BF69-D2E4-463C-A451-B2C205B4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84137"/>
            <a:ext cx="7566992" cy="823913"/>
          </a:xfrm>
        </p:spPr>
        <p:txBody>
          <a:bodyPr/>
          <a:lstStyle/>
          <a:p>
            <a:pPr eaLnBrk="1" hangingPunct="1"/>
            <a:r>
              <a:rPr lang="bg-BG" sz="3200" dirty="0"/>
              <a:t>Особености при задаване на </a:t>
            </a:r>
            <a:r>
              <a:rPr lang="en-US" sz="3200" dirty="0"/>
              <a:t>HAVING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733698" y="1340768"/>
            <a:ext cx="8042796" cy="460851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bg-BG" sz="3600" dirty="0"/>
              <a:t>Условия, на които трябва да отговарят групите, показвани в резултата могат да се задават върху</a:t>
            </a:r>
            <a:endParaRPr lang="en-US" sz="3600" dirty="0"/>
          </a:p>
          <a:p>
            <a:pPr lvl="1" eaLnBrk="1" hangingPunct="1"/>
            <a:r>
              <a:rPr lang="bg-BG" sz="3200" dirty="0"/>
              <a:t>полетата за групиране </a:t>
            </a:r>
            <a:endParaRPr lang="en-US" sz="3200" dirty="0"/>
          </a:p>
          <a:p>
            <a:pPr lvl="1" eaLnBrk="1" hangingPunct="1"/>
            <a:r>
              <a:rPr lang="bg-BG" sz="3200" dirty="0"/>
              <a:t>или върху изчисляваните обобщени стойности</a:t>
            </a:r>
          </a:p>
          <a:p>
            <a:r>
              <a:rPr lang="bg-BG" sz="3600" dirty="0"/>
              <a:t>Клаузата </a:t>
            </a:r>
            <a:r>
              <a:rPr lang="en-US" sz="3600" dirty="0"/>
              <a:t>HAVING</a:t>
            </a:r>
            <a:r>
              <a:rPr lang="bg-BG" sz="3600" dirty="0"/>
              <a:t> може да се използва само с клауза </a:t>
            </a:r>
            <a:r>
              <a:rPr lang="en-US" sz="3600" dirty="0"/>
              <a:t>GROUP BY</a:t>
            </a:r>
            <a:endParaRPr lang="bg-BG" sz="3600" dirty="0"/>
          </a:p>
          <a:p>
            <a:r>
              <a:rPr lang="en-US" sz="3600" dirty="0"/>
              <a:t>! </a:t>
            </a:r>
            <a:r>
              <a:rPr lang="bg-BG" sz="3600" dirty="0"/>
              <a:t>Разполага се винаги след клаузата </a:t>
            </a:r>
            <a:r>
              <a:rPr lang="en-US" sz="3600" dirty="0"/>
              <a:t>GROUP BY.</a:t>
            </a:r>
            <a:r>
              <a:rPr lang="bg-BG" sz="3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3A63-ECC0-4E82-A111-F06DF05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5731-1E45-41B7-9DB5-19A40424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2D9D-4A91-4FBF-9DE4-A352E776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4624"/>
            <a:ext cx="7848600" cy="7521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Пример на използване на </a:t>
            </a:r>
            <a:br>
              <a:rPr lang="en-US" sz="3200" dirty="0"/>
            </a:br>
            <a:r>
              <a:rPr lang="bg-BG" sz="3200" dirty="0"/>
              <a:t>клауза </a:t>
            </a:r>
            <a:r>
              <a:rPr lang="en-US" sz="3200" dirty="0"/>
              <a:t>HAVING</a:t>
            </a:r>
            <a:r>
              <a:rPr lang="bg-BG" sz="3200" dirty="0"/>
              <a:t> </a:t>
            </a:r>
            <a:endParaRPr lang="en-US" sz="32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37759" y="1340768"/>
            <a:ext cx="7911480" cy="4791745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Northwind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GO</a:t>
            </a:r>
          </a:p>
          <a:p>
            <a:pPr marL="82296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400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ProductId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(Quantity) 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Total_quantity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FROM [Order Details]</a:t>
            </a:r>
          </a:p>
          <a:p>
            <a:pPr marL="82296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GROUP BY </a:t>
            </a:r>
            <a:r>
              <a:rPr lang="en-US" sz="2400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ProductId</a:t>
            </a:r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HAVING 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ProductID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BETWEEN 1 AND 30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br>
              <a:rPr lang="bg-BG" sz="2400" dirty="0">
                <a:latin typeface="Arial" pitchFamily="34" charset="0"/>
                <a:cs typeface="Arial" pitchFamily="34" charset="0"/>
              </a:rPr>
            </a:br>
            <a:r>
              <a:rPr lang="bg-BG" sz="24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(Quantity)&gt;500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ORDER BY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ProductID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bg-BG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bg-BG" sz="2400" u="sng" dirty="0">
                <a:latin typeface="Arial" pitchFamily="34" charset="0"/>
                <a:cs typeface="Arial" pitchFamily="34" charset="0"/>
              </a:rPr>
              <a:t>Резултат: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 Извеждат се редове само за групите, за които кодът на продукта е между 1 и 30 и сумарно поръчаното количество е по-голямо от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5</a:t>
            </a:r>
            <a:r>
              <a:rPr lang="bg-BG" sz="2400" dirty="0">
                <a:latin typeface="Arial" pitchFamily="34" charset="0"/>
                <a:cs typeface="Arial" pitchFamily="34" charset="0"/>
              </a:rPr>
              <a:t>00.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F475-3EF4-4ACC-8949-CD7969F6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6CDE-F1C0-48AB-90FE-252BAED4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5A04-8B31-4CD6-B9D8-8999A916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918648" cy="606971"/>
          </a:xfrm>
        </p:spPr>
        <p:txBody>
          <a:bodyPr>
            <a:normAutofit fontScale="90000"/>
          </a:bodyPr>
          <a:lstStyle/>
          <a:p>
            <a:r>
              <a:rPr lang="bg-BG" dirty="0"/>
              <a:t>Обобщаващи (Агрегатни ) функции</a:t>
            </a:r>
            <a:endParaRPr lang="en-US" sz="44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68760"/>
            <a:ext cx="8011616" cy="4824536"/>
          </a:xfrm>
        </p:spPr>
        <p:txBody>
          <a:bodyPr>
            <a:normAutofit lnSpcReduction="10000"/>
          </a:bodyPr>
          <a:lstStyle/>
          <a:p>
            <a:pPr marL="685800" indent="-685800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COUNT</a:t>
            </a:r>
            <a:r>
              <a:rPr lang="en-US" sz="2800" b="1" dirty="0"/>
              <a:t>(</a:t>
            </a:r>
            <a:r>
              <a:rPr lang="en-US" sz="2800" b="1" dirty="0">
                <a:cs typeface="Arial" pitchFamily="34" charset="0"/>
              </a:rPr>
              <a:t>*|</a:t>
            </a:r>
            <a:r>
              <a:rPr lang="en-US" sz="2800" b="1" dirty="0" err="1">
                <a:cs typeface="Arial" pitchFamily="34" charset="0"/>
              </a:rPr>
              <a:t>expression|column_name</a:t>
            </a:r>
            <a:r>
              <a:rPr lang="en-US" sz="2800" b="1" dirty="0">
                <a:cs typeface="Arial" pitchFamily="34" charset="0"/>
              </a:rPr>
              <a:t>)</a:t>
            </a:r>
          </a:p>
          <a:p>
            <a:pPr marL="685800" indent="-6858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SELECT COUNT(*) AS 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</a:rPr>
              <a:t>COUNT_Customer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pPr marL="685800" indent="-6858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FROM Customers</a:t>
            </a:r>
          </a:p>
          <a:p>
            <a:pPr marL="685800" indent="-6858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WHERE City LIKE 'London'</a:t>
            </a:r>
            <a:endParaRPr lang="en-US" sz="2400" i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685800" indent="-685800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SUM</a:t>
            </a:r>
            <a:r>
              <a:rPr lang="en-US" b="1" dirty="0"/>
              <a:t>(</a:t>
            </a:r>
            <a:r>
              <a:rPr lang="en-US" b="1" dirty="0" err="1">
                <a:cs typeface="Arial" pitchFamily="34" charset="0"/>
              </a:rPr>
              <a:t>column_name|expression</a:t>
            </a:r>
            <a:r>
              <a:rPr lang="en-US" b="1" dirty="0">
                <a:cs typeface="Arial" pitchFamily="34" charset="0"/>
              </a:rPr>
              <a:t>)</a:t>
            </a:r>
            <a:endParaRPr lang="bg-BG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SELECT SUM(Quantity*</a:t>
            </a:r>
            <a:r>
              <a:rPr lang="en-US" sz="2800" dirty="0" err="1"/>
              <a:t>UnitPrice</a:t>
            </a:r>
            <a:r>
              <a:rPr lang="en-US" sz="2800" dirty="0"/>
              <a:t>) AS Total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FROM [Order Details]</a:t>
            </a:r>
            <a:r>
              <a:rPr lang="en-US" sz="2400" b="1" dirty="0">
                <a:cs typeface="Arial" pitchFamily="34" charset="0"/>
              </a:rPr>
              <a:t>	</a:t>
            </a:r>
          </a:p>
          <a:p>
            <a:pPr marL="685800" indent="-6858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AVG</a:t>
            </a:r>
            <a:r>
              <a:rPr lang="en-US" b="1" dirty="0">
                <a:cs typeface="Arial" pitchFamily="34" charset="0"/>
              </a:rPr>
              <a:t>(</a:t>
            </a:r>
            <a:r>
              <a:rPr lang="en-US" b="1" dirty="0" err="1">
                <a:cs typeface="Arial" pitchFamily="34" charset="0"/>
              </a:rPr>
              <a:t>column_name|expression</a:t>
            </a:r>
            <a:r>
              <a:rPr lang="en-US" b="1" dirty="0">
                <a:cs typeface="Arial" pitchFamily="34" charset="0"/>
              </a:rPr>
              <a:t>)</a:t>
            </a:r>
            <a:endParaRPr lang="bg-BG" b="1" dirty="0">
              <a:cs typeface="Arial" pitchFamily="34" charset="0"/>
            </a:endParaRPr>
          </a:p>
          <a:p>
            <a:pPr>
              <a:buNone/>
              <a:defRPr/>
            </a:pPr>
            <a:r>
              <a:rPr lang="en-US" sz="2800" dirty="0"/>
              <a:t>SELECT AVG(Quantity*</a:t>
            </a:r>
            <a:r>
              <a:rPr lang="en-US" sz="2800" dirty="0" err="1"/>
              <a:t>UnitPrice</a:t>
            </a:r>
            <a:r>
              <a:rPr lang="en-US" sz="2800" dirty="0"/>
              <a:t>) AS Total</a:t>
            </a:r>
          </a:p>
          <a:p>
            <a:pPr>
              <a:buNone/>
              <a:defRPr/>
            </a:pPr>
            <a:r>
              <a:rPr lang="en-US" sz="2800" dirty="0"/>
              <a:t>FROM [Order Details]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FE58-C4BB-4A92-BD98-F87D080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E7F2-2DE7-4B0D-8D9B-C69DF931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F4CF3-D8FA-4886-A350-D496063E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0428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888" y="44624"/>
            <a:ext cx="705614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Стъпки при изпълнение на </a:t>
            </a:r>
            <a:r>
              <a:rPr lang="en-US" sz="3200" dirty="0"/>
              <a:t>SELECT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 клауза </a:t>
            </a:r>
            <a:r>
              <a:rPr lang="en-US" sz="3200" dirty="0"/>
              <a:t>HAVING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8269870" cy="4249142"/>
          </a:xfrm>
        </p:spPr>
        <p:txBody>
          <a:bodyPr>
            <a:normAutofit fontScale="92500"/>
          </a:bodyPr>
          <a:lstStyle/>
          <a:p>
            <a:pPr marL="987425" indent="-987425" eaLnBrk="1" hangingPunct="1">
              <a:buFont typeface="Wingdings" pitchFamily="2" charset="2"/>
              <a:buAutoNum type="arabicPeriod"/>
            </a:pPr>
            <a:r>
              <a:rPr lang="bg-BG" dirty="0">
                <a:latin typeface="Arial" charset="0"/>
              </a:rPr>
              <a:t>Прави се групиране по зададените колони</a:t>
            </a:r>
          </a:p>
          <a:p>
            <a:pPr marL="987425" indent="-987425" eaLnBrk="1" hangingPunct="1">
              <a:buFont typeface="Wingdings" pitchFamily="2" charset="2"/>
              <a:buAutoNum type="arabicPeriod"/>
            </a:pPr>
            <a:r>
              <a:rPr lang="bg-BG" dirty="0">
                <a:latin typeface="Arial" charset="0"/>
              </a:rPr>
              <a:t>Изчисляват се обобщените стойности</a:t>
            </a:r>
          </a:p>
          <a:p>
            <a:pPr marL="987425" indent="-987425" eaLnBrk="1" hangingPunct="1">
              <a:buFont typeface="Wingdings" pitchFamily="2" charset="2"/>
              <a:buAutoNum type="arabicPeriod"/>
            </a:pPr>
            <a:r>
              <a:rPr lang="bg-BG" dirty="0">
                <a:latin typeface="Arial" charset="0"/>
              </a:rPr>
              <a:t>Върху създадените групи се прилагат зададените в </a:t>
            </a:r>
            <a:r>
              <a:rPr lang="en-US" dirty="0">
                <a:latin typeface="Arial" charset="0"/>
              </a:rPr>
              <a:t>HAVING </a:t>
            </a:r>
            <a:r>
              <a:rPr lang="bg-BG" dirty="0">
                <a:latin typeface="Arial" charset="0"/>
              </a:rPr>
              <a:t>условия</a:t>
            </a:r>
          </a:p>
          <a:p>
            <a:pPr marL="987425" indent="-987425" eaLnBrk="1" hangingPunct="1">
              <a:buFont typeface="Wingdings" pitchFamily="2" charset="2"/>
              <a:buAutoNum type="arabicPeriod"/>
            </a:pPr>
            <a:endParaRPr lang="bg-BG" dirty="0">
              <a:latin typeface="Arial" charset="0"/>
            </a:endParaRPr>
          </a:p>
          <a:p>
            <a:pPr marL="987425" indent="-987425" eaLnBrk="1" hangingPunct="1">
              <a:buNone/>
            </a:pPr>
            <a:r>
              <a:rPr lang="bg-BG" dirty="0">
                <a:latin typeface="Arial" charset="0"/>
              </a:rPr>
              <a:t>  	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0E64-D1D7-4668-9397-F89BEE74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9AF5-55D1-45DC-AAF1-7D4B0161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AE7-95E4-44AA-8C07-0069FC00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49079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Пример на използване на клаузи </a:t>
            </a:r>
            <a:r>
              <a:rPr lang="en-US" sz="3200" dirty="0"/>
              <a:t>WHERE </a:t>
            </a:r>
            <a:r>
              <a:rPr lang="bg-BG" sz="3200" dirty="0"/>
              <a:t>и</a:t>
            </a:r>
            <a:r>
              <a:rPr lang="en-US" sz="3200" dirty="0"/>
              <a:t> HAVING </a:t>
            </a:r>
            <a:r>
              <a:rPr lang="bg-BG" sz="3200" dirty="0"/>
              <a:t>едновременно</a:t>
            </a:r>
            <a:endParaRPr lang="en-US" sz="32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44116" y="1484784"/>
            <a:ext cx="7655768" cy="41148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/>
              <a:t>USE </a:t>
            </a:r>
            <a:r>
              <a:rPr lang="en-US" dirty="0" err="1"/>
              <a:t>Northwind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GO</a:t>
            </a:r>
          </a:p>
          <a:p>
            <a:pPr marL="82296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accent1"/>
                </a:solidFill>
              </a:rPr>
              <a:t>ProductID</a:t>
            </a:r>
            <a:br>
              <a:rPr lang="bg-BG" dirty="0"/>
            </a:b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SUM</a:t>
            </a:r>
            <a:r>
              <a:rPr lang="en-US" dirty="0"/>
              <a:t>(Quantity) AS</a:t>
            </a:r>
            <a:r>
              <a:rPr lang="bg-BG" dirty="0"/>
              <a:t> </a:t>
            </a:r>
            <a:r>
              <a:rPr lang="en-US" dirty="0" err="1"/>
              <a:t>Total_quantity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FROM [Order Details]</a:t>
            </a:r>
          </a:p>
          <a:p>
            <a:pPr marL="82296" indent="0">
              <a:buNone/>
            </a:pPr>
            <a:r>
              <a:rPr lang="en-US" dirty="0"/>
              <a:t>WHERE </a:t>
            </a:r>
            <a:r>
              <a:rPr lang="en-US" dirty="0" err="1"/>
              <a:t>OrderID</a:t>
            </a:r>
            <a:r>
              <a:rPr lang="en-US" dirty="0"/>
              <a:t> BETWEEN 10200 AND 10500</a:t>
            </a:r>
          </a:p>
          <a:p>
            <a:pPr marL="82296" indent="0">
              <a:buNone/>
            </a:pPr>
            <a:r>
              <a:rPr lang="bg-BG" dirty="0"/>
              <a:t>	</a:t>
            </a:r>
            <a:r>
              <a:rPr lang="en-US" dirty="0"/>
              <a:t>GROUP BY </a:t>
            </a:r>
            <a:r>
              <a:rPr lang="en-US" dirty="0" err="1">
                <a:solidFill>
                  <a:schemeClr val="accent1"/>
                </a:solidFill>
              </a:rPr>
              <a:t>ProductID</a:t>
            </a:r>
            <a:endParaRPr lang="en-US" dirty="0">
              <a:solidFill>
                <a:schemeClr val="accent1"/>
              </a:solidFill>
            </a:endParaRPr>
          </a:p>
          <a:p>
            <a:pPr marL="82296" indent="0">
              <a:buNone/>
            </a:pPr>
            <a:r>
              <a:rPr lang="bg-BG" dirty="0"/>
              <a:t>	</a:t>
            </a:r>
            <a:r>
              <a:rPr lang="en-US" dirty="0"/>
              <a:t>HAVING </a:t>
            </a:r>
            <a:r>
              <a:rPr lang="en-US" dirty="0">
                <a:solidFill>
                  <a:schemeClr val="accent2"/>
                </a:solidFill>
              </a:rPr>
              <a:t>SUM</a:t>
            </a:r>
            <a:r>
              <a:rPr lang="en-US" dirty="0"/>
              <a:t>(Quantity) &gt; 1000</a:t>
            </a:r>
          </a:p>
          <a:p>
            <a:pPr marL="82296" indent="0">
              <a:buNone/>
            </a:pPr>
            <a:r>
              <a:rPr lang="bg-BG" dirty="0"/>
              <a:t>	</a:t>
            </a:r>
            <a:r>
              <a:rPr lang="en-US" dirty="0"/>
              <a:t>ORDER BY </a:t>
            </a:r>
            <a:r>
              <a:rPr lang="en-US" dirty="0" err="1"/>
              <a:t>ProductId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6DE0-E0DA-4950-A2C7-7F96C447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C2DB-0766-44D9-80B1-786AFFEA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0EEC3-84F6-400B-8B0E-2C7424C0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380" y="136525"/>
            <a:ext cx="8001000" cy="628179"/>
          </a:xfrm>
        </p:spPr>
        <p:txBody>
          <a:bodyPr>
            <a:normAutofit fontScale="90000"/>
          </a:bodyPr>
          <a:lstStyle/>
          <a:p>
            <a:r>
              <a:rPr lang="bg-BG" sz="3200" dirty="0"/>
              <a:t>Групиране и обобщаване </a:t>
            </a:r>
            <a:br>
              <a:rPr lang="bg-BG" sz="3200" dirty="0"/>
            </a:br>
            <a:r>
              <a:rPr lang="bg-BG" sz="3200" dirty="0"/>
              <a:t>на данни от свързани таблици</a:t>
            </a:r>
            <a:endParaRPr lang="en-US" sz="32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52949" y="1412776"/>
            <a:ext cx="7767464" cy="4752380"/>
          </a:xfrm>
        </p:spPr>
        <p:txBody>
          <a:bodyPr/>
          <a:lstStyle/>
          <a:p>
            <a:r>
              <a:rPr lang="bg-BG" dirty="0"/>
              <a:t>При свързване на таблици е възможно да се зададе групиране по колони от едната таблица и обобщаване на данни върху колони от другата (свързаната с нея) таблица.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A2A465-EA75-44F8-A566-690C0408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6C085D-9F94-4765-9396-2B95C8A8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CF4B1A-3943-4814-9024-CECFB719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08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u="sng" dirty="0"/>
              <a:t>Пример: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412" y="1412776"/>
            <a:ext cx="7499176" cy="4497363"/>
          </a:xfrm>
        </p:spPr>
        <p:txBody>
          <a:bodyPr/>
          <a:lstStyle/>
          <a:p>
            <a:r>
              <a:rPr lang="bg-BG" dirty="0"/>
              <a:t>Справка, съдържаща код и име на продукта, брой поръчки,сумарно поръчано количество, средна цена и обща стойност на всички поръчки за всеки поръчан продукт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DE706-CABB-47CF-9933-BF1AC22D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1D78-D43F-4690-A892-2C89143B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828B6-A6CE-4DAB-8B54-2D74BECC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B172-EFDF-49F1-9529-243B048F7ABE}" type="slidenum">
              <a:rPr lang="en-GB"/>
              <a:pPr/>
              <a:t>24</a:t>
            </a:fld>
            <a:endParaRPr lang="en-GB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3725" y="620712"/>
            <a:ext cx="7956550" cy="5616575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800" dirty="0"/>
              <a:t>USE </a:t>
            </a:r>
            <a:r>
              <a:rPr lang="en-US" sz="2800" dirty="0" err="1"/>
              <a:t>Northwind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GO</a:t>
            </a:r>
          </a:p>
          <a:p>
            <a:pPr marL="82296" indent="0">
              <a:buNone/>
            </a:pPr>
            <a:r>
              <a:rPr lang="en-US" sz="2800" dirty="0"/>
              <a:t>SELECT </a:t>
            </a:r>
            <a:r>
              <a:rPr lang="en-US" sz="2800" dirty="0" err="1">
                <a:solidFill>
                  <a:schemeClr val="tx2"/>
                </a:solidFill>
              </a:rPr>
              <a:t>P.ProductID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P.ProductName</a:t>
            </a:r>
            <a:endParaRPr lang="en-US" sz="2800" dirty="0">
              <a:solidFill>
                <a:schemeClr val="tx2"/>
              </a:solidFill>
            </a:endParaRPr>
          </a:p>
          <a:p>
            <a:pPr marL="82296" indent="0">
              <a:buNone/>
            </a:pPr>
            <a:r>
              <a:rPr lang="en-US" sz="2800" dirty="0"/>
              <a:t>, </a:t>
            </a:r>
            <a:r>
              <a:rPr lang="en-US" sz="2800" dirty="0">
                <a:solidFill>
                  <a:schemeClr val="accent2"/>
                </a:solidFill>
              </a:rPr>
              <a:t>COUNT</a:t>
            </a:r>
            <a:r>
              <a:rPr lang="en-US" sz="2800" dirty="0"/>
              <a:t>(</a:t>
            </a:r>
            <a:r>
              <a:rPr lang="en-US" sz="2800" dirty="0" err="1"/>
              <a:t>OD.ProductID</a:t>
            </a:r>
            <a:r>
              <a:rPr lang="en-US" sz="2800" dirty="0"/>
              <a:t>) AS </a:t>
            </a:r>
            <a:r>
              <a:rPr lang="en-US" sz="2800" dirty="0" err="1"/>
              <a:t>Count_Orders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, </a:t>
            </a:r>
            <a:r>
              <a:rPr lang="en-US" sz="2800" dirty="0">
                <a:solidFill>
                  <a:schemeClr val="accent2"/>
                </a:solidFill>
              </a:rPr>
              <a:t>SUM</a:t>
            </a:r>
            <a:r>
              <a:rPr lang="en-US" sz="2800" dirty="0"/>
              <a:t>(Quantity) </a:t>
            </a:r>
            <a:r>
              <a:rPr lang="en-US" sz="2800" dirty="0" err="1"/>
              <a:t>SUM_Quantity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, CONVERT(decimal(10,2),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AVG</a:t>
            </a:r>
            <a:r>
              <a:rPr lang="en-US" sz="2800" dirty="0"/>
              <a:t>(</a:t>
            </a:r>
            <a:r>
              <a:rPr lang="en-US" sz="2800" dirty="0" err="1"/>
              <a:t>OD.UnitPrice</a:t>
            </a:r>
            <a:r>
              <a:rPr lang="en-US" sz="2800" dirty="0"/>
              <a:t>)) AS					</a:t>
            </a:r>
            <a:r>
              <a:rPr lang="en-US" sz="2800" dirty="0" err="1"/>
              <a:t>Average_Price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, </a:t>
            </a:r>
            <a:r>
              <a:rPr lang="en-US" sz="2800" dirty="0">
                <a:solidFill>
                  <a:schemeClr val="accent2"/>
                </a:solidFill>
              </a:rPr>
              <a:t>SUM</a:t>
            </a:r>
            <a:r>
              <a:rPr lang="en-US" sz="2800" dirty="0"/>
              <a:t>(</a:t>
            </a:r>
            <a:r>
              <a:rPr lang="en-US" sz="2800" dirty="0" err="1"/>
              <a:t>OD.UnitPrice</a:t>
            </a:r>
            <a:r>
              <a:rPr lang="en-US" sz="2800" dirty="0"/>
              <a:t>*Quantity) AS Total</a:t>
            </a:r>
          </a:p>
          <a:p>
            <a:pPr marL="82296" indent="0">
              <a:buNone/>
            </a:pPr>
            <a:r>
              <a:rPr lang="en-US" sz="2800" dirty="0"/>
              <a:t>FROM Products P INNER JOIN [Order Details] OD</a:t>
            </a:r>
          </a:p>
          <a:p>
            <a:pPr marL="82296" indent="0">
              <a:buNone/>
            </a:pPr>
            <a:r>
              <a:rPr lang="en-US" sz="2800" dirty="0"/>
              <a:t>		ON </a:t>
            </a:r>
            <a:r>
              <a:rPr lang="en-US" sz="2800" dirty="0" err="1"/>
              <a:t>P.ProductID</a:t>
            </a:r>
            <a:r>
              <a:rPr lang="en-US" sz="2800" dirty="0"/>
              <a:t> = </a:t>
            </a:r>
            <a:r>
              <a:rPr lang="en-US" sz="2800" dirty="0" err="1"/>
              <a:t>OD.ProductID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GROUP BY </a:t>
            </a:r>
            <a:r>
              <a:rPr lang="en-US" sz="2800" dirty="0" err="1">
                <a:solidFill>
                  <a:schemeClr val="tx2"/>
                </a:solidFill>
              </a:rPr>
              <a:t>P.ProductID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P.ProductName</a:t>
            </a:r>
            <a:endParaRPr lang="en-US" sz="2800" dirty="0">
              <a:solidFill>
                <a:schemeClr val="tx2"/>
              </a:solidFill>
            </a:endParaRPr>
          </a:p>
          <a:p>
            <a:pPr marL="82296" indent="0">
              <a:buNone/>
            </a:pPr>
            <a:r>
              <a:rPr lang="en-US" sz="2800" dirty="0"/>
              <a:t>ORDER BY Total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59DD9B7-389E-45A4-B3CF-1E96F0D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B820DA-4F74-4BA5-8411-D911FBF2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65618E-836E-4731-911F-C6991213A3A4}"/>
              </a:ext>
            </a:extLst>
          </p:cNvPr>
          <p:cNvSpPr txBox="1">
            <a:spLocks/>
          </p:cNvSpPr>
          <p:nvPr/>
        </p:nvSpPr>
        <p:spPr>
          <a:xfrm>
            <a:off x="6156176" y="6356350"/>
            <a:ext cx="2530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643192" cy="4569371"/>
          </a:xfrm>
        </p:spPr>
        <p:txBody>
          <a:bodyPr/>
          <a:lstStyle/>
          <a:p>
            <a:r>
              <a:rPr lang="bg-BG" dirty="0"/>
              <a:t>Да се изведат данни (код и име на клиента, брой поръчки и обща стойност на поръчките) за 5-те клиента, които са донесли най-големи приходи за фирмата.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8C61-4396-4321-8EBE-99D5C606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B0D1F-2AA7-495A-937C-4A1B29A1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90EE9-BC7C-4ACF-9F66-DFF67073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340768"/>
            <a:ext cx="7643192" cy="4824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600" dirty="0"/>
              <a:t>USE </a:t>
            </a:r>
            <a:r>
              <a:rPr lang="en-GB" sz="2600" dirty="0" err="1"/>
              <a:t>Northwind</a:t>
            </a:r>
            <a:endParaRPr lang="en-GB" sz="2600" dirty="0"/>
          </a:p>
          <a:p>
            <a:pPr>
              <a:buNone/>
            </a:pPr>
            <a:r>
              <a:rPr lang="en-GB" sz="2600" dirty="0"/>
              <a:t>GO</a:t>
            </a:r>
          </a:p>
          <a:p>
            <a:pPr>
              <a:buNone/>
            </a:pPr>
            <a:r>
              <a:rPr lang="en-GB" sz="2600" dirty="0"/>
              <a:t>SELECT TOP 5 </a:t>
            </a:r>
            <a:r>
              <a:rPr lang="en-GB" sz="2600" dirty="0" err="1">
                <a:solidFill>
                  <a:schemeClr val="accent1"/>
                </a:solidFill>
              </a:rPr>
              <a:t>C.CustomerID</a:t>
            </a:r>
            <a:r>
              <a:rPr lang="en-GB" sz="2600" dirty="0">
                <a:solidFill>
                  <a:schemeClr val="accent1"/>
                </a:solidFill>
              </a:rPr>
              <a:t>, </a:t>
            </a:r>
            <a:r>
              <a:rPr lang="en-GB" sz="2600" dirty="0" err="1">
                <a:solidFill>
                  <a:schemeClr val="accent1"/>
                </a:solidFill>
              </a:rPr>
              <a:t>C.CompanyName</a:t>
            </a:r>
            <a:endParaRPr lang="en-GB" sz="26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GB" sz="2600" dirty="0"/>
              <a:t>, </a:t>
            </a:r>
            <a:r>
              <a:rPr lang="en-GB" sz="2600" dirty="0">
                <a:solidFill>
                  <a:schemeClr val="accent2"/>
                </a:solidFill>
              </a:rPr>
              <a:t>COUNT</a:t>
            </a:r>
            <a:r>
              <a:rPr lang="en-GB" sz="2600" dirty="0"/>
              <a:t>(</a:t>
            </a:r>
            <a:r>
              <a:rPr lang="en-GB" sz="2600" dirty="0" err="1"/>
              <a:t>O.OrderID</a:t>
            </a:r>
            <a:r>
              <a:rPr lang="en-GB" sz="2600" dirty="0"/>
              <a:t>) AS </a:t>
            </a:r>
            <a:r>
              <a:rPr lang="en-GB" sz="2600" dirty="0" err="1"/>
              <a:t>Count_Orders</a:t>
            </a:r>
            <a:endParaRPr lang="en-GB" sz="2600" dirty="0"/>
          </a:p>
          <a:p>
            <a:pPr>
              <a:buNone/>
            </a:pPr>
            <a:r>
              <a:rPr lang="en-GB" sz="2600" dirty="0"/>
              <a:t>, </a:t>
            </a:r>
            <a:r>
              <a:rPr lang="en-GB" sz="2600" dirty="0">
                <a:solidFill>
                  <a:schemeClr val="accent2"/>
                </a:solidFill>
              </a:rPr>
              <a:t>SUM</a:t>
            </a:r>
            <a:r>
              <a:rPr lang="en-GB" sz="2600" dirty="0"/>
              <a:t>(</a:t>
            </a:r>
            <a:r>
              <a:rPr lang="en-GB" sz="2600" dirty="0" err="1"/>
              <a:t>OD.UnitPrice</a:t>
            </a:r>
            <a:r>
              <a:rPr lang="en-GB" sz="2600" dirty="0"/>
              <a:t>*Quantity) AS Total</a:t>
            </a:r>
          </a:p>
          <a:p>
            <a:pPr>
              <a:buNone/>
            </a:pPr>
            <a:r>
              <a:rPr lang="en-GB" sz="2600" dirty="0"/>
              <a:t>FROM Customers C INNER JOIN Orders O</a:t>
            </a:r>
          </a:p>
          <a:p>
            <a:pPr>
              <a:buNone/>
            </a:pPr>
            <a:r>
              <a:rPr lang="en-GB" sz="2600" dirty="0"/>
              <a:t>		ON </a:t>
            </a:r>
            <a:r>
              <a:rPr lang="en-GB" sz="2600" dirty="0" err="1"/>
              <a:t>C.CustomerID</a:t>
            </a:r>
            <a:r>
              <a:rPr lang="en-GB" sz="2600" dirty="0"/>
              <a:t> = </a:t>
            </a:r>
            <a:r>
              <a:rPr lang="en-GB" sz="2600" dirty="0" err="1"/>
              <a:t>O.CustomerID</a:t>
            </a:r>
            <a:endParaRPr lang="en-GB" sz="2600" dirty="0"/>
          </a:p>
          <a:p>
            <a:pPr>
              <a:buNone/>
            </a:pPr>
            <a:r>
              <a:rPr lang="en-GB" sz="2600" dirty="0"/>
              <a:t>		INNER JOIN [Order Details]OD</a:t>
            </a:r>
          </a:p>
          <a:p>
            <a:pPr>
              <a:buNone/>
            </a:pPr>
            <a:r>
              <a:rPr lang="en-GB" sz="2600" dirty="0"/>
              <a:t>		ON </a:t>
            </a:r>
            <a:r>
              <a:rPr lang="en-GB" sz="2600" dirty="0" err="1"/>
              <a:t>O.OrderID</a:t>
            </a:r>
            <a:r>
              <a:rPr lang="en-GB" sz="2600" dirty="0"/>
              <a:t> = </a:t>
            </a:r>
            <a:r>
              <a:rPr lang="en-GB" sz="2600" dirty="0" err="1"/>
              <a:t>OD.OrderID</a:t>
            </a:r>
            <a:endParaRPr lang="en-GB" sz="2600" dirty="0"/>
          </a:p>
          <a:p>
            <a:pPr>
              <a:buNone/>
            </a:pPr>
            <a:r>
              <a:rPr lang="en-GB" sz="2600" dirty="0"/>
              <a:t>GROUP BY </a:t>
            </a:r>
            <a:r>
              <a:rPr lang="en-GB" sz="2600" dirty="0" err="1">
                <a:solidFill>
                  <a:schemeClr val="accent1"/>
                </a:solidFill>
              </a:rPr>
              <a:t>C.CustomerID</a:t>
            </a:r>
            <a:r>
              <a:rPr lang="en-GB" sz="2600" dirty="0">
                <a:solidFill>
                  <a:schemeClr val="accent1"/>
                </a:solidFill>
              </a:rPr>
              <a:t>, </a:t>
            </a:r>
            <a:r>
              <a:rPr lang="en-GB" sz="2600" dirty="0" err="1">
                <a:solidFill>
                  <a:schemeClr val="accent1"/>
                </a:solidFill>
              </a:rPr>
              <a:t>C.CompanyName</a:t>
            </a:r>
            <a:endParaRPr lang="en-GB" sz="26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GB" sz="2600" dirty="0"/>
              <a:t>ORDER BY 4 DESC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96E2-8E99-412E-A83D-EACCF13D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83DD1-1A0F-4041-8EEB-C9692BAD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14B3-AD42-4143-8DE1-370F1607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340768"/>
            <a:ext cx="7571184" cy="4569371"/>
          </a:xfrm>
        </p:spPr>
        <p:txBody>
          <a:bodyPr>
            <a:normAutofit/>
          </a:bodyPr>
          <a:lstStyle/>
          <a:p>
            <a:r>
              <a:rPr lang="bg-BG" sz="3600" dirty="0"/>
              <a:t>Да се изведат данни (код и име на клиента, брой поръчки и обща стойност на поръчките, дял в общите приходи) за 5-те клиента, които са донесли най-големи приходи за фирмата и какъв е тяхния дял в общите приходи.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4C21-A45B-4340-A71D-AAB89E9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26CB3-8FB6-4F93-9A48-7B8F4584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2D1E-48BF-444A-9BC8-A8FB4F08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16013" y="404813"/>
            <a:ext cx="8027987" cy="6453187"/>
          </a:xfrm>
        </p:spPr>
        <p:txBody>
          <a:bodyPr/>
          <a:lstStyle/>
          <a:p>
            <a:pPr>
              <a:buNone/>
            </a:pPr>
            <a:r>
              <a:rPr lang="en-GB" sz="2400" dirty="0"/>
              <a:t>USE </a:t>
            </a:r>
            <a:r>
              <a:rPr lang="en-GB" sz="2400" dirty="0" err="1"/>
              <a:t>Northwind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GO</a:t>
            </a:r>
          </a:p>
          <a:p>
            <a:pPr>
              <a:buNone/>
            </a:pPr>
            <a:r>
              <a:rPr lang="en-GB" sz="2400" dirty="0"/>
              <a:t>SELECT TOP 5 </a:t>
            </a:r>
            <a:r>
              <a:rPr lang="en-GB" sz="2400" dirty="0" err="1">
                <a:solidFill>
                  <a:schemeClr val="accent1"/>
                </a:solidFill>
              </a:rPr>
              <a:t>C.CustomerID</a:t>
            </a:r>
            <a:r>
              <a:rPr lang="en-GB" sz="2400" dirty="0">
                <a:solidFill>
                  <a:schemeClr val="accent1"/>
                </a:solidFill>
              </a:rPr>
              <a:t>, </a:t>
            </a:r>
            <a:r>
              <a:rPr lang="en-GB" sz="2400" dirty="0" err="1">
                <a:solidFill>
                  <a:schemeClr val="accent1"/>
                </a:solidFill>
              </a:rPr>
              <a:t>C.CompanyName</a:t>
            </a:r>
            <a:endParaRPr lang="en-GB" sz="24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GB" sz="2400" dirty="0"/>
              <a:t>, COUNT(</a:t>
            </a:r>
            <a:r>
              <a:rPr lang="en-GB" sz="2400" dirty="0" err="1"/>
              <a:t>O.OrderID</a:t>
            </a:r>
            <a:r>
              <a:rPr lang="en-GB" sz="2400" dirty="0"/>
              <a:t>) AS </a:t>
            </a:r>
            <a:r>
              <a:rPr lang="en-GB" sz="2400" dirty="0" err="1"/>
              <a:t>Count_Orders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, SUM(</a:t>
            </a:r>
            <a:r>
              <a:rPr lang="en-GB" sz="2400" dirty="0" err="1"/>
              <a:t>OD.UnitPrice</a:t>
            </a:r>
            <a:r>
              <a:rPr lang="en-GB" sz="2400" dirty="0"/>
              <a:t>*Quantity) AS Total</a:t>
            </a:r>
          </a:p>
          <a:p>
            <a:pPr>
              <a:buNone/>
            </a:pPr>
            <a:r>
              <a:rPr lang="en-GB" sz="2400" dirty="0"/>
              <a:t>, </a:t>
            </a:r>
            <a:r>
              <a:rPr lang="en-GB" sz="2400" b="1" dirty="0">
                <a:solidFill>
                  <a:srgbClr val="FF0000"/>
                </a:solidFill>
              </a:rPr>
              <a:t>SUM(</a:t>
            </a:r>
            <a:r>
              <a:rPr lang="en-GB" sz="2400" b="1" dirty="0" err="1">
                <a:solidFill>
                  <a:srgbClr val="FF0000"/>
                </a:solidFill>
              </a:rPr>
              <a:t>OD.UnitPrice</a:t>
            </a:r>
            <a:r>
              <a:rPr lang="en-GB" sz="2400" b="1" dirty="0">
                <a:solidFill>
                  <a:srgbClr val="FF0000"/>
                </a:solidFill>
              </a:rPr>
              <a:t>*Quantity)/</a:t>
            </a:r>
          </a:p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</a:rPr>
              <a:t>(SELECT SUM(</a:t>
            </a:r>
            <a:r>
              <a:rPr lang="en-GB" sz="2400" b="1" dirty="0" err="1">
                <a:solidFill>
                  <a:srgbClr val="FF0000"/>
                </a:solidFill>
              </a:rPr>
              <a:t>UnitPrice</a:t>
            </a:r>
            <a:r>
              <a:rPr lang="en-GB" sz="2400" b="1" dirty="0">
                <a:solidFill>
                  <a:srgbClr val="FF0000"/>
                </a:solidFill>
              </a:rPr>
              <a:t>*Quantity) </a:t>
            </a:r>
          </a:p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</a:rPr>
              <a:t>FROM [Order Details])*100 AS </a:t>
            </a:r>
            <a:r>
              <a:rPr lang="en-GB" sz="2400" b="1" dirty="0" err="1">
                <a:solidFill>
                  <a:srgbClr val="FF0000"/>
                </a:solidFill>
              </a:rPr>
              <a:t>Total_Percent</a:t>
            </a:r>
            <a:endParaRPr lang="en-GB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400" dirty="0"/>
              <a:t>FROM Customers C INNER JOIN Orders O</a:t>
            </a:r>
          </a:p>
          <a:p>
            <a:pPr>
              <a:buNone/>
            </a:pPr>
            <a:r>
              <a:rPr lang="en-GB" sz="2400" dirty="0"/>
              <a:t>		ON </a:t>
            </a:r>
            <a:r>
              <a:rPr lang="en-GB" sz="2400" dirty="0" err="1"/>
              <a:t>C.CustomerID</a:t>
            </a:r>
            <a:r>
              <a:rPr lang="en-GB" sz="2400" dirty="0"/>
              <a:t> = </a:t>
            </a:r>
            <a:r>
              <a:rPr lang="en-GB" sz="2400" dirty="0" err="1"/>
              <a:t>O.CustomerID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		INNER JOIN [Order Details]OD</a:t>
            </a:r>
          </a:p>
          <a:p>
            <a:pPr>
              <a:buNone/>
            </a:pPr>
            <a:r>
              <a:rPr lang="en-GB" sz="2400" dirty="0"/>
              <a:t>		ON </a:t>
            </a:r>
            <a:r>
              <a:rPr lang="en-GB" sz="2400" dirty="0" err="1"/>
              <a:t>O.OrderID</a:t>
            </a:r>
            <a:r>
              <a:rPr lang="en-GB" sz="2400" dirty="0"/>
              <a:t> = </a:t>
            </a:r>
            <a:r>
              <a:rPr lang="en-GB" sz="2400" dirty="0" err="1"/>
              <a:t>OD.OrderID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GROUP BY </a:t>
            </a:r>
            <a:r>
              <a:rPr lang="en-GB" sz="2400" dirty="0" err="1">
                <a:solidFill>
                  <a:schemeClr val="accent1"/>
                </a:solidFill>
              </a:rPr>
              <a:t>C.CustomerID</a:t>
            </a:r>
            <a:r>
              <a:rPr lang="en-GB" sz="2400" dirty="0">
                <a:solidFill>
                  <a:schemeClr val="accent1"/>
                </a:solidFill>
              </a:rPr>
              <a:t>, </a:t>
            </a:r>
            <a:r>
              <a:rPr lang="en-GB" sz="2400" dirty="0" err="1">
                <a:solidFill>
                  <a:schemeClr val="accent1"/>
                </a:solidFill>
              </a:rPr>
              <a:t>C.CompanyName</a:t>
            </a:r>
            <a:endParaRPr lang="en-GB" sz="24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GB" sz="2400" dirty="0"/>
              <a:t>ORDER BY 4 DESC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503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Справка за общата стойност на поръчаните стоки по години на поръчване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8045793" cy="4800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Northwind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  <a:p>
            <a:pPr marL="82296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YEAR(</a:t>
            </a:r>
            <a:r>
              <a:rPr lang="en-US" sz="2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(Quantity*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OD.UnitPrice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 AS  Total</a:t>
            </a:r>
          </a:p>
          <a:p>
            <a:pPr marL="82296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FROM Products P JOIN [Order Details] OD </a:t>
            </a:r>
          </a:p>
          <a:p>
            <a:pPr marL="82296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P.ProductID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OD.ProductId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JOIN Orders O</a:t>
            </a:r>
          </a:p>
          <a:p>
            <a:pPr marL="82296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OD.OrderID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O.OrderID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YEAR(</a:t>
            </a:r>
            <a:r>
              <a:rPr lang="en-US" sz="2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ORDER BY 1,2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6BC1-F2C3-4A73-BD16-95B3E39D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C149-99B0-4C59-B58F-6AFF9D5C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7077-119A-4750-9848-01CD952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2683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918648" cy="606971"/>
          </a:xfrm>
        </p:spPr>
        <p:txBody>
          <a:bodyPr>
            <a:normAutofit fontScale="90000"/>
          </a:bodyPr>
          <a:lstStyle/>
          <a:p>
            <a:r>
              <a:rPr lang="bg-BG" dirty="0"/>
              <a:t>Обобщаващи (Агрегатни ) функции</a:t>
            </a:r>
            <a:endParaRPr lang="en-US" sz="44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66192" y="1268760"/>
            <a:ext cx="8011616" cy="475252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MAX</a:t>
            </a:r>
            <a:r>
              <a:rPr lang="en-US" dirty="0"/>
              <a:t>(</a:t>
            </a:r>
            <a:r>
              <a:rPr lang="en-US" dirty="0" err="1">
                <a:cs typeface="Arial" pitchFamily="34" charset="0"/>
              </a:rPr>
              <a:t>column_name|expression</a:t>
            </a:r>
            <a:r>
              <a:rPr lang="en-US" dirty="0">
                <a:cs typeface="Arial" pitchFamily="34" charset="0"/>
              </a:rPr>
              <a:t>)</a:t>
            </a:r>
          </a:p>
          <a:p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MIN</a:t>
            </a:r>
            <a:r>
              <a:rPr lang="en-US" dirty="0"/>
              <a:t>(</a:t>
            </a:r>
            <a:r>
              <a:rPr lang="en-US" dirty="0" err="1">
                <a:cs typeface="Arial" pitchFamily="34" charset="0"/>
              </a:rPr>
              <a:t>column_name|expression</a:t>
            </a:r>
            <a:r>
              <a:rPr lang="en-US" dirty="0">
                <a:cs typeface="Arial" pitchFamily="34" charset="0"/>
              </a:rPr>
              <a:t>)</a:t>
            </a:r>
            <a:endParaRPr lang="en-US" dirty="0"/>
          </a:p>
          <a:p>
            <a:r>
              <a:rPr lang="bg-BG" dirty="0"/>
              <a:t>Стандартно отклонение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STDEV</a:t>
            </a:r>
            <a:r>
              <a:rPr lang="en-US" dirty="0"/>
              <a:t>(</a:t>
            </a:r>
            <a:r>
              <a:rPr lang="en-US" dirty="0" err="1">
                <a:cs typeface="Arial" pitchFamily="34" charset="0"/>
              </a:rPr>
              <a:t>column_name</a:t>
            </a:r>
            <a:r>
              <a:rPr lang="en-US" dirty="0">
                <a:cs typeface="Arial" pitchFamily="34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9811-1E5F-4654-B85C-914A24F7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FE39-A197-4710-8A25-79F2286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B256-DCB8-4861-A64C-EEAB1CC6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6497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128792" cy="836712"/>
          </a:xfrm>
        </p:spPr>
        <p:txBody>
          <a:bodyPr>
            <a:normAutofit fontScale="90000"/>
          </a:bodyPr>
          <a:lstStyle/>
          <a:p>
            <a:r>
              <a:rPr lang="bg-BG" sz="3200" dirty="0"/>
              <a:t>Използване</a:t>
            </a:r>
            <a:r>
              <a:rPr lang="en-US" sz="3200" dirty="0"/>
              <a:t> </a:t>
            </a:r>
            <a:r>
              <a:rPr lang="bg-BG" sz="3200" dirty="0"/>
              <a:t>на клауза</a:t>
            </a:r>
            <a:r>
              <a:rPr lang="en-US" sz="3200" dirty="0"/>
              <a:t> GROUP BY </a:t>
            </a:r>
            <a:r>
              <a:rPr lang="bg-BG" sz="3200" dirty="0"/>
              <a:t>с клауза </a:t>
            </a:r>
            <a:r>
              <a:rPr lang="en-US" sz="3200" dirty="0"/>
              <a:t>ROLLUP</a:t>
            </a:r>
            <a:r>
              <a:rPr lang="bg-BG" sz="3200" dirty="0"/>
              <a:t> - пример</a:t>
            </a:r>
            <a:endParaRPr lang="en-US" sz="3200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052736"/>
            <a:ext cx="7727776" cy="5616352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3000" dirty="0"/>
              <a:t>SELECT </a:t>
            </a:r>
            <a:r>
              <a:rPr lang="en-US" sz="3000" dirty="0" err="1">
                <a:solidFill>
                  <a:schemeClr val="accent1"/>
                </a:solidFill>
              </a:rPr>
              <a:t>ProductName</a:t>
            </a:r>
            <a:br>
              <a:rPr lang="en-US" sz="3000" dirty="0">
                <a:solidFill>
                  <a:schemeClr val="accent1"/>
                </a:solidFill>
              </a:rPr>
            </a:br>
            <a:r>
              <a:rPr lang="en-US" sz="3000" dirty="0">
                <a:solidFill>
                  <a:schemeClr val="accent1"/>
                </a:solidFill>
              </a:rPr>
              <a:t>	,</a:t>
            </a:r>
            <a:r>
              <a:rPr lang="bg-BG" sz="3000" dirty="0">
                <a:solidFill>
                  <a:schemeClr val="accent1"/>
                </a:solidFill>
              </a:rPr>
              <a:t> </a:t>
            </a:r>
            <a:r>
              <a:rPr lang="en-US" sz="3000" dirty="0">
                <a:solidFill>
                  <a:schemeClr val="accent1"/>
                </a:solidFill>
              </a:rPr>
              <a:t>YEAR(</a:t>
            </a:r>
            <a:r>
              <a:rPr lang="en-US" sz="3000" dirty="0" err="1">
                <a:solidFill>
                  <a:schemeClr val="accent1"/>
                </a:solidFill>
              </a:rPr>
              <a:t>OrderDate</a:t>
            </a:r>
            <a:r>
              <a:rPr lang="en-US" sz="3000" dirty="0">
                <a:solidFill>
                  <a:schemeClr val="accent1"/>
                </a:solidFill>
              </a:rPr>
              <a:t>)</a:t>
            </a:r>
            <a:r>
              <a:rPr lang="en-US" sz="3000" dirty="0"/>
              <a:t> AS </a:t>
            </a:r>
            <a:r>
              <a:rPr lang="en-US" sz="3000" dirty="0" err="1"/>
              <a:t>OrderDate</a:t>
            </a:r>
            <a:endParaRPr lang="en-US" sz="3000" dirty="0"/>
          </a:p>
          <a:p>
            <a:pPr marL="82296" indent="0">
              <a:buNone/>
            </a:pPr>
            <a:r>
              <a:rPr lang="en-US" sz="3000" dirty="0"/>
              <a:t>	, </a:t>
            </a:r>
            <a:r>
              <a:rPr lang="en-US" sz="3000" dirty="0">
                <a:solidFill>
                  <a:schemeClr val="accent2"/>
                </a:solidFill>
              </a:rPr>
              <a:t>SUM(Quantity*</a:t>
            </a:r>
            <a:r>
              <a:rPr lang="en-US" sz="3000" dirty="0" err="1">
                <a:solidFill>
                  <a:schemeClr val="accent2"/>
                </a:solidFill>
              </a:rPr>
              <a:t>OD.UnitPrice</a:t>
            </a:r>
            <a:r>
              <a:rPr lang="en-US" sz="3000" dirty="0">
                <a:solidFill>
                  <a:schemeClr val="accent2"/>
                </a:solidFill>
              </a:rPr>
              <a:t>)</a:t>
            </a:r>
            <a:r>
              <a:rPr lang="en-US" sz="3000" dirty="0"/>
              <a:t>  AS </a:t>
            </a:r>
            <a:r>
              <a:rPr lang="bg-BG" sz="3000" dirty="0"/>
              <a:t> </a:t>
            </a:r>
            <a:r>
              <a:rPr lang="en-US" sz="3000" dirty="0"/>
              <a:t>Total</a:t>
            </a:r>
          </a:p>
          <a:p>
            <a:pPr marL="82296" indent="0">
              <a:buNone/>
            </a:pPr>
            <a:r>
              <a:rPr lang="en-US" sz="3000" dirty="0"/>
              <a:t>FROM Products P JOIN [Order Details] OD </a:t>
            </a:r>
          </a:p>
          <a:p>
            <a:pPr marL="82296" indent="0">
              <a:buNone/>
            </a:pPr>
            <a:r>
              <a:rPr lang="en-US" sz="3000" dirty="0"/>
              <a:t>	ON </a:t>
            </a:r>
            <a:r>
              <a:rPr lang="en-US" sz="3000" dirty="0" err="1"/>
              <a:t>P.ProductID</a:t>
            </a:r>
            <a:r>
              <a:rPr lang="en-US" sz="3000" dirty="0"/>
              <a:t> = </a:t>
            </a:r>
            <a:r>
              <a:rPr lang="en-US" sz="3000" dirty="0" err="1"/>
              <a:t>OD.ProductId</a:t>
            </a:r>
            <a:endParaRPr lang="en-US" sz="3000" dirty="0"/>
          </a:p>
          <a:p>
            <a:pPr marL="82296" indent="0">
              <a:buNone/>
            </a:pPr>
            <a:r>
              <a:rPr lang="en-US" sz="3000" dirty="0"/>
              <a:t>	JOIN Orders O</a:t>
            </a:r>
          </a:p>
          <a:p>
            <a:pPr marL="82296" indent="0">
              <a:buNone/>
            </a:pPr>
            <a:r>
              <a:rPr lang="en-US" sz="3000" dirty="0"/>
              <a:t>	ON </a:t>
            </a:r>
            <a:r>
              <a:rPr lang="en-US" sz="3000" dirty="0" err="1"/>
              <a:t>OD.OrderID</a:t>
            </a:r>
            <a:r>
              <a:rPr lang="en-US" sz="3000" dirty="0"/>
              <a:t> = </a:t>
            </a:r>
            <a:r>
              <a:rPr lang="en-US" sz="3000" dirty="0" err="1"/>
              <a:t>O.OrderID</a:t>
            </a:r>
            <a:endParaRPr lang="en-US" sz="3000" dirty="0"/>
          </a:p>
          <a:p>
            <a:pPr marL="82296" indent="0">
              <a:buNone/>
            </a:pPr>
            <a:r>
              <a:rPr lang="en-US" sz="3000" dirty="0"/>
              <a:t>	GROUP BY </a:t>
            </a:r>
            <a:br>
              <a:rPr lang="en-US" sz="3000" dirty="0"/>
            </a:br>
            <a:r>
              <a:rPr lang="en-US" sz="3000" dirty="0"/>
              <a:t>ROLLUP</a:t>
            </a:r>
            <a:r>
              <a:rPr lang="bg-BG" sz="3000" dirty="0"/>
              <a:t>(</a:t>
            </a:r>
            <a:r>
              <a:rPr lang="en-US" sz="3000" dirty="0" err="1">
                <a:solidFill>
                  <a:schemeClr val="accent1"/>
                </a:solidFill>
              </a:rPr>
              <a:t>ProductName</a:t>
            </a:r>
            <a:r>
              <a:rPr lang="en-US" sz="3000" dirty="0">
                <a:solidFill>
                  <a:schemeClr val="accent1"/>
                </a:solidFill>
              </a:rPr>
              <a:t>, YEAR(</a:t>
            </a:r>
            <a:r>
              <a:rPr lang="en-US" sz="3000" dirty="0" err="1">
                <a:solidFill>
                  <a:schemeClr val="accent1"/>
                </a:solidFill>
              </a:rPr>
              <a:t>OrderDate</a:t>
            </a:r>
            <a:r>
              <a:rPr lang="en-US" sz="3000" dirty="0">
                <a:solidFill>
                  <a:schemeClr val="accent1"/>
                </a:solidFill>
              </a:rPr>
              <a:t>)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74691-BCEB-4BC4-8DB8-1F7E5741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9EB7-6144-4212-979E-B3F0E707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3615-3AF1-4801-817A-B55CAE67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/>
              <a:t>Икобомически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711225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6672"/>
            <a:ext cx="7704856" cy="5676064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ACB72F7-B9BB-411E-9EC9-58B9E5A0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0FCC-E790-40B0-AAF0-44D871E8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C437-1466-4C04-B760-2D6C17DC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333595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200800" cy="1052736"/>
          </a:xfrm>
        </p:spPr>
        <p:txBody>
          <a:bodyPr>
            <a:normAutofit/>
          </a:bodyPr>
          <a:lstStyle/>
          <a:p>
            <a:r>
              <a:rPr lang="bg-BG" sz="3200" u="sng" dirty="0">
                <a:latin typeface="+mn-lt"/>
              </a:rPr>
              <a:t>Пояснения - Р</a:t>
            </a:r>
            <a:r>
              <a:rPr lang="bg-BG" sz="3200" u="sng" dirty="0">
                <a:effectLst/>
                <a:latin typeface="+mn-lt"/>
              </a:rPr>
              <a:t>езултатът съдържа:</a:t>
            </a:r>
            <a:endParaRPr lang="en-US" sz="3200" u="sng" dirty="0">
              <a:effectLst/>
              <a:latin typeface="+mn-lt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052736"/>
            <a:ext cx="7943800" cy="561635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bg-BG" dirty="0">
                <a:latin typeface="Arial" charset="0"/>
              </a:rPr>
              <a:t>За всяка поръчана стока:</a:t>
            </a:r>
          </a:p>
          <a:p>
            <a:pPr lvl="1">
              <a:lnSpc>
                <a:spcPct val="80000"/>
              </a:lnSpc>
            </a:pPr>
            <a:r>
              <a:rPr lang="bg-BG" dirty="0">
                <a:latin typeface="Arial" charset="0"/>
              </a:rPr>
              <a:t>редове  с данни за името на стоката, година на поръчките и обща стойност на поръчаното количество; </a:t>
            </a:r>
            <a:br>
              <a:rPr lang="bg-BG" dirty="0">
                <a:latin typeface="Arial" charset="0"/>
              </a:rPr>
            </a:br>
            <a:endParaRPr lang="bg-BG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bg-BG" dirty="0">
                <a:latin typeface="Arial" charset="0"/>
              </a:rPr>
              <a:t>Обобщен ред за всички години; в него колоната за година ще съдържа </a:t>
            </a:r>
            <a:r>
              <a:rPr lang="en-US" dirty="0">
                <a:latin typeface="Arial" charset="0"/>
              </a:rPr>
              <a:t>NULL</a:t>
            </a:r>
            <a:br>
              <a:rPr lang="bg-BG" dirty="0">
                <a:latin typeface="Arial" charset="0"/>
              </a:rPr>
            </a:br>
            <a:r>
              <a:rPr lang="bg-BG" dirty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bg-BG" dirty="0">
                <a:latin typeface="Arial" charset="0"/>
              </a:rPr>
              <a:t>Обобщен ред за общата стойност на поръчаното количество за всички стоки и всички години; в него колоните име на стоката и година съдържат </a:t>
            </a:r>
            <a:r>
              <a:rPr lang="en-US" dirty="0">
                <a:latin typeface="Arial" charset="0"/>
              </a:rPr>
              <a:t>NULL</a:t>
            </a:r>
            <a:r>
              <a:rPr lang="bg-BG" dirty="0">
                <a:latin typeface="Arial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6623-2E49-4DC9-AC39-02E043EB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F8E7-968E-4D84-8AD3-2841C8BD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0562-0B93-404C-B08D-E0498287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18110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912"/>
            <a:ext cx="7128792" cy="50378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Пример на </a:t>
            </a:r>
            <a:r>
              <a:rPr lang="en-US" sz="3200" dirty="0"/>
              <a:t>GROUP BY </a:t>
            </a:r>
            <a:r>
              <a:rPr lang="bg-BG" sz="3200" dirty="0"/>
              <a:t>с клауза </a:t>
            </a:r>
            <a:r>
              <a:rPr lang="en-US" sz="3200" dirty="0"/>
              <a:t>ROLLUP</a:t>
            </a:r>
            <a:r>
              <a:rPr lang="bg-BG" sz="3200" dirty="0"/>
              <a:t> и </a:t>
            </a:r>
            <a:r>
              <a:rPr lang="en-US" sz="3200" dirty="0"/>
              <a:t>ORDER BY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08112" y="1052736"/>
            <a:ext cx="7727776" cy="561635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/>
              <a:t>SELECT </a:t>
            </a:r>
            <a:r>
              <a:rPr lang="en-US" sz="2800" dirty="0" err="1">
                <a:solidFill>
                  <a:schemeClr val="accent1"/>
                </a:solidFill>
              </a:rPr>
              <a:t>ProductName</a:t>
            </a:r>
            <a:br>
              <a:rPr lang="en-US" sz="2800" dirty="0"/>
            </a:br>
            <a:r>
              <a:rPr lang="en-US" sz="2800" dirty="0"/>
              <a:t>	,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YEAR(</a:t>
            </a:r>
            <a:r>
              <a:rPr lang="en-US" sz="2800" dirty="0" err="1">
                <a:solidFill>
                  <a:schemeClr val="accent1"/>
                </a:solidFill>
              </a:rPr>
              <a:t>OrderDate</a:t>
            </a:r>
            <a:r>
              <a:rPr lang="en-US" sz="2800" dirty="0">
                <a:solidFill>
                  <a:schemeClr val="accent1"/>
                </a:solidFill>
              </a:rPr>
              <a:t>)</a:t>
            </a:r>
            <a:r>
              <a:rPr lang="en-US" sz="2800" dirty="0"/>
              <a:t> AS </a:t>
            </a:r>
            <a:r>
              <a:rPr lang="en-US" sz="2800" dirty="0" err="1"/>
              <a:t>OrderDate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	, </a:t>
            </a:r>
            <a:r>
              <a:rPr lang="en-US" sz="2800" dirty="0">
                <a:solidFill>
                  <a:schemeClr val="accent2"/>
                </a:solidFill>
              </a:rPr>
              <a:t>SUM</a:t>
            </a:r>
            <a:r>
              <a:rPr lang="en-US" sz="2800" dirty="0"/>
              <a:t>(Quantity*</a:t>
            </a:r>
            <a:r>
              <a:rPr lang="en-US" sz="2800" dirty="0" err="1"/>
              <a:t>OD.UnitPrice</a:t>
            </a:r>
            <a:r>
              <a:rPr lang="en-US" sz="2800" dirty="0"/>
              <a:t>)  AS </a:t>
            </a:r>
            <a:r>
              <a:rPr lang="bg-BG" sz="2800" dirty="0"/>
              <a:t> </a:t>
            </a:r>
            <a:r>
              <a:rPr lang="en-US" sz="2800" dirty="0"/>
              <a:t>Total</a:t>
            </a:r>
          </a:p>
          <a:p>
            <a:pPr marL="82296" indent="0">
              <a:buNone/>
            </a:pPr>
            <a:r>
              <a:rPr lang="en-US" sz="2800" dirty="0"/>
              <a:t>FROM Products P JOIN [Order Details] OD </a:t>
            </a:r>
          </a:p>
          <a:p>
            <a:pPr marL="82296" indent="0">
              <a:buNone/>
            </a:pPr>
            <a:r>
              <a:rPr lang="en-US" sz="2800" dirty="0"/>
              <a:t>	ON </a:t>
            </a:r>
            <a:r>
              <a:rPr lang="en-US" sz="2800" dirty="0" err="1"/>
              <a:t>P.ProductID</a:t>
            </a:r>
            <a:r>
              <a:rPr lang="en-US" sz="2800" dirty="0"/>
              <a:t> = </a:t>
            </a:r>
            <a:r>
              <a:rPr lang="en-US" sz="2800" dirty="0" err="1"/>
              <a:t>OD.ProductId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	JOIN Orders O</a:t>
            </a:r>
          </a:p>
          <a:p>
            <a:pPr marL="82296" indent="0">
              <a:buNone/>
            </a:pPr>
            <a:r>
              <a:rPr lang="en-US" sz="2800" dirty="0"/>
              <a:t>	ON </a:t>
            </a:r>
            <a:r>
              <a:rPr lang="en-US" sz="2800" dirty="0" err="1"/>
              <a:t>OD.OrderID</a:t>
            </a:r>
            <a:r>
              <a:rPr lang="en-US" sz="2800" dirty="0"/>
              <a:t> = </a:t>
            </a:r>
            <a:r>
              <a:rPr lang="en-US" sz="2800" dirty="0" err="1"/>
              <a:t>O.OrderID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	GROUP BY 	ROLLUP</a:t>
            </a:r>
            <a:r>
              <a:rPr lang="bg-BG" sz="2800" dirty="0"/>
              <a:t> </a:t>
            </a:r>
            <a:br>
              <a:rPr lang="bg-BG" sz="2800" dirty="0"/>
            </a:br>
            <a:r>
              <a:rPr lang="bg-BG" sz="2800" dirty="0"/>
              <a:t>		(</a:t>
            </a:r>
            <a:r>
              <a:rPr lang="en-US" sz="2800" dirty="0" err="1">
                <a:solidFill>
                  <a:schemeClr val="accent1"/>
                </a:solidFill>
              </a:rPr>
              <a:t>ProductName</a:t>
            </a:r>
            <a:r>
              <a:rPr lang="en-US" sz="2800" dirty="0">
                <a:solidFill>
                  <a:schemeClr val="accent1"/>
                </a:solidFill>
              </a:rPr>
              <a:t>, YEAR(</a:t>
            </a:r>
            <a:r>
              <a:rPr lang="en-US" sz="2800" dirty="0" err="1">
                <a:solidFill>
                  <a:schemeClr val="accent1"/>
                </a:solidFill>
              </a:rPr>
              <a:t>OrderDate</a:t>
            </a:r>
            <a:r>
              <a:rPr lang="en-US" sz="2800" dirty="0">
                <a:solidFill>
                  <a:schemeClr val="accent1"/>
                </a:solidFill>
              </a:rPr>
              <a:t>)</a:t>
            </a:r>
            <a:r>
              <a:rPr lang="bg-BG" sz="2800" dirty="0"/>
              <a:t>)</a:t>
            </a:r>
          </a:p>
          <a:p>
            <a:pPr marL="82296" indent="0">
              <a:buNone/>
            </a:pPr>
            <a:r>
              <a:rPr lang="en-US" sz="2800" dirty="0"/>
              <a:t>	ORDER BY </a:t>
            </a:r>
            <a:r>
              <a:rPr lang="en-US" sz="2800" dirty="0" err="1"/>
              <a:t>ProductName</a:t>
            </a:r>
            <a:r>
              <a:rPr lang="en-US" sz="2800" dirty="0"/>
              <a:t>, 2	</a:t>
            </a:r>
            <a:endParaRPr lang="bg-BG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F12E-FE1B-4328-A850-F1B38A46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C66F-E413-46B6-B2E4-6B30D193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C595-813A-4318-8D08-111A7247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4211407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33" y="692696"/>
            <a:ext cx="8115367" cy="4978505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129B81-1734-46CC-857E-A0FDEF8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6C9BD4-1DED-4256-8A2F-B11FF78C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8353-6B25-4580-9A22-6BFB5408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67533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152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Използване</a:t>
            </a:r>
            <a:r>
              <a:rPr lang="en-US" sz="3200" dirty="0"/>
              <a:t> </a:t>
            </a:r>
            <a:r>
              <a:rPr lang="bg-BG" sz="3200" dirty="0"/>
              <a:t>на клауза</a:t>
            </a:r>
            <a:r>
              <a:rPr lang="en-US" sz="3200" dirty="0"/>
              <a:t> GROUP BY </a:t>
            </a:r>
            <a:r>
              <a:rPr lang="bg-BG" sz="3200" dirty="0"/>
              <a:t>с клауза </a:t>
            </a:r>
            <a:r>
              <a:rPr lang="en-US" sz="3200" dirty="0"/>
              <a:t>ROLLUP</a:t>
            </a:r>
            <a:endParaRPr lang="en-GB" sz="32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26960" y="1340768"/>
            <a:ext cx="789008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bg-BG" sz="3500" dirty="0"/>
              <a:t>Клаузата </a:t>
            </a:r>
            <a:r>
              <a:rPr lang="en-US" sz="3500" dirty="0"/>
              <a:t>ROLLUP </a:t>
            </a:r>
            <a:r>
              <a:rPr lang="bg-BG" sz="3500" dirty="0"/>
              <a:t>генерира резултат, който съдържа:</a:t>
            </a:r>
          </a:p>
          <a:p>
            <a:pPr lvl="1">
              <a:lnSpc>
                <a:spcPct val="90000"/>
              </a:lnSpc>
            </a:pPr>
            <a:r>
              <a:rPr lang="bg-BG" sz="3400" dirty="0"/>
              <a:t>редове с обобщени данни за всяка група;</a:t>
            </a:r>
            <a:endParaRPr lang="en-US" sz="3400" dirty="0"/>
          </a:p>
          <a:p>
            <a:pPr lvl="1">
              <a:lnSpc>
                <a:spcPct val="90000"/>
              </a:lnSpc>
            </a:pPr>
            <a:r>
              <a:rPr lang="bg-BG" sz="3400" dirty="0"/>
              <a:t>обобщени редове (</a:t>
            </a:r>
            <a:r>
              <a:rPr lang="en-US" sz="3400" dirty="0"/>
              <a:t>subtotals</a:t>
            </a:r>
            <a:r>
              <a:rPr lang="bg-BG" sz="3400" dirty="0"/>
              <a:t>) за всяка уникална комбинация от стойности на колоните за групиране т.е. за всяка подгрупа;</a:t>
            </a:r>
          </a:p>
          <a:p>
            <a:pPr lvl="1">
              <a:lnSpc>
                <a:spcPct val="90000"/>
              </a:lnSpc>
            </a:pPr>
            <a:r>
              <a:rPr lang="bg-BG" sz="3400" dirty="0"/>
              <a:t>обобщен ред (</a:t>
            </a:r>
            <a:r>
              <a:rPr lang="en-US" sz="3400" dirty="0"/>
              <a:t>grand totals</a:t>
            </a:r>
            <a:r>
              <a:rPr lang="bg-BG" sz="3400" dirty="0"/>
              <a:t>)</a:t>
            </a:r>
            <a:r>
              <a:rPr lang="en-US" sz="3400" dirty="0"/>
              <a:t> </a:t>
            </a:r>
            <a:r>
              <a:rPr lang="bg-BG" sz="3400" dirty="0"/>
              <a:t>за целия резултатен набор.</a:t>
            </a:r>
            <a:endParaRPr lang="en-US" sz="3400" dirty="0"/>
          </a:p>
          <a:p>
            <a:pPr>
              <a:lnSpc>
                <a:spcPct val="90000"/>
              </a:lnSpc>
            </a:pPr>
            <a:r>
              <a:rPr lang="bg-BG" sz="3500" dirty="0"/>
              <a:t>Обобщени редове се извеждат при смяна на групата. </a:t>
            </a:r>
          </a:p>
          <a:p>
            <a:pPr>
              <a:lnSpc>
                <a:spcPct val="90000"/>
              </a:lnSpc>
            </a:pPr>
            <a:r>
              <a:rPr lang="bg-BG" sz="3500" dirty="0"/>
              <a:t>Резултатният набор е в релационен формат</a:t>
            </a:r>
          </a:p>
          <a:p>
            <a:pPr>
              <a:lnSpc>
                <a:spcPct val="90000"/>
              </a:lnSpc>
            </a:pPr>
            <a:endParaRPr lang="bg-BG" sz="40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3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DA26-D53E-4511-A5B5-ADEFA6E1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FF43-B2FF-44A4-A0CF-4355D13A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6925-EBE7-441C-848F-DE5333B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200800" cy="836712"/>
          </a:xfrm>
        </p:spPr>
        <p:txBody>
          <a:bodyPr>
            <a:normAutofit fontScale="90000"/>
          </a:bodyPr>
          <a:lstStyle/>
          <a:p>
            <a:r>
              <a:rPr lang="bg-BG" sz="3200" dirty="0"/>
              <a:t>Използване</a:t>
            </a:r>
            <a:r>
              <a:rPr lang="en-US" sz="3200" dirty="0"/>
              <a:t> </a:t>
            </a:r>
            <a:r>
              <a:rPr lang="bg-BG" sz="3200" dirty="0"/>
              <a:t>на клауза</a:t>
            </a:r>
            <a:r>
              <a:rPr lang="en-US" sz="3200" dirty="0"/>
              <a:t> GROUP BY </a:t>
            </a:r>
            <a:r>
              <a:rPr lang="bg-BG" sz="3200" dirty="0"/>
              <a:t>с клауза </a:t>
            </a:r>
            <a:r>
              <a:rPr lang="en-US" sz="3200" dirty="0"/>
              <a:t>ROLLUP</a:t>
            </a:r>
            <a:endParaRPr lang="en-GB" sz="32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84784"/>
            <a:ext cx="8064574" cy="51837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ROLLUP </a:t>
            </a:r>
            <a:r>
              <a:rPr lang="bg-BG" dirty="0"/>
              <a:t>генерира резултатния набор, като показва обобщенията в йерархията на колоните, зададени за групиране.</a:t>
            </a:r>
            <a:endParaRPr lang="en-GB" dirty="0"/>
          </a:p>
          <a:p>
            <a:pPr eaLnBrk="1" hangingPunct="1">
              <a:lnSpc>
                <a:spcPct val="90000"/>
              </a:lnSpc>
            </a:pPr>
            <a:endParaRPr lang="bg-BG" dirty="0"/>
          </a:p>
          <a:p>
            <a:pPr eaLnBrk="1" hangingPunct="1">
              <a:lnSpc>
                <a:spcPct val="90000"/>
              </a:lnSpc>
            </a:pPr>
            <a:r>
              <a:rPr lang="bg-BG" dirty="0"/>
              <a:t>В обобщените редове </a:t>
            </a:r>
            <a:r>
              <a:rPr lang="en-US" dirty="0"/>
              <a:t>subtotals </a:t>
            </a:r>
            <a:r>
              <a:rPr lang="bg-BG" dirty="0"/>
              <a:t>и </a:t>
            </a:r>
            <a:r>
              <a:rPr lang="en-US" dirty="0"/>
              <a:t>grand total </a:t>
            </a:r>
            <a:r>
              <a:rPr lang="bg-BG" dirty="0"/>
              <a:t>колоните, по които се прави групиране съдържат стойността на групата или </a:t>
            </a:r>
            <a:r>
              <a:rPr lang="en-US" dirty="0"/>
              <a:t>NULL</a:t>
            </a:r>
            <a:r>
              <a:rPr lang="bg-BG" dirty="0"/>
              <a:t>.</a:t>
            </a:r>
            <a:br>
              <a:rPr lang="bg-BG" dirty="0"/>
            </a:br>
            <a:endParaRPr lang="bg-BG" dirty="0"/>
          </a:p>
          <a:p>
            <a:pPr eaLnBrk="1" hangingPunct="1">
              <a:lnSpc>
                <a:spcPct val="90000"/>
              </a:lnSpc>
            </a:pPr>
            <a:r>
              <a:rPr lang="bg-BG" dirty="0"/>
              <a:t>Ако се зададе подреждане на резултата по колоните за групите, обобщените редове предхождат детайлните редове.</a:t>
            </a:r>
            <a:br>
              <a:rPr lang="bg-BG" dirty="0"/>
            </a:b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84C2-7A94-404E-A3C9-EE9BE713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E1BD9-0627-4357-9EAE-1227426B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D162-FE17-494E-87DF-58DEE913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765417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3454" y="188913"/>
            <a:ext cx="8002587" cy="1584325"/>
          </a:xfrm>
        </p:spPr>
        <p:txBody>
          <a:bodyPr>
            <a:noAutofit/>
          </a:bodyPr>
          <a:lstStyle/>
          <a:p>
            <a:r>
              <a:rPr lang="bg-BG" sz="2800" dirty="0"/>
              <a:t>Пример за използване</a:t>
            </a:r>
            <a:r>
              <a:rPr lang="en-US" sz="2800" dirty="0"/>
              <a:t> </a:t>
            </a:r>
            <a:r>
              <a:rPr lang="bg-BG" sz="2800" dirty="0"/>
              <a:t>на </a:t>
            </a:r>
            <a:r>
              <a:rPr lang="en-US" sz="2800" dirty="0"/>
              <a:t>ROLLUP</a:t>
            </a:r>
            <a:r>
              <a:rPr lang="bg-BG" sz="2800" dirty="0"/>
              <a:t> с повече от две колони за групиране: </a:t>
            </a:r>
            <a:br>
              <a:rPr lang="bg-BG" sz="2800" dirty="0"/>
            </a:br>
            <a:r>
              <a:rPr lang="bg-BG" sz="2800" dirty="0"/>
              <a:t>извличане на обща стойност на поръчаните стоки по клиенти, стоки и година на поръчване</a:t>
            </a:r>
            <a:endParaRPr lang="en-GB" sz="28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85509818"/>
              </p:ext>
            </p:extLst>
          </p:nvPr>
        </p:nvGraphicFramePr>
        <p:xfrm>
          <a:off x="324366" y="1773238"/>
          <a:ext cx="8640762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CC3E-4877-41FA-B454-B85F0A0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AD30-F0CF-4312-BAC4-67DB62BF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9E69-6DF1-4D09-B23E-116CE232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37969917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34096" cy="5664696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/>
              <a:t>USE </a:t>
            </a:r>
            <a:r>
              <a:rPr lang="en-US" dirty="0" err="1"/>
              <a:t>Northwind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GO</a:t>
            </a:r>
          </a:p>
          <a:p>
            <a:pPr marL="82296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accent1"/>
                </a:solidFill>
              </a:rPr>
              <a:t>CompanyName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ProductName</a:t>
            </a:r>
            <a:endParaRPr lang="en-US" dirty="0">
              <a:solidFill>
                <a:schemeClr val="accent1"/>
              </a:solidFill>
            </a:endParaRPr>
          </a:p>
          <a:p>
            <a:pPr marL="82296" indent="0">
              <a:buNone/>
            </a:pP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year</a:t>
            </a:r>
            <a:r>
              <a:rPr lang="en-US" dirty="0"/>
              <a:t>(</a:t>
            </a:r>
            <a:r>
              <a:rPr lang="en-US" dirty="0" err="1"/>
              <a:t>orderdate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SUM</a:t>
            </a:r>
            <a:r>
              <a:rPr lang="en-US" dirty="0"/>
              <a:t>(Quantity*</a:t>
            </a:r>
            <a:r>
              <a:rPr lang="en-US" dirty="0" err="1"/>
              <a:t>OD.UnitPrice</a:t>
            </a:r>
            <a:r>
              <a:rPr lang="en-US" dirty="0"/>
              <a:t>)  AS  Total</a:t>
            </a:r>
          </a:p>
          <a:p>
            <a:pPr marL="82296" indent="0">
              <a:buNone/>
            </a:pPr>
            <a:r>
              <a:rPr lang="en-US" dirty="0"/>
              <a:t>FROM Customers C JOIN Orders O</a:t>
            </a:r>
          </a:p>
          <a:p>
            <a:pPr marL="82296" indent="0">
              <a:buNone/>
            </a:pPr>
            <a:r>
              <a:rPr lang="en-US" dirty="0"/>
              <a:t>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	JOIN [Order Details] OD </a:t>
            </a:r>
          </a:p>
          <a:p>
            <a:pPr marL="82296" indent="0">
              <a:buNone/>
            </a:pPr>
            <a:r>
              <a:rPr lang="en-US" dirty="0"/>
              <a:t>	ON </a:t>
            </a:r>
            <a:r>
              <a:rPr lang="en-US" dirty="0" err="1"/>
              <a:t>O.OrderID</a:t>
            </a:r>
            <a:r>
              <a:rPr lang="en-US" dirty="0"/>
              <a:t> = </a:t>
            </a:r>
            <a:r>
              <a:rPr lang="en-US" dirty="0" err="1"/>
              <a:t>OD.OrderID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		JOIN Products P </a:t>
            </a:r>
          </a:p>
          <a:p>
            <a:pPr marL="82296" indent="0">
              <a:buNone/>
            </a:pPr>
            <a:r>
              <a:rPr lang="en-US" dirty="0"/>
              <a:t>		ON </a:t>
            </a:r>
            <a:r>
              <a:rPr lang="en-US" dirty="0" err="1"/>
              <a:t>P.ProductID</a:t>
            </a:r>
            <a:r>
              <a:rPr lang="en-US" dirty="0"/>
              <a:t> = </a:t>
            </a:r>
            <a:r>
              <a:rPr lang="en-US" dirty="0" err="1"/>
              <a:t>OD.ProductId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GROUP BY ROLLUP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CompanyName,ProductName,year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orderdate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81CE-EC47-4A4A-8AA3-B1E1D89A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B111-75B5-4672-B988-FD2448C2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98BE5-9AFA-42EC-B709-F4723C3B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138702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3" y="692696"/>
            <a:ext cx="8980787" cy="5370268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66D004C-10A6-403B-B2FE-34DE2E23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501566-3184-4D87-931C-EDC71C84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060D-025E-46CB-A530-C12438BB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8610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Примери: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40768"/>
            <a:ext cx="7251192" cy="4752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bg-BG" sz="2400" dirty="0"/>
              <a:t>Общ брой клиенти</a:t>
            </a:r>
            <a:endParaRPr lang="en-US" sz="2400" dirty="0"/>
          </a:p>
          <a:p>
            <a:pPr marL="0" indent="0">
              <a:buNone/>
            </a:pPr>
            <a:r>
              <a:rPr lang="en-US" sz="2800" dirty="0"/>
              <a:t>USE </a:t>
            </a:r>
            <a:r>
              <a:rPr lang="en-US" sz="2800" dirty="0" err="1"/>
              <a:t>Northwind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GO</a:t>
            </a:r>
          </a:p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>
                <a:solidFill>
                  <a:schemeClr val="accent2"/>
                </a:solidFill>
              </a:rPr>
              <a:t>COUNT</a:t>
            </a:r>
            <a:r>
              <a:rPr lang="en-US" sz="2800" dirty="0"/>
              <a:t>(*) AS </a:t>
            </a:r>
            <a:r>
              <a:rPr lang="en-US" sz="2800" dirty="0" err="1"/>
              <a:t>CustomersCount</a:t>
            </a:r>
            <a:br>
              <a:rPr lang="en-US" sz="2800" dirty="0"/>
            </a:br>
            <a:r>
              <a:rPr lang="en-US" sz="2800" dirty="0"/>
              <a:t>FROM Customers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bg-BG" sz="2400" dirty="0"/>
              <a:t>2. Общ брой клиенти от Лондон</a:t>
            </a:r>
          </a:p>
          <a:p>
            <a:pPr marL="0" indent="0">
              <a:buNone/>
            </a:pPr>
            <a:r>
              <a:rPr lang="en-US" sz="2800" dirty="0"/>
              <a:t>USE </a:t>
            </a:r>
            <a:r>
              <a:rPr lang="en-US" sz="2800" dirty="0" err="1"/>
              <a:t>Northwind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GO</a:t>
            </a:r>
          </a:p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>
                <a:solidFill>
                  <a:schemeClr val="accent2"/>
                </a:solidFill>
              </a:rPr>
              <a:t>COUNT</a:t>
            </a:r>
            <a:r>
              <a:rPr lang="en-US" sz="2800" dirty="0"/>
              <a:t>(*) AS Londoners</a:t>
            </a:r>
          </a:p>
          <a:p>
            <a:pPr marL="0" indent="0">
              <a:buNone/>
            </a:pPr>
            <a:r>
              <a:rPr lang="en-US" sz="2800" dirty="0"/>
              <a:t>FROM Customers</a:t>
            </a:r>
          </a:p>
          <a:p>
            <a:pPr marL="0" indent="0">
              <a:buNone/>
            </a:pPr>
            <a:r>
              <a:rPr lang="en-US" sz="2800" dirty="0"/>
              <a:t>WHERE City </a:t>
            </a:r>
            <a:r>
              <a:rPr lang="bg-BG" sz="2800" dirty="0"/>
              <a:t>=</a:t>
            </a:r>
            <a:r>
              <a:rPr lang="en-US" sz="2800" dirty="0"/>
              <a:t> 'London' </a:t>
            </a:r>
            <a:endParaRPr lang="bg-BG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381F-3B9E-4477-8EB9-85A6903D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DE31-148C-440B-AEB0-F68DE9B5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E54E5-8CF5-442A-981A-7154095C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5870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562800" cy="720080"/>
          </a:xfrm>
        </p:spPr>
        <p:txBody>
          <a:bodyPr>
            <a:noAutofit/>
          </a:bodyPr>
          <a:lstStyle/>
          <a:p>
            <a:pPr eaLnBrk="1" hangingPunct="1"/>
            <a:r>
              <a:rPr lang="bg-BG" sz="3200" dirty="0"/>
              <a:t>Използване на клауза </a:t>
            </a:r>
            <a:br>
              <a:rPr lang="en-US" sz="3200" dirty="0"/>
            </a:br>
            <a:r>
              <a:rPr lang="en-US" sz="3200" dirty="0"/>
              <a:t>GROUP BY </a:t>
            </a:r>
            <a:r>
              <a:rPr lang="bg-BG" sz="3200" dirty="0"/>
              <a:t>с клауза </a:t>
            </a:r>
            <a:r>
              <a:rPr lang="en-US" sz="3200" dirty="0"/>
              <a:t>CUBE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564096" y="1268760"/>
            <a:ext cx="8015808" cy="51571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CUBE </a:t>
            </a:r>
            <a:r>
              <a:rPr lang="bg-BG" sz="3600" dirty="0"/>
              <a:t>генерира резултатен набор, показвайки обобщения за всички възможни комбинации на стойностите в зададените колони за групиране - 2</a:t>
            </a:r>
            <a:r>
              <a:rPr lang="en-US" sz="3600" baseline="30000" dirty="0"/>
              <a:t>n</a:t>
            </a:r>
            <a:r>
              <a:rPr lang="bg-BG" sz="3600" dirty="0"/>
              <a:t>-1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NULL </a:t>
            </a:r>
            <a:r>
              <a:rPr lang="bg-BG" sz="3600" dirty="0"/>
              <a:t>в резултатния набор индикира, че редовете са обобщения и са създадени от </a:t>
            </a:r>
            <a:r>
              <a:rPr lang="en-US" sz="3600" dirty="0"/>
              <a:t>CUBE</a:t>
            </a:r>
            <a:endParaRPr lang="bg-BG" sz="3600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sz="2800" baseline="30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EEB7-3ADB-4443-8F72-9C3360E6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5C613-159C-4522-8ECA-EDAF297F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2764-8B7F-4A97-9357-54985F43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600" y="-2746"/>
            <a:ext cx="7562800" cy="9361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Пример на използване на клауза </a:t>
            </a:r>
            <a:br>
              <a:rPr lang="en-US" sz="3200" dirty="0"/>
            </a:br>
            <a:r>
              <a:rPr lang="en-US" sz="3200" dirty="0"/>
              <a:t>GROUP BY </a:t>
            </a:r>
            <a:r>
              <a:rPr lang="bg-BG" sz="3200" dirty="0"/>
              <a:t>с  </a:t>
            </a:r>
            <a:r>
              <a:rPr lang="en-US" sz="3200" dirty="0"/>
              <a:t>CUBE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790600" y="1052736"/>
            <a:ext cx="7885856" cy="529804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/>
              <a:t>SELECT </a:t>
            </a:r>
            <a:r>
              <a:rPr lang="en-US" sz="2800" dirty="0">
                <a:solidFill>
                  <a:schemeClr val="accent1"/>
                </a:solidFill>
              </a:rPr>
              <a:t>ProductName</a:t>
            </a:r>
            <a:br>
              <a:rPr lang="en-US" sz="2800" dirty="0"/>
            </a:br>
            <a:r>
              <a:rPr lang="en-US" sz="2800" dirty="0"/>
              <a:t>,</a:t>
            </a:r>
            <a:r>
              <a:rPr lang="en-US" sz="2800" dirty="0">
                <a:solidFill>
                  <a:schemeClr val="accent2"/>
                </a:solidFill>
              </a:rPr>
              <a:t>YEAR</a:t>
            </a:r>
            <a:r>
              <a:rPr lang="en-US" sz="2800" dirty="0"/>
              <a:t>(</a:t>
            </a:r>
            <a:r>
              <a:rPr lang="en-US" sz="2800" dirty="0" err="1"/>
              <a:t>OrderDate</a:t>
            </a:r>
            <a:r>
              <a:rPr lang="en-US" sz="2800" dirty="0"/>
              <a:t>) AS </a:t>
            </a:r>
            <a:r>
              <a:rPr lang="en-US" sz="2800" dirty="0" err="1"/>
              <a:t>OrderYear</a:t>
            </a:r>
            <a:br>
              <a:rPr lang="en-US" sz="2800" dirty="0"/>
            </a:br>
            <a:r>
              <a:rPr lang="en-US" sz="2800" dirty="0"/>
              <a:t>, </a:t>
            </a:r>
            <a:r>
              <a:rPr lang="en-US" sz="2800" dirty="0">
                <a:solidFill>
                  <a:schemeClr val="accent2"/>
                </a:solidFill>
              </a:rPr>
              <a:t>SUM</a:t>
            </a:r>
            <a:r>
              <a:rPr lang="en-US" sz="2800" dirty="0"/>
              <a:t>(Quantity*</a:t>
            </a:r>
            <a:r>
              <a:rPr lang="en-US" sz="2800" dirty="0" err="1"/>
              <a:t>OD.UnitPrice</a:t>
            </a:r>
            <a:r>
              <a:rPr lang="en-US" sz="2800" dirty="0"/>
              <a:t>) AS Total</a:t>
            </a:r>
          </a:p>
          <a:p>
            <a:pPr marL="82296" indent="0">
              <a:buNone/>
            </a:pPr>
            <a:r>
              <a:rPr lang="en-US" sz="2800" dirty="0"/>
              <a:t>FROM Products P JOIN [Order Details] OD </a:t>
            </a:r>
          </a:p>
          <a:p>
            <a:pPr marL="82296" indent="0">
              <a:buNone/>
            </a:pPr>
            <a:r>
              <a:rPr lang="en-US" sz="2800" dirty="0"/>
              <a:t>	ON </a:t>
            </a:r>
            <a:r>
              <a:rPr lang="en-US" sz="2800" dirty="0" err="1"/>
              <a:t>P.ProductID</a:t>
            </a:r>
            <a:r>
              <a:rPr lang="en-US" sz="2800" dirty="0"/>
              <a:t> = </a:t>
            </a:r>
            <a:r>
              <a:rPr lang="en-US" sz="2800" dirty="0" err="1"/>
              <a:t>OD.ProductId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	JOIN Orders O</a:t>
            </a:r>
          </a:p>
          <a:p>
            <a:pPr marL="82296" indent="0">
              <a:buNone/>
            </a:pPr>
            <a:r>
              <a:rPr lang="en-US" sz="2800" dirty="0"/>
              <a:t>	ON </a:t>
            </a:r>
            <a:r>
              <a:rPr lang="en-US" sz="2800" dirty="0" err="1"/>
              <a:t>OD.OrderID</a:t>
            </a:r>
            <a:r>
              <a:rPr lang="en-US" sz="2800" dirty="0"/>
              <a:t> = </a:t>
            </a:r>
            <a:r>
              <a:rPr lang="en-US" sz="2800" dirty="0" err="1"/>
              <a:t>O.OrderID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	GROUP BY </a:t>
            </a:r>
            <a:br>
              <a:rPr lang="bg-BG" sz="2800" dirty="0"/>
            </a:br>
            <a:r>
              <a:rPr lang="en-US" sz="2800" dirty="0"/>
              <a:t>CUBE(</a:t>
            </a:r>
            <a:r>
              <a:rPr lang="en-US" sz="2800" dirty="0" err="1">
                <a:solidFill>
                  <a:schemeClr val="accent1"/>
                </a:solidFill>
              </a:rPr>
              <a:t>ProductName</a:t>
            </a:r>
            <a:r>
              <a:rPr lang="en-US" sz="2800" dirty="0">
                <a:solidFill>
                  <a:schemeClr val="accent1"/>
                </a:solidFill>
              </a:rPr>
              <a:t>, YEAR(</a:t>
            </a:r>
            <a:r>
              <a:rPr lang="en-US" sz="2800" dirty="0" err="1">
                <a:solidFill>
                  <a:schemeClr val="accent1"/>
                </a:solidFill>
              </a:rPr>
              <a:t>OrderDate</a:t>
            </a:r>
            <a:r>
              <a:rPr lang="en-US" sz="2800" dirty="0">
                <a:solidFill>
                  <a:schemeClr val="accent1"/>
                </a:solidFill>
              </a:rPr>
              <a:t>)</a:t>
            </a:r>
            <a:r>
              <a:rPr lang="en-US" sz="2800" dirty="0"/>
              <a:t>)</a:t>
            </a:r>
          </a:p>
          <a:p>
            <a:pPr marL="82296" indent="0">
              <a:buNone/>
            </a:pPr>
            <a:r>
              <a:rPr lang="en-US" sz="2800" dirty="0"/>
              <a:t>		ORDER BY ProductName,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A52F-886F-4B70-90AB-FF3C05F7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B259-8640-46E2-899C-C27E58FF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6DB9-FAA7-49A1-B672-D8156A78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828109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75487"/>
            <a:ext cx="7416824" cy="650702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се зададе </a:t>
            </a:r>
            <a:r>
              <a:rPr lang="en-US" dirty="0">
                <a:solidFill>
                  <a:srgbClr val="FF0000"/>
                </a:solidFill>
              </a:rPr>
              <a:t>group by cube(</a:t>
            </a:r>
            <a:r>
              <a:rPr lang="en-US" dirty="0" err="1">
                <a:solidFill>
                  <a:srgbClr val="FF0000"/>
                </a:solidFill>
              </a:rPr>
              <a:t>a,b,c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r>
              <a:rPr lang="bg-BG" dirty="0"/>
              <a:t>то ще се генерира по един ред за всяка уникална комбинация:</a:t>
            </a:r>
            <a:endParaRPr lang="en-US" dirty="0"/>
          </a:p>
          <a:p>
            <a:pPr marL="82296" indent="0">
              <a:buNone/>
            </a:pPr>
            <a:r>
              <a:rPr lang="bg-BG" dirty="0"/>
              <a:t>(</a:t>
            </a:r>
            <a:r>
              <a:rPr lang="en-US" dirty="0" err="1"/>
              <a:t>a,b,c</a:t>
            </a:r>
            <a:r>
              <a:rPr lang="en-US" dirty="0"/>
              <a:t>) (</a:t>
            </a:r>
            <a:r>
              <a:rPr lang="en-US" dirty="0" err="1"/>
              <a:t>a,b</a:t>
            </a:r>
            <a:r>
              <a:rPr lang="en-US" dirty="0"/>
              <a:t>) (</a:t>
            </a:r>
            <a:r>
              <a:rPr lang="en-US" dirty="0" err="1"/>
              <a:t>a,c</a:t>
            </a:r>
            <a:r>
              <a:rPr lang="en-US" dirty="0"/>
              <a:t>) (</a:t>
            </a:r>
            <a:r>
              <a:rPr lang="en-US" dirty="0" err="1"/>
              <a:t>b,c</a:t>
            </a:r>
            <a:r>
              <a:rPr lang="en-US" dirty="0"/>
              <a:t>) (a) (b)</a:t>
            </a:r>
            <a:r>
              <a:rPr lang="bg-BG" dirty="0"/>
              <a:t> </a:t>
            </a:r>
            <a:r>
              <a:rPr lang="en-US" dirty="0"/>
              <a:t>(c)</a:t>
            </a:r>
            <a:endParaRPr lang="bg-BG" dirty="0"/>
          </a:p>
          <a:p>
            <a:r>
              <a:rPr lang="bg-BG" dirty="0"/>
              <a:t>и един ред </a:t>
            </a:r>
            <a:r>
              <a:rPr lang="en-US" dirty="0"/>
              <a:t>grand total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BAC6-011A-47EF-8D84-24D24064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C3EB-6C98-4B78-B11C-E079A44C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38446-1C70-45BA-8E8F-359F968D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 err="1"/>
              <a:t>Иконоически</a:t>
            </a:r>
            <a:r>
              <a:rPr lang="bg-BG" dirty="0"/>
              <a:t>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3914951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96" y="116632"/>
            <a:ext cx="7272808" cy="706090"/>
          </a:xfrm>
        </p:spPr>
        <p:txBody>
          <a:bodyPr>
            <a:normAutofit/>
          </a:bodyPr>
          <a:lstStyle/>
          <a:p>
            <a:r>
              <a:rPr lang="bg-BG" sz="2800" dirty="0"/>
              <a:t>Пример: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596" y="1268760"/>
            <a:ext cx="7272808" cy="5077544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sz="3400" dirty="0"/>
              <a:t>USE </a:t>
            </a:r>
            <a:r>
              <a:rPr lang="en-US" sz="3400" dirty="0" err="1"/>
              <a:t>Northwind</a:t>
            </a:r>
            <a:endParaRPr lang="en-US" sz="3400" dirty="0"/>
          </a:p>
          <a:p>
            <a:pPr marL="82296" indent="0">
              <a:buNone/>
            </a:pPr>
            <a:r>
              <a:rPr lang="en-US" sz="3400" dirty="0"/>
              <a:t>GO</a:t>
            </a:r>
          </a:p>
          <a:p>
            <a:pPr marL="82296" indent="0">
              <a:buNone/>
            </a:pPr>
            <a:r>
              <a:rPr lang="en-US" sz="3400" dirty="0"/>
              <a:t>SELECT </a:t>
            </a:r>
            <a:r>
              <a:rPr lang="en-US" sz="3400" dirty="0" err="1">
                <a:solidFill>
                  <a:schemeClr val="accent1"/>
                </a:solidFill>
              </a:rPr>
              <a:t>CompanyName</a:t>
            </a:r>
            <a:r>
              <a:rPr lang="en-US" sz="3400" dirty="0"/>
              <a:t>, </a:t>
            </a:r>
            <a:r>
              <a:rPr lang="en-US" sz="3400" dirty="0" err="1">
                <a:solidFill>
                  <a:schemeClr val="accent1"/>
                </a:solidFill>
              </a:rPr>
              <a:t>ProductName</a:t>
            </a:r>
            <a:endParaRPr lang="en-US" sz="3400" dirty="0">
              <a:solidFill>
                <a:schemeClr val="accent1"/>
              </a:solidFill>
            </a:endParaRPr>
          </a:p>
          <a:p>
            <a:pPr marL="82296" indent="0">
              <a:buNone/>
            </a:pPr>
            <a:r>
              <a:rPr lang="en-US" sz="3400" dirty="0"/>
              <a:t>, </a:t>
            </a:r>
            <a:r>
              <a:rPr lang="en-US" sz="3400" dirty="0">
                <a:solidFill>
                  <a:schemeClr val="accent2"/>
                </a:solidFill>
              </a:rPr>
              <a:t>year</a:t>
            </a:r>
            <a:r>
              <a:rPr lang="en-US" sz="3400" dirty="0"/>
              <a:t>(</a:t>
            </a:r>
            <a:r>
              <a:rPr lang="en-US" sz="3400" dirty="0" err="1"/>
              <a:t>orderdate</a:t>
            </a:r>
            <a:r>
              <a:rPr lang="en-US" sz="3400" dirty="0"/>
              <a:t>) AS </a:t>
            </a:r>
            <a:r>
              <a:rPr lang="en-US" sz="3400" dirty="0" err="1"/>
              <a:t>Orders_Year</a:t>
            </a:r>
            <a:endParaRPr lang="en-US" sz="3400" dirty="0"/>
          </a:p>
          <a:p>
            <a:pPr marL="82296" indent="0">
              <a:buNone/>
            </a:pPr>
            <a:r>
              <a:rPr lang="en-US" sz="3400" dirty="0"/>
              <a:t>, </a:t>
            </a:r>
            <a:r>
              <a:rPr lang="en-US" sz="3400" dirty="0">
                <a:solidFill>
                  <a:schemeClr val="accent2"/>
                </a:solidFill>
              </a:rPr>
              <a:t>SUM</a:t>
            </a:r>
            <a:r>
              <a:rPr lang="en-US" sz="3400" dirty="0"/>
              <a:t>(Quantity*</a:t>
            </a:r>
            <a:r>
              <a:rPr lang="en-US" sz="3400" dirty="0" err="1"/>
              <a:t>OD.UnitPrice</a:t>
            </a:r>
            <a:r>
              <a:rPr lang="en-US" sz="3400" dirty="0"/>
              <a:t>)  AS  Total</a:t>
            </a:r>
          </a:p>
          <a:p>
            <a:pPr marL="82296" indent="0">
              <a:buNone/>
            </a:pPr>
            <a:r>
              <a:rPr lang="en-US" sz="3400" dirty="0"/>
              <a:t>FROM Customers C JOIN Orders O</a:t>
            </a:r>
          </a:p>
          <a:p>
            <a:pPr marL="82296" indent="0">
              <a:buNone/>
            </a:pPr>
            <a:r>
              <a:rPr lang="en-US" sz="3400" dirty="0"/>
              <a:t>ON </a:t>
            </a:r>
            <a:r>
              <a:rPr lang="en-US" sz="3400" dirty="0" err="1"/>
              <a:t>C.CustomerID</a:t>
            </a:r>
            <a:r>
              <a:rPr lang="en-US" sz="3400" dirty="0"/>
              <a:t> = </a:t>
            </a:r>
            <a:r>
              <a:rPr lang="en-US" sz="3400" dirty="0" err="1"/>
              <a:t>O.CustomerID</a:t>
            </a:r>
            <a:endParaRPr lang="en-US" sz="3400" dirty="0"/>
          </a:p>
          <a:p>
            <a:pPr marL="82296" indent="0">
              <a:buNone/>
            </a:pPr>
            <a:r>
              <a:rPr lang="en-US" sz="3400" dirty="0"/>
              <a:t>JOIN [Order Details] OD </a:t>
            </a:r>
          </a:p>
          <a:p>
            <a:pPr marL="82296" indent="0">
              <a:buNone/>
            </a:pPr>
            <a:r>
              <a:rPr lang="en-US" sz="3400" dirty="0"/>
              <a:t>ON </a:t>
            </a:r>
            <a:r>
              <a:rPr lang="en-US" sz="3400" dirty="0" err="1"/>
              <a:t>O.OrderID</a:t>
            </a:r>
            <a:r>
              <a:rPr lang="en-US" sz="3400" dirty="0"/>
              <a:t> = </a:t>
            </a:r>
            <a:r>
              <a:rPr lang="en-US" sz="3400" dirty="0" err="1"/>
              <a:t>OD.OrderID</a:t>
            </a:r>
            <a:endParaRPr lang="en-US" sz="3400" dirty="0"/>
          </a:p>
          <a:p>
            <a:pPr marL="82296" indent="0">
              <a:buNone/>
            </a:pPr>
            <a:r>
              <a:rPr lang="en-US" sz="3400" dirty="0"/>
              <a:t>JOIN Products P </a:t>
            </a:r>
          </a:p>
          <a:p>
            <a:pPr marL="82296" indent="0">
              <a:buNone/>
            </a:pPr>
            <a:r>
              <a:rPr lang="en-US" sz="3400" dirty="0"/>
              <a:t>ON </a:t>
            </a:r>
            <a:r>
              <a:rPr lang="en-US" sz="3400" dirty="0" err="1"/>
              <a:t>P.ProductID</a:t>
            </a:r>
            <a:r>
              <a:rPr lang="en-US" sz="3400" dirty="0"/>
              <a:t> = </a:t>
            </a:r>
            <a:r>
              <a:rPr lang="en-US" sz="3400" dirty="0" err="1"/>
              <a:t>OD.ProductId</a:t>
            </a:r>
            <a:endParaRPr lang="en-US" sz="3400" dirty="0"/>
          </a:p>
          <a:p>
            <a:pPr marL="82296" indent="0">
              <a:buNone/>
            </a:pPr>
            <a:r>
              <a:rPr lang="en-US" sz="3400" dirty="0"/>
              <a:t>GROUP BY CUBE(</a:t>
            </a:r>
            <a:r>
              <a:rPr lang="en-US" sz="3400" dirty="0" err="1">
                <a:solidFill>
                  <a:schemeClr val="accent1"/>
                </a:solidFill>
              </a:rPr>
              <a:t>CompanyName,ProductName,year</a:t>
            </a:r>
            <a:r>
              <a:rPr lang="en-US" sz="3400" dirty="0">
                <a:solidFill>
                  <a:schemeClr val="accent1"/>
                </a:solidFill>
              </a:rPr>
              <a:t>(</a:t>
            </a:r>
            <a:r>
              <a:rPr lang="en-US" sz="3400" dirty="0" err="1">
                <a:solidFill>
                  <a:schemeClr val="accent1"/>
                </a:solidFill>
              </a:rPr>
              <a:t>orderdate</a:t>
            </a:r>
            <a:r>
              <a:rPr lang="en-US" sz="3400" dirty="0">
                <a:solidFill>
                  <a:schemeClr val="accent1"/>
                </a:solidFill>
              </a:rPr>
              <a:t>)</a:t>
            </a:r>
            <a:r>
              <a:rPr lang="en-US" sz="3400" dirty="0"/>
              <a:t>)</a:t>
            </a:r>
          </a:p>
          <a:p>
            <a:pPr marL="82296" indent="0">
              <a:buNone/>
            </a:pPr>
            <a:r>
              <a:rPr lang="en-US" sz="3400" dirty="0"/>
              <a:t>ORDER BY 1,2,3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FCF5-61AB-4D3A-B95D-7AB018F7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40EC-9DB8-4388-8B0E-E4D18BB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C6A4-D7D1-4BD5-9152-34526194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250933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bg-BG" sz="2800" dirty="0"/>
              <a:t>Резултатът ще съдържа: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7498080" cy="4800600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5535" y="980731"/>
          <a:ext cx="849694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sz="2400" dirty="0"/>
                        <a:t> -</a:t>
                      </a:r>
                      <a:r>
                        <a:rPr lang="bg-BG" sz="2400" dirty="0"/>
                        <a:t>За всички клиенти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sz="2400" dirty="0"/>
                        <a:t> -</a:t>
                      </a:r>
                      <a:r>
                        <a:rPr lang="bg-BG" sz="2400" dirty="0"/>
                        <a:t>За всички стоки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sz="2400" dirty="0"/>
                        <a:t> -</a:t>
                      </a:r>
                      <a:r>
                        <a:rPr lang="bg-BG" sz="2400" dirty="0"/>
                        <a:t>За всички години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sz="2400" dirty="0"/>
                        <a:t> - </a:t>
                      </a:r>
                      <a:r>
                        <a:rPr lang="bg-BG" sz="2400" dirty="0"/>
                        <a:t>За всички клиенти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aseline="0" dirty="0"/>
                        <a:t>-</a:t>
                      </a:r>
                      <a:r>
                        <a:rPr lang="bg-BG" sz="2400" dirty="0"/>
                        <a:t>За всички стоки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400" dirty="0"/>
                        <a:t>За всяка година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sz="2400" dirty="0"/>
                        <a:t> -</a:t>
                      </a:r>
                      <a:r>
                        <a:rPr lang="bg-BG" sz="2400" dirty="0"/>
                        <a:t>За всички клиенти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400" dirty="0"/>
                        <a:t>За всяка стока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sz="2400" dirty="0"/>
                        <a:t> – </a:t>
                      </a:r>
                      <a:r>
                        <a:rPr lang="bg-BG" sz="2400" dirty="0"/>
                        <a:t>за всички години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bg-BG" sz="2400" dirty="0"/>
                        <a:t>За всеки</a:t>
                      </a:r>
                      <a:r>
                        <a:rPr lang="bg-BG" sz="2400" baseline="0" dirty="0"/>
                        <a:t> клиент</a:t>
                      </a:r>
                      <a:endParaRPr lang="bg-B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bg-BG" sz="2400" dirty="0"/>
                        <a:t>За всички стоки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sz="2400" dirty="0"/>
                        <a:t> – </a:t>
                      </a:r>
                      <a:r>
                        <a:rPr lang="bg-BG" sz="2400" dirty="0"/>
                        <a:t>за всички години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dirty="0"/>
                        <a:t>За </a:t>
                      </a:r>
                      <a:r>
                        <a:rPr lang="bg-BG" sz="2400" dirty="0" err="1"/>
                        <a:t>вс</a:t>
                      </a:r>
                      <a:r>
                        <a:rPr lang="en-US" sz="2400" dirty="0"/>
                        <a:t>e</a:t>
                      </a:r>
                      <a:r>
                        <a:rPr lang="bg-BG" sz="2400" dirty="0" err="1"/>
                        <a:t>ки</a:t>
                      </a:r>
                      <a:r>
                        <a:rPr lang="bg-BG" sz="2400" dirty="0"/>
                        <a:t> клиент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sz="2400" dirty="0"/>
                        <a:t> – </a:t>
                      </a:r>
                      <a:r>
                        <a:rPr lang="bg-BG" sz="2400" dirty="0"/>
                        <a:t>за всички години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dirty="0"/>
                        <a:t>За всяка година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dirty="0"/>
                        <a:t>За </a:t>
                      </a:r>
                      <a:r>
                        <a:rPr lang="bg-BG" sz="2400" dirty="0" err="1"/>
                        <a:t>вс</a:t>
                      </a:r>
                      <a:r>
                        <a:rPr lang="en-US" sz="2400" dirty="0"/>
                        <a:t>e</a:t>
                      </a:r>
                      <a:r>
                        <a:rPr lang="bg-BG" sz="2400" dirty="0" err="1"/>
                        <a:t>ки</a:t>
                      </a:r>
                      <a:r>
                        <a:rPr lang="bg-BG" sz="2400" dirty="0"/>
                        <a:t> клиент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dirty="0"/>
                        <a:t>За всяка стока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sz="2400" dirty="0"/>
                        <a:t> – </a:t>
                      </a:r>
                      <a:r>
                        <a:rPr lang="bg-BG" sz="2400" dirty="0"/>
                        <a:t>за всички години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dirty="0"/>
                        <a:t>За </a:t>
                      </a:r>
                      <a:r>
                        <a:rPr lang="bg-BG" sz="2400" dirty="0" err="1"/>
                        <a:t>вс</a:t>
                      </a:r>
                      <a:r>
                        <a:rPr lang="en-US" sz="2400" dirty="0"/>
                        <a:t>e</a:t>
                      </a:r>
                      <a:r>
                        <a:rPr lang="bg-BG" sz="2400" dirty="0" err="1"/>
                        <a:t>ки</a:t>
                      </a:r>
                      <a:r>
                        <a:rPr lang="bg-BG" sz="2400" dirty="0"/>
                        <a:t> клиент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dirty="0"/>
                        <a:t>За всяка стока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dirty="0"/>
                        <a:t>За всяка година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16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2" y="215885"/>
            <a:ext cx="7496770" cy="64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07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793038" cy="504056"/>
          </a:xfrm>
        </p:spPr>
        <p:txBody>
          <a:bodyPr>
            <a:noAutofit/>
          </a:bodyPr>
          <a:lstStyle/>
          <a:p>
            <a:r>
              <a:rPr lang="bg-BG" sz="2800" dirty="0"/>
              <a:t>Частичен синтаксис на </a:t>
            </a:r>
            <a:r>
              <a:rPr lang="en-US" sz="2800" dirty="0"/>
              <a:t>SELECT</a:t>
            </a:r>
            <a:r>
              <a:rPr lang="bg-BG" sz="2800" dirty="0"/>
              <a:t> </a:t>
            </a:r>
            <a:br>
              <a:rPr lang="en-US" sz="2800" dirty="0"/>
            </a:br>
            <a:r>
              <a:rPr lang="bg-BG" sz="2800" dirty="0"/>
              <a:t>с</a:t>
            </a:r>
            <a:r>
              <a:rPr lang="en-US" sz="2800" dirty="0"/>
              <a:t> </a:t>
            </a:r>
            <a:r>
              <a:rPr lang="bg-BG" sz="2800" dirty="0"/>
              <a:t>клауза </a:t>
            </a:r>
            <a:r>
              <a:rPr lang="en-US" sz="2800" dirty="0"/>
              <a:t>GROUP BY </a:t>
            </a:r>
            <a:endParaRPr lang="en-GB" sz="28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748308" y="1340768"/>
            <a:ext cx="7647384" cy="490061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GB" sz="3200" b="1" dirty="0">
                <a:cs typeface="Arial" pitchFamily="34" charset="0"/>
              </a:rPr>
              <a:t>SELECT</a:t>
            </a:r>
            <a:r>
              <a:rPr lang="bg-BG" sz="3200" b="1" dirty="0">
                <a:cs typeface="Arial" pitchFamily="34" charset="0"/>
              </a:rPr>
              <a:t> </a:t>
            </a:r>
            <a:r>
              <a:rPr lang="en-GB" sz="3200" dirty="0"/>
              <a:t>&lt;</a:t>
            </a:r>
            <a:r>
              <a:rPr lang="en-GB" sz="3200" dirty="0" err="1"/>
              <a:t>select_list</a:t>
            </a:r>
            <a:r>
              <a:rPr lang="en-GB" sz="3200" dirty="0"/>
              <a:t>&gt; </a:t>
            </a:r>
          </a:p>
          <a:p>
            <a:pPr marL="109728" indent="0">
              <a:buNone/>
            </a:pPr>
            <a:r>
              <a:rPr lang="bg-BG" sz="3200" b="1" dirty="0">
                <a:cs typeface="Arial" pitchFamily="34" charset="0"/>
              </a:rPr>
              <a:t>FROM</a:t>
            </a:r>
            <a:r>
              <a:rPr lang="bg-BG" sz="3200" dirty="0"/>
              <a:t> </a:t>
            </a:r>
            <a:r>
              <a:rPr lang="en-US" sz="3200" dirty="0"/>
              <a:t>{</a:t>
            </a:r>
            <a:r>
              <a:rPr lang="en-US" sz="3200" dirty="0">
                <a:cs typeface="Tahoma" pitchFamily="34" charset="0"/>
              </a:rPr>
              <a:t>&lt;table</a:t>
            </a:r>
            <a:r>
              <a:rPr lang="bg-BG" sz="3200" dirty="0"/>
              <a:t> </a:t>
            </a:r>
            <a:r>
              <a:rPr lang="en-US" sz="3200" dirty="0">
                <a:cs typeface="Tahoma" pitchFamily="34" charset="0"/>
              </a:rPr>
              <a:t>source&gt;}</a:t>
            </a:r>
            <a:r>
              <a:rPr lang="en-US" dirty="0">
                <a:cs typeface="Tahoma" pitchFamily="34" charset="0"/>
              </a:rPr>
              <a:t>[,…..n</a:t>
            </a:r>
            <a:r>
              <a:rPr lang="en-US" sz="3200" dirty="0">
                <a:cs typeface="Tahoma" pitchFamily="34" charset="0"/>
              </a:rPr>
              <a:t>]</a:t>
            </a:r>
            <a:br>
              <a:rPr lang="en-US" sz="3200" dirty="0"/>
            </a:b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WHERE</a:t>
            </a:r>
            <a:r>
              <a:rPr lang="bg-BG" sz="3200" dirty="0"/>
              <a:t> </a:t>
            </a:r>
            <a:r>
              <a:rPr lang="en-US" sz="3200" dirty="0"/>
              <a:t>&lt;</a:t>
            </a:r>
            <a:r>
              <a:rPr lang="bg-BG" sz="3200" i="1" dirty="0"/>
              <a:t>search_condition</a:t>
            </a:r>
            <a:r>
              <a:rPr lang="en-US" sz="3200" i="1" dirty="0"/>
              <a:t>&gt;</a:t>
            </a:r>
            <a:r>
              <a:rPr lang="bg-BG" sz="3200" dirty="0"/>
              <a:t> ] </a:t>
            </a:r>
            <a:endParaRPr lang="en-US" sz="3200" dirty="0"/>
          </a:p>
          <a:p>
            <a:pPr marL="109728" indent="0">
              <a:buNone/>
            </a:pPr>
            <a:r>
              <a:rPr lang="en-US" dirty="0"/>
              <a:t>[GROUP BY &lt;group by spec&gt; </a:t>
            </a:r>
            <a:br>
              <a:rPr lang="en-US" dirty="0"/>
            </a:br>
            <a:r>
              <a:rPr lang="en-US" dirty="0"/>
              <a:t>|ROLLUP (&lt;group by spec&gt;) </a:t>
            </a:r>
          </a:p>
          <a:p>
            <a:pPr marL="109728" indent="0">
              <a:buNone/>
            </a:pPr>
            <a:r>
              <a:rPr lang="en-US" dirty="0"/>
              <a:t>|CUBE(&lt;group by spec&gt;) ]</a:t>
            </a:r>
          </a:p>
          <a:p>
            <a:pPr marL="109728" indent="0">
              <a:buNone/>
            </a:pPr>
            <a:r>
              <a:rPr lang="en-US" sz="3200" dirty="0"/>
              <a:t>[</a:t>
            </a:r>
            <a:r>
              <a:rPr lang="en-US" dirty="0"/>
              <a:t>HAVING &lt;</a:t>
            </a:r>
            <a:r>
              <a:rPr lang="bg-BG" i="1" dirty="0"/>
              <a:t>search_condition</a:t>
            </a:r>
            <a:r>
              <a:rPr lang="en-US" i="1" dirty="0"/>
              <a:t>&gt;</a:t>
            </a:r>
            <a:r>
              <a:rPr lang="bg-BG" dirty="0"/>
              <a:t> </a:t>
            </a:r>
            <a:r>
              <a:rPr lang="en-US" dirty="0"/>
              <a:t>]</a:t>
            </a:r>
            <a:br>
              <a:rPr lang="en-US" sz="3200" dirty="0"/>
            </a:b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ORDER</a:t>
            </a:r>
            <a:r>
              <a:rPr lang="bg-BG" sz="3200" dirty="0"/>
              <a:t> </a:t>
            </a:r>
            <a:r>
              <a:rPr lang="bg-BG" sz="3200" b="1" dirty="0">
                <a:cs typeface="Arial" pitchFamily="34" charset="0"/>
              </a:rPr>
              <a:t>BY</a:t>
            </a:r>
            <a:r>
              <a:rPr lang="bg-BG" sz="3200" dirty="0"/>
              <a:t> </a:t>
            </a:r>
            <a:r>
              <a:rPr lang="bg-BG" sz="3200" i="1" dirty="0"/>
              <a:t>order_expression</a:t>
            </a:r>
            <a:r>
              <a:rPr lang="bg-BG" sz="3200" dirty="0"/>
              <a:t> </a:t>
            </a:r>
            <a:br>
              <a:rPr lang="en-US" sz="3200" dirty="0"/>
            </a:br>
            <a:r>
              <a:rPr lang="en-US" sz="3200" dirty="0"/>
              <a:t>			</a:t>
            </a: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ASC</a:t>
            </a:r>
            <a:r>
              <a:rPr lang="bg-BG" sz="3200" dirty="0"/>
              <a:t> | </a:t>
            </a:r>
            <a:r>
              <a:rPr lang="bg-BG" sz="3200" b="1" dirty="0">
                <a:cs typeface="Arial" pitchFamily="34" charset="0"/>
              </a:rPr>
              <a:t>DESC</a:t>
            </a:r>
            <a:r>
              <a:rPr lang="bg-BG" sz="3200" dirty="0"/>
              <a:t> ]</a:t>
            </a:r>
            <a:r>
              <a:rPr lang="en-US" sz="3200" dirty="0"/>
              <a:t>[,…] </a:t>
            </a:r>
            <a:r>
              <a:rPr lang="bg-BG" sz="3200" dirty="0"/>
              <a:t>] </a:t>
            </a:r>
          </a:p>
          <a:p>
            <a:pPr eaLnBrk="1" hangingPunct="1"/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0D94-F2F3-4524-9B7C-55300356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164D-141A-432C-BF3D-5271E5EE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0012-FE86-4A95-940B-CEA97FAA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7983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400" y="188640"/>
            <a:ext cx="7715200" cy="562074"/>
          </a:xfrm>
        </p:spPr>
        <p:txBody>
          <a:bodyPr>
            <a:normAutofit fontScale="90000"/>
          </a:bodyPr>
          <a:lstStyle/>
          <a:p>
            <a:r>
              <a:rPr lang="bg-BG" sz="3200" b="0" dirty="0"/>
              <a:t>Общо налично количество и средна цена </a:t>
            </a:r>
            <a:br>
              <a:rPr lang="bg-BG" sz="3200" b="0" dirty="0"/>
            </a:br>
            <a:r>
              <a:rPr lang="bg-BG" sz="3200" b="0" dirty="0"/>
              <a:t>на стоките от категория </a:t>
            </a:r>
            <a:r>
              <a:rPr lang="en-US" sz="3200" dirty="0"/>
              <a:t>Seafood</a:t>
            </a:r>
            <a:endParaRPr lang="bg-BG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420" y="1628800"/>
            <a:ext cx="7355160" cy="432318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USE </a:t>
            </a:r>
            <a:r>
              <a:rPr lang="en-US" dirty="0" err="1"/>
              <a:t>Northwind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GO</a:t>
            </a:r>
          </a:p>
          <a:p>
            <a:pPr marL="82296" indent="0">
              <a:buNone/>
            </a:pPr>
            <a:r>
              <a:rPr lang="en-US" dirty="0"/>
              <a:t>SELECT Category='Seafood', </a:t>
            </a:r>
            <a:r>
              <a:rPr lang="en-US" dirty="0">
                <a:solidFill>
                  <a:schemeClr val="accent2"/>
                </a:solidFill>
              </a:rPr>
              <a:t>SUM(</a:t>
            </a:r>
            <a:r>
              <a:rPr lang="en-US" dirty="0" err="1">
                <a:solidFill>
                  <a:schemeClr val="accent2"/>
                </a:solidFill>
              </a:rPr>
              <a:t>UnitsInStock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 </a:t>
            </a:r>
            <a:r>
              <a:rPr lang="en-US" dirty="0" err="1"/>
              <a:t>TotalQ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AVG(</a:t>
            </a:r>
            <a:r>
              <a:rPr lang="en-US" dirty="0" err="1">
                <a:solidFill>
                  <a:schemeClr val="accent2"/>
                </a:solidFill>
              </a:rPr>
              <a:t>UnitPrice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</a:t>
            </a:r>
            <a:r>
              <a:rPr lang="en-US" dirty="0" err="1"/>
              <a:t>AveragePrice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FROM Categories C JOIN Products P </a:t>
            </a:r>
          </a:p>
          <a:p>
            <a:pPr marL="82296" indent="0">
              <a:buNone/>
            </a:pPr>
            <a:r>
              <a:rPr lang="en-US" dirty="0"/>
              <a:t>ON </a:t>
            </a:r>
            <a:r>
              <a:rPr lang="en-US" dirty="0" err="1"/>
              <a:t>C.CategoryID</a:t>
            </a:r>
            <a:r>
              <a:rPr lang="en-US" dirty="0"/>
              <a:t> = </a:t>
            </a:r>
            <a:r>
              <a:rPr lang="en-US" dirty="0" err="1"/>
              <a:t>P.CategoryID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WHERE </a:t>
            </a:r>
            <a:r>
              <a:rPr lang="en-US" dirty="0" err="1"/>
              <a:t>CategoryName</a:t>
            </a:r>
            <a:r>
              <a:rPr lang="en-US" dirty="0"/>
              <a:t> = 'Seafood'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9C9F-03A6-4943-93E6-A6FD168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C991-431C-4F5B-98FC-61E3B9DA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73C2-308D-4569-9363-7C7F5152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1092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632848" cy="350060"/>
          </a:xfrm>
        </p:spPr>
        <p:txBody>
          <a:bodyPr>
            <a:noAutofit/>
          </a:bodyPr>
          <a:lstStyle/>
          <a:p>
            <a:r>
              <a:rPr lang="bg-BG" sz="3000" dirty="0"/>
              <a:t>Пример на запитвания за извличане на обобщени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64" y="1374684"/>
            <a:ext cx="7818072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bg-BG" dirty="0"/>
              <a:t>За всяка категория стоки да се изведат името на категорията, </a:t>
            </a:r>
            <a:r>
              <a:rPr lang="bg-BG" dirty="0">
                <a:solidFill>
                  <a:schemeClr val="tx2"/>
                </a:solidFill>
              </a:rPr>
              <a:t>общото</a:t>
            </a:r>
            <a:r>
              <a:rPr lang="bg-BG" dirty="0"/>
              <a:t> количество и средна цена.</a:t>
            </a:r>
          </a:p>
          <a:p>
            <a:pPr>
              <a:lnSpc>
                <a:spcPct val="90000"/>
              </a:lnSpc>
            </a:pPr>
            <a:r>
              <a:rPr lang="bg-BG" dirty="0"/>
              <a:t>За всяка стока </a:t>
            </a:r>
            <a:r>
              <a:rPr lang="bg-BG" dirty="0">
                <a:solidFill>
                  <a:schemeClr val="tx2"/>
                </a:solidFill>
              </a:rPr>
              <a:t>общото</a:t>
            </a:r>
            <a:r>
              <a:rPr lang="bg-BG" dirty="0"/>
              <a:t> поръчано количество и средна цена на поръчване. </a:t>
            </a:r>
          </a:p>
          <a:p>
            <a:pPr>
              <a:lnSpc>
                <a:spcPct val="90000"/>
              </a:lnSpc>
            </a:pPr>
            <a:r>
              <a:rPr lang="bg-BG" dirty="0"/>
              <a:t>Да се изведат имената на първите 5 града, от които има най-голям </a:t>
            </a:r>
            <a:r>
              <a:rPr lang="bg-BG" dirty="0">
                <a:solidFill>
                  <a:schemeClr val="tx2"/>
                </a:solidFill>
              </a:rPr>
              <a:t>брой</a:t>
            </a:r>
            <a:r>
              <a:rPr lang="bg-BG" dirty="0"/>
              <a:t> клиенти.</a:t>
            </a:r>
          </a:p>
          <a:p>
            <a:pPr>
              <a:lnSpc>
                <a:spcPct val="90000"/>
              </a:lnSpc>
            </a:pPr>
            <a:r>
              <a:rPr lang="bg-BG" dirty="0"/>
              <a:t>За всеки клиент да се изведат данни за клиента, общия </a:t>
            </a:r>
            <a:r>
              <a:rPr lang="bg-BG" dirty="0">
                <a:solidFill>
                  <a:schemeClr val="tx2"/>
                </a:solidFill>
              </a:rPr>
              <a:t>брой</a:t>
            </a:r>
            <a:r>
              <a:rPr lang="bg-BG" dirty="0"/>
              <a:t> на направените от него поръчки и </a:t>
            </a:r>
            <a:r>
              <a:rPr lang="bg-BG" dirty="0">
                <a:solidFill>
                  <a:schemeClr val="tx2"/>
                </a:solidFill>
              </a:rPr>
              <a:t>общата</a:t>
            </a:r>
            <a:r>
              <a:rPr lang="bg-BG" dirty="0"/>
              <a:t> им стойност.</a:t>
            </a:r>
          </a:p>
          <a:p>
            <a:pPr>
              <a:lnSpc>
                <a:spcPct val="90000"/>
              </a:lnSpc>
            </a:pPr>
            <a:r>
              <a:rPr lang="bg-BG" dirty="0"/>
              <a:t>..........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3E8A-E993-4F91-8575-65DAFDB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E119-74B4-4424-A81A-DE26550A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66F1-8040-4337-A93A-CF840F4B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15120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6578" y="44624"/>
            <a:ext cx="7890080" cy="805482"/>
          </a:xfrm>
        </p:spPr>
        <p:txBody>
          <a:bodyPr>
            <a:no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Пример: имената на първите 5 града, от които има най-голям брой клиенти.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08912" cy="511256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400" dirty="0">
                <a:latin typeface="Arial" charset="0"/>
              </a:rPr>
              <a:t>SELECT TOP 5 </a:t>
            </a:r>
            <a:r>
              <a:rPr lang="bg-BG" sz="2400" dirty="0">
                <a:solidFill>
                  <a:schemeClr val="tx2"/>
                </a:solidFill>
                <a:latin typeface="Arial" charset="0"/>
              </a:rPr>
              <a:t>City</a:t>
            </a:r>
            <a:r>
              <a:rPr lang="bg-BG" sz="2400" dirty="0">
                <a:latin typeface="Arial" charset="0"/>
              </a:rPr>
              <a:t>, </a:t>
            </a:r>
            <a:r>
              <a:rPr lang="bg-BG" sz="2400" dirty="0">
                <a:solidFill>
                  <a:schemeClr val="accent2"/>
                </a:solidFill>
                <a:latin typeface="Arial" charset="0"/>
              </a:rPr>
              <a:t>COUNT</a:t>
            </a:r>
            <a:r>
              <a:rPr lang="bg-BG" sz="2400" dirty="0">
                <a:latin typeface="Arial" charset="0"/>
              </a:rPr>
              <a:t>(*) AS </a:t>
            </a:r>
            <a:r>
              <a:rPr lang="bg-BG" sz="2400" dirty="0" err="1">
                <a:latin typeface="Arial" charset="0"/>
              </a:rPr>
              <a:t>COUNT_Customers</a:t>
            </a:r>
            <a:endParaRPr lang="bg-BG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400" dirty="0">
                <a:latin typeface="Arial" charset="0"/>
              </a:rPr>
              <a:t>FROM Customers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400" dirty="0">
                <a:latin typeface="Arial" charset="0"/>
              </a:rPr>
              <a:t>GROUP BY </a:t>
            </a:r>
            <a:r>
              <a:rPr lang="bg-BG" sz="2400" dirty="0">
                <a:solidFill>
                  <a:schemeClr val="tx2"/>
                </a:solidFill>
                <a:latin typeface="Arial" charset="0"/>
              </a:rPr>
              <a:t>City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400" dirty="0">
                <a:latin typeface="Arial" charset="0"/>
              </a:rPr>
              <a:t>ORDER BY 2 DESC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bg-BG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400" dirty="0">
                <a:latin typeface="Arial" charset="0"/>
              </a:rPr>
              <a:t>Резултат:	</a:t>
            </a:r>
            <a:r>
              <a:rPr lang="en-US" sz="2400" dirty="0">
                <a:latin typeface="Arial" charset="0"/>
              </a:rPr>
              <a:t>City            </a:t>
            </a:r>
            <a:r>
              <a:rPr lang="en-US" sz="2400" dirty="0" err="1">
                <a:latin typeface="Arial" charset="0"/>
              </a:rPr>
              <a:t>COUNT_Customers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--------------- --------------- ------------------------------</a:t>
            </a:r>
          </a:p>
          <a:p>
            <a:pPr lvl="7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London          </a:t>
            </a:r>
            <a:r>
              <a:rPr lang="bg-BG" sz="2400" dirty="0">
                <a:latin typeface="Arial" charset="0"/>
              </a:rPr>
              <a:t>  </a:t>
            </a:r>
            <a:r>
              <a:rPr lang="en-US" sz="2400" dirty="0">
                <a:latin typeface="Arial" charset="0"/>
              </a:rPr>
              <a:t>	6</a:t>
            </a:r>
          </a:p>
          <a:p>
            <a:pPr lvl="7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México D.F.   </a:t>
            </a:r>
            <a:r>
              <a:rPr lang="bg-BG" sz="2400" dirty="0">
                <a:latin typeface="Arial" charset="0"/>
              </a:rPr>
              <a:t>  </a:t>
            </a:r>
            <a:r>
              <a:rPr lang="en-US" sz="2400" dirty="0">
                <a:latin typeface="Arial" charset="0"/>
              </a:rPr>
              <a:t>	5</a:t>
            </a:r>
          </a:p>
          <a:p>
            <a:pPr lvl="7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Sao Paulo       </a:t>
            </a:r>
            <a:r>
              <a:rPr lang="bg-BG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	4</a:t>
            </a:r>
          </a:p>
          <a:p>
            <a:pPr lvl="7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Buenos Aires  </a:t>
            </a:r>
            <a:r>
              <a:rPr lang="bg-BG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	3</a:t>
            </a:r>
          </a:p>
          <a:p>
            <a:pPr lvl="7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Madrid          </a:t>
            </a:r>
            <a:r>
              <a:rPr lang="bg-BG" sz="2400" dirty="0">
                <a:latin typeface="Arial" charset="0"/>
              </a:rPr>
              <a:t>   </a:t>
            </a:r>
            <a:r>
              <a:rPr lang="en-US" sz="2400" dirty="0">
                <a:latin typeface="Arial" charset="0"/>
              </a:rPr>
              <a:t>	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(5 row(s) affected)</a:t>
            </a:r>
            <a:endParaRPr lang="bg-BG" sz="2400" dirty="0">
              <a:latin typeface="Arial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BA4F-24C3-4F01-AA41-112B8048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FEB6-6793-4A7C-AB91-45E23B2D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9BDB-60D9-4D77-8A28-5F9DEF3F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488832" cy="504056"/>
          </a:xfrm>
        </p:spPr>
        <p:txBody>
          <a:bodyPr>
            <a:normAutofit fontScale="90000"/>
          </a:bodyPr>
          <a:lstStyle/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08025" y="1484784"/>
            <a:ext cx="7727950" cy="44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USE </a:t>
            </a:r>
            <a:r>
              <a:rPr lang="en-US" dirty="0" err="1"/>
              <a:t>Northwind</a:t>
            </a:r>
            <a:endParaRPr lang="bg-BG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GO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tx2"/>
                </a:solidFill>
              </a:rPr>
              <a:t>P.ProductID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ProductName</a:t>
            </a:r>
            <a:endParaRPr 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SUM</a:t>
            </a:r>
            <a:r>
              <a:rPr lang="en-US" dirty="0"/>
              <a:t>(Quantity) AS </a:t>
            </a:r>
            <a:r>
              <a:rPr lang="en-US" dirty="0" err="1"/>
              <a:t>Total_quantity</a:t>
            </a: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FROM Products P JOIN [Order Details] OD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ON </a:t>
            </a:r>
            <a:r>
              <a:rPr lang="en-US" dirty="0" err="1"/>
              <a:t>P.ProductID</a:t>
            </a:r>
            <a:r>
              <a:rPr lang="en-US" dirty="0"/>
              <a:t> = </a:t>
            </a:r>
            <a:r>
              <a:rPr lang="en-US" dirty="0" err="1"/>
              <a:t>OD.ProductID</a:t>
            </a: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GROUP BY </a:t>
            </a:r>
            <a:r>
              <a:rPr lang="en-US" dirty="0" err="1">
                <a:solidFill>
                  <a:schemeClr val="tx2"/>
                </a:solidFill>
              </a:rPr>
              <a:t>P.ProductID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ProductName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/>
              <a:t>ORDER BY </a:t>
            </a:r>
            <a:r>
              <a:rPr lang="en-US" dirty="0" err="1"/>
              <a:t>ProductID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C5A5-1D67-48F6-81ED-473682A3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67E1-0550-4BBA-88B4-61AAAC5D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EB33-872C-48E5-9E31-4DC1D407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256580"/>
            <a:ext cx="7793038" cy="320080"/>
          </a:xfrm>
        </p:spPr>
        <p:txBody>
          <a:bodyPr>
            <a:noAutofit/>
          </a:bodyPr>
          <a:lstStyle/>
          <a:p>
            <a:r>
              <a:rPr lang="bg-BG" sz="2800" dirty="0"/>
              <a:t>Частичен синтаксис на </a:t>
            </a:r>
            <a:r>
              <a:rPr lang="en-US" sz="2800" dirty="0"/>
              <a:t>SELECT</a:t>
            </a:r>
            <a:r>
              <a:rPr lang="bg-BG" sz="2800" dirty="0"/>
              <a:t> </a:t>
            </a:r>
            <a:br>
              <a:rPr lang="en-US" sz="2800" dirty="0"/>
            </a:br>
            <a:r>
              <a:rPr lang="bg-BG" sz="2800" dirty="0"/>
              <a:t>с</a:t>
            </a:r>
            <a:r>
              <a:rPr lang="en-US" sz="2800" dirty="0"/>
              <a:t> </a:t>
            </a:r>
            <a:r>
              <a:rPr lang="bg-BG" sz="2800" dirty="0"/>
              <a:t>клауза </a:t>
            </a:r>
            <a:r>
              <a:rPr lang="en-US" sz="2800" dirty="0"/>
              <a:t>GROUP BY</a:t>
            </a:r>
            <a:endParaRPr lang="en-GB" sz="28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21135" y="1484784"/>
            <a:ext cx="7647384" cy="490061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GB" sz="3200" b="1" dirty="0">
                <a:cs typeface="Arial" pitchFamily="34" charset="0"/>
              </a:rPr>
              <a:t>SELECT</a:t>
            </a:r>
            <a:r>
              <a:rPr lang="bg-BG" sz="3200" b="1" dirty="0">
                <a:cs typeface="Arial" pitchFamily="34" charset="0"/>
              </a:rPr>
              <a:t> </a:t>
            </a:r>
            <a:r>
              <a:rPr lang="en-GB" sz="3200" dirty="0"/>
              <a:t>&lt;</a:t>
            </a:r>
            <a:r>
              <a:rPr lang="en-GB" sz="3200" dirty="0" err="1"/>
              <a:t>select_list</a:t>
            </a:r>
            <a:r>
              <a:rPr lang="en-GB" sz="3200" dirty="0"/>
              <a:t>&gt; </a:t>
            </a:r>
          </a:p>
          <a:p>
            <a:pPr marL="109728" indent="0">
              <a:buNone/>
            </a:pPr>
            <a:r>
              <a:rPr lang="bg-BG" sz="3200" b="1" dirty="0">
                <a:cs typeface="Arial" pitchFamily="34" charset="0"/>
              </a:rPr>
              <a:t>FROM</a:t>
            </a:r>
            <a:r>
              <a:rPr lang="bg-BG" sz="3200" dirty="0"/>
              <a:t> </a:t>
            </a:r>
            <a:r>
              <a:rPr lang="en-US" sz="3200" dirty="0"/>
              <a:t>{</a:t>
            </a:r>
            <a:r>
              <a:rPr lang="en-US" sz="3200" dirty="0">
                <a:cs typeface="Tahoma" pitchFamily="34" charset="0"/>
              </a:rPr>
              <a:t>&lt;table</a:t>
            </a:r>
            <a:r>
              <a:rPr lang="bg-BG" sz="3200" dirty="0"/>
              <a:t> </a:t>
            </a:r>
            <a:r>
              <a:rPr lang="en-US" sz="3200" dirty="0">
                <a:cs typeface="Tahoma" pitchFamily="34" charset="0"/>
              </a:rPr>
              <a:t>source&gt;}</a:t>
            </a:r>
            <a:r>
              <a:rPr lang="en-US" dirty="0">
                <a:cs typeface="Tahoma" pitchFamily="34" charset="0"/>
              </a:rPr>
              <a:t>[,…..n</a:t>
            </a:r>
            <a:r>
              <a:rPr lang="en-US" sz="3200" dirty="0">
                <a:cs typeface="Tahoma" pitchFamily="34" charset="0"/>
              </a:rPr>
              <a:t>]</a:t>
            </a:r>
            <a:br>
              <a:rPr lang="en-US" sz="3200" dirty="0"/>
            </a:b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WHERE</a:t>
            </a:r>
            <a:r>
              <a:rPr lang="bg-BG" sz="3200" dirty="0"/>
              <a:t> </a:t>
            </a:r>
            <a:r>
              <a:rPr lang="en-US" sz="3200" dirty="0"/>
              <a:t>&lt;</a:t>
            </a:r>
            <a:r>
              <a:rPr lang="bg-BG" sz="3200" i="1" dirty="0"/>
              <a:t>search_condition</a:t>
            </a:r>
            <a:r>
              <a:rPr lang="en-US" sz="3200" i="1" dirty="0"/>
              <a:t>&gt;</a:t>
            </a:r>
            <a:r>
              <a:rPr lang="bg-BG" sz="3200" dirty="0"/>
              <a:t> ] </a:t>
            </a:r>
            <a:endParaRPr lang="en-US" sz="3200" dirty="0"/>
          </a:p>
          <a:p>
            <a:pPr marL="109728" indent="0">
              <a:buNone/>
            </a:pPr>
            <a:r>
              <a:rPr lang="en-US" dirty="0"/>
              <a:t>[GROUP BY &lt;group by spec&gt; ]</a:t>
            </a:r>
          </a:p>
          <a:p>
            <a:pPr marL="109728" indent="0">
              <a:buNone/>
            </a:pPr>
            <a:r>
              <a:rPr lang="en-US" sz="3200" dirty="0"/>
              <a:t>[</a:t>
            </a:r>
            <a:r>
              <a:rPr lang="en-US" dirty="0"/>
              <a:t>HAVING &lt;</a:t>
            </a:r>
            <a:r>
              <a:rPr lang="bg-BG" i="1" dirty="0"/>
              <a:t>search_condition</a:t>
            </a:r>
            <a:r>
              <a:rPr lang="en-US" i="1" dirty="0"/>
              <a:t>&gt;</a:t>
            </a:r>
            <a:r>
              <a:rPr lang="bg-BG" dirty="0"/>
              <a:t> </a:t>
            </a:r>
            <a:r>
              <a:rPr lang="en-US" dirty="0"/>
              <a:t>]</a:t>
            </a:r>
            <a:br>
              <a:rPr lang="en-US" sz="3200" dirty="0"/>
            </a:b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ORDER</a:t>
            </a:r>
            <a:r>
              <a:rPr lang="bg-BG" sz="3200" dirty="0"/>
              <a:t> </a:t>
            </a:r>
            <a:r>
              <a:rPr lang="bg-BG" sz="3200" b="1" dirty="0">
                <a:cs typeface="Arial" pitchFamily="34" charset="0"/>
              </a:rPr>
              <a:t>BY</a:t>
            </a:r>
            <a:r>
              <a:rPr lang="bg-BG" sz="3200" dirty="0"/>
              <a:t> </a:t>
            </a:r>
            <a:r>
              <a:rPr lang="bg-BG" sz="3200" i="1" dirty="0"/>
              <a:t>order_expression</a:t>
            </a:r>
            <a:r>
              <a:rPr lang="bg-BG" sz="3200" dirty="0"/>
              <a:t> </a:t>
            </a:r>
            <a:br>
              <a:rPr lang="en-US" sz="3200" dirty="0"/>
            </a:br>
            <a:r>
              <a:rPr lang="en-US" sz="3200" dirty="0"/>
              <a:t>			</a:t>
            </a: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ASC</a:t>
            </a:r>
            <a:r>
              <a:rPr lang="bg-BG" sz="3200" dirty="0"/>
              <a:t> | </a:t>
            </a:r>
            <a:r>
              <a:rPr lang="bg-BG" sz="3200" b="1" dirty="0">
                <a:cs typeface="Arial" pitchFamily="34" charset="0"/>
              </a:rPr>
              <a:t>DESC</a:t>
            </a:r>
            <a:r>
              <a:rPr lang="bg-BG" sz="3200" dirty="0"/>
              <a:t> ]</a:t>
            </a:r>
            <a:r>
              <a:rPr lang="en-US" sz="3200" dirty="0"/>
              <a:t>[,…] </a:t>
            </a:r>
            <a:r>
              <a:rPr lang="bg-BG" sz="3200" dirty="0"/>
              <a:t>] </a:t>
            </a:r>
          </a:p>
          <a:p>
            <a:pPr eaLnBrk="1" hangingPunct="1"/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AC7F-793E-4E18-8B71-BF45947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9640D1F-6DFE-4024-BA86-CA0B1616F315}" type="datetimeFigureOut">
              <a:rPr lang="bg-BG" smtClean="0"/>
              <a:t>2.11.2019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4EEC-7F1A-41B5-8BDC-58E05A6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A1C6-A446-4DA4-AEE9-C8096B68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 dirty="0"/>
              <a:t>Икономически университет - Варна</a:t>
            </a:r>
          </a:p>
        </p:txBody>
      </p:sp>
    </p:spTree>
    <p:extLst>
      <p:ext uri="{BB962C8B-B14F-4D97-AF65-F5344CB8AC3E}">
        <p14:creationId xmlns:p14="http://schemas.microsoft.com/office/powerpoint/2010/main" val="29665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2095</Words>
  <Application>Microsoft Office PowerPoint</Application>
  <PresentationFormat>On-screen Show (4:3)</PresentationFormat>
  <Paragraphs>443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Wingdings</vt:lpstr>
      <vt:lpstr>Office Theme</vt:lpstr>
      <vt:lpstr>PowerPoint Presentation</vt:lpstr>
      <vt:lpstr>Обобщаващи (Агрегатни ) функции</vt:lpstr>
      <vt:lpstr>Обобщаващи (Агрегатни ) функции</vt:lpstr>
      <vt:lpstr>Примери:</vt:lpstr>
      <vt:lpstr>Общо налично количество и средна цена  на стоките от категория Seafood</vt:lpstr>
      <vt:lpstr>Пример на запитвания за извличане на обобщени данни</vt:lpstr>
      <vt:lpstr>Пример: имената на първите 5 града, от които има най-голям брой клиенти.</vt:lpstr>
      <vt:lpstr>Пример:</vt:lpstr>
      <vt:lpstr>Частичен синтаксис на SELECT  с клауза GROUP BY</vt:lpstr>
      <vt:lpstr>Клауза  GROUP BY</vt:lpstr>
      <vt:lpstr>Особености списъка за избор при използване  на клаузата GROUP BY</vt:lpstr>
      <vt:lpstr>Стъпки при изпълнение на SELECT  с клаузa GROUP BY</vt:lpstr>
      <vt:lpstr>Пример:</vt:lpstr>
      <vt:lpstr>Ограничаване на редовете,  включвани в групите</vt:lpstr>
      <vt:lpstr>Стъпки при изпълнение на SELECT с клаузи WHERE и GROUP BY</vt:lpstr>
      <vt:lpstr>Задаване на условие за групите, които да се изведат в резултата</vt:lpstr>
      <vt:lpstr>Пример на използване на  клауза HAVING </vt:lpstr>
      <vt:lpstr>Особености при задаване на HAVING</vt:lpstr>
      <vt:lpstr>Пример на използване на  клауза HAVING </vt:lpstr>
      <vt:lpstr>Стъпки при изпълнение на SELECT  с клауза HAVING</vt:lpstr>
      <vt:lpstr>Пример на използване на клаузи WHERE и HAVING едновременно</vt:lpstr>
      <vt:lpstr>Групиране и обобщаване  на данни от свързани таблици</vt:lpstr>
      <vt:lpstr>Пример:</vt:lpstr>
      <vt:lpstr>PowerPoint Presentation</vt:lpstr>
      <vt:lpstr>Пример:</vt:lpstr>
      <vt:lpstr>PowerPoint Presentation</vt:lpstr>
      <vt:lpstr>Пример:</vt:lpstr>
      <vt:lpstr>PowerPoint Presentation</vt:lpstr>
      <vt:lpstr>Справка за общата стойност на поръчаните стоки по години на поръчване</vt:lpstr>
      <vt:lpstr>Използване на клауза GROUP BY с клауза ROLLUP - пример</vt:lpstr>
      <vt:lpstr>PowerPoint Presentation</vt:lpstr>
      <vt:lpstr>Пояснения - Резултатът съдържа:</vt:lpstr>
      <vt:lpstr>Пример на GROUP BY с клауза ROLLUP и ORDER BY</vt:lpstr>
      <vt:lpstr>PowerPoint Presentation</vt:lpstr>
      <vt:lpstr>Използване на клауза GROUP BY с клауза ROLLUP</vt:lpstr>
      <vt:lpstr>Използване на клауза GROUP BY с клауза ROLLUP</vt:lpstr>
      <vt:lpstr>Пример за използване на ROLLUP с повече от две колони за групиране:  извличане на обща стойност на поръчаните стоки по клиенти, стоки и година на поръчване</vt:lpstr>
      <vt:lpstr>PowerPoint Presentation</vt:lpstr>
      <vt:lpstr>PowerPoint Presentation</vt:lpstr>
      <vt:lpstr>Използване на клауза  GROUP BY с клауза CUBE</vt:lpstr>
      <vt:lpstr>Пример на използване на клауза  GROUP BY с  CUBE</vt:lpstr>
      <vt:lpstr>PowerPoint Presentation</vt:lpstr>
      <vt:lpstr>PowerPoint Presentation</vt:lpstr>
      <vt:lpstr>Пример:</vt:lpstr>
      <vt:lpstr>Резултатът ще съдържа:</vt:lpstr>
      <vt:lpstr>PowerPoint Presentation</vt:lpstr>
      <vt:lpstr>Частичен синтаксис на SELECT  с клауза GROUP BY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Иван К.</cp:lastModifiedBy>
  <cp:revision>108</cp:revision>
  <dcterms:created xsi:type="dcterms:W3CDTF">2017-02-09T15:40:47Z</dcterms:created>
  <dcterms:modified xsi:type="dcterms:W3CDTF">2019-11-02T17:05:11Z</dcterms:modified>
</cp:coreProperties>
</file>