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8" r:id="rId2"/>
    <p:sldId id="362" r:id="rId3"/>
    <p:sldId id="366" r:id="rId4"/>
    <p:sldId id="367" r:id="rId5"/>
    <p:sldId id="364" r:id="rId6"/>
    <p:sldId id="381" r:id="rId7"/>
    <p:sldId id="382" r:id="rId8"/>
    <p:sldId id="384" r:id="rId9"/>
    <p:sldId id="383" r:id="rId10"/>
    <p:sldId id="385" r:id="rId11"/>
    <p:sldId id="386" r:id="rId12"/>
    <p:sldId id="388" r:id="rId13"/>
    <p:sldId id="387" r:id="rId14"/>
    <p:sldId id="389" r:id="rId15"/>
    <p:sldId id="365" r:id="rId16"/>
    <p:sldId id="357" r:id="rId17"/>
    <p:sldId id="378" r:id="rId18"/>
    <p:sldId id="379" r:id="rId19"/>
    <p:sldId id="316" r:id="rId20"/>
    <p:sldId id="380" r:id="rId21"/>
    <p:sldId id="291" r:id="rId22"/>
    <p:sldId id="368" r:id="rId23"/>
    <p:sldId id="328" r:id="rId24"/>
    <p:sldId id="303" r:id="rId25"/>
    <p:sldId id="377" r:id="rId26"/>
    <p:sldId id="304" r:id="rId27"/>
    <p:sldId id="376" r:id="rId28"/>
    <p:sldId id="360" r:id="rId29"/>
    <p:sldId id="359" r:id="rId30"/>
    <p:sldId id="374" r:id="rId31"/>
    <p:sldId id="375" r:id="rId32"/>
    <p:sldId id="272" r:id="rId33"/>
    <p:sldId id="310" r:id="rId34"/>
    <p:sldId id="371" r:id="rId35"/>
    <p:sldId id="294" r:id="rId36"/>
    <p:sldId id="372" r:id="rId37"/>
    <p:sldId id="373" r:id="rId38"/>
    <p:sldId id="318" r:id="rId39"/>
    <p:sldId id="307" r:id="rId40"/>
    <p:sldId id="370" r:id="rId41"/>
    <p:sldId id="309" r:id="rId42"/>
    <p:sldId id="369" r:id="rId43"/>
    <p:sldId id="306" r:id="rId44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652" autoAdjust="0"/>
  </p:normalViewPr>
  <p:slideViewPr>
    <p:cSldViewPr>
      <p:cViewPr varScale="1">
        <p:scale>
          <a:sx n="68" d="100"/>
          <a:sy n="68" d="100"/>
        </p:scale>
        <p:origin x="188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34C93-1EC0-44A9-8712-AAA506F2B28E}" type="datetimeFigureOut">
              <a:rPr lang="bg-BG" smtClean="0"/>
              <a:t>24.11.2019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7C252-C0CD-42F4-9602-56B40C5918F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74092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44737-36F9-4B1E-B409-63DBD704F8E4}" type="datetimeFigureOut">
              <a:rPr lang="bg-BG" smtClean="0"/>
              <a:t>24.11.2019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AB04C-4F00-4932-A2BB-00153CA24D3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1243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/>
              <a:t>Ако се зададе стойност по подразбиране, то тази колона може да бъде прескочена при добавяне на нови записи в таблицата.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AB04C-4F00-4932-A2BB-00153CA24D36}" type="slidenum">
              <a:rPr lang="bg-BG" smtClean="0"/>
              <a:t>16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66309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/>
              <a:t>Увеличава с 2% цената на всички продукти от категорията </a:t>
            </a:r>
            <a:r>
              <a:rPr lang="en-US"/>
              <a:t>Seafood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AB04C-4F00-4932-A2BB-00153CA24D36}" type="slidenum">
              <a:rPr lang="bg-BG" smtClean="0"/>
              <a:t>36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9995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/>
              <a:t>Намалява с 2% цената на всички продукти от категорията </a:t>
            </a:r>
            <a:r>
              <a:rPr lang="en-US"/>
              <a:t>Seafood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AB04C-4F00-4932-A2BB-00153CA24D36}" type="slidenum">
              <a:rPr lang="bg-BG" smtClean="0"/>
              <a:t>37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42822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/>
              <a:t>Задава стойност за колоната </a:t>
            </a:r>
            <a:r>
              <a:rPr lang="en-US"/>
              <a:t>num_orders </a:t>
            </a:r>
            <a:r>
              <a:rPr lang="bg-BG"/>
              <a:t>за всеки клиент  = броя на направените от него поръчки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AB04C-4F00-4932-A2BB-00153CA24D36}" type="slidenum">
              <a:rPr lang="bg-BG" smtClean="0"/>
              <a:t>38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865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/>
              <a:t>Изтрива всички клиенти, които не са направили поръчки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AB04C-4F00-4932-A2BB-00153CA24D36}" type="slidenum">
              <a:rPr lang="bg-BG" smtClean="0"/>
              <a:t>40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32962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/>
              <a:t>Изтрива всички поръчки с клиенти от град </a:t>
            </a:r>
            <a:r>
              <a:rPr lang="en-US"/>
              <a:t>Varna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AB04C-4F00-4932-A2BB-00153CA24D36}" type="slidenum">
              <a:rPr lang="bg-BG" smtClean="0"/>
              <a:t>42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41167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AB04C-4F00-4932-A2BB-00153CA24D36}" type="slidenum">
              <a:rPr lang="bg-BG" smtClean="0"/>
              <a:t>21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64607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AB04C-4F00-4932-A2BB-00153CA24D36}" type="slidenum">
              <a:rPr lang="bg-BG" smtClean="0"/>
              <a:t>22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8439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WITH CHECK | WITH NOCHECK </a:t>
            </a:r>
            <a:r>
              <a:rPr lang="bg-BG"/>
              <a:t> - проверка или не на съществуващите в таблицата записи дали отговарят на ограничението.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AB04C-4F00-4932-A2BB-00153CA24D36}" type="slidenum">
              <a:rPr lang="bg-BG" smtClean="0"/>
              <a:t>26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8929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/>
              <a:t>Създава ограничение за таблицата Клиенти, което следи дали телефонът започва с +359. Съществуващите записи няма да бъдат проверявани.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AB04C-4F00-4932-A2BB-00153CA24D36}" type="slidenum">
              <a:rPr lang="bg-BG" smtClean="0"/>
              <a:t>27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96536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AB04C-4F00-4932-A2BB-00153CA24D36}" type="slidenum">
              <a:rPr lang="bg-BG" smtClean="0"/>
              <a:t>29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9433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AB04C-4F00-4932-A2BB-00153CA24D36}" type="slidenum">
              <a:rPr lang="bg-BG" smtClean="0"/>
              <a:t>30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1242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AB04C-4F00-4932-A2BB-00153CA24D36}" type="slidenum">
              <a:rPr lang="bg-BG" smtClean="0"/>
              <a:t>31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85727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CREATE TABLE EmployeeOrders</a:t>
            </a:r>
          </a:p>
          <a:p>
            <a:r>
              <a:rPr lang="en-US"/>
              <a:t>(EmployeeIDINT, LastNamenvarchar(25)</a:t>
            </a:r>
          </a:p>
          <a:p>
            <a:r>
              <a:rPr lang="en-US"/>
              <a:t>, FirstNamenvarchar(10)</a:t>
            </a:r>
          </a:p>
          <a:p>
            <a:r>
              <a:rPr lang="en-US"/>
              <a:t>, Total Money, Count_OrdersINT</a:t>
            </a:r>
          </a:p>
          <a:p>
            <a:r>
              <a:rPr lang="en-US"/>
              <a:t>, CreateDateDate DEFAULT GetDate())</a:t>
            </a:r>
          </a:p>
          <a:p>
            <a:endParaRPr lang="en-US"/>
          </a:p>
          <a:p>
            <a:r>
              <a:rPr lang="ru-RU"/>
              <a:t>В таблицата EmployeeOrdersда се добавят данни за служителите и общата стойност на приетите от тях поръчки и общия брой на поръчките, които се извличат от съответните таблици на Northwind.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AB04C-4F00-4932-A2BB-00153CA24D36}" type="slidenum">
              <a:rPr lang="bg-BG" smtClean="0"/>
              <a:t>32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116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ln w="9525"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0D1F-6DFE-4024-BA86-CA0B1616F315}" type="datetimeFigureOut">
              <a:rPr lang="bg-BG" smtClean="0"/>
              <a:t>24.11.2019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/>
              <a:t>Икобомически университет - Варна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http://digital.ue-varna.bg/assets/img/iu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491" y="116632"/>
            <a:ext cx="705929" cy="70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734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0D1F-6DFE-4024-BA86-CA0B1616F315}" type="datetimeFigureOut">
              <a:rPr lang="bg-BG" smtClean="0"/>
              <a:t>24.11.2019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C924-A878-491C-9ED4-5164DA6E4A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3939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0D1F-6DFE-4024-BA86-CA0B1616F315}" type="datetimeFigureOut">
              <a:rPr lang="bg-BG" smtClean="0"/>
              <a:t>24.11.2019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C924-A878-491C-9ED4-5164DA6E4A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4864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0D1F-6DFE-4024-BA86-CA0B1616F315}" type="datetimeFigureOut">
              <a:rPr lang="bg-BG" smtClean="0"/>
              <a:t>24.11.2019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C924-A878-491C-9ED4-5164DA6E4A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08493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0D1F-6DFE-4024-BA86-CA0B1616F315}" type="datetimeFigureOut">
              <a:rPr lang="bg-BG" smtClean="0"/>
              <a:t>24.11.2019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C924-A878-491C-9ED4-5164DA6E4A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8691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0D1F-6DFE-4024-BA86-CA0B1616F315}" type="datetimeFigureOut">
              <a:rPr lang="bg-BG" smtClean="0"/>
              <a:t>24.11.2019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C924-A878-491C-9ED4-5164DA6E4A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06027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0D1F-6DFE-4024-BA86-CA0B1616F315}" type="datetimeFigureOut">
              <a:rPr lang="bg-BG" smtClean="0"/>
              <a:t>24.11.2019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C924-A878-491C-9ED4-5164DA6E4A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2846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0D1F-6DFE-4024-BA86-CA0B1616F315}" type="datetimeFigureOut">
              <a:rPr lang="bg-BG" smtClean="0"/>
              <a:t>24.11.2019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C924-A878-491C-9ED4-5164DA6E4A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2511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0D1F-6DFE-4024-BA86-CA0B1616F315}" type="datetimeFigureOut">
              <a:rPr lang="bg-BG" smtClean="0"/>
              <a:t>24.11.2019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C924-A878-491C-9ED4-5164DA6E4A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80639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0D1F-6DFE-4024-BA86-CA0B1616F315}" type="datetimeFigureOut">
              <a:rPr lang="bg-BG" smtClean="0"/>
              <a:t>24.11.2019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C924-A878-491C-9ED4-5164DA6E4A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9906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0D1F-6DFE-4024-BA86-CA0B1616F315}" type="datetimeFigureOut">
              <a:rPr lang="bg-BG" smtClean="0"/>
              <a:t>24.11.2019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C924-A878-491C-9ED4-5164DA6E4A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129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40D1F-6DFE-4024-BA86-CA0B1616F315}" type="datetimeFigureOut">
              <a:rPr lang="bg-BG" smtClean="0"/>
              <a:t>24.11.2019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C924-A878-491C-9ED4-5164DA6E4A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216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bg-BG" dirty="0"/>
              <a:t>БАЗИ ОТ ДАННИ</a:t>
            </a:r>
          </a:p>
          <a:p>
            <a:pPr marL="0" indent="0">
              <a:buNone/>
            </a:pPr>
            <a:r>
              <a:rPr lang="en-US" dirty="0"/>
              <a:t>SQL </a:t>
            </a:r>
            <a:r>
              <a:rPr lang="en-US"/>
              <a:t>– </a:t>
            </a:r>
            <a:r>
              <a:rPr lang="bg-BG"/>
              <a:t>създаване на таблици и управление на съдържание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2852936"/>
            <a:ext cx="4240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/>
              <a:t>доц. </a:t>
            </a:r>
            <a:r>
              <a:rPr lang="bg-BG" dirty="0"/>
              <a:t>д-р Иван Куюмджиев</a:t>
            </a:r>
          </a:p>
          <a:p>
            <a:r>
              <a:rPr lang="bg-BG"/>
              <a:t>Катедра </a:t>
            </a:r>
            <a:r>
              <a:rPr lang="bg-BG" dirty="0"/>
              <a:t>Информатика</a:t>
            </a:r>
          </a:p>
          <a:p>
            <a:r>
              <a:rPr lang="bg-BG" dirty="0"/>
              <a:t>Икономически университет – Варна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6AFA4-D678-4CC6-9283-ABDFE93799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67" t="23947" r="-5189" b="34325"/>
          <a:stretch/>
        </p:blipFill>
        <p:spPr>
          <a:xfrm>
            <a:off x="-972616" y="4304144"/>
            <a:ext cx="10585176" cy="213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282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1929FFB-FD8A-49F5-8D9E-D70D6C9F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/>
              <a:t>Дефиниция на колона. Типове данни</a:t>
            </a:r>
            <a:endParaRPr lang="bg-BG" sz="32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2CDAB8-E3F3-4BF9-8041-B6C796F99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u="sng"/>
              <a:t>Паричен тип и десетична запетая</a:t>
            </a:r>
            <a:endParaRPr lang="en-US" u="sng"/>
          </a:p>
          <a:p>
            <a:r>
              <a:rPr lang="bg-BG">
                <a:solidFill>
                  <a:schemeClr val="accent2"/>
                </a:solidFill>
              </a:rPr>
              <a:t>SmallMoney</a:t>
            </a:r>
            <a:r>
              <a:rPr lang="bg-BG"/>
              <a:t> - 214,748.3648 до 214,748.3647 </a:t>
            </a:r>
          </a:p>
          <a:p>
            <a:r>
              <a:rPr lang="bg-BG">
                <a:solidFill>
                  <a:schemeClr val="accent2"/>
                </a:solidFill>
              </a:rPr>
              <a:t>Money</a:t>
            </a:r>
            <a:r>
              <a:rPr lang="bg-BG"/>
              <a:t> -922,337,203,685,477.5808 до 922,337,203,685,477.5807</a:t>
            </a:r>
          </a:p>
          <a:p>
            <a:r>
              <a:rPr lang="en-US">
                <a:solidFill>
                  <a:schemeClr val="accent2"/>
                </a:solidFill>
              </a:rPr>
              <a:t>Decimal</a:t>
            </a:r>
            <a:r>
              <a:rPr lang="en-US"/>
              <a:t> </a:t>
            </a:r>
            <a:r>
              <a:rPr lang="bg-BG"/>
              <a:t>(</a:t>
            </a:r>
            <a:r>
              <a:rPr lang="en-US"/>
              <a:t>p,s) p – </a:t>
            </a:r>
            <a:r>
              <a:rPr lang="bg-BG"/>
              <a:t>общ брой цифри, </a:t>
            </a:r>
            <a:r>
              <a:rPr lang="en-US"/>
              <a:t>s- </a:t>
            </a:r>
            <a:r>
              <a:rPr lang="bg-BG"/>
              <a:t>цифри след дес. зап.–10^38 + 1 до 10^38 – 1 . размер </a:t>
            </a:r>
          </a:p>
          <a:p>
            <a:pPr lvl="1"/>
            <a:r>
              <a:rPr lang="bg-BG"/>
              <a:t>за p от 1–9  5 байта; </a:t>
            </a:r>
          </a:p>
          <a:p>
            <a:pPr lvl="1"/>
            <a:r>
              <a:rPr lang="bg-BG"/>
              <a:t>за p от 10–19  9 байта;</a:t>
            </a:r>
          </a:p>
          <a:p>
            <a:pPr lvl="1"/>
            <a:r>
              <a:rPr lang="bg-BG"/>
              <a:t>за p от 20–28, размерът е  13; </a:t>
            </a:r>
          </a:p>
          <a:p>
            <a:pPr lvl="1"/>
            <a:r>
              <a:rPr lang="bg-BG"/>
              <a:t>за  p от 29–38, размерът е  17.</a:t>
            </a:r>
          </a:p>
        </p:txBody>
      </p:sp>
    </p:spTree>
    <p:extLst>
      <p:ext uri="{BB962C8B-B14F-4D97-AF65-F5344CB8AC3E}">
        <p14:creationId xmlns:p14="http://schemas.microsoft.com/office/powerpoint/2010/main" val="97951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1929FFB-FD8A-49F5-8D9E-D70D6C9F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/>
              <a:t>Дефиниция на колона. Типове данни</a:t>
            </a:r>
            <a:endParaRPr lang="bg-BG" sz="32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2CDAB8-E3F3-4BF9-8041-B6C796F99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bg-BG" u="sng"/>
              <a:t>Текстови полета</a:t>
            </a:r>
            <a:endParaRPr lang="en-US" u="sng"/>
          </a:p>
          <a:p>
            <a:r>
              <a:rPr lang="en-US">
                <a:solidFill>
                  <a:schemeClr val="accent2"/>
                </a:solidFill>
              </a:rPr>
              <a:t>char() </a:t>
            </a:r>
            <a:r>
              <a:rPr lang="en-US"/>
              <a:t>– </a:t>
            </a:r>
            <a:r>
              <a:rPr lang="bg-BG"/>
              <a:t>използва се за текст с фиксирана дължина (напр. булстат, егн и т.н.). Ако е дефиниран тип </a:t>
            </a:r>
            <a:r>
              <a:rPr lang="en-US"/>
              <a:t>char(10) </a:t>
            </a:r>
            <a:r>
              <a:rPr lang="bg-BG"/>
              <a:t>полето ще заема 10 байта за всеки ред от таблицата, без значение каква част от него е заета.</a:t>
            </a:r>
          </a:p>
          <a:p>
            <a:r>
              <a:rPr lang="en-US">
                <a:solidFill>
                  <a:schemeClr val="accent2"/>
                </a:solidFill>
              </a:rPr>
              <a:t>varchar()</a:t>
            </a:r>
            <a:r>
              <a:rPr lang="bg-BG">
                <a:solidFill>
                  <a:schemeClr val="accent2"/>
                </a:solidFill>
              </a:rPr>
              <a:t> </a:t>
            </a:r>
            <a:r>
              <a:rPr lang="bg-BG"/>
              <a:t>– използва се за текст с променлива дължина. За всеки ред полето ще заема толкова байта, колкото символа е дълъг текста – например за поле с тип </a:t>
            </a:r>
            <a:r>
              <a:rPr lang="en-US"/>
              <a:t>varchar(50) </a:t>
            </a:r>
            <a:r>
              <a:rPr lang="bg-BG"/>
              <a:t>и стойност „</a:t>
            </a:r>
            <a:r>
              <a:rPr lang="en-US"/>
              <a:t>tri</a:t>
            </a:r>
            <a:r>
              <a:rPr lang="bg-BG"/>
              <a:t>“ ще бъдат използвани </a:t>
            </a:r>
            <a:r>
              <a:rPr lang="en-US"/>
              <a:t>3</a:t>
            </a:r>
            <a:r>
              <a:rPr lang="bg-BG"/>
              <a:t> байта</a:t>
            </a:r>
            <a:r>
              <a:rPr lang="en-US"/>
              <a:t> + </a:t>
            </a:r>
            <a:r>
              <a:rPr lang="bg-BG"/>
              <a:t>задължителни 2 служебни.</a:t>
            </a:r>
          </a:p>
          <a:p>
            <a:r>
              <a:rPr lang="en-US">
                <a:solidFill>
                  <a:srgbClr val="FF0000"/>
                </a:solidFill>
              </a:rPr>
              <a:t>text</a:t>
            </a:r>
            <a:r>
              <a:rPr lang="en-US"/>
              <a:t> – </a:t>
            </a:r>
            <a:r>
              <a:rPr lang="bg-BG"/>
              <a:t>остарял тип за съхраняване на дълъг текст. Вместо него може да се използва </a:t>
            </a:r>
            <a:r>
              <a:rPr lang="en-US"/>
              <a:t>varchar(max)</a:t>
            </a:r>
            <a:endParaRPr lang="bg-BG"/>
          </a:p>
          <a:p>
            <a:r>
              <a:rPr lang="en-US">
                <a:solidFill>
                  <a:schemeClr val="accent2"/>
                </a:solidFill>
              </a:rPr>
              <a:t>nchar()</a:t>
            </a:r>
            <a:r>
              <a:rPr lang="bg-BG">
                <a:solidFill>
                  <a:schemeClr val="accent2"/>
                </a:solidFill>
              </a:rPr>
              <a:t>,</a:t>
            </a:r>
            <a:r>
              <a:rPr lang="en-US">
                <a:solidFill>
                  <a:schemeClr val="accent2"/>
                </a:solidFill>
              </a:rPr>
              <a:t>nvarchar()</a:t>
            </a:r>
            <a:r>
              <a:rPr lang="bg-BG"/>
              <a:t> – за разлика от </a:t>
            </a:r>
            <a:r>
              <a:rPr lang="en-US"/>
              <a:t>char </a:t>
            </a:r>
            <a:r>
              <a:rPr lang="bg-BG"/>
              <a:t>и </a:t>
            </a:r>
            <a:r>
              <a:rPr lang="en-US"/>
              <a:t>varchar </a:t>
            </a:r>
            <a:r>
              <a:rPr lang="bg-BG"/>
              <a:t>при тези типове може да се съхранява </a:t>
            </a:r>
            <a:r>
              <a:rPr lang="en-US"/>
              <a:t>Unicode </a:t>
            </a:r>
            <a:r>
              <a:rPr lang="bg-BG"/>
              <a:t>в базата данни. Заемат двойно повече място от обикновените типове (</a:t>
            </a:r>
            <a:r>
              <a:rPr lang="en-US"/>
              <a:t>nchar(10) </a:t>
            </a:r>
            <a:r>
              <a:rPr lang="bg-BG"/>
              <a:t>ще заема по 20 байта)</a:t>
            </a:r>
          </a:p>
        </p:txBody>
      </p:sp>
    </p:spTree>
    <p:extLst>
      <p:ext uri="{BB962C8B-B14F-4D97-AF65-F5344CB8AC3E}">
        <p14:creationId xmlns:p14="http://schemas.microsoft.com/office/powerpoint/2010/main" val="309939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1929FFB-FD8A-49F5-8D9E-D70D6C9F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/>
              <a:t>Дефиниция на колона. Типове данни</a:t>
            </a:r>
            <a:endParaRPr lang="bg-BG" sz="32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2CDAB8-E3F3-4BF9-8041-B6C796F99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accent2"/>
                </a:solidFill>
              </a:rPr>
              <a:t>Binary</a:t>
            </a:r>
            <a:r>
              <a:rPr lang="en-US"/>
              <a:t>, </a:t>
            </a:r>
            <a:r>
              <a:rPr lang="en-US">
                <a:solidFill>
                  <a:schemeClr val="accent2"/>
                </a:solidFill>
              </a:rPr>
              <a:t>varbinary</a:t>
            </a:r>
            <a:r>
              <a:rPr lang="en-US"/>
              <a:t>() </a:t>
            </a:r>
            <a:r>
              <a:rPr lang="bg-BG"/>
              <a:t>– за съхранение на файлове в базата данни</a:t>
            </a:r>
          </a:p>
        </p:txBody>
      </p:sp>
    </p:spTree>
    <p:extLst>
      <p:ext uri="{BB962C8B-B14F-4D97-AF65-F5344CB8AC3E}">
        <p14:creationId xmlns:p14="http://schemas.microsoft.com/office/powerpoint/2010/main" val="277329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1929FFB-FD8A-49F5-8D9E-D70D6C9F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/>
              <a:t>Дефиниция на колона. Типове данни</a:t>
            </a:r>
            <a:endParaRPr lang="bg-BG" sz="32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2CDAB8-E3F3-4BF9-8041-B6C796F99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u="sng"/>
              <a:t>Дати</a:t>
            </a:r>
            <a:endParaRPr lang="en-US" u="sng"/>
          </a:p>
          <a:p>
            <a:r>
              <a:rPr lang="en-US">
                <a:solidFill>
                  <a:schemeClr val="accent2"/>
                </a:solidFill>
              </a:rPr>
              <a:t>Smalldatetime</a:t>
            </a:r>
            <a:r>
              <a:rPr lang="en-US"/>
              <a:t> – </a:t>
            </a:r>
            <a:r>
              <a:rPr lang="bg-BG"/>
              <a:t>точност до минутата, 4 байта. 1 ануари 1900 до 6 юни 2079,</a:t>
            </a:r>
          </a:p>
          <a:p>
            <a:r>
              <a:rPr lang="en-US">
                <a:solidFill>
                  <a:schemeClr val="accent2"/>
                </a:solidFill>
              </a:rPr>
              <a:t>Datetime</a:t>
            </a:r>
            <a:r>
              <a:rPr lang="en-US"/>
              <a:t> – </a:t>
            </a:r>
            <a:r>
              <a:rPr lang="bg-BG"/>
              <a:t>точност до милисекунда 8 байта. 1 януари 1753 до 31 декември 9999</a:t>
            </a:r>
          </a:p>
          <a:p>
            <a:r>
              <a:rPr lang="en-US">
                <a:solidFill>
                  <a:schemeClr val="accent2"/>
                </a:solidFill>
              </a:rPr>
              <a:t>Date</a:t>
            </a:r>
            <a:r>
              <a:rPr lang="en-US"/>
              <a:t> – </a:t>
            </a:r>
            <a:r>
              <a:rPr lang="bg-BG"/>
              <a:t>точност до ден. 3 байта</a:t>
            </a:r>
          </a:p>
        </p:txBody>
      </p:sp>
    </p:spTree>
    <p:extLst>
      <p:ext uri="{BB962C8B-B14F-4D97-AF65-F5344CB8AC3E}">
        <p14:creationId xmlns:p14="http://schemas.microsoft.com/office/powerpoint/2010/main" val="40574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1929FFB-FD8A-49F5-8D9E-D70D6C9F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/>
              <a:t>Дефиниция на колона. Типове данни</a:t>
            </a:r>
            <a:endParaRPr lang="bg-BG" sz="32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2CDAB8-E3F3-4BF9-8041-B6C796F99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>
                <a:solidFill>
                  <a:schemeClr val="accent2"/>
                </a:solidFill>
              </a:rPr>
              <a:t>Bit</a:t>
            </a:r>
            <a:endParaRPr lang="bg-BG" sz="960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bg-BG" sz="9600"/>
              <a:t>0 - 1</a:t>
            </a:r>
          </a:p>
        </p:txBody>
      </p:sp>
    </p:spTree>
    <p:extLst>
      <p:ext uri="{BB962C8B-B14F-4D97-AF65-F5344CB8AC3E}">
        <p14:creationId xmlns:p14="http://schemas.microsoft.com/office/powerpoint/2010/main" val="286662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400" y="188640"/>
            <a:ext cx="7715200" cy="562074"/>
          </a:xfrm>
        </p:spPr>
        <p:txBody>
          <a:bodyPr>
            <a:normAutofit fontScale="90000"/>
          </a:bodyPr>
          <a:lstStyle/>
          <a:p>
            <a:r>
              <a:rPr lang="bg-BG" sz="3200" b="0"/>
              <a:t>Създаване на ограничения</a:t>
            </a:r>
            <a:endParaRPr lang="bg-BG" sz="32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420" y="1628800"/>
            <a:ext cx="7355160" cy="4323184"/>
          </a:xfrm>
        </p:spPr>
        <p:txBody>
          <a:bodyPr>
            <a:normAutofit/>
          </a:bodyPr>
          <a:lstStyle/>
          <a:p>
            <a:r>
              <a:rPr lang="bg-BG"/>
              <a:t>На ниво колона – ако кодът е в дефиницията на колоната. Могат да включват само една колона</a:t>
            </a:r>
          </a:p>
          <a:p>
            <a:r>
              <a:rPr lang="bg-BG"/>
              <a:t>На ниво таблица – изписват се след дефиниране на колоните. Могат да включват повече от 1 колона (например при съставен ПК)</a:t>
            </a:r>
            <a:endParaRPr lang="bg-B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59C9F-03A6-4943-93E6-A6FD16846D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24.11.2019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CC991-431C-4F5B-98FC-61E3B9DAC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D73C2-308D-4569-9363-7C7F51520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 dirty="0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210929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7632848" cy="350060"/>
          </a:xfrm>
        </p:spPr>
        <p:txBody>
          <a:bodyPr>
            <a:noAutofit/>
          </a:bodyPr>
          <a:lstStyle/>
          <a:p>
            <a:r>
              <a:rPr lang="bg-BG" sz="3000"/>
              <a:t>Първичен ключ</a:t>
            </a:r>
            <a:endParaRPr lang="bg-BG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964" y="1374684"/>
            <a:ext cx="7818072" cy="48006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/>
              <a:t>CREATE TABLE Employees (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/>
              <a:t>EmployeeID char(6) </a:t>
            </a:r>
            <a:r>
              <a:rPr lang="en-US">
                <a:solidFill>
                  <a:schemeClr val="accent2"/>
                </a:solidFill>
              </a:rPr>
              <a:t>PRIMARY KEY</a:t>
            </a:r>
            <a:r>
              <a:rPr lang="en-US"/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/>
              <a:t>FirstName varchar(20),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/>
              <a:t>LastName varchar(20),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/>
              <a:t>Country varchar(40) </a:t>
            </a:r>
            <a:r>
              <a:rPr lang="en-US">
                <a:solidFill>
                  <a:schemeClr val="accent2"/>
                </a:solidFill>
              </a:rPr>
              <a:t>DEFAULT ‘Bulgaria’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/>
              <a:t>)</a:t>
            </a:r>
            <a:endParaRPr lang="bg-B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D3E8A-E993-4F91-8575-65DAFDB9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24.11.2019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AE119-74B4-4424-A81A-DE26550A9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E66F1-8040-4337-A93A-CF840F4B6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 dirty="0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151208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7632848" cy="350060"/>
          </a:xfrm>
        </p:spPr>
        <p:txBody>
          <a:bodyPr>
            <a:noAutofit/>
          </a:bodyPr>
          <a:lstStyle/>
          <a:p>
            <a:r>
              <a:rPr lang="bg-BG" sz="3000"/>
              <a:t>Първичен ключ. На ниво таблица</a:t>
            </a:r>
            <a:endParaRPr lang="bg-BG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964" y="1374684"/>
            <a:ext cx="7818072" cy="48006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/>
              <a:t>CREATE TABLE order_details (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/>
              <a:t>orderId int,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/>
              <a:t>productid int,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Constraint OD_PK Primary key ( orderId, productid)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/>
              <a:t>)</a:t>
            </a:r>
            <a:endParaRPr lang="bg-BG"/>
          </a:p>
          <a:p>
            <a:pPr marL="0" indent="0">
              <a:lnSpc>
                <a:spcPct val="90000"/>
              </a:lnSpc>
              <a:buNone/>
            </a:pPr>
            <a:r>
              <a:rPr lang="bg-BG"/>
              <a:t>При дефиниране на ограничение може да се зададе и името му. Чрез него ограничението може да бъде изтривано.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bg-BG"/>
              <a:t>За преглед на съществуващите ограничения: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accent2"/>
                </a:solidFill>
              </a:rPr>
              <a:t>EXEC sp_helpconstraint order_details</a:t>
            </a:r>
            <a:endParaRPr lang="bg-BG" dirty="0">
              <a:solidFill>
                <a:schemeClr val="accent2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D3E8A-E993-4F91-8575-65DAFDB9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24.11.2019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AE119-74B4-4424-A81A-DE26550A9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E66F1-8040-4337-A93A-CF840F4B6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 dirty="0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2222262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7632848" cy="350060"/>
          </a:xfrm>
        </p:spPr>
        <p:txBody>
          <a:bodyPr>
            <a:noAutofit/>
          </a:bodyPr>
          <a:lstStyle/>
          <a:p>
            <a:r>
              <a:rPr lang="bg-BG" sz="3000"/>
              <a:t>Първичен ключ. На ниво таблица</a:t>
            </a:r>
            <a:endParaRPr lang="bg-BG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964" y="1374684"/>
            <a:ext cx="7818072" cy="48006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/>
              <a:t>CREATE TABLE order_details (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/>
              <a:t>orderId int,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/>
              <a:t>productId int,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Primary key ( orderId, productId)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/>
              <a:t>)</a:t>
            </a:r>
          </a:p>
          <a:p>
            <a:pPr marL="0" indent="0">
              <a:lnSpc>
                <a:spcPct val="90000"/>
              </a:lnSpc>
              <a:buNone/>
            </a:pPr>
            <a:endParaRPr lang="en-US"/>
          </a:p>
          <a:p>
            <a:pPr marL="0" indent="0">
              <a:lnSpc>
                <a:spcPct val="90000"/>
              </a:lnSpc>
              <a:buNone/>
            </a:pPr>
            <a:r>
              <a:rPr lang="bg-BG"/>
              <a:t>Задаване на съставен първичен ключ на ниво таблица без да се посочи името на ограничението</a:t>
            </a:r>
            <a:endParaRPr lang="bg-B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D3E8A-E993-4F91-8575-65DAFDB9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24.11.2019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AE119-74B4-4424-A81A-DE26550A9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E66F1-8040-4337-A93A-CF840F4B6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 dirty="0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2976850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26578" y="44624"/>
            <a:ext cx="7890080" cy="805482"/>
          </a:xfrm>
        </p:spPr>
        <p:txBody>
          <a:bodyPr>
            <a:noAutofit/>
          </a:bodyPr>
          <a:lstStyle/>
          <a:p>
            <a:r>
              <a:rPr lang="bg-BG" sz="2800">
                <a:latin typeface="Arial" panose="020B0604020202020204" pitchFamily="34" charset="0"/>
                <a:cs typeface="Arial" panose="020B0604020202020204" pitchFamily="34" charset="0"/>
              </a:rPr>
              <a:t>Външен ключ</a:t>
            </a:r>
            <a:endParaRPr lang="bg-BG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340768"/>
            <a:ext cx="8208912" cy="5112569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bg-BG" sz="2400">
                <a:latin typeface="Arial" charset="0"/>
              </a:rPr>
              <a:t> задава проверка дали въведените в колоната стойности присъстват в съответния първичен ключ (също така може да остане с неопределена стойност)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bg-BG" sz="240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/>
              <a:t>CREATE TABLE order_details (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/>
              <a:t>orderId int</a:t>
            </a:r>
            <a:r>
              <a:rPr lang="bg-BG" sz="2400"/>
              <a:t> 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REFERENCES orders(orderId)</a:t>
            </a:r>
            <a:r>
              <a:rPr lang="en-US" sz="2400"/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/>
              <a:t>productId int 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REFERENCES products(productId)</a:t>
            </a:r>
            <a:r>
              <a:rPr lang="en-US" sz="2400"/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/>
              <a:t>PRIMARY KEY ( orderId, productId)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/>
              <a:t>)</a:t>
            </a:r>
            <a:endParaRPr lang="bg-BG" sz="24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bg-BG" sz="2400" dirty="0">
              <a:latin typeface="Arial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9BA4F-24C3-4F01-AA41-112B804883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24.11.2019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3FEB6-6793-4A7C-AB91-45E23B2D4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39BDB-60D9-4D77-8A28-5F9DEF3F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 dirty="0"/>
              <a:t>Икономически университет - Варна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7918648" cy="606971"/>
          </a:xfrm>
        </p:spPr>
        <p:txBody>
          <a:bodyPr>
            <a:normAutofit fontScale="90000"/>
          </a:bodyPr>
          <a:lstStyle/>
          <a:p>
            <a:r>
              <a:rPr lang="bg-BG"/>
              <a:t>Основни теми</a:t>
            </a:r>
            <a:endParaRPr lang="en-US" sz="4400" b="1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2348880"/>
            <a:ext cx="8011616" cy="2736304"/>
          </a:xfrm>
        </p:spPr>
        <p:txBody>
          <a:bodyPr>
            <a:normAutofit/>
          </a:bodyPr>
          <a:lstStyle/>
          <a:p>
            <a:pPr marL="685800" indent="-6858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bg-BG" sz="2800" b="1">
                <a:solidFill>
                  <a:schemeClr val="tx1">
                    <a:lumMod val="85000"/>
                    <a:lumOff val="15000"/>
                  </a:schemeClr>
                </a:solidFill>
              </a:rPr>
              <a:t>Език </a:t>
            </a:r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</a:rPr>
              <a:t>DDL –</a:t>
            </a:r>
            <a:r>
              <a:rPr lang="bg-BG" sz="2800" b="1">
                <a:solidFill>
                  <a:schemeClr val="tx1">
                    <a:lumMod val="85000"/>
                    <a:lumOff val="15000"/>
                  </a:schemeClr>
                </a:solidFill>
              </a:rPr>
              <a:t> създаване, изтриване и промяна на обекти</a:t>
            </a:r>
          </a:p>
          <a:p>
            <a:pPr marL="685800" indent="-6858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bg-BG" sz="2800" b="1">
                <a:solidFill>
                  <a:schemeClr val="tx1">
                    <a:lumMod val="85000"/>
                    <a:lumOff val="15000"/>
                  </a:schemeClr>
                </a:solidFill>
              </a:rPr>
              <a:t>Модифициране съдържанието на таблици</a:t>
            </a:r>
            <a:endParaRPr lang="bg-BG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AFE58-C4BB-4A92-BD98-F87D08010B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24.11.2019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BE7F2-2DE7-4B0D-8D9B-C69DF931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F4CF3-D8FA-4886-A350-D496063EA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 dirty="0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104285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bldLvl="2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26578" y="44624"/>
            <a:ext cx="7890080" cy="805482"/>
          </a:xfrm>
        </p:spPr>
        <p:txBody>
          <a:bodyPr>
            <a:noAutofit/>
          </a:bodyPr>
          <a:lstStyle/>
          <a:p>
            <a:r>
              <a:rPr lang="bg-BG" sz="2800">
                <a:latin typeface="Arial" panose="020B0604020202020204" pitchFamily="34" charset="0"/>
                <a:cs typeface="Arial" panose="020B0604020202020204" pitchFamily="34" charset="0"/>
              </a:rPr>
              <a:t>Външен ключ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bg-BG" sz="2800">
                <a:latin typeface="Arial" panose="020B0604020202020204" pitchFamily="34" charset="0"/>
                <a:cs typeface="Arial" panose="020B0604020202020204" pitchFamily="34" charset="0"/>
              </a:rPr>
              <a:t>На ниво таблица</a:t>
            </a:r>
            <a:endParaRPr lang="bg-BG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340768"/>
            <a:ext cx="8208912" cy="5112569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400"/>
              <a:t>CREATE TABLE order_details (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/>
              <a:t>orderId int</a:t>
            </a:r>
            <a:r>
              <a:rPr lang="bg-BG" sz="2400"/>
              <a:t> </a:t>
            </a:r>
            <a:r>
              <a:rPr lang="en-US" sz="2400"/>
              <a:t>references orders(orderId),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/>
              <a:t>productId int,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/>
              <a:t>PRIMARY KEY ( orderId, productId)</a:t>
            </a:r>
            <a:r>
              <a:rPr lang="bg-BG" sz="2400"/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>
                <a:solidFill>
                  <a:schemeClr val="accent2"/>
                </a:solidFill>
              </a:rPr>
              <a:t>Constraint FK_PR FOREIGN KEY (productId) REFERENCES products(productId)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/>
              <a:t>)</a:t>
            </a:r>
            <a:endParaRPr lang="bg-BG" sz="24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bg-BG" sz="2400" dirty="0">
              <a:latin typeface="Arial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9BA4F-24C3-4F01-AA41-112B804883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24.11.2019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3FEB6-6793-4A7C-AB91-45E23B2D4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39BDB-60D9-4D77-8A28-5F9DEF3F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 dirty="0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3124857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260648"/>
            <a:ext cx="7488832" cy="504056"/>
          </a:xfrm>
        </p:spPr>
        <p:txBody>
          <a:bodyPr>
            <a:normAutofit fontScale="90000"/>
          </a:bodyPr>
          <a:lstStyle/>
          <a:p>
            <a:r>
              <a:rPr lang="bg-BG" sz="3200"/>
              <a:t>Ограничение </a:t>
            </a:r>
            <a:r>
              <a:rPr lang="en-US" sz="3200"/>
              <a:t>UNIQUE</a:t>
            </a:r>
            <a:endParaRPr lang="en-US" sz="3200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708025" y="1484784"/>
            <a:ext cx="7727950" cy="4467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bg-BG" sz="3200"/>
              <a:t>Може да се задава за множество колони</a:t>
            </a:r>
          </a:p>
          <a:p>
            <a:pPr>
              <a:lnSpc>
                <a:spcPct val="80000"/>
              </a:lnSpc>
            </a:pPr>
            <a:r>
              <a:rPr lang="bg-BG"/>
              <a:t>Може да приема неопределена стойност (една)</a:t>
            </a:r>
          </a:p>
          <a:p>
            <a:pPr>
              <a:lnSpc>
                <a:spcPct val="80000"/>
              </a:lnSpc>
            </a:pPr>
            <a:r>
              <a:rPr lang="bg-BG" sz="3200"/>
              <a:t>Може да се използва за връзка от поле, което е външен ключ!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/>
              <a:t>CREATE TABLE customers (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/>
              <a:t>customerID int PRIMARY KEY,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/>
              <a:t>Email varchar(100) </a:t>
            </a:r>
            <a:r>
              <a:rPr lang="en-US">
                <a:solidFill>
                  <a:schemeClr val="accent2"/>
                </a:solidFill>
              </a:rPr>
              <a:t>UNIQUE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/>
              <a:t>)</a:t>
            </a: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CC5A5-1D67-48F6-81ED-473682A394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24.11.2019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B67E1-0550-4BBA-88B4-61AAAC5D6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BEB33-872C-48E5-9E31-4DC1D407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 dirty="0"/>
              <a:t>Икономически университет - Варна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260648"/>
            <a:ext cx="7488832" cy="504056"/>
          </a:xfrm>
        </p:spPr>
        <p:txBody>
          <a:bodyPr>
            <a:normAutofit fontScale="90000"/>
          </a:bodyPr>
          <a:lstStyle/>
          <a:p>
            <a:r>
              <a:rPr lang="bg-BG" sz="3200"/>
              <a:t>Ограничения </a:t>
            </a:r>
            <a:r>
              <a:rPr lang="en-US" sz="3200"/>
              <a:t>DEFAULT, IDENTITY</a:t>
            </a:r>
            <a:endParaRPr lang="en-US" sz="3200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708025" y="1484784"/>
            <a:ext cx="7727950" cy="4467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None/>
            </a:pPr>
            <a:r>
              <a:rPr lang="en-US"/>
              <a:t>CREATE TABLE customers (</a:t>
            </a:r>
          </a:p>
          <a:p>
            <a:pPr>
              <a:lnSpc>
                <a:spcPct val="80000"/>
              </a:lnSpc>
              <a:buNone/>
            </a:pPr>
            <a:r>
              <a:rPr lang="en-US"/>
              <a:t>customerID int </a:t>
            </a:r>
            <a:r>
              <a:rPr lang="en-US">
                <a:solidFill>
                  <a:schemeClr val="accent2"/>
                </a:solidFill>
              </a:rPr>
              <a:t>IDENTITY</a:t>
            </a:r>
            <a:r>
              <a:rPr lang="en-US"/>
              <a:t> PRIMARY KEY,</a:t>
            </a:r>
          </a:p>
          <a:p>
            <a:pPr>
              <a:lnSpc>
                <a:spcPct val="80000"/>
              </a:lnSpc>
              <a:buNone/>
            </a:pPr>
            <a:r>
              <a:rPr lang="en-US"/>
              <a:t>Email varchar(100) UNIQUE,</a:t>
            </a:r>
          </a:p>
          <a:p>
            <a:pPr>
              <a:lnSpc>
                <a:spcPct val="80000"/>
              </a:lnSpc>
              <a:buNone/>
            </a:pPr>
            <a:r>
              <a:rPr lang="en-US"/>
              <a:t>Date_added datetime </a:t>
            </a:r>
            <a:r>
              <a:rPr lang="en-US">
                <a:solidFill>
                  <a:schemeClr val="accent2"/>
                </a:solidFill>
              </a:rPr>
              <a:t>default getdate()</a:t>
            </a:r>
            <a:endParaRPr lang="en-US"/>
          </a:p>
          <a:p>
            <a:pPr>
              <a:lnSpc>
                <a:spcPct val="80000"/>
              </a:lnSpc>
              <a:buNone/>
            </a:pPr>
            <a:r>
              <a:rPr lang="en-US"/>
              <a:t>)</a:t>
            </a:r>
            <a:endParaRPr lang="bg-BG"/>
          </a:p>
          <a:p>
            <a:pPr>
              <a:lnSpc>
                <a:spcPct val="80000"/>
              </a:lnSpc>
              <a:buNone/>
            </a:pPr>
            <a:endParaRPr lang="en-US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3200"/>
              <a:t>IDENTITY – </a:t>
            </a:r>
            <a:r>
              <a:rPr lang="bg-BG" sz="3200"/>
              <a:t>задава автоматично нарастване стойностите на колоната. По подразбиране настройката е</a:t>
            </a:r>
            <a:r>
              <a:rPr lang="en-US" sz="3200"/>
              <a:t> IDENTITY(1,1).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bg-BG"/>
              <a:t>Може да се използва само за колони от числов тип</a:t>
            </a: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CC5A5-1D67-48F6-81ED-473682A394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24.11.2019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B67E1-0550-4BBA-88B4-61AAAC5D6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BEB33-872C-48E5-9E31-4DC1D407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 dirty="0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480020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75481" y="256580"/>
            <a:ext cx="7793038" cy="320080"/>
          </a:xfrm>
        </p:spPr>
        <p:txBody>
          <a:bodyPr>
            <a:noAutofit/>
          </a:bodyPr>
          <a:lstStyle/>
          <a:p>
            <a:r>
              <a:rPr lang="bg-BG" sz="2800"/>
              <a:t>Ограничение </a:t>
            </a:r>
            <a:r>
              <a:rPr lang="en-US" sz="2800"/>
              <a:t>CHECK</a:t>
            </a:r>
            <a:endParaRPr lang="en-GB" sz="2800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821135" y="1484784"/>
            <a:ext cx="7647384" cy="490061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bg-BG"/>
              <a:t>Проверява дали записите отговарят на зададеното условие при добавяне</a:t>
            </a:r>
          </a:p>
          <a:p>
            <a:pPr marL="0" indent="0">
              <a:buNone/>
            </a:pPr>
            <a:r>
              <a:rPr lang="en-US"/>
              <a:t>Create table customers (</a:t>
            </a:r>
          </a:p>
          <a:p>
            <a:pPr marL="0" indent="0">
              <a:buNone/>
            </a:pPr>
            <a:r>
              <a:rPr lang="en-US"/>
              <a:t>customerID int primary key,</a:t>
            </a:r>
          </a:p>
          <a:p>
            <a:pPr marL="0" indent="0">
              <a:buNone/>
            </a:pPr>
            <a:r>
              <a:rPr lang="en-US"/>
              <a:t>FirstName varchar(50),</a:t>
            </a:r>
          </a:p>
          <a:p>
            <a:pPr marL="0" indent="0">
              <a:buNone/>
            </a:pPr>
            <a:r>
              <a:rPr lang="en-US"/>
              <a:t>LastName varchar(50),</a:t>
            </a:r>
          </a:p>
          <a:p>
            <a:pPr marL="0" indent="0">
              <a:buNone/>
            </a:pPr>
            <a:r>
              <a:rPr lang="en-US"/>
              <a:t>City varchar(30) </a:t>
            </a:r>
            <a:r>
              <a:rPr lang="en-US">
                <a:solidFill>
                  <a:schemeClr val="accent2"/>
                </a:solidFill>
              </a:rPr>
              <a:t>check (city in ('</a:t>
            </a:r>
            <a:r>
              <a:rPr lang="bg-BG">
                <a:solidFill>
                  <a:schemeClr val="accent2"/>
                </a:solidFill>
              </a:rPr>
              <a:t>Варна</a:t>
            </a:r>
            <a:r>
              <a:rPr lang="en-US">
                <a:solidFill>
                  <a:schemeClr val="accent2"/>
                </a:solidFill>
              </a:rPr>
              <a:t>', '</a:t>
            </a:r>
            <a:r>
              <a:rPr lang="bg-BG">
                <a:solidFill>
                  <a:schemeClr val="accent2"/>
                </a:solidFill>
              </a:rPr>
              <a:t>Бургас</a:t>
            </a:r>
            <a:r>
              <a:rPr lang="en-US">
                <a:solidFill>
                  <a:schemeClr val="accent2"/>
                </a:solidFill>
              </a:rPr>
              <a:t>'))</a:t>
            </a:r>
          </a:p>
          <a:p>
            <a:pPr marL="0" indent="0">
              <a:buNone/>
            </a:pPr>
            <a:r>
              <a:rPr lang="bg-BG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6AC7F-793E-4E18-8B71-BF45947EDE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24.11.2019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84EEC-7F1A-41B5-8BDC-58E05A65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0A1C6-A446-4DA4-AEE9-C8096B684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 dirty="0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296657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73993" y="260648"/>
            <a:ext cx="7596014" cy="43204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bg-BG" sz="3200" b="1"/>
              <a:t>Създаване на изглед</a:t>
            </a:r>
            <a:endParaRPr lang="en-US" sz="32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12776"/>
            <a:ext cx="7772400" cy="4896544"/>
          </a:xfrm>
        </p:spPr>
        <p:txBody>
          <a:bodyPr>
            <a:normAutofit fontScale="92500" lnSpcReduction="20000"/>
          </a:bodyPr>
          <a:lstStyle/>
          <a:p>
            <a:r>
              <a:rPr lang="bg-BG"/>
              <a:t>Изгледът е вид виртуална таблица дефинирана от </a:t>
            </a:r>
            <a:r>
              <a:rPr lang="en-US"/>
              <a:t>SQL </a:t>
            </a:r>
            <a:r>
              <a:rPr lang="bg-BG"/>
              <a:t>заявка. При всяко обръщение към изгледа се изпълнява заявката, за да се покаже резултат</a:t>
            </a:r>
          </a:p>
          <a:p>
            <a:r>
              <a:rPr lang="bg-BG"/>
              <a:t>Данните от изгледа НЕ се записват на твърдия диск</a:t>
            </a:r>
          </a:p>
          <a:p>
            <a:r>
              <a:rPr lang="bg-BG"/>
              <a:t>Използват се, за да се предоставят точно определен набор данни на конкретни потебители</a:t>
            </a:r>
          </a:p>
          <a:p>
            <a:r>
              <a:rPr lang="bg-BG"/>
              <a:t>При изпълнение на оператор </a:t>
            </a:r>
            <a:r>
              <a:rPr lang="en-US"/>
              <a:t>UPDATE</a:t>
            </a:r>
            <a:r>
              <a:rPr lang="bg-BG"/>
              <a:t> към изглед е възможно да се променят стойности САМО от 1 таблица</a:t>
            </a:r>
            <a:endParaRPr lang="bg-B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9C8FB-5654-42BD-AD36-C8947B31EB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24.11.2019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9F943-E8D4-46AD-828E-0B71241AB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DEA46-8733-43C7-A9D0-2404AAB7D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 dirty="0"/>
              <a:t>Икономически университет - Варна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73993" y="260648"/>
            <a:ext cx="7596014" cy="43204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bg-BG" sz="3200" b="1"/>
              <a:t>Създаване на изглед</a:t>
            </a:r>
            <a:endParaRPr lang="en-US" sz="32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12776"/>
            <a:ext cx="7772400" cy="4896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accent2"/>
                </a:solidFill>
              </a:rPr>
              <a:t>CREATE VIEW </a:t>
            </a:r>
            <a:r>
              <a:rPr lang="en-US"/>
              <a:t>english_customers</a:t>
            </a:r>
          </a:p>
          <a:p>
            <a:pPr marL="0" indent="0">
              <a:buNone/>
            </a:pPr>
            <a:r>
              <a:rPr lang="en-US"/>
              <a:t>As</a:t>
            </a:r>
          </a:p>
          <a:p>
            <a:pPr marL="0" indent="0">
              <a:buNone/>
            </a:pPr>
            <a:r>
              <a:rPr lang="en-US"/>
              <a:t>SELECT * FROM CUSTOMERS</a:t>
            </a:r>
          </a:p>
          <a:p>
            <a:pPr marL="0" indent="0">
              <a:buNone/>
            </a:pPr>
            <a:r>
              <a:rPr lang="en-US"/>
              <a:t>WHERE Country='UK'</a:t>
            </a:r>
          </a:p>
          <a:p>
            <a:pPr marL="0" indent="0">
              <a:buNone/>
            </a:pPr>
            <a:r>
              <a:rPr lang="bg-BG"/>
              <a:t>Към изгледа с име </a:t>
            </a:r>
            <a:r>
              <a:rPr lang="en-US"/>
              <a:t>english_customers</a:t>
            </a:r>
            <a:r>
              <a:rPr lang="bg-BG"/>
              <a:t> вече може да се изпълни </a:t>
            </a:r>
            <a:r>
              <a:rPr lang="en-US"/>
              <a:t>SELECT </a:t>
            </a:r>
            <a:r>
              <a:rPr lang="bg-BG"/>
              <a:t>заявка</a:t>
            </a:r>
            <a:endParaRPr lang="bg-B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9C8FB-5654-42BD-AD36-C8947B31EB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24.11.2019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9F943-E8D4-46AD-828E-0B71241AB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DEA46-8733-43C7-A9D0-2404AAB7D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 dirty="0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386757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72656"/>
            <a:ext cx="7776864" cy="691615"/>
          </a:xfrm>
        </p:spPr>
        <p:txBody>
          <a:bodyPr>
            <a:noAutofit/>
          </a:bodyPr>
          <a:lstStyle/>
          <a:p>
            <a:pPr eaLnBrk="1" hangingPunct="1"/>
            <a:r>
              <a:rPr lang="bg-BG" sz="2800"/>
              <a:t>Промяна на таблица – </a:t>
            </a:r>
            <a:r>
              <a:rPr lang="en-US" sz="2800"/>
              <a:t>ALTER TABLE</a:t>
            </a:r>
            <a:endParaRPr lang="en-US" sz="2800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503548" y="1484784"/>
            <a:ext cx="8136904" cy="470418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/>
              <a:t>ALTER TABLE име_таблица </a:t>
            </a:r>
            <a:endParaRPr lang="bg-BG"/>
          </a:p>
          <a:p>
            <a:pPr marL="0" indent="0">
              <a:buNone/>
            </a:pPr>
            <a:r>
              <a:rPr lang="en-US"/>
              <a:t>{</a:t>
            </a:r>
            <a:endParaRPr lang="bg-BG"/>
          </a:p>
          <a:p>
            <a:pPr marL="0" indent="0">
              <a:buNone/>
            </a:pPr>
            <a:r>
              <a:rPr lang="en-US"/>
              <a:t> [ ALTER COLUMN </a:t>
            </a:r>
            <a:r>
              <a:rPr lang="bg-BG"/>
              <a:t>име_колона</a:t>
            </a:r>
            <a:r>
              <a:rPr lang="en-US"/>
              <a:t> </a:t>
            </a:r>
            <a:endParaRPr lang="bg-BG"/>
          </a:p>
          <a:p>
            <a:pPr marL="0" indent="0">
              <a:buNone/>
            </a:pPr>
            <a:r>
              <a:rPr lang="en-US"/>
              <a:t>    { </a:t>
            </a:r>
            <a:r>
              <a:rPr lang="bg-BG"/>
              <a:t>нов_тип_данни</a:t>
            </a:r>
          </a:p>
          <a:p>
            <a:pPr marL="0" indent="0">
              <a:buNone/>
            </a:pPr>
            <a:r>
              <a:rPr lang="en-US"/>
              <a:t>        [ NULL | NOT NULL ]</a:t>
            </a:r>
            <a:endParaRPr lang="bg-BG"/>
          </a:p>
          <a:p>
            <a:pPr marL="0" indent="0">
              <a:buNone/>
            </a:pPr>
            <a:r>
              <a:rPr lang="en-US"/>
              <a:t>	}        </a:t>
            </a:r>
            <a:endParaRPr lang="bg-BG"/>
          </a:p>
          <a:p>
            <a:pPr marL="0" indent="0">
              <a:buNone/>
            </a:pPr>
            <a:r>
              <a:rPr lang="en-US"/>
              <a:t> ] </a:t>
            </a:r>
            <a:endParaRPr lang="bg-BG"/>
          </a:p>
          <a:p>
            <a:pPr marL="0" indent="0">
              <a:buNone/>
            </a:pPr>
            <a:r>
              <a:rPr lang="en-US"/>
              <a:t>    | ADD </a:t>
            </a:r>
            <a:endParaRPr lang="bg-BG"/>
          </a:p>
          <a:p>
            <a:pPr marL="0" indent="0">
              <a:buNone/>
            </a:pPr>
            <a:r>
              <a:rPr lang="en-US"/>
              <a:t>        { [ &lt; </a:t>
            </a:r>
            <a:r>
              <a:rPr lang="bg-BG"/>
              <a:t>дефиниция на колона</a:t>
            </a:r>
            <a:r>
              <a:rPr lang="en-US"/>
              <a:t>&gt; ] </a:t>
            </a:r>
            <a:endParaRPr lang="bg-BG"/>
          </a:p>
          <a:p>
            <a:pPr marL="0" indent="0">
              <a:buNone/>
            </a:pPr>
            <a:r>
              <a:rPr lang="en-US"/>
              <a:t>        |  </a:t>
            </a:r>
            <a:r>
              <a:rPr lang="bg-BG"/>
              <a:t>име_колона</a:t>
            </a:r>
            <a:r>
              <a:rPr lang="en-US"/>
              <a:t> AS </a:t>
            </a:r>
            <a:r>
              <a:rPr lang="bg-BG"/>
              <a:t>израз_за_изчисляема_колона</a:t>
            </a:r>
            <a:r>
              <a:rPr lang="en-US"/>
              <a:t> </a:t>
            </a:r>
            <a:endParaRPr lang="bg-BG"/>
          </a:p>
          <a:p>
            <a:pPr marL="0" indent="0">
              <a:buNone/>
            </a:pPr>
            <a:r>
              <a:rPr lang="en-US"/>
              <a:t>        } [ ,...n ] </a:t>
            </a:r>
            <a:endParaRPr lang="bg-BG"/>
          </a:p>
          <a:p>
            <a:pPr marL="0" indent="0">
              <a:buNone/>
            </a:pPr>
            <a:r>
              <a:rPr lang="en-US"/>
              <a:t>	| [ WITH CHECK | WITH NOCHECK ] ADD </a:t>
            </a:r>
            <a:endParaRPr lang="bg-BG"/>
          </a:p>
          <a:p>
            <a:pPr marL="0" indent="0">
              <a:buNone/>
            </a:pPr>
            <a:r>
              <a:rPr lang="en-US"/>
              <a:t>        { &lt; </a:t>
            </a:r>
            <a:r>
              <a:rPr lang="bg-BG"/>
              <a:t>ограничение</a:t>
            </a:r>
            <a:r>
              <a:rPr lang="en-US"/>
              <a:t>&gt; } [ ,...n ] </a:t>
            </a:r>
            <a:endParaRPr lang="bg-BG"/>
          </a:p>
          <a:p>
            <a:pPr marL="0" indent="0">
              <a:buNone/>
            </a:pPr>
            <a:r>
              <a:rPr lang="en-US"/>
              <a:t>    | DROP </a:t>
            </a:r>
            <a:endParaRPr lang="bg-BG"/>
          </a:p>
          <a:p>
            <a:pPr marL="0" indent="0">
              <a:buNone/>
            </a:pPr>
            <a:r>
              <a:rPr lang="en-US"/>
              <a:t>        { [ CONSTRAINT ] </a:t>
            </a:r>
            <a:r>
              <a:rPr lang="bg-BG"/>
              <a:t>име_ограничение</a:t>
            </a:r>
          </a:p>
          <a:p>
            <a:pPr marL="0" indent="0">
              <a:buNone/>
            </a:pPr>
            <a:r>
              <a:rPr lang="en-US"/>
              <a:t>            | COLUMN </a:t>
            </a:r>
            <a:r>
              <a:rPr lang="bg-BG"/>
              <a:t>име_колона</a:t>
            </a:r>
            <a:r>
              <a:rPr lang="en-US"/>
              <a:t> } [ ,...n ]   </a:t>
            </a:r>
            <a:endParaRPr lang="bg-BG"/>
          </a:p>
          <a:p>
            <a:pPr marL="0" indent="0">
              <a:buNone/>
            </a:pPr>
            <a:r>
              <a:rPr lang="en-US"/>
              <a:t>}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D926D-3EA7-4563-8A80-3189EAD7C7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24.11.2019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3784F-0FA1-4865-8A54-E15750A5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9E896-85C6-4DD6-AB29-9DF2585EC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 dirty="0"/>
              <a:t>Икономически университет - Варна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9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9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9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9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9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9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96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96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96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96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96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96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96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96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 bldLvl="3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72656"/>
            <a:ext cx="7776864" cy="691615"/>
          </a:xfrm>
        </p:spPr>
        <p:txBody>
          <a:bodyPr>
            <a:noAutofit/>
          </a:bodyPr>
          <a:lstStyle/>
          <a:p>
            <a:pPr eaLnBrk="1" hangingPunct="1"/>
            <a:r>
              <a:rPr lang="bg-BG" sz="2800"/>
              <a:t>Промяна на таблица – </a:t>
            </a:r>
            <a:r>
              <a:rPr lang="en-US" sz="2800"/>
              <a:t>ALTER TABLE</a:t>
            </a:r>
            <a:endParaRPr lang="en-US" sz="2800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503548" y="1484784"/>
            <a:ext cx="8136904" cy="4704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ALTER TABLE klienti</a:t>
            </a:r>
            <a:endParaRPr lang="bg-BG"/>
          </a:p>
          <a:p>
            <a:pPr marL="0" indent="0">
              <a:buNone/>
            </a:pPr>
            <a:r>
              <a:rPr lang="en-US"/>
              <a:t>with nocheck</a:t>
            </a:r>
            <a:endParaRPr lang="bg-BG"/>
          </a:p>
          <a:p>
            <a:pPr marL="0" indent="0">
              <a:buNone/>
            </a:pPr>
            <a:r>
              <a:rPr lang="en-US"/>
              <a:t>ADD </a:t>
            </a:r>
            <a:endParaRPr lang="bg-BG"/>
          </a:p>
          <a:p>
            <a:pPr marL="0" indent="0">
              <a:buNone/>
            </a:pPr>
            <a:r>
              <a:rPr lang="en-US"/>
              <a:t>constraint tel_chk check (telefon LIKE '+359%')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D926D-3EA7-4563-8A80-3189EAD7C7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24.11.2019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3784F-0FA1-4865-8A54-E15750A5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9E896-85C6-4DD6-AB29-9DF2585EC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 dirty="0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343157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 bldLvl="3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116631"/>
            <a:ext cx="7488510" cy="64807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bg-BG" sz="3200">
                <a:latin typeface="Arial" charset="0"/>
              </a:rPr>
              <a:t>Модифициране съдържанието на таблицата</a:t>
            </a:r>
            <a:endParaRPr lang="en-US" sz="3200" dirty="0">
              <a:latin typeface="Arial" charset="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340768"/>
            <a:ext cx="8305800" cy="5256584"/>
          </a:xfrm>
        </p:spPr>
        <p:txBody>
          <a:bodyPr>
            <a:normAutofit/>
          </a:bodyPr>
          <a:lstStyle/>
          <a:p>
            <a:pPr marL="812800" indent="-798513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/>
              <a:t>INSERT </a:t>
            </a:r>
            <a:r>
              <a:rPr lang="bg-BG"/>
              <a:t>– добавяне на записи</a:t>
            </a:r>
            <a:endParaRPr lang="en-US"/>
          </a:p>
          <a:p>
            <a:pPr marL="812800" indent="-798513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/>
              <a:t>UPDATE</a:t>
            </a:r>
            <a:r>
              <a:rPr lang="bg-BG"/>
              <a:t> – обновяване на записи</a:t>
            </a:r>
            <a:endParaRPr lang="en-US"/>
          </a:p>
          <a:p>
            <a:pPr marL="812800" indent="-798513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/>
              <a:t>DELETE</a:t>
            </a:r>
            <a:r>
              <a:rPr lang="bg-BG"/>
              <a:t> – изтриване на записи</a:t>
            </a:r>
            <a:endParaRPr lang="en-US"/>
          </a:p>
          <a:p>
            <a:pPr marL="812800" indent="-798513">
              <a:lnSpc>
                <a:spcPct val="90000"/>
              </a:lnSpc>
              <a:buFont typeface="Wingdings" pitchFamily="2" charset="2"/>
              <a:buAutoNum type="arabicPeriod"/>
            </a:pPr>
            <a:endParaRPr lang="bg-B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36BF8-534B-44DA-BA3F-23FD748E4F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24.11.2019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90BD8-EAFD-446E-A971-80C750623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D2B4C-7B19-4487-B421-7858782D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 dirty="0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8566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 bldLvl="2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88640"/>
            <a:ext cx="7498080" cy="490066"/>
          </a:xfrm>
        </p:spPr>
        <p:txBody>
          <a:bodyPr>
            <a:noAutofit/>
          </a:bodyPr>
          <a:lstStyle/>
          <a:p>
            <a:r>
              <a:rPr lang="bg-BG" sz="3200"/>
              <a:t>Оператор </a:t>
            </a:r>
            <a:r>
              <a:rPr lang="en-US" sz="3200"/>
              <a:t>INSERT</a:t>
            </a:r>
            <a:endParaRPr lang="bg-B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629" y="1371228"/>
            <a:ext cx="7920741" cy="4115544"/>
          </a:xfrm>
        </p:spPr>
        <p:txBody>
          <a:bodyPr/>
          <a:lstStyle/>
          <a:p>
            <a:pPr marL="596646" indent="-514350">
              <a:buAutoNum type="arabicParenR"/>
            </a:pPr>
            <a:r>
              <a:rPr lang="en-US" sz="3000">
                <a:solidFill>
                  <a:schemeClr val="tx2"/>
                </a:solidFill>
              </a:rPr>
              <a:t>INSERT INTO </a:t>
            </a:r>
            <a:r>
              <a:rPr lang="bg-BG" sz="3000">
                <a:solidFill>
                  <a:schemeClr val="tx2"/>
                </a:solidFill>
              </a:rPr>
              <a:t>таблица (колона1, колона2,…) </a:t>
            </a:r>
            <a:br>
              <a:rPr lang="bg-BG" sz="3000">
                <a:solidFill>
                  <a:schemeClr val="tx2"/>
                </a:solidFill>
              </a:rPr>
            </a:br>
            <a:r>
              <a:rPr lang="en-US" sz="3000">
                <a:solidFill>
                  <a:schemeClr val="tx2"/>
                </a:solidFill>
              </a:rPr>
              <a:t>VALUES (</a:t>
            </a:r>
            <a:r>
              <a:rPr lang="bg-BG" sz="3000">
                <a:solidFill>
                  <a:schemeClr val="tx2"/>
                </a:solidFill>
              </a:rPr>
              <a:t>стойност за кол 1, ст-ст за кол 2,…</a:t>
            </a:r>
            <a:r>
              <a:rPr lang="en-US" sz="3000">
                <a:solidFill>
                  <a:schemeClr val="tx2"/>
                </a:solidFill>
              </a:rPr>
              <a:t>)</a:t>
            </a:r>
          </a:p>
          <a:p>
            <a:pPr marL="82296" indent="0">
              <a:buNone/>
            </a:pPr>
            <a:r>
              <a:rPr lang="bg-BG" sz="2000" i="1"/>
              <a:t>Дефинират се избрани от потребителя колони в избран от него ред.</a:t>
            </a:r>
            <a:endParaRPr lang="en-US" sz="2000" i="1"/>
          </a:p>
          <a:p>
            <a:pPr marL="82296" indent="0">
              <a:buNone/>
            </a:pPr>
            <a:r>
              <a:rPr lang="en-US">
                <a:solidFill>
                  <a:schemeClr val="tx2"/>
                </a:solidFill>
              </a:rPr>
              <a:t>2) INSERT INTO </a:t>
            </a:r>
            <a:r>
              <a:rPr lang="bg-BG">
                <a:solidFill>
                  <a:schemeClr val="tx2"/>
                </a:solidFill>
              </a:rPr>
              <a:t>таблица</a:t>
            </a:r>
            <a:br>
              <a:rPr lang="bg-BG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VALUES (</a:t>
            </a:r>
            <a:r>
              <a:rPr lang="bg-BG">
                <a:solidFill>
                  <a:schemeClr val="tx2"/>
                </a:solidFill>
              </a:rPr>
              <a:t>стойност за кол 1, ст-ст за кол 2,…</a:t>
            </a:r>
            <a:r>
              <a:rPr lang="en-US">
                <a:solidFill>
                  <a:schemeClr val="tx2"/>
                </a:solidFill>
              </a:rPr>
              <a:t>)</a:t>
            </a:r>
          </a:p>
          <a:p>
            <a:pPr marL="82296" indent="0">
              <a:buNone/>
            </a:pPr>
            <a:r>
              <a:rPr lang="bg-BG" sz="2000" i="1"/>
              <a:t>Стойностите трябва да съвпадат с подредбата на колоните в таблицата</a:t>
            </a:r>
            <a:endParaRPr lang="bg-BG" sz="20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36D71-34F6-4388-9277-D172B4BD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24.11.2019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908AD-BAE0-449C-8FD3-298E4998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C487A-04F4-4CB1-BAFA-4DF039EFC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 dirty="0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83991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7918648" cy="606971"/>
          </a:xfrm>
        </p:spPr>
        <p:txBody>
          <a:bodyPr>
            <a:normAutofit fontScale="90000"/>
          </a:bodyPr>
          <a:lstStyle/>
          <a:p>
            <a:r>
              <a:rPr lang="en-US"/>
              <a:t>DDL – Data Definition Language</a:t>
            </a:r>
            <a:endParaRPr lang="en-US" sz="4400" b="1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566192" y="1268760"/>
            <a:ext cx="8011616" cy="4752528"/>
          </a:xfrm>
        </p:spPr>
        <p:txBody>
          <a:bodyPr>
            <a:normAutofit lnSpcReduction="10000"/>
          </a:bodyPr>
          <a:lstStyle/>
          <a:p>
            <a:r>
              <a:rPr lang="en-US">
                <a:solidFill>
                  <a:schemeClr val="accent2"/>
                </a:solidFill>
                <a:cs typeface="Arial" pitchFamily="34" charset="0"/>
              </a:rPr>
              <a:t>CREATE </a:t>
            </a:r>
            <a:r>
              <a:rPr lang="bg-BG">
                <a:solidFill>
                  <a:schemeClr val="accent2"/>
                </a:solidFill>
                <a:cs typeface="Arial" pitchFamily="34" charset="0"/>
              </a:rPr>
              <a:t>– </a:t>
            </a:r>
            <a:r>
              <a:rPr lang="bg-BG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създаване на обект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cs typeface="Arial" pitchFamily="34" charset="0"/>
              </a:rPr>
              <a:t>DROP</a:t>
            </a:r>
            <a:r>
              <a:rPr lang="bg-BG">
                <a:solidFill>
                  <a:schemeClr val="accent2"/>
                </a:solidFill>
                <a:cs typeface="Arial" pitchFamily="34" charset="0"/>
              </a:rPr>
              <a:t> – </a:t>
            </a:r>
            <a:r>
              <a:rPr lang="bg-BG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изтриване на обект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cs typeface="Arial" pitchFamily="34" charset="0"/>
              </a:rPr>
              <a:t>ALTER</a:t>
            </a:r>
            <a:r>
              <a:rPr lang="bg-BG">
                <a:solidFill>
                  <a:schemeClr val="accent2"/>
                </a:solidFill>
                <a:cs typeface="Arial" pitchFamily="34" charset="0"/>
              </a:rPr>
              <a:t> – </a:t>
            </a:r>
            <a:r>
              <a:rPr lang="bg-BG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промяна на съществуващ обект</a:t>
            </a:r>
          </a:p>
          <a:p>
            <a:endParaRPr lang="bg-BG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marL="0" indent="0" algn="ctr">
              <a:buNone/>
            </a:pPr>
            <a:r>
              <a:rPr lang="bg-BG">
                <a:solidFill>
                  <a:srgbClr val="FF0000"/>
                </a:solidFill>
                <a:cs typeface="Arial" pitchFamily="34" charset="0"/>
              </a:rPr>
              <a:t>ВАЖНО!</a:t>
            </a:r>
          </a:p>
          <a:p>
            <a:pPr marL="0" indent="0">
              <a:buNone/>
            </a:pPr>
            <a:r>
              <a:rPr lang="bg-BG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Повторно изпълнение на команда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CREATE</a:t>
            </a:r>
            <a:r>
              <a:rPr lang="bg-BG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с променен код НЕ води до промяна на съществуващия обект! Вместо това извежда съобщение за </a:t>
            </a:r>
            <a:r>
              <a:rPr lang="bg-BG">
                <a:solidFill>
                  <a:srgbClr val="FF0000"/>
                </a:solidFill>
                <a:cs typeface="Arial" pitchFamily="34" charset="0"/>
              </a:rPr>
              <a:t>грешка</a:t>
            </a:r>
            <a:r>
              <a:rPr lang="bg-BG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A9811-1E5F-4654-B85C-914A24F760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24.11.2019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0FE39-A197-4710-8A25-79F22860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2B256-DCB8-4861-A64C-EEAB1CC6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 dirty="0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264972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88640"/>
            <a:ext cx="7498080" cy="490066"/>
          </a:xfrm>
        </p:spPr>
        <p:txBody>
          <a:bodyPr>
            <a:noAutofit/>
          </a:bodyPr>
          <a:lstStyle/>
          <a:p>
            <a:r>
              <a:rPr lang="bg-BG" sz="3200"/>
              <a:t>Оператор </a:t>
            </a:r>
            <a:r>
              <a:rPr lang="en-US" sz="3200"/>
              <a:t>INSERT</a:t>
            </a:r>
            <a:endParaRPr lang="bg-B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629" y="1371228"/>
            <a:ext cx="7920741" cy="4578052"/>
          </a:xfrm>
        </p:spPr>
        <p:txBody>
          <a:bodyPr>
            <a:noAutofit/>
          </a:bodyPr>
          <a:lstStyle/>
          <a:p>
            <a:pPr marL="596646" indent="-514350">
              <a:buAutoNum type="arabicParenR"/>
            </a:pPr>
            <a:r>
              <a:rPr lang="ru-RU" sz="2200"/>
              <a:t>В списъка се задават имената на колоните, които ще приемат стойности.</a:t>
            </a:r>
          </a:p>
          <a:p>
            <a:pPr marL="596646" indent="-514350">
              <a:buAutoNum type="arabicParenR"/>
            </a:pPr>
            <a:r>
              <a:rPr lang="ru-RU" sz="2200"/>
              <a:t>Думата INTO не е задължителна</a:t>
            </a:r>
          </a:p>
          <a:p>
            <a:pPr marL="596646" indent="-514350">
              <a:buAutoNum type="arabicParenR"/>
            </a:pPr>
            <a:r>
              <a:rPr lang="ru-RU" sz="2200"/>
              <a:t>В списъка от колони, в които ще се въвеждат стойности, не трябва да се специфицират колони със свойство IDENTITY, тъй като техните стойности се генерират автоматично.</a:t>
            </a:r>
          </a:p>
          <a:p>
            <a:pPr marL="596646" indent="-514350">
              <a:buAutoNum type="arabicParenR"/>
            </a:pPr>
            <a:r>
              <a:rPr lang="ru-RU" sz="2200"/>
              <a:t>В клаузата VALUES се задават стойности за всяка колона от приемащия списък и е необходимо между двата списъка да има съответствие в последователността и типа на елементите от данни.</a:t>
            </a:r>
          </a:p>
          <a:p>
            <a:pPr marL="596646" indent="-514350">
              <a:buAutoNum type="arabicParenR"/>
            </a:pPr>
            <a:r>
              <a:rPr lang="ru-RU" sz="2200"/>
              <a:t>При добавяне на повече от един ред с помощта на оператор INSERT отделните списъци със стойности се ограждат в скоби и се разделят със запетая.</a:t>
            </a:r>
            <a:endParaRPr lang="bg-BG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36D71-34F6-4388-9277-D172B4BD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24.11.2019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908AD-BAE0-449C-8FD3-298E4998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C487A-04F4-4CB1-BAFA-4DF039EFC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 dirty="0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2610599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88640"/>
            <a:ext cx="7498080" cy="490066"/>
          </a:xfrm>
        </p:spPr>
        <p:txBody>
          <a:bodyPr>
            <a:noAutofit/>
          </a:bodyPr>
          <a:lstStyle/>
          <a:p>
            <a:r>
              <a:rPr lang="bg-BG" sz="3200"/>
              <a:t>Добавяне на няколко реда </a:t>
            </a:r>
            <a:endParaRPr lang="bg-B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629" y="1371228"/>
            <a:ext cx="7920741" cy="4115544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3000">
                <a:solidFill>
                  <a:schemeClr val="tx2"/>
                </a:solidFill>
              </a:rPr>
              <a:t>USE Northwind</a:t>
            </a:r>
          </a:p>
          <a:p>
            <a:pPr marL="82296" indent="0">
              <a:buNone/>
            </a:pPr>
            <a:r>
              <a:rPr lang="en-US" sz="3000">
                <a:solidFill>
                  <a:schemeClr val="tx2"/>
                </a:solidFill>
              </a:rPr>
              <a:t>GO</a:t>
            </a:r>
          </a:p>
          <a:p>
            <a:pPr marL="82296" indent="0">
              <a:buNone/>
            </a:pPr>
            <a:r>
              <a:rPr lang="en-US" sz="3000">
                <a:solidFill>
                  <a:schemeClr val="accent2">
                    <a:lumMod val="75000"/>
                  </a:schemeClr>
                </a:solidFill>
              </a:rPr>
              <a:t>INSERT [Order Details]</a:t>
            </a:r>
          </a:p>
          <a:p>
            <a:pPr marL="82296" indent="0">
              <a:buNone/>
            </a:pPr>
            <a:r>
              <a:rPr lang="en-US" sz="3000">
                <a:solidFill>
                  <a:schemeClr val="accent2">
                    <a:lumMod val="75000"/>
                  </a:schemeClr>
                </a:solidFill>
              </a:rPr>
              <a:t>VALUES </a:t>
            </a:r>
            <a:endParaRPr lang="bg-BG" sz="3000">
              <a:solidFill>
                <a:schemeClr val="accent2">
                  <a:lumMod val="75000"/>
                </a:schemeClr>
              </a:solidFill>
            </a:endParaRPr>
          </a:p>
          <a:p>
            <a:pPr marL="82296" indent="0">
              <a:buNone/>
            </a:pPr>
            <a:r>
              <a:rPr lang="en-US" sz="3000">
                <a:solidFill>
                  <a:schemeClr val="accent2">
                    <a:lumMod val="75000"/>
                  </a:schemeClr>
                </a:solidFill>
              </a:rPr>
              <a:t>(10300, 19, 7.5, 15, 0.05)</a:t>
            </a:r>
          </a:p>
          <a:p>
            <a:pPr marL="82296" indent="0">
              <a:buNone/>
            </a:pPr>
            <a:r>
              <a:rPr lang="en-US" sz="3000">
                <a:solidFill>
                  <a:schemeClr val="accent2">
                    <a:lumMod val="75000"/>
                  </a:schemeClr>
                </a:solidFill>
              </a:rPr>
              <a:t>, (10300, 40, 14.7, 10, 0)</a:t>
            </a:r>
          </a:p>
          <a:p>
            <a:pPr marL="82296" indent="0">
              <a:buNone/>
            </a:pPr>
            <a:r>
              <a:rPr lang="en-US" sz="3000">
                <a:solidFill>
                  <a:schemeClr val="tx2"/>
                </a:solidFill>
              </a:rPr>
              <a:t>GO</a:t>
            </a:r>
            <a:endParaRPr lang="bg-BG" dirty="0">
              <a:solidFill>
                <a:schemeClr val="tx2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36D71-34F6-4388-9277-D172B4BD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24.11.2019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908AD-BAE0-449C-8FD3-298E4998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C487A-04F4-4CB1-BAFA-4DF039EFC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 dirty="0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26672721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62608" y="0"/>
            <a:ext cx="7418784" cy="836712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/>
              <a:t>INSERT + SELECT</a:t>
            </a:r>
            <a:endParaRPr lang="en-US" sz="32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590600" y="1268760"/>
            <a:ext cx="7871792" cy="5373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>
                <a:solidFill>
                  <a:schemeClr val="accent2">
                    <a:lumMod val="75000"/>
                  </a:schemeClr>
                </a:solidFill>
              </a:rPr>
              <a:t>INSERT INTO EmployeeOrders(EmployeeID, LastName, FirstName, Total, Count_Orders)</a:t>
            </a:r>
          </a:p>
          <a:p>
            <a:pPr marL="0" indent="0">
              <a:buNone/>
            </a:pPr>
            <a:r>
              <a:rPr lang="en-US" sz="3000">
                <a:solidFill>
                  <a:srgbClr val="FF0000"/>
                </a:solidFill>
              </a:rPr>
              <a:t>(</a:t>
            </a:r>
            <a:r>
              <a:rPr lang="en-US" sz="3000">
                <a:solidFill>
                  <a:schemeClr val="tx2"/>
                </a:solidFill>
              </a:rPr>
              <a:t>SELECT E.EmployeeID, LastName, FirstName, SUM(UnitPrice*Quantity), COUNT(O.OrderID)FROM </a:t>
            </a:r>
          </a:p>
          <a:p>
            <a:pPr marL="0" indent="0">
              <a:buNone/>
            </a:pPr>
            <a:r>
              <a:rPr lang="en-US" sz="3000">
                <a:solidFill>
                  <a:schemeClr val="tx2"/>
                </a:solidFill>
              </a:rPr>
              <a:t>Employees E JOIN Orders O</a:t>
            </a:r>
          </a:p>
          <a:p>
            <a:pPr marL="0" indent="0">
              <a:buNone/>
            </a:pPr>
            <a:r>
              <a:rPr lang="en-US" sz="3000">
                <a:solidFill>
                  <a:schemeClr val="tx2"/>
                </a:solidFill>
              </a:rPr>
              <a:t>ON E.EmployeeID= O.EmployeeID</a:t>
            </a:r>
          </a:p>
          <a:p>
            <a:pPr marL="0" indent="0">
              <a:buNone/>
            </a:pPr>
            <a:r>
              <a:rPr lang="en-US" sz="3000">
                <a:solidFill>
                  <a:schemeClr val="tx2"/>
                </a:solidFill>
              </a:rPr>
              <a:t>JOIN [Order Details] OD</a:t>
            </a:r>
          </a:p>
          <a:p>
            <a:pPr marL="0" indent="0">
              <a:buNone/>
            </a:pPr>
            <a:r>
              <a:rPr lang="en-US" sz="3000">
                <a:solidFill>
                  <a:schemeClr val="tx2"/>
                </a:solidFill>
              </a:rPr>
              <a:t>ON O.OrderID= OD.OrderID</a:t>
            </a:r>
          </a:p>
          <a:p>
            <a:pPr marL="0" indent="0">
              <a:buNone/>
            </a:pPr>
            <a:r>
              <a:rPr lang="en-US" sz="3000">
                <a:solidFill>
                  <a:schemeClr val="tx2"/>
                </a:solidFill>
              </a:rPr>
              <a:t>GROUP BY E.EmployeeID, LastName, FirstName</a:t>
            </a:r>
            <a:r>
              <a:rPr lang="en-US" sz="3000">
                <a:solidFill>
                  <a:srgbClr val="FF0000"/>
                </a:solidFill>
              </a:rPr>
              <a:t>)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72C8F-A80A-4F13-86E4-02FFCD4D2D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24.11.2019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DCB2C-1ACE-47FD-B782-A5350B556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2186E-2D03-4A2B-918E-F3376C526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 dirty="0"/>
              <a:t>Икономически университет - Варна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745" y="0"/>
            <a:ext cx="7488510" cy="93662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b="1">
                <a:latin typeface="Arial" charset="0"/>
              </a:rPr>
              <a:t>UPDATE</a:t>
            </a:r>
            <a:endParaRPr lang="en-US" sz="3200" b="1" dirty="0">
              <a:latin typeface="Arial" charset="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419100" y="1196752"/>
            <a:ext cx="8305800" cy="5256584"/>
          </a:xfrm>
        </p:spPr>
        <p:txBody>
          <a:bodyPr>
            <a:normAutofit/>
          </a:bodyPr>
          <a:lstStyle/>
          <a:p>
            <a:pPr marL="14287" indent="0">
              <a:lnSpc>
                <a:spcPct val="90000"/>
              </a:lnSpc>
              <a:buNone/>
            </a:pPr>
            <a:r>
              <a:rPr lang="en-US"/>
              <a:t>UPDATE {</a:t>
            </a:r>
            <a:r>
              <a:rPr lang="bg-BG"/>
              <a:t>име_таблица</a:t>
            </a:r>
            <a:r>
              <a:rPr lang="en-US"/>
              <a:t>|</a:t>
            </a:r>
            <a:r>
              <a:rPr lang="bg-BG"/>
              <a:t>име_изглед</a:t>
            </a:r>
            <a:r>
              <a:rPr lang="en-US"/>
              <a:t>}</a:t>
            </a:r>
          </a:p>
          <a:p>
            <a:pPr marL="14287" indent="0">
              <a:lnSpc>
                <a:spcPct val="90000"/>
              </a:lnSpc>
              <a:buNone/>
            </a:pPr>
            <a:r>
              <a:rPr lang="en-US"/>
              <a:t>SET {</a:t>
            </a:r>
            <a:r>
              <a:rPr lang="bg-BG"/>
              <a:t>име_колона</a:t>
            </a:r>
            <a:r>
              <a:rPr lang="en-US"/>
              <a:t>=</a:t>
            </a:r>
            <a:r>
              <a:rPr lang="bg-BG"/>
              <a:t>израз</a:t>
            </a:r>
            <a:endParaRPr lang="en-US"/>
          </a:p>
          <a:p>
            <a:pPr marL="14287" indent="0">
              <a:lnSpc>
                <a:spcPct val="90000"/>
              </a:lnSpc>
              <a:buNone/>
            </a:pPr>
            <a:r>
              <a:rPr lang="en-US"/>
              <a:t>|DEFAULT |NULL} [,….]</a:t>
            </a:r>
          </a:p>
          <a:p>
            <a:pPr marL="14287" indent="0">
              <a:lnSpc>
                <a:spcPct val="90000"/>
              </a:lnSpc>
              <a:buNone/>
            </a:pPr>
            <a:r>
              <a:rPr lang="en-US"/>
              <a:t>WHERE {</a:t>
            </a:r>
            <a:r>
              <a:rPr lang="bg-BG"/>
              <a:t>условия</a:t>
            </a:r>
            <a:r>
              <a:rPr lang="en-US"/>
              <a:t>}</a:t>
            </a:r>
          </a:p>
          <a:p>
            <a:pPr marL="14287" indent="0">
              <a:lnSpc>
                <a:spcPct val="90000"/>
              </a:lnSpc>
              <a:buNone/>
            </a:pPr>
            <a:endParaRPr lang="en-US"/>
          </a:p>
          <a:p>
            <a:pPr marL="14287" indent="0">
              <a:lnSpc>
                <a:spcPct val="90000"/>
              </a:lnSpc>
              <a:buNone/>
            </a:pPr>
            <a:r>
              <a:rPr lang="bg-BG"/>
              <a:t>Пример:</a:t>
            </a:r>
            <a:endParaRPr lang="en-US"/>
          </a:p>
          <a:p>
            <a:pPr marL="14287" indent="0">
              <a:lnSpc>
                <a:spcPct val="90000"/>
              </a:lnSpc>
              <a:buNone/>
            </a:pPr>
            <a:r>
              <a:rPr lang="en-US"/>
              <a:t>UPDATE Products</a:t>
            </a:r>
          </a:p>
          <a:p>
            <a:pPr marL="14287" indent="0">
              <a:lnSpc>
                <a:spcPct val="90000"/>
              </a:lnSpc>
              <a:buNone/>
            </a:pPr>
            <a:r>
              <a:rPr lang="en-US"/>
              <a:t>SET UnitPrice= (UnitPrice*1.1)</a:t>
            </a:r>
            <a:endParaRPr lang="bg-B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E5B03-A0ED-4095-8033-EBB94171B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24.11.2019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FE995-D3AE-4F34-9679-C5CC8B209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8DA21-8ED6-4BFD-9C93-AED27BDE1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 dirty="0"/>
              <a:t>Икономически университет - Варна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 bldLvl="2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745" y="0"/>
            <a:ext cx="7488510" cy="93662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b="1">
                <a:latin typeface="Arial" charset="0"/>
              </a:rPr>
              <a:t>UPDATE</a:t>
            </a:r>
            <a:endParaRPr lang="en-US" sz="3200" b="1" dirty="0">
              <a:latin typeface="Arial" charset="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419100" y="1196752"/>
            <a:ext cx="8305800" cy="5256584"/>
          </a:xfrm>
        </p:spPr>
        <p:txBody>
          <a:bodyPr>
            <a:normAutofit/>
          </a:bodyPr>
          <a:lstStyle/>
          <a:p>
            <a:pPr marL="528637" indent="-514350">
              <a:lnSpc>
                <a:spcPct val="90000"/>
              </a:lnSpc>
              <a:buFont typeface="+mj-lt"/>
              <a:buAutoNum type="arabicPeriod"/>
            </a:pPr>
            <a:r>
              <a:rPr lang="ru-RU"/>
              <a:t>Клауза </a:t>
            </a:r>
            <a:r>
              <a:rPr lang="ru-RU">
                <a:solidFill>
                  <a:srgbClr val="0070C0"/>
                </a:solidFill>
              </a:rPr>
              <a:t>WHERE</a:t>
            </a:r>
            <a:r>
              <a:rPr lang="ru-RU"/>
              <a:t> специфицира редовете, в които се прави промяна</a:t>
            </a:r>
          </a:p>
          <a:p>
            <a:pPr marL="528637" indent="-514350">
              <a:lnSpc>
                <a:spcPct val="90000"/>
              </a:lnSpc>
              <a:buFont typeface="+mj-lt"/>
              <a:buAutoNum type="arabicPeriod"/>
            </a:pPr>
            <a:r>
              <a:rPr lang="ru-RU"/>
              <a:t>Ключовата дума </a:t>
            </a:r>
            <a:r>
              <a:rPr lang="ru-RU">
                <a:solidFill>
                  <a:srgbClr val="0070C0"/>
                </a:solidFill>
              </a:rPr>
              <a:t>SET</a:t>
            </a:r>
            <a:r>
              <a:rPr lang="ru-RU"/>
              <a:t> специфицира новите данни</a:t>
            </a:r>
          </a:p>
          <a:p>
            <a:pPr marL="528637" indent="-514350">
              <a:lnSpc>
                <a:spcPct val="90000"/>
              </a:lnSpc>
              <a:buFont typeface="+mj-lt"/>
              <a:buAutoNum type="arabicPeriod"/>
            </a:pPr>
            <a:r>
              <a:rPr lang="ru-RU"/>
              <a:t>Входните данни трябва да са от същия тип като колоните, които се обновяват</a:t>
            </a:r>
          </a:p>
          <a:p>
            <a:pPr marL="528637" indent="-514350">
              <a:lnSpc>
                <a:spcPct val="90000"/>
              </a:lnSpc>
              <a:buFont typeface="+mj-lt"/>
              <a:buAutoNum type="arabicPeriod"/>
            </a:pPr>
            <a:r>
              <a:rPr lang="ru-RU"/>
              <a:t>SQL Server не обновява редовете, които нарушават ограниченията за интегритет</a:t>
            </a:r>
          </a:p>
          <a:p>
            <a:pPr marL="528637" indent="-514350">
              <a:lnSpc>
                <a:spcPct val="90000"/>
              </a:lnSpc>
              <a:buFont typeface="+mj-lt"/>
              <a:buAutoNum type="arabicPeriod"/>
            </a:pPr>
            <a:r>
              <a:rPr lang="ru-RU"/>
              <a:t>С един оператор се обновява само една таблица</a:t>
            </a:r>
            <a:endParaRPr lang="bg-B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E5B03-A0ED-4095-8033-EBB94171B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24.11.2019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FE995-D3AE-4F34-9679-C5CC8B209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8DA21-8ED6-4BFD-9C93-AED27BDE1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 dirty="0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371444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 bldLvl="2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>
          <a:xfrm>
            <a:off x="647700" y="0"/>
            <a:ext cx="78486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/>
              <a:t>UPDATE + FROM</a:t>
            </a:r>
            <a:endParaRPr lang="en-US" sz="3200" dirty="0"/>
          </a:p>
        </p:txBody>
      </p:sp>
      <p:sp>
        <p:nvSpPr>
          <p:cNvPr id="54277" name="Rectangle 5"/>
          <p:cNvSpPr>
            <a:spLocks noGrp="1" noChangeArrowheads="1"/>
          </p:cNvSpPr>
          <p:nvPr>
            <p:ph idx="1"/>
          </p:nvPr>
        </p:nvSpPr>
        <p:spPr>
          <a:xfrm>
            <a:off x="647700" y="1340768"/>
            <a:ext cx="8127504" cy="5225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/>
              <a:t>UPDATE {</a:t>
            </a:r>
            <a:r>
              <a:rPr lang="bg-BG"/>
              <a:t>име_таблица</a:t>
            </a:r>
            <a:r>
              <a:rPr lang="en-US"/>
              <a:t>|</a:t>
            </a:r>
            <a:r>
              <a:rPr lang="bg-BG"/>
              <a:t>име_изглед</a:t>
            </a:r>
            <a:r>
              <a:rPr lang="en-US"/>
              <a:t>}</a:t>
            </a:r>
          </a:p>
          <a:p>
            <a:pPr>
              <a:buNone/>
            </a:pPr>
            <a:r>
              <a:rPr lang="en-US"/>
              <a:t>SET {</a:t>
            </a:r>
            <a:r>
              <a:rPr lang="bg-BG"/>
              <a:t>име_колона</a:t>
            </a:r>
            <a:r>
              <a:rPr lang="en-US"/>
              <a:t>=</a:t>
            </a:r>
            <a:r>
              <a:rPr lang="bg-BG"/>
              <a:t>израз</a:t>
            </a:r>
            <a:endParaRPr lang="en-US"/>
          </a:p>
          <a:p>
            <a:pPr>
              <a:buNone/>
            </a:pPr>
            <a:r>
              <a:rPr lang="en-US"/>
              <a:t>|DEFAULT |NULL}</a:t>
            </a:r>
          </a:p>
          <a:p>
            <a:pPr>
              <a:buNone/>
            </a:pPr>
            <a:r>
              <a:rPr lang="en-US"/>
              <a:t>[,…n]</a:t>
            </a:r>
          </a:p>
          <a:p>
            <a:pPr>
              <a:buNone/>
            </a:pPr>
            <a:r>
              <a:rPr lang="en-US"/>
              <a:t>[FROM &lt;</a:t>
            </a:r>
            <a:r>
              <a:rPr lang="bg-BG"/>
              <a:t>таблица_източник</a:t>
            </a:r>
            <a:r>
              <a:rPr lang="en-US"/>
              <a:t>&gt;]</a:t>
            </a:r>
          </a:p>
          <a:p>
            <a:pPr>
              <a:buNone/>
            </a:pPr>
            <a:r>
              <a:rPr lang="en-US"/>
              <a:t>[WHERE </a:t>
            </a:r>
            <a:r>
              <a:rPr lang="bg-BG"/>
              <a:t>условия</a:t>
            </a:r>
            <a:r>
              <a:rPr lang="en-US"/>
              <a:t>]</a:t>
            </a:r>
            <a:endParaRPr lang="bg-B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1D852-023A-4B00-A422-C707CFFC5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24.11.2019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0F083-F4DE-4215-A149-FF6AD23D8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ACFB7-8819-4D83-A873-2C21CB82B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 dirty="0"/>
              <a:t>Икономически университет - Варна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>
          <a:xfrm>
            <a:off x="647700" y="0"/>
            <a:ext cx="78486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/>
              <a:t>UPDATE + FROM</a:t>
            </a:r>
            <a:endParaRPr lang="en-US" sz="3200" dirty="0"/>
          </a:p>
        </p:txBody>
      </p:sp>
      <p:sp>
        <p:nvSpPr>
          <p:cNvPr id="54277" name="Rectangle 5"/>
          <p:cNvSpPr>
            <a:spLocks noGrp="1" noChangeArrowheads="1"/>
          </p:cNvSpPr>
          <p:nvPr>
            <p:ph idx="1"/>
          </p:nvPr>
        </p:nvSpPr>
        <p:spPr>
          <a:xfrm>
            <a:off x="647700" y="1340768"/>
            <a:ext cx="8127504" cy="5225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/>
              <a:t>UPDATE Products</a:t>
            </a:r>
          </a:p>
          <a:p>
            <a:pPr>
              <a:buNone/>
            </a:pPr>
            <a:r>
              <a:rPr lang="en-US"/>
              <a:t>SET UnitPrice=UnitPrice*1.02</a:t>
            </a:r>
          </a:p>
          <a:p>
            <a:pPr>
              <a:buNone/>
            </a:pPr>
            <a:r>
              <a:rPr lang="en-US"/>
              <a:t>FROM </a:t>
            </a: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Products PR JOIN Categories G</a:t>
            </a:r>
          </a:p>
          <a:p>
            <a:pPr>
              <a:buNone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ON PR.CategoryID=G.CategoryID</a:t>
            </a:r>
          </a:p>
          <a:p>
            <a:pPr>
              <a:buNone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WHERE G.CategoryName= 'Seafood'</a:t>
            </a:r>
            <a:endParaRPr lang="bg-B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1D852-023A-4B00-A422-C707CFFC5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24.11.2019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0F083-F4DE-4215-A149-FF6AD23D8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ACFB7-8819-4D83-A873-2C21CB82B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 dirty="0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61718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>
          <a:xfrm>
            <a:off x="647700" y="0"/>
            <a:ext cx="78486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/>
              <a:t>UPDATE + Subquery</a:t>
            </a:r>
            <a:endParaRPr lang="en-US" sz="3200" dirty="0"/>
          </a:p>
        </p:txBody>
      </p:sp>
      <p:sp>
        <p:nvSpPr>
          <p:cNvPr id="54277" name="Rectangle 5"/>
          <p:cNvSpPr>
            <a:spLocks noGrp="1" noChangeArrowheads="1"/>
          </p:cNvSpPr>
          <p:nvPr>
            <p:ph idx="1"/>
          </p:nvPr>
        </p:nvSpPr>
        <p:spPr>
          <a:xfrm>
            <a:off x="647700" y="1340768"/>
            <a:ext cx="8127504" cy="5225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/>
              <a:t>UPDATE Products</a:t>
            </a:r>
          </a:p>
          <a:p>
            <a:pPr>
              <a:buNone/>
            </a:pPr>
            <a:r>
              <a:rPr lang="en-US"/>
              <a:t>SET UnitPrice=UnitPrice*0.98</a:t>
            </a:r>
          </a:p>
          <a:p>
            <a:pPr>
              <a:buNone/>
            </a:pPr>
            <a:r>
              <a:rPr lang="en-US"/>
              <a:t>WHERE CategoryID</a:t>
            </a:r>
            <a:r>
              <a:rPr lang="bg-BG"/>
              <a:t> </a:t>
            </a:r>
            <a:r>
              <a:rPr lang="en-US"/>
              <a:t>=</a:t>
            </a:r>
          </a:p>
          <a:p>
            <a:pPr>
              <a:buNone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(SELECT CategoryID</a:t>
            </a:r>
            <a:r>
              <a:rPr lang="bg-BG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FROM Categories</a:t>
            </a:r>
          </a:p>
          <a:p>
            <a:pPr>
              <a:buNone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WHERE CategoryName='Seafood')</a:t>
            </a:r>
            <a:endParaRPr lang="bg-B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1D852-023A-4B00-A422-C707CFFC5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24.11.2019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0F083-F4DE-4215-A149-FF6AD23D8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ACFB7-8819-4D83-A873-2C21CB82B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 dirty="0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408090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0"/>
            <a:ext cx="7848600" cy="836712"/>
          </a:xfrm>
        </p:spPr>
        <p:txBody>
          <a:bodyPr>
            <a:normAutofit/>
          </a:bodyPr>
          <a:lstStyle/>
          <a:p>
            <a:pPr eaLnBrk="1" hangingPunct="1"/>
            <a:r>
              <a:rPr lang="bg-BG" sz="3200"/>
              <a:t>Корелационен</a:t>
            </a:r>
            <a:r>
              <a:rPr lang="en-US" sz="3200"/>
              <a:t> UPDATE</a:t>
            </a:r>
            <a:endParaRPr lang="en-US" sz="3200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544252" y="1340768"/>
            <a:ext cx="8055496" cy="450371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en-US" sz="3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</a:p>
          <a:p>
            <a:pPr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SET num_orders = (select count(*) from orders where 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.customerID= orders.CustomerID)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6B9AF-785D-4A53-A547-9757966062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24.11.2019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A6EBE-1994-436C-98B4-6AD643FA0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EBF69-D2E4-463C-A451-B2C205B45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 dirty="0"/>
              <a:t>Икономически университет - Варна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84137"/>
            <a:ext cx="7566992" cy="823913"/>
          </a:xfrm>
        </p:spPr>
        <p:txBody>
          <a:bodyPr/>
          <a:lstStyle/>
          <a:p>
            <a:pPr eaLnBrk="1" hangingPunct="1"/>
            <a:r>
              <a:rPr lang="en-US" sz="3200"/>
              <a:t>DELETE</a:t>
            </a:r>
            <a:endParaRPr lang="en-US" sz="3200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733698" y="1340768"/>
            <a:ext cx="8042796" cy="4608512"/>
          </a:xfrm>
        </p:spPr>
        <p:txBody>
          <a:bodyPr>
            <a:normAutofit/>
          </a:bodyPr>
          <a:lstStyle/>
          <a:p>
            <a:pPr eaLnBrk="1" hangingPunct="1"/>
            <a:r>
              <a:rPr lang="bg-BG" sz="3600"/>
              <a:t>Изтрива записи от таблиците. При наличие на </a:t>
            </a:r>
            <a:r>
              <a:rPr lang="en-US" sz="3600"/>
              <a:t>WHERE</a:t>
            </a:r>
            <a:r>
              <a:rPr lang="bg-BG" sz="3600"/>
              <a:t>, се прави проверка за изпълнение на условието, преди изтриване.</a:t>
            </a:r>
          </a:p>
          <a:p>
            <a:pPr marL="0" indent="0" eaLnBrk="1" hangingPunct="1">
              <a:buNone/>
            </a:pPr>
            <a:endParaRPr lang="bg-BG" sz="3600"/>
          </a:p>
          <a:p>
            <a:pPr marL="0" indent="0" eaLnBrk="1" hangingPunct="1">
              <a:buNone/>
            </a:pPr>
            <a:r>
              <a:rPr lang="en-US" sz="3600">
                <a:solidFill>
                  <a:schemeClr val="accent2">
                    <a:lumMod val="75000"/>
                  </a:schemeClr>
                </a:solidFill>
              </a:rPr>
              <a:t>DELETE FROM CUSTOMERS</a:t>
            </a:r>
          </a:p>
          <a:p>
            <a:pPr marL="0" indent="0">
              <a:buNone/>
            </a:pPr>
            <a:r>
              <a:rPr lang="en-US" sz="3600">
                <a:solidFill>
                  <a:schemeClr val="accent2">
                    <a:lumMod val="75000"/>
                  </a:schemeClr>
                </a:solidFill>
              </a:rPr>
              <a:t>WHERE City= '</a:t>
            </a:r>
            <a:r>
              <a:rPr lang="bg-BG" sz="3600">
                <a:solidFill>
                  <a:schemeClr val="accent2">
                    <a:lumMod val="75000"/>
                  </a:schemeClr>
                </a:solidFill>
              </a:rPr>
              <a:t>Варна</a:t>
            </a:r>
            <a:r>
              <a:rPr lang="en-US" sz="3600">
                <a:solidFill>
                  <a:schemeClr val="accent2">
                    <a:lumMod val="75000"/>
                  </a:schemeClr>
                </a:solidFill>
              </a:rPr>
              <a:t>'</a:t>
            </a:r>
            <a:endParaRPr lang="bg-BG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63A63-ECC0-4E82-A111-F06DF0580D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24.11.2019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35731-1E45-41B7-9DB5-19A40424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82D9D-4A91-4FBF-9DE4-A352E776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 dirty="0"/>
              <a:t>Икономически университет - Варна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7918648" cy="606971"/>
          </a:xfrm>
        </p:spPr>
        <p:txBody>
          <a:bodyPr>
            <a:normAutofit fontScale="90000"/>
          </a:bodyPr>
          <a:lstStyle/>
          <a:p>
            <a:r>
              <a:rPr lang="en-US"/>
              <a:t>DDL – Data Definition Language</a:t>
            </a:r>
            <a:endParaRPr lang="en-US" sz="4400" b="1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566192" y="1268760"/>
            <a:ext cx="8011616" cy="4752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>
                <a:cs typeface="Arial" pitchFamily="34" charset="0"/>
              </a:rPr>
              <a:t>Трите оператора се използват за създаване, редакция и изтриване на всички видове обекти – бази от дани, схеми, таблици, изгледи, ограничения (ПК,ФК и т.н.), логини, потребители, тригери, съхранени процедури и т.н.</a:t>
            </a:r>
            <a:endParaRPr lang="en-US" dirty="0">
              <a:cs typeface="Arial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A9811-1E5F-4654-B85C-914A24F760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24.11.2019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0FE39-A197-4710-8A25-79F22860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2B256-DCB8-4861-A64C-EEAB1CC6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 dirty="0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248161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bldLvl="2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84137"/>
            <a:ext cx="7566992" cy="823913"/>
          </a:xfrm>
        </p:spPr>
        <p:txBody>
          <a:bodyPr/>
          <a:lstStyle/>
          <a:p>
            <a:pPr eaLnBrk="1" hangingPunct="1"/>
            <a:r>
              <a:rPr lang="en-US" sz="3200"/>
              <a:t>DELETE</a:t>
            </a:r>
            <a:endParaRPr lang="en-US" sz="3200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733698" y="1340768"/>
            <a:ext cx="8042796" cy="4608512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bg-BG" sz="3600"/>
              <a:t>Изписването на ключовата дума </a:t>
            </a:r>
            <a:r>
              <a:rPr lang="en-US" sz="3600"/>
              <a:t>FROM</a:t>
            </a:r>
            <a:r>
              <a:rPr lang="bg-BG" sz="3600"/>
              <a:t> не е задължително</a:t>
            </a:r>
          </a:p>
          <a:p>
            <a:pPr eaLnBrk="1" hangingPunct="1"/>
            <a:r>
              <a:rPr lang="bg-BG" sz="3600"/>
              <a:t>При необходимост от проверка за стойност в друга табалица, може да се използва подзаявка.</a:t>
            </a:r>
          </a:p>
          <a:p>
            <a:pPr marL="0" indent="0" eaLnBrk="1" hangingPunct="1">
              <a:buNone/>
            </a:pPr>
            <a:endParaRPr lang="bg-BG" sz="3600"/>
          </a:p>
          <a:p>
            <a:pPr marL="0" indent="0" eaLnBrk="1" hangingPunct="1">
              <a:buNone/>
            </a:pPr>
            <a:r>
              <a:rPr lang="en-US" sz="3600"/>
              <a:t>DELETE FROM CUSTOMERS</a:t>
            </a:r>
          </a:p>
          <a:p>
            <a:pPr marL="0" indent="0" eaLnBrk="1" hangingPunct="1">
              <a:buNone/>
            </a:pPr>
            <a:r>
              <a:rPr lang="en-US" sz="3600"/>
              <a:t>WHERE CustomerID NOT IN (</a:t>
            </a:r>
            <a:r>
              <a:rPr lang="en-US" sz="3600">
                <a:solidFill>
                  <a:schemeClr val="accent2">
                    <a:lumMod val="75000"/>
                  </a:schemeClr>
                </a:solidFill>
              </a:rPr>
              <a:t>SELECT CustomerID FROM Orders</a:t>
            </a:r>
            <a:r>
              <a:rPr lang="en-US" sz="3600"/>
              <a:t>)</a:t>
            </a:r>
            <a:endParaRPr lang="bg-BG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63A63-ECC0-4E82-A111-F06DF0580D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24.11.2019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35731-1E45-41B7-9DB5-19A40424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82D9D-4A91-4FBF-9DE4-A352E776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 dirty="0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142615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 bldLvl="2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44624"/>
            <a:ext cx="7848600" cy="75212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/>
              <a:t>DELETE + FROM + FROM</a:t>
            </a:r>
            <a:endParaRPr lang="en-US" sz="3200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737759" y="1340768"/>
            <a:ext cx="7911480" cy="4791745"/>
          </a:xfrm>
        </p:spPr>
        <p:txBody>
          <a:bodyPr>
            <a:noAutofit/>
          </a:bodyPr>
          <a:lstStyle/>
          <a:p>
            <a:pPr marL="82296" indent="0">
              <a:buNone/>
            </a:pPr>
            <a:r>
              <a:rPr lang="en-US" sz="2400">
                <a:latin typeface="Arial" pitchFamily="34" charset="0"/>
                <a:cs typeface="Arial" pitchFamily="34" charset="0"/>
              </a:rPr>
              <a:t>DELETE [FROM] </a:t>
            </a:r>
            <a:r>
              <a:rPr lang="bg-BG" sz="2400">
                <a:latin typeface="Arial" pitchFamily="34" charset="0"/>
                <a:cs typeface="Arial" pitchFamily="34" charset="0"/>
              </a:rPr>
              <a:t>име_таблица</a:t>
            </a:r>
            <a:r>
              <a:rPr lang="en-US" sz="2400">
                <a:latin typeface="Arial" pitchFamily="34" charset="0"/>
                <a:cs typeface="Arial" pitchFamily="34" charset="0"/>
              </a:rPr>
              <a:t> </a:t>
            </a:r>
          </a:p>
          <a:p>
            <a:pPr marL="82296" indent="0">
              <a:buNone/>
            </a:pPr>
            <a:r>
              <a:rPr lang="en-US" sz="2400">
                <a:latin typeface="Arial" pitchFamily="34" charset="0"/>
                <a:cs typeface="Arial" pitchFamily="34" charset="0"/>
              </a:rPr>
              <a:t>FROM </a:t>
            </a:r>
            <a:r>
              <a:rPr lang="bg-BG" sz="2400">
                <a:latin typeface="Arial" pitchFamily="34" charset="0"/>
                <a:cs typeface="Arial" pitchFamily="34" charset="0"/>
              </a:rPr>
              <a:t>таблици </a:t>
            </a:r>
            <a:r>
              <a:rPr lang="en-US" sz="2400">
                <a:latin typeface="Arial" pitchFamily="34" charset="0"/>
                <a:cs typeface="Arial" pitchFamily="34" charset="0"/>
              </a:rPr>
              <a:t>[,…n]</a:t>
            </a:r>
          </a:p>
          <a:p>
            <a:pPr marL="82296" indent="0">
              <a:buNone/>
            </a:pPr>
            <a:r>
              <a:rPr lang="en-US" sz="2400">
                <a:latin typeface="Arial" pitchFamily="34" charset="0"/>
                <a:cs typeface="Arial" pitchFamily="34" charset="0"/>
              </a:rPr>
              <a:t>WHERE </a:t>
            </a:r>
            <a:r>
              <a:rPr lang="bg-BG" sz="2400">
                <a:latin typeface="Arial" pitchFamily="34" charset="0"/>
                <a:cs typeface="Arial" pitchFamily="34" charset="0"/>
              </a:rPr>
              <a:t>ограничаващо условие</a:t>
            </a:r>
            <a:endParaRPr lang="en-US" sz="2400">
              <a:latin typeface="Arial" pitchFamily="34" charset="0"/>
              <a:cs typeface="Arial" pitchFamily="34" charset="0"/>
            </a:endParaRPr>
          </a:p>
          <a:p>
            <a:pPr marL="425196"/>
            <a:r>
              <a:rPr lang="bg-BG" sz="2400">
                <a:latin typeface="Arial" pitchFamily="34" charset="0"/>
                <a:cs typeface="Arial" pitchFamily="34" charset="0"/>
              </a:rPr>
              <a:t>Първата клауза </a:t>
            </a:r>
            <a:r>
              <a:rPr lang="en-US" sz="2400">
                <a:latin typeface="Arial" pitchFamily="34" charset="0"/>
                <a:cs typeface="Arial" pitchFamily="34" charset="0"/>
              </a:rPr>
              <a:t>FROM</a:t>
            </a:r>
            <a:r>
              <a:rPr lang="bg-BG" sz="2400">
                <a:latin typeface="Arial" pitchFamily="34" charset="0"/>
                <a:cs typeface="Arial" pitchFamily="34" charset="0"/>
              </a:rPr>
              <a:t> показва таблицата за модификация</a:t>
            </a:r>
          </a:p>
          <a:p>
            <a:pPr marL="425196"/>
            <a:r>
              <a:rPr lang="bg-BG" sz="2400">
                <a:latin typeface="Arial" pitchFamily="34" charset="0"/>
                <a:cs typeface="Arial" pitchFamily="34" charset="0"/>
              </a:rPr>
              <a:t>Втората клауза </a:t>
            </a:r>
            <a:r>
              <a:rPr lang="en-US" sz="2400">
                <a:latin typeface="Arial" pitchFamily="34" charset="0"/>
                <a:cs typeface="Arial" pitchFamily="34" charset="0"/>
              </a:rPr>
              <a:t>FROM</a:t>
            </a:r>
            <a:r>
              <a:rPr lang="bg-BG" sz="2400">
                <a:latin typeface="Arial" pitchFamily="34" charset="0"/>
                <a:cs typeface="Arial" pitchFamily="34" charset="0"/>
              </a:rPr>
              <a:t> задава ограничаващ критерий за оператора </a:t>
            </a:r>
            <a:r>
              <a:rPr lang="en-US" sz="2400">
                <a:latin typeface="Arial" pitchFamily="34" charset="0"/>
                <a:cs typeface="Arial" pitchFamily="34" charset="0"/>
              </a:rPr>
              <a:t>DELETE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FF475-3EF4-4ACC-8949-CD7969F6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24.11.2019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F6CDE-F1C0-48AB-90FE-252BAED41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D5A04-8B31-4CD6-B9D8-8999A916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 dirty="0"/>
              <a:t>Икономически университет - Варна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44624"/>
            <a:ext cx="7848600" cy="75212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/>
              <a:t>DELETE + FROM + FROM</a:t>
            </a:r>
            <a:endParaRPr lang="en-US" sz="3200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737759" y="1340768"/>
            <a:ext cx="7911480" cy="47917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/>
              <a:t>delete from orders</a:t>
            </a:r>
          </a:p>
          <a:p>
            <a:pPr marL="0" indent="0">
              <a:buNone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from orders join customers</a:t>
            </a:r>
          </a:p>
          <a:p>
            <a:pPr marL="0" indent="0">
              <a:buNone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on orders.CustomerID=customers.CustomerID</a:t>
            </a:r>
          </a:p>
          <a:p>
            <a:pPr marL="0" indent="0">
              <a:buNone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where customers.City= '</a:t>
            </a:r>
            <a:r>
              <a:rPr lang="bg-BG">
                <a:solidFill>
                  <a:schemeClr val="accent2">
                    <a:lumMod val="75000"/>
                  </a:schemeClr>
                </a:solidFill>
              </a:rPr>
              <a:t>Варна</a:t>
            </a: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'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FF475-3EF4-4ACC-8949-CD7969F6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24.11.2019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F6CDE-F1C0-48AB-90FE-252BAED41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D5A04-8B31-4CD6-B9D8-8999A916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 dirty="0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61175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04888" y="44624"/>
            <a:ext cx="7056140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/>
              <a:t>TRUNCATE TABLE</a:t>
            </a:r>
            <a:endParaRPr lang="en-US" sz="3200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484784"/>
            <a:ext cx="8269870" cy="4249142"/>
          </a:xfrm>
        </p:spPr>
        <p:txBody>
          <a:bodyPr>
            <a:normAutofit/>
          </a:bodyPr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bg-BG">
                <a:latin typeface="Arial" charset="0"/>
              </a:rPr>
              <a:t>Изтрива цялото съдържание на таблицата.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bg-BG">
              <a:latin typeface="Arial" charset="0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bg-BG">
                <a:latin typeface="Arial" charset="0"/>
              </a:rPr>
              <a:t>Изпълнява се по-бързо от </a:t>
            </a:r>
            <a:r>
              <a:rPr lang="en-US">
                <a:latin typeface="Arial" charset="0"/>
              </a:rPr>
              <a:t>DELETE</a:t>
            </a:r>
            <a:endParaRPr lang="bg-BG">
              <a:latin typeface="Arial" charset="0"/>
            </a:endParaRPr>
          </a:p>
          <a:p>
            <a:pPr marL="514350" indent="-514350" eaLnBrk="1" hangingPunct="1">
              <a:buFont typeface="+mj-lt"/>
              <a:buAutoNum type="arabicPeriod"/>
            </a:pPr>
            <a:endParaRPr lang="bg-BG">
              <a:latin typeface="Arial" charset="0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bg-BG">
                <a:latin typeface="Arial" charset="0"/>
              </a:rPr>
              <a:t>Занулява брояча за </a:t>
            </a:r>
            <a:r>
              <a:rPr lang="en-US">
                <a:latin typeface="Arial" charset="0"/>
              </a:rPr>
              <a:t>IDENTITY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00E64-D1D7-4668-9397-F89BEE74DD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24.11.2019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E9AF5-55D1-45DC-AAF1-7D4B0161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D5AE7-95E4-44AA-8C07-0069FC00C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 dirty="0"/>
              <a:t>Икономически университет - Варна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1929FFB-FD8A-49F5-8D9E-D70D6C9F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CREATE TABLE</a:t>
            </a:r>
            <a:endParaRPr lang="bg-BG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2CDAB8-E3F3-4BF9-8041-B6C796F99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Частичен синтаксис</a:t>
            </a: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r>
              <a:rPr lang="ru-RU"/>
              <a:t>CREATE TABLE</a:t>
            </a:r>
          </a:p>
          <a:p>
            <a:pPr marL="0" indent="0">
              <a:buNone/>
            </a:pPr>
            <a:r>
              <a:rPr lang="ru-RU"/>
              <a:t>    [ име_БД . [ име_схема ] . име_таблица</a:t>
            </a:r>
          </a:p>
          <a:p>
            <a:pPr marL="0" indent="0">
              <a:buNone/>
            </a:pPr>
            <a:r>
              <a:rPr lang="ru-RU"/>
              <a:t>    ( { &lt;дефиниция на колона&gt; } [ ,...n ] )</a:t>
            </a:r>
          </a:p>
          <a:p>
            <a:pPr marL="0" indent="0">
              <a:buNone/>
            </a:pPr>
            <a:r>
              <a:rPr lang="ru-RU"/>
              <a:t>[ ; ]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705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1929FFB-FD8A-49F5-8D9E-D70D6C9F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CREATE TABLE</a:t>
            </a:r>
            <a:endParaRPr lang="bg-BG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2CDAB8-E3F3-4BF9-8041-B6C796F99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/>
              <a:t>Частичен синтаксис</a:t>
            </a: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r>
              <a:rPr lang="ru-RU"/>
              <a:t>CREATE TABLE</a:t>
            </a:r>
          </a:p>
          <a:p>
            <a:pPr marL="0" indent="0">
              <a:buNone/>
            </a:pPr>
            <a:r>
              <a:rPr lang="ru-RU"/>
              <a:t>    [ име_БД . [ име_схема ] . име_таблица</a:t>
            </a:r>
          </a:p>
          <a:p>
            <a:pPr marL="0" indent="0">
              <a:buNone/>
            </a:pPr>
            <a:r>
              <a:rPr lang="ru-RU"/>
              <a:t>    ( { &lt;дефиниция на колона&gt; } [ ,...n ] </a:t>
            </a:r>
          </a:p>
          <a:p>
            <a:pPr marL="0" indent="0">
              <a:buNone/>
            </a:pPr>
            <a:r>
              <a:rPr lang="ru-RU"/>
              <a:t>{ &lt;дефиниция на ограничение&gt; } [ ,...n ]</a:t>
            </a:r>
          </a:p>
          <a:p>
            <a:pPr marL="0" indent="0">
              <a:buNone/>
            </a:pPr>
            <a:r>
              <a:rPr lang="ru-RU"/>
              <a:t>)</a:t>
            </a:r>
          </a:p>
          <a:p>
            <a:pPr marL="0" indent="0">
              <a:buNone/>
            </a:pPr>
            <a:r>
              <a:rPr lang="ru-RU"/>
              <a:t>[ ; ]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652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1929FFB-FD8A-49F5-8D9E-D70D6C9F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Дефиниция на колона</a:t>
            </a:r>
            <a:endParaRPr lang="bg-BG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2CDAB8-E3F3-4BF9-8041-B6C796F99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/>
              <a:t>Задължителни елементи:</a:t>
            </a:r>
          </a:p>
          <a:p>
            <a:pPr marL="514350" indent="-514350">
              <a:buAutoNum type="arabicParenR"/>
            </a:pPr>
            <a:r>
              <a:rPr lang="bg-BG"/>
              <a:t>Име на колона </a:t>
            </a:r>
          </a:p>
          <a:p>
            <a:pPr marL="514350" indent="-514350">
              <a:buAutoNum type="arabicParenR"/>
            </a:pPr>
            <a:r>
              <a:rPr lang="bg-BG"/>
              <a:t>Тип данни</a:t>
            </a:r>
          </a:p>
          <a:p>
            <a:pPr marL="0" indent="0">
              <a:buNone/>
            </a:pPr>
            <a:endParaRPr lang="bg-BG"/>
          </a:p>
          <a:p>
            <a:pPr marL="0" indent="0">
              <a:buNone/>
            </a:pPr>
            <a:r>
              <a:rPr lang="bg-BG"/>
              <a:t>Незадължително:</a:t>
            </a:r>
          </a:p>
          <a:p>
            <a:pPr marL="0" indent="0">
              <a:buNone/>
            </a:pPr>
            <a:r>
              <a:rPr lang="bg-BG"/>
              <a:t>1) Ограничения </a:t>
            </a:r>
          </a:p>
        </p:txBody>
      </p:sp>
    </p:spTree>
    <p:extLst>
      <p:ext uri="{BB962C8B-B14F-4D97-AF65-F5344CB8AC3E}">
        <p14:creationId xmlns:p14="http://schemas.microsoft.com/office/powerpoint/2010/main" val="421298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1929FFB-FD8A-49F5-8D9E-D70D6C9F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Дефиниция на колона</a:t>
            </a:r>
            <a:endParaRPr lang="bg-BG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2CDAB8-E3F3-4BF9-8041-B6C796F99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CREATE TABLE Products(</a:t>
            </a:r>
          </a:p>
          <a:p>
            <a:pPr marL="0" indent="0">
              <a:buNone/>
            </a:pPr>
            <a:r>
              <a:rPr lang="en-US">
                <a:solidFill>
                  <a:schemeClr val="accent2"/>
                </a:solidFill>
              </a:rPr>
              <a:t>productCode char(4)</a:t>
            </a:r>
            <a:r>
              <a:rPr lang="en-US"/>
              <a:t>,</a:t>
            </a:r>
          </a:p>
          <a:p>
            <a:pPr marL="0" indent="0">
              <a:buNone/>
            </a:pPr>
            <a:r>
              <a:rPr lang="en-US">
                <a:solidFill>
                  <a:schemeClr val="accent2"/>
                </a:solidFill>
              </a:rPr>
              <a:t>productName varchar(50)</a:t>
            </a:r>
            <a:r>
              <a:rPr lang="en-US"/>
              <a:t>,</a:t>
            </a:r>
          </a:p>
          <a:p>
            <a:pPr marL="0" indent="0">
              <a:buNone/>
            </a:pPr>
            <a:r>
              <a:rPr lang="en-US">
                <a:solidFill>
                  <a:schemeClr val="accent2"/>
                </a:solidFill>
              </a:rPr>
              <a:t>price money</a:t>
            </a:r>
          </a:p>
          <a:p>
            <a:pPr marL="0" indent="0">
              <a:buNone/>
            </a:pPr>
            <a:r>
              <a:rPr lang="en-US"/>
              <a:t>)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8693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1929FFB-FD8A-49F5-8D9E-D70D6C9F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/>
              <a:t>Дефиниция на колона. Типове данни</a:t>
            </a:r>
            <a:endParaRPr lang="bg-BG" sz="32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2CDAB8-E3F3-4BF9-8041-B6C796F99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/>
              <a:t>Избира се тип данни с </a:t>
            </a:r>
            <a:r>
              <a:rPr lang="bg-BG" b="1"/>
              <a:t>възможно по-малък размер, който да удовлетвори изискванията на предметната област</a:t>
            </a:r>
            <a:r>
              <a:rPr lang="bg-BG"/>
              <a:t> ( например </a:t>
            </a:r>
            <a:r>
              <a:rPr lang="en-US"/>
              <a:t>tinyInt</a:t>
            </a:r>
            <a:r>
              <a:rPr lang="bg-BG"/>
              <a:t> за съхраняване на възраст на клиент)</a:t>
            </a:r>
            <a:endParaRPr lang="en-US"/>
          </a:p>
          <a:p>
            <a:pPr marL="0" indent="0">
              <a:buNone/>
            </a:pPr>
            <a:r>
              <a:rPr lang="bg-BG" u="sng"/>
              <a:t>Цели числа</a:t>
            </a:r>
            <a:endParaRPr lang="en-US" u="sng"/>
          </a:p>
          <a:p>
            <a:r>
              <a:rPr lang="bg-BG">
                <a:solidFill>
                  <a:schemeClr val="accent2"/>
                </a:solidFill>
              </a:rPr>
              <a:t>BigInt</a:t>
            </a:r>
            <a:r>
              <a:rPr lang="bg-BG"/>
              <a:t>: -9,223,372,036,854,775,808 до 9,223,372,036,854,775,807. 8 байта</a:t>
            </a:r>
          </a:p>
          <a:p>
            <a:r>
              <a:rPr lang="bg-BG">
                <a:solidFill>
                  <a:schemeClr val="accent2"/>
                </a:solidFill>
              </a:rPr>
              <a:t>Int</a:t>
            </a:r>
            <a:r>
              <a:rPr lang="bg-BG"/>
              <a:t>: -2,147,483,648 до 2,147,483,648. 4 байта</a:t>
            </a:r>
          </a:p>
          <a:p>
            <a:r>
              <a:rPr lang="bg-BG">
                <a:solidFill>
                  <a:schemeClr val="accent2"/>
                </a:solidFill>
              </a:rPr>
              <a:t>SmallInt</a:t>
            </a:r>
            <a:r>
              <a:rPr lang="bg-BG"/>
              <a:t>: -32,768 до 32,767. 2 байта</a:t>
            </a:r>
          </a:p>
          <a:p>
            <a:r>
              <a:rPr lang="bg-BG">
                <a:solidFill>
                  <a:schemeClr val="accent2"/>
                </a:solidFill>
              </a:rPr>
              <a:t>TinyInt</a:t>
            </a:r>
            <a:r>
              <a:rPr lang="bg-BG"/>
              <a:t>: 0 до 255. 1 байт</a:t>
            </a:r>
          </a:p>
          <a:p>
            <a:pPr marL="0" indent="0">
              <a:buNone/>
            </a:pP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032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6611</TotalTime>
  <Words>2299</Words>
  <Application>Microsoft Office PowerPoint</Application>
  <PresentationFormat>On-screen Show (4:3)</PresentationFormat>
  <Paragraphs>400</Paragraphs>
  <Slides>43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Wingdings</vt:lpstr>
      <vt:lpstr>Office Theme</vt:lpstr>
      <vt:lpstr>PowerPoint Presentation</vt:lpstr>
      <vt:lpstr>Основни теми</vt:lpstr>
      <vt:lpstr>DDL – Data Definition Language</vt:lpstr>
      <vt:lpstr>DDL – Data Definition Language</vt:lpstr>
      <vt:lpstr>CREATE TABLE</vt:lpstr>
      <vt:lpstr>CREATE TABLE</vt:lpstr>
      <vt:lpstr>Дефиниция на колона</vt:lpstr>
      <vt:lpstr>Дефиниция на колона</vt:lpstr>
      <vt:lpstr>Дефиниция на колона. Типове данни</vt:lpstr>
      <vt:lpstr>Дефиниция на колона. Типове данни</vt:lpstr>
      <vt:lpstr>Дефиниция на колона. Типове данни</vt:lpstr>
      <vt:lpstr>Дефиниция на колона. Типове данни</vt:lpstr>
      <vt:lpstr>Дефиниция на колона. Типове данни</vt:lpstr>
      <vt:lpstr>Дефиниция на колона. Типове данни</vt:lpstr>
      <vt:lpstr>Създаване на ограничения</vt:lpstr>
      <vt:lpstr>Първичен ключ</vt:lpstr>
      <vt:lpstr>Първичен ключ. На ниво таблица</vt:lpstr>
      <vt:lpstr>Първичен ключ. На ниво таблица</vt:lpstr>
      <vt:lpstr>Външен ключ</vt:lpstr>
      <vt:lpstr>Външен ключ. На ниво таблица</vt:lpstr>
      <vt:lpstr>Ограничение UNIQUE</vt:lpstr>
      <vt:lpstr>Ограничения DEFAULT, IDENTITY</vt:lpstr>
      <vt:lpstr>Ограничение CHECK</vt:lpstr>
      <vt:lpstr>Създаване на изглед</vt:lpstr>
      <vt:lpstr>Създаване на изглед</vt:lpstr>
      <vt:lpstr>Промяна на таблица – ALTER TABLE</vt:lpstr>
      <vt:lpstr>Промяна на таблица – ALTER TABLE</vt:lpstr>
      <vt:lpstr>Модифициране съдържанието на таблицата</vt:lpstr>
      <vt:lpstr>Оператор INSERT</vt:lpstr>
      <vt:lpstr>Оператор INSERT</vt:lpstr>
      <vt:lpstr>Добавяне на няколко реда </vt:lpstr>
      <vt:lpstr>INSERT + SELECT</vt:lpstr>
      <vt:lpstr>UPDATE</vt:lpstr>
      <vt:lpstr>UPDATE</vt:lpstr>
      <vt:lpstr>UPDATE + FROM</vt:lpstr>
      <vt:lpstr>UPDATE + FROM</vt:lpstr>
      <vt:lpstr>UPDATE + Subquery</vt:lpstr>
      <vt:lpstr>Корелационен UPDATE</vt:lpstr>
      <vt:lpstr>DELETE</vt:lpstr>
      <vt:lpstr>DELETE</vt:lpstr>
      <vt:lpstr>DELETE + FROM + FROM</vt:lpstr>
      <vt:lpstr>DELETE + FROM + FROM</vt:lpstr>
      <vt:lpstr>TRUNCATE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Иван К.</cp:lastModifiedBy>
  <cp:revision>141</cp:revision>
  <dcterms:created xsi:type="dcterms:W3CDTF">2017-02-09T15:40:47Z</dcterms:created>
  <dcterms:modified xsi:type="dcterms:W3CDTF">2019-11-24T09:18:44Z</dcterms:modified>
</cp:coreProperties>
</file>