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87" r:id="rId3"/>
    <p:sldId id="301" r:id="rId4"/>
    <p:sldId id="376" r:id="rId5"/>
    <p:sldId id="290" r:id="rId6"/>
    <p:sldId id="377" r:id="rId7"/>
    <p:sldId id="291" r:id="rId8"/>
    <p:sldId id="259" r:id="rId9"/>
    <p:sldId id="378" r:id="rId10"/>
    <p:sldId id="293" r:id="rId11"/>
    <p:sldId id="296" r:id="rId12"/>
    <p:sldId id="379" r:id="rId13"/>
    <p:sldId id="266" r:id="rId14"/>
    <p:sldId id="371" r:id="rId15"/>
    <p:sldId id="363" r:id="rId16"/>
    <p:sldId id="299" r:id="rId17"/>
    <p:sldId id="307" r:id="rId18"/>
    <p:sldId id="366" r:id="rId19"/>
    <p:sldId id="372" r:id="rId20"/>
    <p:sldId id="373" r:id="rId21"/>
    <p:sldId id="374" r:id="rId22"/>
    <p:sldId id="375" r:id="rId23"/>
    <p:sldId id="367" r:id="rId24"/>
    <p:sldId id="364" r:id="rId25"/>
    <p:sldId id="323" r:id="rId26"/>
    <p:sldId id="283" r:id="rId27"/>
    <p:sldId id="331" r:id="rId28"/>
    <p:sldId id="324" r:id="rId29"/>
    <p:sldId id="325" r:id="rId30"/>
    <p:sldId id="348" r:id="rId31"/>
    <p:sldId id="326" r:id="rId32"/>
    <p:sldId id="327" r:id="rId33"/>
    <p:sldId id="332" r:id="rId34"/>
    <p:sldId id="328" r:id="rId35"/>
    <p:sldId id="329" r:id="rId36"/>
    <p:sldId id="349" r:id="rId37"/>
    <p:sldId id="330" r:id="rId38"/>
    <p:sldId id="333" r:id="rId39"/>
    <p:sldId id="334" r:id="rId40"/>
    <p:sldId id="350" r:id="rId41"/>
    <p:sldId id="335" r:id="rId42"/>
    <p:sldId id="336" r:id="rId43"/>
    <p:sldId id="338" r:id="rId44"/>
    <p:sldId id="368" r:id="rId45"/>
    <p:sldId id="339" r:id="rId46"/>
    <p:sldId id="365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1" r:id="rId57"/>
    <p:sldId id="370" r:id="rId58"/>
    <p:sldId id="31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105" d="100"/>
          <a:sy n="105" d="100"/>
        </p:scale>
        <p:origin x="7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2D58A-95BF-F841-85C4-FADCAB95325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139F1-E877-2142-871E-5FFC9827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3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675A9-8B6B-BE45-9E81-0F7467D9DA8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58306-A4BB-544B-9D71-0657B4CD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2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58306-A4BB-544B-9D71-0657B4CD00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58306-A4BB-544B-9D71-0657B4CD00F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58306-A4BB-544B-9D71-0657B4CD00F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7E4D-48D0-FF46-8505-D7D55F12850F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31C-8341-CB47-B010-62BF5C39B033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1C7-D6A2-F449-BBC9-60332C470C94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AE5-662B-8A45-8AEC-6749A48EB411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0625-78A0-664D-8883-CDDF7424E760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0DD7-845D-294F-9001-373E1E1DE3EB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3E5D-489E-E54E-B6E5-3170C2FD76AA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C02-9DF4-7A40-9F65-B47A147B386C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EB15-ECE6-0C4F-B36D-597C9A87EEFB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99488"/>
            <a:ext cx="9905998" cy="379171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D294-723C-3344-80A3-735DEA7CC785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6244" y="627887"/>
            <a:ext cx="551167" cy="365125"/>
          </a:xfrm>
        </p:spPr>
        <p:txBody>
          <a:bodyPr/>
          <a:lstStyle>
            <a:lvl1pPr>
              <a:defRPr sz="11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0ED-9744-9142-B9EC-DCC28D32FD7C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FA68-5545-D142-AE23-20B894E99F92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B189-16B1-A248-9E08-7FBBF378A846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83D8-438A-8E4F-829E-0C7D29DDA32B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4909-2254-F14E-B789-0C9AA54B754F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5C0F-2D8C-B74D-BD6E-3E06A3AC5915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C2AA5D3-E8C8-214D-A6CE-A50DC4223E84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822ED8-DEB1-DD47-88AA-D5E6D55CC278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younes/RCB" TargetMode="External"/><Relationship Id="rId4" Type="http://schemas.openxmlformats.org/officeDocument/2006/relationships/hyperlink" Target="https://github.com/gyounes/trcb_base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.ly/tagged-causa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0"/>
            <a:ext cx="8676222" cy="3200400"/>
          </a:xfrm>
        </p:spPr>
        <p:txBody>
          <a:bodyPr/>
          <a:lstStyle/>
          <a:p>
            <a:r>
              <a:rPr lang="en-US" dirty="0" smtClean="0"/>
              <a:t>The Pitfalls of achieving tagged causal delivery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227576"/>
            <a:ext cx="8676222" cy="1905000"/>
          </a:xfrm>
        </p:spPr>
        <p:txBody>
          <a:bodyPr/>
          <a:lstStyle/>
          <a:p>
            <a:r>
              <a:rPr lang="en-US" dirty="0" smtClean="0"/>
              <a:t>Georges </a:t>
            </a:r>
            <a:r>
              <a:rPr lang="en-US" dirty="0"/>
              <a:t>Y</a:t>
            </a:r>
            <a:r>
              <a:rPr lang="en-US" dirty="0" smtClean="0"/>
              <a:t>ounes</a:t>
            </a:r>
          </a:p>
          <a:p>
            <a:endParaRPr lang="en-US" dirty="0"/>
          </a:p>
          <a:p>
            <a:r>
              <a:rPr lang="en-US" dirty="0" smtClean="0"/>
              <a:t>Papoc’18</a:t>
            </a:r>
          </a:p>
          <a:p>
            <a:r>
              <a:rPr lang="en-US" dirty="0" smtClean="0"/>
              <a:t>April 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45792" y="3429000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49952" y="3282696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45792" y="5120638"/>
            <a:ext cx="7876032" cy="5486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</p:cNvCxnSpPr>
          <p:nvPr/>
        </p:nvCxnSpPr>
        <p:spPr>
          <a:xfrm>
            <a:off x="3156672" y="1862330"/>
            <a:ext cx="466572" cy="162458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</p:cNvCxnSpPr>
          <p:nvPr/>
        </p:nvCxnSpPr>
        <p:spPr>
          <a:xfrm>
            <a:off x="3279648" y="1716026"/>
            <a:ext cx="4389120" cy="340461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</p:cNvCxnSpPr>
          <p:nvPr/>
        </p:nvCxnSpPr>
        <p:spPr>
          <a:xfrm>
            <a:off x="5199709" y="3532453"/>
            <a:ext cx="1230064" cy="158818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7"/>
          </p:cNvCxnSpPr>
          <p:nvPr/>
        </p:nvCxnSpPr>
        <p:spPr>
          <a:xfrm flipV="1">
            <a:off x="5199709" y="1716027"/>
            <a:ext cx="1989407" cy="160952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25923" y="32443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191447" y="496340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153433" y="301699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49161" y="123518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901904" y="490205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{}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46137" y="363539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63397" y="3659123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529321" y="528812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4" name="Arc 23"/>
          <p:cNvSpPr/>
          <p:nvPr/>
        </p:nvSpPr>
        <p:spPr>
          <a:xfrm rot="18880734">
            <a:off x="6429029" y="4167969"/>
            <a:ext cx="2287627" cy="2369536"/>
          </a:xfrm>
          <a:prstGeom prst="arc">
            <a:avLst>
              <a:gd name="adj1" fmla="val 14320367"/>
              <a:gd name="adj2" fmla="val 2201983"/>
            </a:avLst>
          </a:prstGeom>
          <a:ln w="63500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47961" y="529403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55272" y="6313143"/>
            <a:ext cx="9183544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Same State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93386" y="5843489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Causal ordering </a:t>
            </a:r>
            <a:r>
              <a:rPr lang="en-US" dirty="0"/>
              <a:t>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76016" y="4489692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66959" y="4381750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236797" y="1819479"/>
            <a:ext cx="3566339" cy="260512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7"/>
          </p:cNvCxnSpPr>
          <p:nvPr/>
        </p:nvCxnSpPr>
        <p:spPr>
          <a:xfrm flipV="1">
            <a:off x="3316716" y="1737362"/>
            <a:ext cx="3174975" cy="2687239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56147" y="43050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787162" y="124101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772694" y="4661083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317605" y="49054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9177" y="5324722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79499" y="5303051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55272" y="6336370"/>
            <a:ext cx="9183544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Different States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58655" y="2319633"/>
            <a:ext cx="2641561" cy="923330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/>
              <a:t>Add(A) and  Rmv(A):</a:t>
            </a:r>
          </a:p>
          <a:p>
            <a:r>
              <a:rPr lang="en-US" dirty="0" smtClean="0"/>
              <a:t>non-commutative</a:t>
            </a:r>
          </a:p>
          <a:p>
            <a:r>
              <a:rPr lang="en-US" dirty="0" smtClean="0"/>
              <a:t>Concurrent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74479" y="3616559"/>
            <a:ext cx="2617176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Happened-before relation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76016" y="4489692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66959" y="4381750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236797" y="1819479"/>
            <a:ext cx="3566339" cy="260512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7"/>
          </p:cNvCxnSpPr>
          <p:nvPr/>
        </p:nvCxnSpPr>
        <p:spPr>
          <a:xfrm flipV="1">
            <a:off x="3316716" y="1737362"/>
            <a:ext cx="3174975" cy="2687239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56147" y="43050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787162" y="124101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772694" y="4661083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317605" y="49054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9177" y="5324722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79499" y="5303051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55272" y="6336370"/>
            <a:ext cx="9183544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Different States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58655" y="2319633"/>
            <a:ext cx="2641561" cy="923330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/>
              <a:t>Add(A) and  Rmv(A):</a:t>
            </a:r>
          </a:p>
          <a:p>
            <a:r>
              <a:rPr lang="en-US" dirty="0" smtClean="0"/>
              <a:t>non-commutative</a:t>
            </a:r>
          </a:p>
          <a:p>
            <a:r>
              <a:rPr lang="en-US" dirty="0" smtClean="0"/>
              <a:t>Concurrent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74479" y="3616559"/>
            <a:ext cx="2617176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Happened-before relation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74479" y="4820721"/>
            <a:ext cx="2409912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Define concurrency Semantics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3928873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Order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Concurrency semantics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6266" y="3216902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Off-the-shelf middleware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64736" y="3401568"/>
            <a:ext cx="18227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0704" y="4290059"/>
            <a:ext cx="131673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96266" y="4103870"/>
            <a:ext cx="29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“happened-before” relation between 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3928873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Order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Concurrency semantics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6266" y="3216902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Off-the-shelf middleware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64736" y="3401568"/>
            <a:ext cx="18227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0704" y="4290059"/>
            <a:ext cx="131673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96266" y="4103870"/>
            <a:ext cx="29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“happened-before” relation between 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96266" y="4944671"/>
            <a:ext cx="2641561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Requires explicit  tagging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190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76016" y="4489692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66959" y="4381750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236797" y="1819479"/>
            <a:ext cx="3566339" cy="260512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7"/>
          </p:cNvCxnSpPr>
          <p:nvPr/>
        </p:nvCxnSpPr>
        <p:spPr>
          <a:xfrm flipV="1">
            <a:off x="3316716" y="1737362"/>
            <a:ext cx="3174975" cy="2687239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56147" y="43050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787162" y="1241015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(Add(A)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772694" y="466108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(Rmv(A)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317605" y="49054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39177" y="5324722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79499" y="53030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1434" y="2186911"/>
            <a:ext cx="4596854" cy="1754326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/>
              <a:t>t  and t’ represent information that reflect the ”happened-before” relation between the 2 ops.</a:t>
            </a:r>
          </a:p>
          <a:p>
            <a:endParaRPr lang="en-US" dirty="0" smtClean="0"/>
          </a:p>
          <a:p>
            <a:r>
              <a:rPr lang="en-US" dirty="0" smtClean="0"/>
              <a:t>With this knowledge, the application good decide on some semantics.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17232" y="124101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,</a:t>
            </a:r>
            <a:r>
              <a:rPr lang="en-US" dirty="0"/>
              <a:t> </a:t>
            </a:r>
            <a:r>
              <a:rPr lang="en-US" dirty="0" smtClean="0"/>
              <a:t>t)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54324" y="46743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, t’)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76016" y="4489692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66959" y="4381750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236797" y="1819479"/>
            <a:ext cx="3566339" cy="260512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7"/>
          </p:cNvCxnSpPr>
          <p:nvPr/>
        </p:nvCxnSpPr>
        <p:spPr>
          <a:xfrm flipV="1">
            <a:off x="3316716" y="1737362"/>
            <a:ext cx="3174975" cy="2687239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56147" y="43050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787162" y="1241015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Add(A), [1,0])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772694" y="4661083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Rmv(A), [0,1])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80539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9177" y="515403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40386" y="5149882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18182" y="5872482"/>
            <a:ext cx="245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Add-Wins Semantics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37120" y="2345024"/>
            <a:ext cx="3852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application: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“sees” [0,1] and [1,0]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“knows” Add(A) and Rmv(A) concurrent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“makes decision” based on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76016" y="4489692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66959" y="4381750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236797" y="1819479"/>
            <a:ext cx="3566339" cy="260512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7"/>
          </p:cNvCxnSpPr>
          <p:nvPr/>
        </p:nvCxnSpPr>
        <p:spPr>
          <a:xfrm flipV="1">
            <a:off x="3316716" y="1737362"/>
            <a:ext cx="3174975" cy="2687239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56147" y="43050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317605" y="502637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{}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9177" y="5152606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37061" y="5152606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18182" y="5872482"/>
            <a:ext cx="245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Rmv-Wins Semantics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37120" y="2345024"/>
            <a:ext cx="3852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application: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“sees” [0,1] and [1,0]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“knows” Add(A) and Rmv(A) concurrent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“makes decision” based on semantics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87162" y="1241015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Add(A), [1,0])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72694" y="4661083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Rmv(A), [0,1])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3928873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Order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Concurrency semantics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3594" y="318609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Off-the-shelf middleware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64736" y="3401568"/>
            <a:ext cx="18227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0704" y="4290059"/>
            <a:ext cx="131673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3594" y="4073063"/>
            <a:ext cx="29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“happened-before” relation between 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3842" y="6016481"/>
            <a:ext cx="2641561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Solves the problem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6268" y="4893051"/>
            <a:ext cx="2641561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Requires explicit  tagging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1009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3928873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Order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Concurrency semantics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3594" y="318609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Off-the-shelf middleware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64736" y="3401568"/>
            <a:ext cx="18227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0704" y="4290059"/>
            <a:ext cx="131673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3594" y="4073063"/>
            <a:ext cx="29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“happened-before” relation between 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3842" y="6016481"/>
            <a:ext cx="2641561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Solves the problem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9027" y="6016481"/>
            <a:ext cx="882865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6268" y="4893051"/>
            <a:ext cx="2641561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Requires explicit  tagging of operations</a:t>
            </a:r>
          </a:p>
        </p:txBody>
      </p:sp>
    </p:spTree>
    <p:extLst>
      <p:ext uri="{BB962C8B-B14F-4D97-AF65-F5344CB8AC3E}">
        <p14:creationId xmlns:p14="http://schemas.microsoft.com/office/powerpoint/2010/main" val="7925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case: Replicated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62199"/>
            <a:ext cx="9905998" cy="312420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API: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Add(Element): adds the element to the set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Rmv(Element): removes the element from the set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Query(): returns all the elements in the 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3928873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Order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Concurrency semantics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3594" y="318609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Off-the-shelf middleware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64736" y="3401568"/>
            <a:ext cx="18227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0704" y="4290059"/>
            <a:ext cx="131673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3594" y="4073063"/>
            <a:ext cx="29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“happened-before” relation between 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3842" y="6016481"/>
            <a:ext cx="2641561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Solves the problem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9027" y="6016481"/>
            <a:ext cx="882865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78765" y="3076523"/>
            <a:ext cx="2034958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Already tags </a:t>
            </a:r>
            <a:r>
              <a:rPr lang="en-US" smtClean="0">
                <a:solidFill>
                  <a:srgbClr val="C00000"/>
                </a:solidFill>
              </a:rPr>
              <a:t>for causal delivery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6268" y="4893051"/>
            <a:ext cx="2641561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Requires explicit  tagging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125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3928873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Order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Concurrency semantics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3594" y="318609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Off-the-shelf middleware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64736" y="3401568"/>
            <a:ext cx="18227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0704" y="4290059"/>
            <a:ext cx="131673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3594" y="4073063"/>
            <a:ext cx="29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“happened-before” relation between 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3842" y="6016481"/>
            <a:ext cx="2641561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Solves the problem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9027" y="6016481"/>
            <a:ext cx="882865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78765" y="3076523"/>
            <a:ext cx="2034958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Already tags </a:t>
            </a:r>
            <a:r>
              <a:rPr lang="en-US" smtClean="0">
                <a:solidFill>
                  <a:srgbClr val="C00000"/>
                </a:solidFill>
              </a:rPr>
              <a:t>for causal delivery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78795" y="4356236"/>
            <a:ext cx="2156850" cy="923330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Tags for concurrency semantics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6268" y="4893051"/>
            <a:ext cx="2641561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Requires explicit  tagging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6634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3928873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Order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Concurrency semantics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3594" y="318609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Off-the-shelf middleware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64736" y="3401568"/>
            <a:ext cx="18227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0704" y="4290059"/>
            <a:ext cx="131673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3594" y="4073063"/>
            <a:ext cx="29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“happened-before” relation between 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3842" y="6016481"/>
            <a:ext cx="2641561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Solves the problem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9027" y="6016481"/>
            <a:ext cx="882865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78765" y="3076523"/>
            <a:ext cx="2034958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Already tags </a:t>
            </a:r>
            <a:r>
              <a:rPr lang="en-US" smtClean="0">
                <a:solidFill>
                  <a:srgbClr val="C00000"/>
                </a:solidFill>
              </a:rPr>
              <a:t>for causal delivery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78795" y="4356236"/>
            <a:ext cx="2156850" cy="923330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Tags for concurrency semantics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10355531" y="4693096"/>
            <a:ext cx="281425" cy="1714437"/>
          </a:xfrm>
          <a:prstGeom prst="rightBrace">
            <a:avLst>
              <a:gd name="adj1" fmla="val 8333"/>
              <a:gd name="adj2" fmla="val 49379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07829" y="5906425"/>
            <a:ext cx="2641561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Duplicates effort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More meta-data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6268" y="4893051"/>
            <a:ext cx="2641561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Requires explicit  tagging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581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3928873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Order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Concurrency semantics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64736" y="3401568"/>
            <a:ext cx="18227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0704" y="4290059"/>
            <a:ext cx="131673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93594" y="318609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Off-the-shelf middleware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93594" y="4073063"/>
            <a:ext cx="29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“happened-before” relation between 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3928873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Order 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Concurrency semantics </a:t>
            </a: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64736" y="3401568"/>
            <a:ext cx="18227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0704" y="4290059"/>
            <a:ext cx="131673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94611" y="3634846"/>
            <a:ext cx="120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Do Not expose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Elbow Connector 12"/>
          <p:cNvCxnSpPr>
            <a:endCxn id="11" idx="0"/>
          </p:cNvCxnSpPr>
          <p:nvPr/>
        </p:nvCxnSpPr>
        <p:spPr>
          <a:xfrm>
            <a:off x="9411899" y="3401568"/>
            <a:ext cx="1086872" cy="2332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H="1">
            <a:off x="9368092" y="4290060"/>
            <a:ext cx="1130679" cy="136976"/>
          </a:xfrm>
          <a:prstGeom prst="bentConnector3">
            <a:avLst>
              <a:gd name="adj1" fmla="val 27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93594" y="318609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Off-the-shelf middleware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93594" y="4073063"/>
            <a:ext cx="29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“happened-before” relation between 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3928873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Order 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Concurrency semantics </a:t>
            </a: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64736" y="3401568"/>
            <a:ext cx="18227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0704" y="4290059"/>
            <a:ext cx="131673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94611" y="3634846"/>
            <a:ext cx="120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Do Not expose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>
            <a:off x="9411899" y="3401568"/>
            <a:ext cx="1086872" cy="2332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H="1">
            <a:off x="9368092" y="4290060"/>
            <a:ext cx="1130679" cy="136976"/>
          </a:xfrm>
          <a:prstGeom prst="bentConnector3">
            <a:avLst>
              <a:gd name="adj1" fmla="val 27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93594" y="318609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Off-the-shelf middleware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93594" y="4073063"/>
            <a:ext cx="29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“happened-before” relation between ops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6126" y="2369573"/>
            <a:ext cx="272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middleware to expose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7973787" y="2674295"/>
            <a:ext cx="2333096" cy="2239569"/>
          </a:xfrm>
          <a:prstGeom prst="bentConnector4">
            <a:avLst>
              <a:gd name="adj1" fmla="val -42957"/>
              <a:gd name="adj2" fmla="val 1102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27945" y="3126023"/>
            <a:ext cx="3824779" cy="10176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217915" y="2821813"/>
            <a:ext cx="1072896" cy="4389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19734" y="5513832"/>
            <a:ext cx="1072896" cy="4389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37" name="Straight Arrow Connector 36"/>
          <p:cNvCxnSpPr>
            <a:stCxn id="34" idx="3"/>
            <a:endCxn id="18" idx="2"/>
          </p:cNvCxnSpPr>
          <p:nvPr/>
        </p:nvCxnSpPr>
        <p:spPr>
          <a:xfrm>
            <a:off x="3290811" y="3041269"/>
            <a:ext cx="540922" cy="91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  <a:endCxn id="10" idx="2"/>
          </p:cNvCxnSpPr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63086" y="2329467"/>
            <a:ext cx="3659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group of 3 Nodes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replicated Add-Wins Set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 concurrent operations: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Add(A)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Rmv(A)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4847" y="350761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1844" y="5419506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Layer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Middleware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94320" y="5547599"/>
            <a:ext cx="156848" cy="1584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5618" y="5801501"/>
            <a:ext cx="156848" cy="1584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15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375297" y="2609288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10106" y="5394960"/>
            <a:ext cx="1123722" cy="6766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Rmv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[0,1,0]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8991" y="21673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1: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8991" y="2855549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Q tags the op Rmv(A</a:t>
            </a:r>
            <a:r>
              <a:rPr lang="en-US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13618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23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90811" y="4369307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17310" y="3605467"/>
            <a:ext cx="1123722" cy="6766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Rmv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[0,1,0]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8991" y="21673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1: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11444" y="5852160"/>
            <a:ext cx="1123722" cy="6766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Rmv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[0,1,0]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03874" y="3675887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8991" y="2855549"/>
            <a:ext cx="40222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Q tags the op Rmv(A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and Q bcast their tagged ops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13618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87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01367" y="5504687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61995" y="2578176"/>
            <a:ext cx="1123722" cy="6766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Rmv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[0,1,0]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10301" y="5852160"/>
            <a:ext cx="1123722" cy="6766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Rmv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[0,1,0]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10301" y="4985188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38991" y="21673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1: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8991" y="2855549"/>
            <a:ext cx="40222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Q tags the op Rmv(A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and Q bcast their tagged </a:t>
            </a:r>
            <a:r>
              <a:rPr lang="en-US" dirty="0" smtClean="0"/>
              <a:t>ops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1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76016" y="4489692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88051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236797" y="1819479"/>
            <a:ext cx="4639235" cy="258809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</p:cNvCxnSpPr>
          <p:nvPr/>
        </p:nvCxnSpPr>
        <p:spPr>
          <a:xfrm>
            <a:off x="4837808" y="1819479"/>
            <a:ext cx="1692048" cy="267021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56147" y="43050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787162" y="124101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05800" y="1243239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Add(B)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5859" y="491176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{A,B}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289245" y="5370775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{C,B}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99040" y="5370775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{C,B,A}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19316" y="4364724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7"/>
          </p:cNvCxnSpPr>
          <p:nvPr/>
        </p:nvCxnSpPr>
        <p:spPr>
          <a:xfrm flipV="1">
            <a:off x="4069073" y="1775901"/>
            <a:ext cx="4684783" cy="263167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97758" y="537372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{C}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457966" y="473944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Add(C)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69588" y="491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{A,B,C}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01367" y="5504687"/>
            <a:ext cx="1156618" cy="6858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61995" y="2578176"/>
            <a:ext cx="1123722" cy="676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Rmv</a:t>
            </a:r>
            <a:r>
              <a:rPr lang="en-US" dirty="0" smtClean="0">
                <a:solidFill>
                  <a:srgbClr val="00B0F0"/>
                </a:solidFill>
              </a:rPr>
              <a:t>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10301" y="5852160"/>
            <a:ext cx="1123722" cy="676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Rmv</a:t>
            </a:r>
            <a:r>
              <a:rPr lang="en-US" dirty="0" smtClean="0">
                <a:solidFill>
                  <a:srgbClr val="00B0F0"/>
                </a:solidFill>
              </a:rPr>
              <a:t>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10301" y="4985188"/>
            <a:ext cx="1156618" cy="6858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38991" y="21673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1: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8991" y="2855549"/>
            <a:ext cx="40222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Q tags the op Rmv(A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and Q bcast their tagged </a:t>
            </a:r>
            <a:r>
              <a:rPr lang="en-US" dirty="0" smtClean="0"/>
              <a:t>ops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All nodes deliver both </a:t>
            </a:r>
            <a:r>
              <a:rPr lang="en-US" dirty="0" smtClean="0"/>
              <a:t>ops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00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38991" y="21673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1: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8991" y="2855549"/>
            <a:ext cx="41553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Q tags the op Rmv(A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and Q bcast their tagged </a:t>
            </a:r>
            <a:r>
              <a:rPr lang="en-US" dirty="0" smtClean="0"/>
              <a:t>ops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both ops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[1,0,0] and [0,1,0] are concurrent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Add-Wins Semantics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 is there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0242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62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217915" y="2821813"/>
            <a:ext cx="1072896" cy="4389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19734" y="5513832"/>
            <a:ext cx="1072896" cy="4389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Rmv</a:t>
            </a:r>
            <a:r>
              <a:rPr lang="en-US" dirty="0" smtClean="0">
                <a:solidFill>
                  <a:srgbClr val="00B0F0"/>
                </a:solidFill>
              </a:rPr>
              <a:t>(A)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37" name="Straight Arrow Connector 36"/>
          <p:cNvCxnSpPr>
            <a:stCxn id="34" idx="3"/>
            <a:endCxn id="18" idx="2"/>
          </p:cNvCxnSpPr>
          <p:nvPr/>
        </p:nvCxnSpPr>
        <p:spPr>
          <a:xfrm>
            <a:off x="3290811" y="3041269"/>
            <a:ext cx="540922" cy="91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  <a:endCxn id="10" idx="2"/>
          </p:cNvCxnSpPr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7685" y="2225879"/>
            <a:ext cx="3659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group of 3 Nodes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replicated Add-Wins Set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 concurrent operations: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Add(A)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Rmv(A)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4847" y="350761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61844" y="5419506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Layer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Middleware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94320" y="5547599"/>
            <a:ext cx="156848" cy="1584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895618" y="5801501"/>
            <a:ext cx="156848" cy="1584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95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375297" y="2609288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3618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19734" y="5513832"/>
            <a:ext cx="1072896" cy="4389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1775" y="2233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38991" y="2233757"/>
            <a:ext cx="4143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is still in the queue waiting to be processed by </a:t>
            </a:r>
            <a:r>
              <a:rPr lang="en-US" dirty="0" smtClean="0"/>
              <a:t>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85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134193" y="3567854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03874" y="3675887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3618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19734" y="5513832"/>
            <a:ext cx="1072896" cy="4389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91775" y="2233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38991" y="2233757"/>
            <a:ext cx="414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is still in the queue waiting to be processed by 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bcasts their tagged </a:t>
            </a:r>
            <a:r>
              <a:rPr lang="en-US" dirty="0" smtClean="0"/>
              <a:t>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38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329410" y="4590287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10301" y="4985188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19734" y="5513832"/>
            <a:ext cx="1072896" cy="4389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91775" y="2233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38991" y="2233757"/>
            <a:ext cx="414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is still in the queue waiting to be processed by 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bcasts their tagged </a:t>
            </a:r>
            <a:r>
              <a:rPr lang="en-US" dirty="0" smtClean="0"/>
              <a:t>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7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329410" y="4590287"/>
            <a:ext cx="1156618" cy="6858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10301" y="4985188"/>
            <a:ext cx="1156618" cy="6858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19734" y="5513832"/>
            <a:ext cx="1072896" cy="4389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91775" y="2233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38991" y="2233757"/>
            <a:ext cx="4143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is still in the queue waiting to be processed by 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bcasts their tagged op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42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0242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19734" y="5513832"/>
            <a:ext cx="1072896" cy="4389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91775" y="2233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8991" y="2233757"/>
            <a:ext cx="4143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is still in the queue waiting to be processed by 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bcasts their tagged op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50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0242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796988" y="3755613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Rmv(A)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28998" y="5994870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Rmv(A)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91775" y="2233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38991" y="2233757"/>
            <a:ext cx="4143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is still in the queue waiting to be processed by 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bcasts their tagged op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 dequeues Rmv(A) , tags and bcasts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4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0242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567093" y="2400299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Rmv(A)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19088" y="6032253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Rmv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[1,1,0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1775" y="2233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8991" y="2233757"/>
            <a:ext cx="4143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is still in the queue waiting to be processed by 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bcasts their tagged op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 dequeues Rmv(A) , tags and bcasts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76016" y="4489692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88051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236797" y="1819479"/>
            <a:ext cx="4639235" cy="258809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</p:cNvCxnSpPr>
          <p:nvPr/>
        </p:nvCxnSpPr>
        <p:spPr>
          <a:xfrm>
            <a:off x="4837808" y="1819479"/>
            <a:ext cx="1692048" cy="267021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56147" y="43050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787162" y="124101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05800" y="1243239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Add(B)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155272" y="6313143"/>
            <a:ext cx="9183544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Same State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5859" y="491176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{A,B}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289245" y="5370775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{C,B}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99040" y="5370775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{C,B,A}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19316" y="4364724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7"/>
          </p:cNvCxnSpPr>
          <p:nvPr/>
        </p:nvCxnSpPr>
        <p:spPr>
          <a:xfrm flipV="1">
            <a:off x="4069073" y="1775901"/>
            <a:ext cx="4684783" cy="263167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97758" y="537372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{C}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457966" y="473944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Add(C)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69588" y="491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{A,B,C}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533397" y="2688372"/>
            <a:ext cx="3719563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/>
              <a:t>Add operations </a:t>
            </a:r>
          </a:p>
          <a:p>
            <a:r>
              <a:rPr lang="en-US" dirty="0" smtClean="0"/>
              <a:t>are commutative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0242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567093" y="2400299"/>
            <a:ext cx="1156618" cy="6858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19088" y="6032253"/>
            <a:ext cx="1156618" cy="6858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1775" y="2233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8991" y="2233757"/>
            <a:ext cx="41432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is still in the queue waiting to be processed by 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bcasts their tagged op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 dequeues Rmv(A) , tags and bcasts it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delivered at P and </a:t>
            </a:r>
            <a:r>
              <a:rPr lang="en-US" dirty="0" smtClean="0"/>
              <a:t>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03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2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1775" y="2233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8991" y="2233757"/>
            <a:ext cx="41432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tags the op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is still in the queue waiting to be processed by 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 bcasts their tagged op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 dequeues Rmv(A) , tags and bcasts it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delivered at P and </a:t>
            </a:r>
            <a:r>
              <a:rPr lang="en-US" dirty="0" smtClean="0"/>
              <a:t>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[1,0,0] happened-before [1,1,0]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 is not there </a:t>
            </a:r>
            <a:r>
              <a:rPr lang="en-US" dirty="0" smtClean="0">
                <a:solidFill>
                  <a:srgbClr val="C00000"/>
                </a:solidFill>
              </a:rPr>
              <a:t>(expected {A})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024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58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1634522" y="3044952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980432" y="3044952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307477" y="36207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087966" y="1142567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2" idx="6"/>
          </p:cNvCxnSpPr>
          <p:nvPr/>
        </p:nvCxnSpPr>
        <p:spPr>
          <a:xfrm>
            <a:off x="2548922" y="3502152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0"/>
          </p:cNvCxnSpPr>
          <p:nvPr/>
        </p:nvCxnSpPr>
        <p:spPr>
          <a:xfrm flipH="1">
            <a:off x="2091722" y="1142567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693659" y="590677"/>
            <a:ext cx="1072896" cy="4389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5478" y="3282696"/>
            <a:ext cx="1072896" cy="4389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Rmv</a:t>
            </a:r>
            <a:r>
              <a:rPr lang="en-US" dirty="0" smtClean="0">
                <a:solidFill>
                  <a:srgbClr val="00B0F0"/>
                </a:solidFill>
              </a:rPr>
              <a:t>(A)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766555" y="810133"/>
            <a:ext cx="540922" cy="91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2" idx="2"/>
          </p:cNvCxnSpPr>
          <p:nvPr/>
        </p:nvCxnSpPr>
        <p:spPr>
          <a:xfrm>
            <a:off x="1168374" y="3502152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90591" y="127647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29350" y="28602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51832" y="288414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2042" y="4400854"/>
            <a:ext cx="5072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1: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Add(A) and Rmv(A) tagged as </a:t>
            </a:r>
            <a:r>
              <a:rPr lang="en-US" dirty="0" smtClean="0"/>
              <a:t>concurrent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Final State: {A}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94832" y="4400854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2: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Rmv(A</a:t>
            </a:r>
            <a:r>
              <a:rPr lang="en-US" dirty="0"/>
              <a:t>) tagged </a:t>
            </a:r>
            <a:r>
              <a:rPr lang="en-US" dirty="0" smtClean="0"/>
              <a:t>as in the future of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Final State: </a:t>
            </a:r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94832" y="489018"/>
            <a:ext cx="5450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2: not a solution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Does not “care” about concurrent operations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Orders concurrent ops based on there delivery order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Could order concurrent ops as one happening before the other (Scenario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1478281"/>
          </a:xfrm>
        </p:spPr>
        <p:txBody>
          <a:bodyPr>
            <a:normAutofit/>
          </a:bodyPr>
          <a:lstStyle/>
          <a:p>
            <a:r>
              <a:rPr lang="en-US" dirty="0" smtClean="0"/>
              <a:t>Better Characterization of the happened-before relation between ops</a:t>
            </a:r>
          </a:p>
          <a:p>
            <a:pPr lvl="1"/>
            <a:r>
              <a:rPr lang="en-US" dirty="0" smtClean="0"/>
              <a:t>Tag based on what was delivered at the application level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4041646"/>
            <a:ext cx="9905998" cy="1478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delivery happens at the application level</a:t>
            </a:r>
          </a:p>
          <a:p>
            <a:pPr lvl="1"/>
            <a:r>
              <a:rPr lang="en-US" dirty="0" smtClean="0"/>
              <a:t>Tag at the application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14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23"/>
            <a:ext cx="9905998" cy="3928873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Order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Concurrency semantics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6266" y="3216902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Off-the-shelf middleware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64736" y="3401568"/>
            <a:ext cx="18227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0704" y="4290059"/>
            <a:ext cx="131673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96266" y="4103870"/>
            <a:ext cx="29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“happened-before” relation between 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96266" y="4944671"/>
            <a:ext cx="2641561" cy="646331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/>
              <a:t>Requires tagging operations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8666" y="1556818"/>
            <a:ext cx="188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Tag operations </a:t>
            </a:r>
          </a:p>
          <a:p>
            <a:r>
              <a:rPr lang="en-US" dirty="0" smtClean="0"/>
              <a:t>at app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60539" y="2203149"/>
            <a:ext cx="206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those </a:t>
            </a:r>
            <a:r>
              <a:rPr lang="en-US" smtClean="0"/>
              <a:t>tags for causal delivery</a:t>
            </a:r>
            <a:endParaRPr lang="en-US" dirty="0"/>
          </a:p>
        </p:txBody>
      </p:sp>
      <p:cxnSp>
        <p:nvCxnSpPr>
          <p:cNvPr id="20" name="Elbow Connector 19"/>
          <p:cNvCxnSpPr>
            <a:endCxn id="13" idx="0"/>
          </p:cNvCxnSpPr>
          <p:nvPr/>
        </p:nvCxnSpPr>
        <p:spPr>
          <a:xfrm>
            <a:off x="9168384" y="1879983"/>
            <a:ext cx="1822379" cy="32316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2"/>
            <a:endCxn id="5" idx="3"/>
          </p:cNvCxnSpPr>
          <p:nvPr/>
        </p:nvCxnSpPr>
        <p:spPr>
          <a:xfrm rot="5400000">
            <a:off x="10338107" y="2748911"/>
            <a:ext cx="275089" cy="10302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55731" y="4870856"/>
            <a:ext cx="540000" cy="54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68775" y="4870856"/>
            <a:ext cx="540000" cy="54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54064" y="2446226"/>
            <a:ext cx="540000" cy="54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5"/>
            <a:endCxn id="6" idx="0"/>
          </p:cNvCxnSpPr>
          <p:nvPr/>
        </p:nvCxnSpPr>
        <p:spPr>
          <a:xfrm>
            <a:off x="3314983" y="2907145"/>
            <a:ext cx="1223792" cy="1963711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1795731" y="5140856"/>
            <a:ext cx="2473044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5" idx="0"/>
          </p:cNvCxnSpPr>
          <p:nvPr/>
        </p:nvCxnSpPr>
        <p:spPr>
          <a:xfrm flipH="1">
            <a:off x="1525731" y="2907145"/>
            <a:ext cx="1407414" cy="1963711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93919" y="2567830"/>
            <a:ext cx="891045" cy="2865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Add(A)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6070" y="4994428"/>
            <a:ext cx="899661" cy="325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Rmv</a:t>
            </a:r>
            <a:r>
              <a:rPr lang="en-US" sz="1400" dirty="0" smtClean="0">
                <a:solidFill>
                  <a:srgbClr val="00B0F0"/>
                </a:solidFill>
              </a:rPr>
              <a:t>(A)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9978" y="298622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1270" y="462509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8641" y="462509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93497" y="206687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9188" y="541149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8208" y="541149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523" name="Straight Arrow Connector 522"/>
          <p:cNvCxnSpPr>
            <a:stCxn id="11" idx="3"/>
            <a:endCxn id="7" idx="2"/>
          </p:cNvCxnSpPr>
          <p:nvPr/>
        </p:nvCxnSpPr>
        <p:spPr>
          <a:xfrm>
            <a:off x="2484964" y="2711086"/>
            <a:ext cx="369100" cy="5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stCxn id="12" idx="3"/>
            <a:endCxn id="5" idx="2"/>
          </p:cNvCxnSpPr>
          <p:nvPr/>
        </p:nvCxnSpPr>
        <p:spPr>
          <a:xfrm flipV="1">
            <a:off x="985731" y="5140856"/>
            <a:ext cx="270000" cy="1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Oval 527"/>
          <p:cNvSpPr/>
          <p:nvPr/>
        </p:nvSpPr>
        <p:spPr>
          <a:xfrm>
            <a:off x="7105213" y="4880877"/>
            <a:ext cx="540000" cy="54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9" name="Oval 528"/>
          <p:cNvSpPr/>
          <p:nvPr/>
        </p:nvSpPr>
        <p:spPr>
          <a:xfrm>
            <a:off x="10118257" y="4880877"/>
            <a:ext cx="540000" cy="54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30" name="Oval 529"/>
          <p:cNvSpPr/>
          <p:nvPr/>
        </p:nvSpPr>
        <p:spPr>
          <a:xfrm>
            <a:off x="8703546" y="2456247"/>
            <a:ext cx="540000" cy="54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531" name="Straight Arrow Connector 530"/>
          <p:cNvCxnSpPr>
            <a:stCxn id="533" idx="5"/>
            <a:endCxn id="532" idx="0"/>
          </p:cNvCxnSpPr>
          <p:nvPr/>
        </p:nvCxnSpPr>
        <p:spPr>
          <a:xfrm>
            <a:off x="9164465" y="2917166"/>
            <a:ext cx="1223792" cy="1963711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>
            <a:stCxn id="531" idx="6"/>
            <a:endCxn id="532" idx="2"/>
          </p:cNvCxnSpPr>
          <p:nvPr/>
        </p:nvCxnSpPr>
        <p:spPr>
          <a:xfrm>
            <a:off x="7645213" y="5150877"/>
            <a:ext cx="2473044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/>
          <p:cNvCxnSpPr>
            <a:stCxn id="533" idx="3"/>
            <a:endCxn id="531" idx="0"/>
          </p:cNvCxnSpPr>
          <p:nvPr/>
        </p:nvCxnSpPr>
        <p:spPr>
          <a:xfrm flipH="1">
            <a:off x="7375213" y="2917166"/>
            <a:ext cx="1407414" cy="1963711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Rounded Rectangle 533"/>
          <p:cNvSpPr/>
          <p:nvPr/>
        </p:nvSpPr>
        <p:spPr>
          <a:xfrm>
            <a:off x="7375213" y="2421147"/>
            <a:ext cx="959233" cy="5798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B0F0"/>
                </a:solidFill>
              </a:rPr>
              <a:t>Add(A), [1,0,0]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535" name="Rounded Rectangle 534"/>
          <p:cNvSpPr/>
          <p:nvPr/>
        </p:nvSpPr>
        <p:spPr>
          <a:xfrm>
            <a:off x="5766695" y="4887125"/>
            <a:ext cx="1057036" cy="5551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Rmv(A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  <a:r>
              <a:rPr lang="en-US" sz="1400" dirty="0" smtClean="0">
                <a:solidFill>
                  <a:srgbClr val="00B0F0"/>
                </a:solidFill>
              </a:rPr>
              <a:t>, </a:t>
            </a:r>
          </a:p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[0,1,0]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8799460" y="299624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537" name="TextBox 536"/>
          <p:cNvSpPr txBox="1"/>
          <p:nvPr/>
        </p:nvSpPr>
        <p:spPr>
          <a:xfrm>
            <a:off x="7540752" y="463511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538" name="TextBox 537"/>
          <p:cNvSpPr txBox="1"/>
          <p:nvPr/>
        </p:nvSpPr>
        <p:spPr>
          <a:xfrm>
            <a:off x="9848123" y="463511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539" name="TextBox 538"/>
          <p:cNvSpPr txBox="1"/>
          <p:nvPr/>
        </p:nvSpPr>
        <p:spPr>
          <a:xfrm>
            <a:off x="8542979" y="207689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6898670" y="542151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9957690" y="542151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542" name="Straight Arrow Connector 541"/>
          <p:cNvCxnSpPr>
            <a:stCxn id="537" idx="3"/>
            <a:endCxn id="533" idx="2"/>
          </p:cNvCxnSpPr>
          <p:nvPr/>
        </p:nvCxnSpPr>
        <p:spPr>
          <a:xfrm>
            <a:off x="8334446" y="2721107"/>
            <a:ext cx="369100" cy="5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535" idx="3"/>
            <a:endCxn id="528" idx="2"/>
          </p:cNvCxnSpPr>
          <p:nvPr/>
        </p:nvCxnSpPr>
        <p:spPr>
          <a:xfrm flipV="1">
            <a:off x="6823731" y="5150877"/>
            <a:ext cx="281482" cy="13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/>
          <p:cNvSpPr txBox="1"/>
          <p:nvPr/>
        </p:nvSpPr>
        <p:spPr>
          <a:xfrm>
            <a:off x="5637718" y="540539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[0,1,0]</a:t>
            </a:r>
            <a:endParaRPr lang="en-US" dirty="0"/>
          </a:p>
        </p:txBody>
      </p:sp>
      <p:sp>
        <p:nvSpPr>
          <p:cNvPr id="552" name="TextBox 551"/>
          <p:cNvSpPr txBox="1"/>
          <p:nvPr/>
        </p:nvSpPr>
        <p:spPr>
          <a:xfrm>
            <a:off x="7284271" y="204979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cxnSp>
        <p:nvCxnSpPr>
          <p:cNvPr id="554" name="Straight Arrow Connector 553"/>
          <p:cNvCxnSpPr/>
          <p:nvPr/>
        </p:nvCxnSpPr>
        <p:spPr>
          <a:xfrm>
            <a:off x="4879845" y="3366166"/>
            <a:ext cx="1372569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554"/>
          <p:cNvSpPr txBox="1"/>
          <p:nvPr/>
        </p:nvSpPr>
        <p:spPr>
          <a:xfrm>
            <a:off x="4843269" y="298622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Becomes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65179" y="525730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[0,0,0]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605" y="632192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Middleware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87899" y="6427344"/>
            <a:ext cx="156848" cy="1584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1401" y="6427344"/>
            <a:ext cx="156848" cy="1584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176483" y="632192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Layer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72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158778" y="2734056"/>
            <a:ext cx="1132033" cy="6396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Add(A),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[1,0,0]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40495" y="5417820"/>
            <a:ext cx="1156182" cy="630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Rmv(A),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37" name="Straight Arrow Connector 36"/>
          <p:cNvCxnSpPr>
            <a:stCxn id="34" idx="3"/>
            <a:endCxn id="18" idx="2"/>
          </p:cNvCxnSpPr>
          <p:nvPr/>
        </p:nvCxnSpPr>
        <p:spPr>
          <a:xfrm flipV="1">
            <a:off x="3290811" y="3050414"/>
            <a:ext cx="540922" cy="346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  <a:endCxn id="10" idx="2"/>
          </p:cNvCxnSpPr>
          <p:nvPr/>
        </p:nvCxnSpPr>
        <p:spPr>
          <a:xfrm>
            <a:off x="1696677" y="5733288"/>
            <a:ext cx="46210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71341" y="2293570"/>
            <a:ext cx="3659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group of 3 Nodes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replicated Add-Wins Set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 concurrent operations: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Add(A)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Rmv(A)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4847" y="350761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2123" y="22275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890" y="60810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[0,1,0]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61844" y="5419506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Layer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Middleware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94320" y="5547599"/>
            <a:ext cx="156848" cy="1584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895618" y="5801501"/>
            <a:ext cx="156848" cy="1584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385491" y="506041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[0,0,0]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3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375297" y="2609288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3618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40495" y="5417820"/>
            <a:ext cx="1156182" cy="630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Rmv(A),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2123" y="22275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890" y="60810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[0,1,0]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85491" y="506041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[0,0,0]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31553" y="15416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31553" y="2167393"/>
            <a:ext cx="414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ops tagged at App level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bcasts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Rmv(A</a:t>
            </a:r>
            <a:r>
              <a:rPr lang="en-US" dirty="0"/>
              <a:t>) is still in the queue waiting to </a:t>
            </a:r>
            <a:r>
              <a:rPr lang="en-US" dirty="0" smtClean="0"/>
              <a:t>be bcast by Q</a:t>
            </a:r>
          </a:p>
        </p:txBody>
      </p:sp>
    </p:spTree>
    <p:extLst>
      <p:ext uri="{BB962C8B-B14F-4D97-AF65-F5344CB8AC3E}">
        <p14:creationId xmlns:p14="http://schemas.microsoft.com/office/powerpoint/2010/main" val="354683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134193" y="3567854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03874" y="3675887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3618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40495" y="5417820"/>
            <a:ext cx="1156182" cy="630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Rmv(A),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2123" y="22275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890" y="60810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[0,1,0]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85491" y="506041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[0,0,0]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31553" y="15416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31553" y="2167393"/>
            <a:ext cx="414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ops tagged at App level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bcasts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Rmv(A</a:t>
            </a:r>
            <a:r>
              <a:rPr lang="en-US" dirty="0"/>
              <a:t>) is still in the queue waiting to </a:t>
            </a:r>
            <a:r>
              <a:rPr lang="en-US" dirty="0" smtClean="0"/>
              <a:t>be bcast by Q</a:t>
            </a:r>
          </a:p>
        </p:txBody>
      </p:sp>
    </p:spTree>
    <p:extLst>
      <p:ext uri="{BB962C8B-B14F-4D97-AF65-F5344CB8AC3E}">
        <p14:creationId xmlns:p14="http://schemas.microsoft.com/office/powerpoint/2010/main" val="1891018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329410" y="4590287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[0,0,0]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10301" y="4985188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40495" y="5417820"/>
            <a:ext cx="1156182" cy="630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Rmv(A),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2123" y="22275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890" y="60810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[0,1,0]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92619" y="626574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[0,0,0]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31553" y="15416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31553" y="2167393"/>
            <a:ext cx="414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ops tagged at App level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bcasts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Rmv(A</a:t>
            </a:r>
            <a:r>
              <a:rPr lang="en-US" dirty="0"/>
              <a:t>) is still in the queue waiting to </a:t>
            </a:r>
            <a:r>
              <a:rPr lang="en-US" dirty="0" smtClean="0"/>
              <a:t>be bcast by Q</a:t>
            </a:r>
          </a:p>
        </p:txBody>
      </p:sp>
    </p:spTree>
    <p:extLst>
      <p:ext uri="{BB962C8B-B14F-4D97-AF65-F5344CB8AC3E}">
        <p14:creationId xmlns:p14="http://schemas.microsoft.com/office/powerpoint/2010/main" val="173868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76016" y="4489692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88051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236797" y="1819479"/>
            <a:ext cx="4639235" cy="258809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</p:cNvCxnSpPr>
          <p:nvPr/>
        </p:nvCxnSpPr>
        <p:spPr>
          <a:xfrm>
            <a:off x="4837808" y="1819479"/>
            <a:ext cx="1692048" cy="267021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56147" y="43050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787162" y="124101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05800" y="1243239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734355" y="491176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317605" y="467435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{}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27400" y="4674358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329410" y="4590287"/>
            <a:ext cx="1156618" cy="6858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10301" y="4985188"/>
            <a:ext cx="1156618" cy="6858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Add(A)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2162" y="509142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40495" y="5417820"/>
            <a:ext cx="1156182" cy="630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Rmv(A),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2123" y="22275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890" y="60810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[0,1,0]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92619" y="626574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[0,0,0]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31553" y="15416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31553" y="2167393"/>
            <a:ext cx="4143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ops tagged at App level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bcasts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Rmv(A</a:t>
            </a:r>
            <a:r>
              <a:rPr lang="en-US" dirty="0"/>
              <a:t>) is still in the queue waiting to </a:t>
            </a:r>
            <a:r>
              <a:rPr lang="en-US" dirty="0" smtClean="0"/>
              <a:t>be bcast by </a:t>
            </a:r>
            <a:r>
              <a:rPr lang="en-US" dirty="0"/>
              <a:t>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</p:txBody>
      </p:sp>
    </p:spTree>
    <p:extLst>
      <p:ext uri="{BB962C8B-B14F-4D97-AF65-F5344CB8AC3E}">
        <p14:creationId xmlns:p14="http://schemas.microsoft.com/office/powerpoint/2010/main" val="1206036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0242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92630" y="5733288"/>
            <a:ext cx="46614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12123" y="22275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890" y="60810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[1,1,0]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92619" y="626574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40495" y="5417820"/>
            <a:ext cx="1156182" cy="630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Rmv(A),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31553" y="15416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31553" y="2167393"/>
            <a:ext cx="4143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ops tagged at App level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bcasts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Rmv(A</a:t>
            </a:r>
            <a:r>
              <a:rPr lang="en-US" dirty="0"/>
              <a:t>) is still in the queue waiting to </a:t>
            </a:r>
            <a:r>
              <a:rPr lang="en-US" dirty="0" smtClean="0"/>
              <a:t>be bcast by </a:t>
            </a:r>
            <a:r>
              <a:rPr lang="en-US" dirty="0"/>
              <a:t>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</p:txBody>
      </p:sp>
    </p:spTree>
    <p:extLst>
      <p:ext uri="{BB962C8B-B14F-4D97-AF65-F5344CB8AC3E}">
        <p14:creationId xmlns:p14="http://schemas.microsoft.com/office/powerpoint/2010/main" val="1898509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0242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796988" y="3755613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Rmv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[0,1,0]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28998" y="5994870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Rmv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[0,1,0]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2123" y="22275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890" y="60810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[1,1,0]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92619" y="626574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1553" y="15416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31553" y="2167393"/>
            <a:ext cx="4143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ops tagged at App level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bcasts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Rmv(A</a:t>
            </a:r>
            <a:r>
              <a:rPr lang="en-US" dirty="0"/>
              <a:t>) is still in the queue waiting to </a:t>
            </a:r>
            <a:r>
              <a:rPr lang="en-US" dirty="0" smtClean="0"/>
              <a:t>be bcast by </a:t>
            </a:r>
            <a:r>
              <a:rPr lang="en-US" dirty="0"/>
              <a:t>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 dequeues Rmv(A) and bcasts it</a:t>
            </a:r>
          </a:p>
        </p:txBody>
      </p:sp>
    </p:spTree>
    <p:extLst>
      <p:ext uri="{BB962C8B-B14F-4D97-AF65-F5344CB8AC3E}">
        <p14:creationId xmlns:p14="http://schemas.microsoft.com/office/powerpoint/2010/main" val="9337107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[1,0,0]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0242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567093" y="2400299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Rmv(A)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[0,1,0]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44876" y="5047487"/>
            <a:ext cx="1156618" cy="6858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Rmv(A)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[0,1,0]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12123" y="22275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890" y="60810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[1,1,0]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2619" y="626574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31553" y="15416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1553" y="2167393"/>
            <a:ext cx="4143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ops tagged at App level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bcasts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Rmv(A</a:t>
            </a:r>
            <a:r>
              <a:rPr lang="en-US" dirty="0"/>
              <a:t>) is still in the queue waiting to </a:t>
            </a:r>
            <a:r>
              <a:rPr lang="en-US" dirty="0" smtClean="0"/>
              <a:t>be bcast by </a:t>
            </a:r>
            <a:r>
              <a:rPr lang="en-US" dirty="0"/>
              <a:t>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 dequeues Rmv(A) and bcasts it</a:t>
            </a:r>
          </a:p>
        </p:txBody>
      </p:sp>
    </p:spTree>
    <p:extLst>
      <p:ext uri="{BB962C8B-B14F-4D97-AF65-F5344CB8AC3E}">
        <p14:creationId xmlns:p14="http://schemas.microsoft.com/office/powerpoint/2010/main" val="1213499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0242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567093" y="2400299"/>
            <a:ext cx="1156618" cy="6858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66402" y="5047487"/>
            <a:ext cx="1156618" cy="6858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Rmv(A)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[0,1,0]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2123" y="22275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890" y="60810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[1,1,0]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92619" y="626574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[1,0,0]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31553" y="15416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31553" y="2167393"/>
            <a:ext cx="41432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ops tagged at App level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bcasts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Rmv(A</a:t>
            </a:r>
            <a:r>
              <a:rPr lang="en-US" dirty="0"/>
              <a:t>) is still in the queue waiting to </a:t>
            </a:r>
            <a:r>
              <a:rPr lang="en-US" dirty="0" smtClean="0"/>
              <a:t>be bcast by </a:t>
            </a:r>
            <a:r>
              <a:rPr lang="en-US" dirty="0"/>
              <a:t>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 dequeues Rmv(A) and bcasts it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delivered at P and </a:t>
            </a:r>
            <a:r>
              <a:rPr lang="en-US" dirty="0" smtClean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6321025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</a:t>
            </a:r>
          </a:p>
        </p:txBody>
      </p:sp>
      <p:sp>
        <p:nvSpPr>
          <p:cNvPr id="10" name="Oval 9"/>
          <p:cNvSpPr/>
          <p:nvPr/>
        </p:nvSpPr>
        <p:spPr>
          <a:xfrm>
            <a:off x="215877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04688" y="527608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31733" y="2593214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9" name="Straight Arrow Connector 18"/>
          <p:cNvCxnSpPr>
            <a:stCxn id="18" idx="5"/>
            <a:endCxn id="17" idx="0"/>
          </p:cNvCxnSpPr>
          <p:nvPr/>
        </p:nvCxnSpPr>
        <p:spPr>
          <a:xfrm>
            <a:off x="4612222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7" idx="2"/>
          </p:cNvCxnSpPr>
          <p:nvPr/>
        </p:nvCxnSpPr>
        <p:spPr>
          <a:xfrm>
            <a:off x="3073178" y="5733288"/>
            <a:ext cx="2431510" cy="0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0" idx="0"/>
          </p:cNvCxnSpPr>
          <p:nvPr/>
        </p:nvCxnSpPr>
        <p:spPr>
          <a:xfrm flipH="1">
            <a:off x="2615978" y="3373703"/>
            <a:ext cx="1349666" cy="1902385"/>
          </a:xfrm>
          <a:prstGeom prst="straightConnector1">
            <a:avLst/>
          </a:prstGeom>
          <a:ln w="508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8366" y="21673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7380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1321" y="6248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[1,1,0]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31553" y="15416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1553" y="2167393"/>
            <a:ext cx="41432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ops tagged at App level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 bcasts Add(A)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Rmv(A</a:t>
            </a:r>
            <a:r>
              <a:rPr lang="en-US" dirty="0"/>
              <a:t>) is still in the queue waiting to </a:t>
            </a:r>
            <a:r>
              <a:rPr lang="en-US" dirty="0" smtClean="0"/>
              <a:t>be bcast by </a:t>
            </a:r>
            <a:r>
              <a:rPr lang="en-US" dirty="0"/>
              <a:t>Q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nodes deliver Add(A)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 dequeues Rmv(A) and bcasts it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Rmv(A) delivered at P and </a:t>
            </a:r>
            <a:r>
              <a:rPr lang="en-US" dirty="0" smtClean="0"/>
              <a:t>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[1,0,0] concurrent [0,1,0]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Add Wins: A is there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45136" y="35076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53606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0242" y="509142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12123" y="22275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[1,1,0]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890" y="60810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[1,1,0]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92619" y="626574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[1,1,0]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0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Welcome side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9904"/>
            <a:ext cx="9905998" cy="3791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you noticed in Solution 2 (scenario 2):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Causal delivery sometimes tags concurrent operations as one happened-before the other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leads to over ordering operations and could include extra delay on delivery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</a:t>
            </a:r>
            <a:r>
              <a:rPr lang="en-US" dirty="0" smtClean="0"/>
              <a:t>lso happens in Solution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Does Not happen in </a:t>
            </a:r>
            <a:r>
              <a:rPr lang="en-US" dirty="0" smtClean="0"/>
              <a:t>Solution 3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29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690703"/>
              </p:ext>
            </p:extLst>
          </p:nvPr>
        </p:nvGraphicFramePr>
        <p:xfrm>
          <a:off x="894524" y="2182365"/>
          <a:ext cx="10399775" cy="420637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079230"/>
                <a:gridCol w="2242415"/>
                <a:gridCol w="2426241"/>
                <a:gridCol w="2651889"/>
              </a:tblGrid>
              <a:tr h="5302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 3</a:t>
                      </a:r>
                      <a:endParaRPr lang="en-US" dirty="0"/>
                    </a:p>
                  </a:txBody>
                  <a:tcPr anchor="ctr"/>
                </a:tc>
              </a:tr>
              <a:tr h="530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Tagging</a:t>
                      </a:r>
                      <a:r>
                        <a:rPr lang="en-US" baseline="0" dirty="0" smtClean="0"/>
                        <a:t> at Middleware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53022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Tagging</a:t>
                      </a:r>
                      <a:r>
                        <a:rPr lang="en-US" baseline="0" dirty="0" smtClean="0"/>
                        <a:t> at Application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915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Characterization</a:t>
                      </a:r>
                      <a:r>
                        <a:rPr lang="en-US" baseline="0" dirty="0" smtClean="0"/>
                        <a:t> of Happened-before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incorrect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</a:t>
                      </a:r>
                      <a:endParaRPr lang="en-US" dirty="0"/>
                    </a:p>
                  </a:txBody>
                  <a:tcPr anchor="ctr"/>
                </a:tc>
              </a:tr>
              <a:tr h="530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 Ordering operations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530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Unneeded Slower</a:t>
                      </a:r>
                      <a:r>
                        <a:rPr lang="en-US" baseline="0" dirty="0" smtClean="0"/>
                        <a:t> Delivery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530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Solves the problem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2991" y="1341120"/>
            <a:ext cx="4588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Questions ?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010082" y="2847202"/>
            <a:ext cx="88745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Slides: </a:t>
            </a:r>
            <a:r>
              <a:rPr lang="en-US" dirty="0" smtClean="0">
                <a:hlinkClick r:id="rId2"/>
              </a:rPr>
              <a:t>https://bit.ly/tagged-causal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Erlang implementation: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Reliable Causal Broadcast: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github.com/gyounes/RCB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Tagged Reliable Causal Broadcast: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github.com/gyounes/trcb_base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1143" y="601095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@g_unis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40" y="5878628"/>
            <a:ext cx="720976" cy="720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5854839"/>
            <a:ext cx="787122" cy="7871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06035" y="606373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gyounes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76016" y="4489692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88051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236797" y="1819479"/>
            <a:ext cx="4639235" cy="258809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</p:cNvCxnSpPr>
          <p:nvPr/>
        </p:nvCxnSpPr>
        <p:spPr>
          <a:xfrm>
            <a:off x="4837808" y="1819479"/>
            <a:ext cx="1692048" cy="267021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56147" y="43050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787162" y="124101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05800" y="1243239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155272" y="6313143"/>
            <a:ext cx="9183544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Different States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734355" y="491176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317605" y="467435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{}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27400" y="4674358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533397" y="2549873"/>
            <a:ext cx="3719563" cy="923330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/>
              <a:t>Add and Rmv </a:t>
            </a:r>
          </a:p>
          <a:p>
            <a:r>
              <a:rPr lang="en-US" dirty="0" smtClean="0"/>
              <a:t>on the same element</a:t>
            </a:r>
          </a:p>
          <a:p>
            <a:r>
              <a:rPr lang="en-US" dirty="0" smtClean="0"/>
              <a:t>are NOT commutative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76016" y="4489692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88051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236797" y="1819479"/>
            <a:ext cx="4639235" cy="258809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</p:cNvCxnSpPr>
          <p:nvPr/>
        </p:nvCxnSpPr>
        <p:spPr>
          <a:xfrm>
            <a:off x="4837808" y="1819479"/>
            <a:ext cx="1692048" cy="267021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 rot="18880734">
            <a:off x="6586687" y="3489590"/>
            <a:ext cx="2287627" cy="2369536"/>
          </a:xfrm>
          <a:prstGeom prst="arc">
            <a:avLst>
              <a:gd name="adj1" fmla="val 14320367"/>
              <a:gd name="adj2" fmla="val 2201983"/>
            </a:avLst>
          </a:prstGeom>
          <a:ln w="63500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56147" y="43050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787162" y="124101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05800" y="1243239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734355" y="491176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743813" y="467435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{}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27400" y="4674358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55272" y="6313143"/>
            <a:ext cx="9183544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Same State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4068" y="576672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FIFO ordering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45792" y="3429000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49952" y="3282696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45792" y="5120638"/>
            <a:ext cx="7876032" cy="5486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</p:cNvCxnSpPr>
          <p:nvPr/>
        </p:nvCxnSpPr>
        <p:spPr>
          <a:xfrm>
            <a:off x="3156672" y="1862330"/>
            <a:ext cx="466572" cy="162458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</p:cNvCxnSpPr>
          <p:nvPr/>
        </p:nvCxnSpPr>
        <p:spPr>
          <a:xfrm>
            <a:off x="3279648" y="1716026"/>
            <a:ext cx="4389120" cy="340461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</p:cNvCxnSpPr>
          <p:nvPr/>
        </p:nvCxnSpPr>
        <p:spPr>
          <a:xfrm>
            <a:off x="5199709" y="3532453"/>
            <a:ext cx="1230064" cy="158818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7"/>
          </p:cNvCxnSpPr>
          <p:nvPr/>
        </p:nvCxnSpPr>
        <p:spPr>
          <a:xfrm flipV="1">
            <a:off x="5199709" y="1716027"/>
            <a:ext cx="1989407" cy="160952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25923" y="32443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191447" y="496340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153433" y="301699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49161" y="123518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901904" y="490205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{}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46137" y="363539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63397" y="3659123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94412" y="5294036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47961" y="529403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55272" y="6313143"/>
            <a:ext cx="9183544" cy="369332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Different States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50572" y="2941551"/>
            <a:ext cx="2289060" cy="923330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Here FIFO is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enough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145792" y="3429000"/>
            <a:ext cx="7876032" cy="2133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45792" y="1694688"/>
            <a:ext cx="7876032" cy="213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87040" y="1569722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49952" y="3282696"/>
            <a:ext cx="292608" cy="2926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45792" y="5120638"/>
            <a:ext cx="7876032" cy="5486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</p:cNvCxnSpPr>
          <p:nvPr/>
        </p:nvCxnSpPr>
        <p:spPr>
          <a:xfrm>
            <a:off x="3156672" y="1862330"/>
            <a:ext cx="466572" cy="162458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</p:cNvCxnSpPr>
          <p:nvPr/>
        </p:nvCxnSpPr>
        <p:spPr>
          <a:xfrm>
            <a:off x="3279648" y="1716026"/>
            <a:ext cx="4389120" cy="340461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</p:cNvCxnSpPr>
          <p:nvPr/>
        </p:nvCxnSpPr>
        <p:spPr>
          <a:xfrm>
            <a:off x="5199709" y="3532453"/>
            <a:ext cx="1230064" cy="158818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7"/>
          </p:cNvCxnSpPr>
          <p:nvPr/>
        </p:nvCxnSpPr>
        <p:spPr>
          <a:xfrm flipV="1">
            <a:off x="5199709" y="1716027"/>
            <a:ext cx="1989407" cy="160952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5272" y="14929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25923" y="32443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191447" y="496340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153433" y="301699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Rmv(A)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49161" y="123518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Add(A)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38272" y="49117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901904" y="490205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{}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46137" y="363539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63397" y="3659123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{A}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94412" y="5294036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47961" y="529403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7975</TotalTime>
  <Words>2810</Words>
  <Application>Microsoft Macintosh PowerPoint</Application>
  <PresentationFormat>Widescreen</PresentationFormat>
  <Paragraphs>1096</Paragraphs>
  <Slides>58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Century Gothic</vt:lpstr>
      <vt:lpstr>Mesh</vt:lpstr>
      <vt:lpstr>The Pitfalls of achieving tagged causal delivery</vt:lpstr>
      <vt:lpstr>Use case: Replicated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1</vt:lpstr>
      <vt:lpstr>Solution 1</vt:lpstr>
      <vt:lpstr>PowerPoint Presentation</vt:lpstr>
      <vt:lpstr>PowerPoint Presentation</vt:lpstr>
      <vt:lpstr>PowerPoint Presentation</vt:lpstr>
      <vt:lpstr>Solution 1</vt:lpstr>
      <vt:lpstr>Solution 1</vt:lpstr>
      <vt:lpstr>Solution 1</vt:lpstr>
      <vt:lpstr>Solution 1</vt:lpstr>
      <vt:lpstr>Solution 1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Solution 2</vt:lpstr>
      <vt:lpstr>PowerPoint Presentation</vt:lpstr>
      <vt:lpstr>Solution 3</vt:lpstr>
      <vt:lpstr>Solution 3</vt:lpstr>
      <vt:lpstr>Solution 3</vt:lpstr>
      <vt:lpstr>Solution 3</vt:lpstr>
      <vt:lpstr>Solution 3</vt:lpstr>
      <vt:lpstr>Solution 3</vt:lpstr>
      <vt:lpstr>Solution 3</vt:lpstr>
      <vt:lpstr>Solution 3</vt:lpstr>
      <vt:lpstr>Solution 3</vt:lpstr>
      <vt:lpstr>Solution 3</vt:lpstr>
      <vt:lpstr>Solution 3</vt:lpstr>
      <vt:lpstr>Solution 3</vt:lpstr>
      <vt:lpstr>Solution 3</vt:lpstr>
      <vt:lpstr>A Welcome side effect</vt:lpstr>
      <vt:lpstr>Comparison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Pitfalls of achieving tagged causal delivery</dc:title>
  <dc:creator>Georges Younes</dc:creator>
  <cp:lastModifiedBy>Georges Younes</cp:lastModifiedBy>
  <cp:revision>196</cp:revision>
  <cp:lastPrinted>2018-04-16T10:53:03Z</cp:lastPrinted>
  <dcterms:created xsi:type="dcterms:W3CDTF">2018-04-10T09:48:59Z</dcterms:created>
  <dcterms:modified xsi:type="dcterms:W3CDTF">2018-04-30T09:06:36Z</dcterms:modified>
</cp:coreProperties>
</file>