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6" autoAdjust="0"/>
    <p:restoredTop sz="90850" autoAdjust="0"/>
  </p:normalViewPr>
  <p:slideViewPr>
    <p:cSldViewPr snapToGrid="0">
      <p:cViewPr>
        <p:scale>
          <a:sx n="112" d="100"/>
          <a:sy n="112" d="100"/>
        </p:scale>
        <p:origin x="-1824" y="-80"/>
      </p:cViewPr>
      <p:guideLst>
        <p:guide orient="horz" pos="2160"/>
        <p:guide orient="horz" pos="864"/>
        <p:guide orient="horz" pos="11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20F5-815F-4C4C-BCDC-BF3E11EE14B6}" type="datetimeFigureOut">
              <a:rPr lang="en-US" smtClean="0"/>
              <a:t>9/6/16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3CB1-3B25-4936-BCDA-478850027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Kaiti Std R" pitchFamily="18" charset="-128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Kaiti Std R" pitchFamily="18" charset="-128"/>
                <a:cs typeface="Arial" panose="020B0604020202020204" pitchFamily="34" charset="0"/>
              </a:defRPr>
            </a:lvl1pPr>
          </a:lstStyle>
          <a:p>
            <a:fld id="{6D70C64F-6F97-4949-98EF-19284F768D23}" type="datetimeFigureOut">
              <a:rPr lang="en-US" smtClean="0"/>
              <a:pPr/>
              <a:t>9/6/16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Kaiti Std R" pitchFamily="18" charset="-128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Kaiti Std R" pitchFamily="18" charset="-128"/>
                <a:cs typeface="Arial" panose="020B0604020202020204" pitchFamily="34" charset="0"/>
              </a:defRPr>
            </a:lvl1pPr>
          </a:lstStyle>
          <a:p>
            <a:fld id="{D28D6E64-0925-45CB-A8AF-6ABCFB637E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6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6E64-0925-45CB-A8AF-6ABCFB637E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76BF-FDB1-4BDA-8669-579BCE2791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5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982508"/>
            <a:ext cx="5486400" cy="1470025"/>
          </a:xfrm>
        </p:spPr>
        <p:txBody>
          <a:bodyPr/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644153"/>
            <a:ext cx="5486400" cy="128016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56" y="142875"/>
            <a:ext cx="2613602" cy="152704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4946904"/>
            <a:ext cx="5486400" cy="301752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1674157" y="1298014"/>
            <a:ext cx="1417320" cy="685800"/>
          </a:xfrm>
        </p:spPr>
        <p:txBody>
          <a:bodyPr/>
          <a:lstStyle>
            <a:lvl1pPr>
              <a:defRPr sz="1400" baseline="0"/>
            </a:lvl1pPr>
          </a:lstStyle>
          <a:p>
            <a:r>
              <a:rPr lang="en-US" dirty="0" smtClean="0"/>
              <a:t>Click to add company logo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106424"/>
            <a:ext cx="8229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64" y="1095307"/>
            <a:ext cx="1756690" cy="1026381"/>
          </a:xfrm>
          <a:prstGeom prst="rect">
            <a:avLst/>
          </a:prstGeom>
        </p:spPr>
      </p:pic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457200" y="2121408"/>
            <a:ext cx="3886200" cy="4050792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4809744" y="2121408"/>
            <a:ext cx="3886200" cy="4050792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106424"/>
            <a:ext cx="8229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9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- Taglin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92" y="114308"/>
            <a:ext cx="4068744" cy="2377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54" y="5654574"/>
            <a:ext cx="3126990" cy="3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- Taglin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64" y="5654527"/>
            <a:ext cx="3126990" cy="34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09" y="117186"/>
            <a:ext cx="4068744" cy="23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5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05" y="1723426"/>
            <a:ext cx="4882493" cy="28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2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29" y="1724111"/>
            <a:ext cx="4882493" cy="28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-Cotivi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57200" y="1850240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2850364"/>
            <a:ext cx="146304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 smtClean="0"/>
              <a:t>Extra Light Blue</a:t>
            </a:r>
          </a:p>
          <a:p>
            <a:r>
              <a:rPr lang="en-US" sz="1200" dirty="0" smtClean="0"/>
              <a:t>R 125  G 206  B 241 </a:t>
            </a:r>
            <a:endParaRPr lang="en-US" sz="12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52646" y="1838333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152646" y="2838457"/>
            <a:ext cx="146304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 smtClean="0"/>
              <a:t>Light Blue</a:t>
            </a:r>
          </a:p>
          <a:p>
            <a:r>
              <a:rPr lang="en-US" sz="1200" dirty="0" smtClean="0"/>
              <a:t>R 0  G 170  B 231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845719" y="1838331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845719" y="2838455"/>
            <a:ext cx="146304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 smtClean="0"/>
              <a:t>Medium Blue</a:t>
            </a:r>
          </a:p>
          <a:p>
            <a:r>
              <a:rPr lang="en-US" sz="1200" dirty="0" smtClean="0"/>
              <a:t>R 0  G 92  B 151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541165" y="1826424"/>
            <a:ext cx="914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41165" y="2826548"/>
            <a:ext cx="146304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 smtClean="0"/>
              <a:t>Dark Blue</a:t>
            </a:r>
          </a:p>
          <a:p>
            <a:r>
              <a:rPr lang="en-US" sz="1200" dirty="0" smtClean="0"/>
              <a:t>R 0  G 37  B 74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224712" y="1838331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224712" y="2838455"/>
            <a:ext cx="146304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 smtClean="0"/>
              <a:t>Gold</a:t>
            </a:r>
          </a:p>
          <a:p>
            <a:r>
              <a:rPr lang="en-US" sz="1200" dirty="0" smtClean="0"/>
              <a:t>R 252  G 181  B 59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106424"/>
            <a:ext cx="8229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6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982508"/>
            <a:ext cx="5486400" cy="1470025"/>
          </a:xfrm>
        </p:spPr>
        <p:txBody>
          <a:bodyPr/>
          <a:lstStyle>
            <a:lvl1pPr>
              <a:defRPr sz="30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644153"/>
            <a:ext cx="5486400" cy="128016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56" y="146304"/>
            <a:ext cx="2613602" cy="152704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701553" y="6219265"/>
            <a:ext cx="16136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Prepared for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4946904"/>
            <a:ext cx="5486400" cy="301752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3289" y="5825315"/>
            <a:ext cx="1223084" cy="56253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Click to add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1pPr>
            <a:lvl2pPr marL="457200" indent="-228600">
              <a:buFont typeface="Arial" panose="020B0604020202020204" pitchFamily="34" charset="0"/>
              <a:buChar char="•"/>
              <a:defRPr sz="1800"/>
            </a:lvl2pPr>
            <a:lvl3pPr marL="685800" indent="-228600">
              <a:buClrTx/>
              <a:buFont typeface="Calibri" panose="020F0502020204030204" pitchFamily="34" charset="0"/>
              <a:buChar char="—"/>
              <a:defRPr sz="1600"/>
            </a:lvl3pPr>
            <a:lvl4pPr marL="914400" indent="-228600">
              <a:defRPr sz="1400"/>
            </a:lvl4pPr>
            <a:lvl5pPr marL="1143000" indent="-228600">
              <a:defRPr sz="1400"/>
            </a:lvl5pPr>
            <a:lvl6pPr marL="1051560"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106424"/>
            <a:ext cx="8229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914400" indent="-228600"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106424"/>
            <a:ext cx="8229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3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" y="0"/>
            <a:ext cx="9143245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43200"/>
            <a:ext cx="5486400" cy="996696"/>
          </a:xfrm>
        </p:spPr>
        <p:txBody>
          <a:bodyPr anchor="b" anchorCtr="0"/>
          <a:lstStyle>
            <a:lvl1pPr algn="l">
              <a:defRPr sz="3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3913632"/>
            <a:ext cx="5486400" cy="640080"/>
          </a:xfrm>
        </p:spPr>
        <p:txBody>
          <a:bodyPr anchor="t" anchorCtr="0"/>
          <a:lstStyle>
            <a:lvl1pPr marL="0" indent="0">
              <a:buNone/>
              <a:defRPr sz="1400" b="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04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" y="0"/>
            <a:ext cx="9143245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43200"/>
            <a:ext cx="5486400" cy="996696"/>
          </a:xfrm>
        </p:spPr>
        <p:txBody>
          <a:bodyPr anchor="b" anchorCtr="0"/>
          <a:lstStyle>
            <a:lvl1pPr algn="l">
              <a:defRPr sz="3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3913632"/>
            <a:ext cx="5486400" cy="640080"/>
          </a:xfrm>
        </p:spPr>
        <p:txBody>
          <a:bodyPr anchor="t" anchorCtr="0"/>
          <a:lstStyle>
            <a:lvl1pPr marL="0" indent="0">
              <a:buNone/>
              <a:defRPr sz="1400" b="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0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2743200"/>
            <a:ext cx="9144000" cy="4114800"/>
            <a:chOff x="0" y="2743200"/>
            <a:chExt cx="9144000" cy="41148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2743200" y="2743200"/>
              <a:ext cx="6400800" cy="18288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5029200"/>
              <a:ext cx="5486400" cy="1828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43200"/>
            <a:ext cx="5486400" cy="996696"/>
          </a:xfrm>
        </p:spPr>
        <p:txBody>
          <a:bodyPr anchor="b" anchorCtr="0"/>
          <a:lstStyle>
            <a:lvl1pPr algn="l">
              <a:defRPr sz="3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3913632"/>
            <a:ext cx="5486400" cy="640080"/>
          </a:xfrm>
        </p:spPr>
        <p:txBody>
          <a:bodyPr anchor="t" anchorCtr="0"/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24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3886200" cy="4892040"/>
          </a:xfrm>
        </p:spPr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2000" b="0" baseline="0">
                <a:solidFill>
                  <a:schemeClr val="tx1"/>
                </a:solidFill>
              </a:defRPr>
            </a:lvl1pPr>
            <a:lvl2pPr marL="457200" indent="-228600">
              <a:buFont typeface="Arial" panose="020B0604020202020204" pitchFamily="34" charset="0"/>
              <a:buChar char="•"/>
              <a:defRPr sz="1800" baseline="0"/>
            </a:lvl2pPr>
            <a:lvl3pPr marL="688975" indent="-228600">
              <a:buClrTx/>
              <a:buFont typeface="Calibri" panose="020F0502020204030204" pitchFamily="34" charset="0"/>
              <a:buChar char="—"/>
              <a:defRPr sz="1600" baseline="0"/>
            </a:lvl3pPr>
            <a:lvl4pPr marL="914400" indent="-228600">
              <a:defRPr sz="1400" baseline="0"/>
            </a:lvl4pPr>
            <a:lvl5pPr marL="1143000" indent="-228600">
              <a:defRPr sz="1400" baseline="0"/>
            </a:lvl5pPr>
            <a:lvl6pPr marL="914400"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324" y="1371600"/>
            <a:ext cx="3886200" cy="4892040"/>
          </a:xfrm>
        </p:spPr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 sz="2000" b="0" baseline="0">
                <a:solidFill>
                  <a:schemeClr val="tx1"/>
                </a:solidFill>
              </a:defRPr>
            </a:lvl1pPr>
            <a:lvl2pPr marL="457200" indent="-228600">
              <a:buFont typeface="Arial" panose="020B0604020202020204" pitchFamily="34" charset="0"/>
              <a:buChar char="•"/>
              <a:defRPr sz="1800" baseline="0"/>
            </a:lvl2pPr>
            <a:lvl3pPr marL="685800" indent="-228600">
              <a:buClrTx/>
              <a:buFont typeface="Calibri" panose="020F0502020204030204" pitchFamily="34" charset="0"/>
              <a:buChar char="—"/>
              <a:defRPr sz="1600" baseline="0"/>
            </a:lvl3pPr>
            <a:lvl4pPr marL="914400" indent="-228600">
              <a:defRPr sz="1400" baseline="0"/>
            </a:lvl4pPr>
            <a:lvl5pPr marL="1143000" indent="-228600">
              <a:defRPr sz="1400" baseline="0"/>
            </a:lvl5pPr>
            <a:lvl6pPr marL="777240" indent="0">
              <a:buNone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06424"/>
            <a:ext cx="8229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2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886200" cy="4892040"/>
          </a:xfrm>
        </p:spPr>
        <p:txBody>
          <a:bodyPr/>
          <a:lstStyle>
            <a:lvl1pPr>
              <a:defRPr sz="22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324" y="1371600"/>
            <a:ext cx="3886200" cy="4892040"/>
          </a:xfrm>
        </p:spPr>
        <p:txBody>
          <a:bodyPr/>
          <a:lstStyle>
            <a:lvl1pPr>
              <a:defRPr sz="22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06424"/>
            <a:ext cx="8229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9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30" y="6217920"/>
            <a:ext cx="1173149" cy="6863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0584"/>
            <a:ext cx="8229600" cy="914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598"/>
            <a:ext cx="8229600" cy="48880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" y="6272784"/>
            <a:ext cx="8229600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75791" y="6426662"/>
            <a:ext cx="5179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accent6">
                    <a:lumMod val="75000"/>
                  </a:schemeClr>
                </a:solidFill>
              </a:rPr>
              <a:t>All confidential, proprietary information, names and logos contained herein shall at all times be and remain</a:t>
            </a:r>
            <a:r>
              <a:rPr lang="en-US" sz="700" i="1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00" i="1" dirty="0" smtClean="0">
                <a:solidFill>
                  <a:schemeClr val="accent6">
                    <a:lumMod val="75000"/>
                  </a:schemeClr>
                </a:solidFill>
              </a:rPr>
              <a:t>the sole and exclusive property of © 2015 Cotiviti Corporation and its wholly-owned subsidiaries.</a:t>
            </a:r>
            <a:endParaRPr lang="en-US" sz="7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873" y="6406514"/>
            <a:ext cx="40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7CB4EC-ACA7-9846-A342-DFC3D7B5907F}" type="slidenum">
              <a:rPr lang="en-US" sz="120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4014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8" r:id="rId3"/>
    <p:sldLayoutId id="2147483662" r:id="rId4"/>
    <p:sldLayoutId id="2147483663" r:id="rId5"/>
    <p:sldLayoutId id="2147483674" r:id="rId6"/>
    <p:sldLayoutId id="2147483673" r:id="rId7"/>
    <p:sldLayoutId id="2147483679" r:id="rId8"/>
    <p:sldLayoutId id="2147483664" r:id="rId9"/>
    <p:sldLayoutId id="2147483677" r:id="rId10"/>
    <p:sldLayoutId id="2147483666" r:id="rId11"/>
    <p:sldLayoutId id="2147483667" r:id="rId12"/>
    <p:sldLayoutId id="2147483670" r:id="rId13"/>
    <p:sldLayoutId id="2147483675" r:id="rId14"/>
    <p:sldLayoutId id="2147483671" r:id="rId15"/>
    <p:sldLayoutId id="2147483676" r:id="rId16"/>
    <p:sldLayoutId id="2147483680" r:id="rId1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2200" b="1" kern="1200" baseline="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spcBef>
          <a:spcPts val="800"/>
        </a:spcBef>
        <a:buClr>
          <a:schemeClr val="accent3"/>
        </a:buClr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9144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spcBef>
          <a:spcPts val="800"/>
        </a:spcBef>
        <a:buFont typeface="Calibri" panose="020F0502020204030204" pitchFamily="34" charset="0"/>
        <a:buChar char="—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40080" indent="-137160" algn="l" defTabSz="914400" rtl="0" eaLnBrk="1" latinLnBrk="0" hangingPunct="1"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Cotiviti Labs Status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 Programs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thru </a:t>
            </a:r>
            <a:r>
              <a:rPr lang="en-US" dirty="0" smtClean="0"/>
              <a:t>09/11/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2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268" y="347133"/>
            <a:ext cx="6959600" cy="694267"/>
          </a:xfrm>
        </p:spPr>
        <p:txBody>
          <a:bodyPr/>
          <a:lstStyle/>
          <a:p>
            <a:pPr algn="ctr"/>
            <a:r>
              <a:rPr lang="en-US" dirty="0" smtClean="0"/>
              <a:t>Summary/Highlights for Cotiviti Labs Team</a:t>
            </a:r>
            <a:br>
              <a:rPr lang="en-US" dirty="0" smtClean="0"/>
            </a:br>
            <a:r>
              <a:rPr lang="en-US" i="1" dirty="0" smtClean="0"/>
              <a:t>thru September 11</a:t>
            </a:r>
            <a:r>
              <a:rPr lang="en-US" i="1" baseline="30000" dirty="0" smtClean="0"/>
              <a:t>th</a:t>
            </a:r>
            <a:r>
              <a:rPr lang="en-US" i="1" dirty="0" smtClean="0"/>
              <a:t> 2016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86126" y="1418757"/>
            <a:ext cx="7357535" cy="44101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SzPct val="105000"/>
              <a:buFont typeface="Wingdings" charset="2"/>
              <a:buChar char="§"/>
            </a:pPr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NexGen Program Summary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NexGen Team is in the process of preparing for their Beta Release kick-off the week of September 19. This will include clearing out technical debt acquired during the delivery of WP#2 and evaluating the WP#3 document and Epics.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SzPct val="105000"/>
              <a:buFont typeface="Wingdings" charset="2"/>
              <a:buChar char="§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SzPct val="105000"/>
              <a:buFont typeface="Wingdings" charset="2"/>
              <a:buChar char="§"/>
            </a:pPr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Retail Email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Focus has been around adding feature refinements required to be production ready for Auditor team. We have also been handling Azure changes and working on the production hardening for logging.</a:t>
            </a: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SzPct val="105000"/>
              <a:buFont typeface="Wingdings" charset="2"/>
              <a:buChar char="§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SzPct val="105000"/>
              <a:buFont typeface="Wingdings" charset="2"/>
              <a:buChar char="§"/>
            </a:pPr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DnB Cultivation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We are on hold with cultivation per Dr. Algra's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request. As soon as the hold has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been released,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continue the cultivation of DnB drugs as described in our cultivation plan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We currently have 27 drugs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cultivated.</a:t>
            </a: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SzPct val="105000"/>
              <a:buFont typeface="Wingdings" charset="2"/>
              <a:buChar char="§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SzPct val="105000"/>
              <a:buFont typeface="Wingdings" charset="2"/>
              <a:buChar char="§"/>
            </a:pPr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Source Management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We are actively working with our Solution Owner to define applicable workflows for the tool/interface. We will hold our kickoff meeting the week of September 19.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5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067" y="127001"/>
            <a:ext cx="7001934" cy="448733"/>
          </a:xfrm>
        </p:spPr>
        <p:txBody>
          <a:bodyPr/>
          <a:lstStyle/>
          <a:p>
            <a:r>
              <a:rPr lang="en-US" dirty="0" smtClean="0"/>
              <a:t>Cotiviti Labs (Chris Creel) Weekly Status Update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45319"/>
              </p:ext>
            </p:extLst>
          </p:nvPr>
        </p:nvGraphicFramePr>
        <p:xfrm>
          <a:off x="102057" y="830227"/>
          <a:ext cx="8957696" cy="573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84"/>
                <a:gridCol w="680398"/>
                <a:gridCol w="749323"/>
                <a:gridCol w="2811920"/>
                <a:gridCol w="623000"/>
                <a:gridCol w="614582"/>
                <a:gridCol w="572487"/>
                <a:gridCol w="2332002"/>
              </a:tblGrid>
              <a:tr h="5345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Impact</a:t>
                      </a:r>
                    </a:p>
                    <a:p>
                      <a:r>
                        <a:rPr lang="en-US" sz="700" dirty="0" smtClean="0"/>
                        <a:t>(High, Medium,</a:t>
                      </a:r>
                      <a:r>
                        <a:rPr lang="en-US" sz="700" baseline="0" dirty="0" smtClean="0"/>
                        <a:t> Low)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Portfolio / Product</a:t>
                      </a:r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Project Name</a:t>
                      </a:r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900" dirty="0" smtClean="0"/>
                        <a:t>Next Milestone &amp;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900" dirty="0" smtClean="0"/>
                        <a:t>Expected</a:t>
                      </a:r>
                      <a:r>
                        <a:rPr lang="en-US" sz="900" baseline="0" dirty="0" smtClean="0"/>
                        <a:t> Completion</a:t>
                      </a:r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Project Status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Project Target Start</a:t>
                      </a:r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Project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Target End </a:t>
                      </a:r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Progress Update</a:t>
                      </a:r>
                    </a:p>
                    <a:p>
                      <a:r>
                        <a:rPr lang="en-US" sz="700" dirty="0" smtClean="0"/>
                        <a:t>(brief narrative on Accomplishments, Risk, and Issues)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068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High</a:t>
                      </a:r>
                    </a:p>
                  </a:txBody>
                  <a:tcPr marL="45720" marR="9144" marT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 typeface="Arial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 Hadoop Strategy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144" marT="1828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Retail Email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9144" marT="1828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Add tags to Metadata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Aspose license for one developer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Automate jar creation/execution of MR via Jenkins on Azure 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Determine whether sensitive e-mail filtering should be done on Hadoop or prior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Develop </a:t>
                      </a:r>
                      <a:r>
                        <a:rPr lang="en-US" sz="800" dirty="0" smtClean="0">
                          <a:latin typeface="+mn-lt"/>
                        </a:rPr>
                        <a:t>differential transfer/repeatable run to provide </a:t>
                      </a:r>
                      <a:r>
                        <a:rPr lang="en-US" sz="800" dirty="0" smtClean="0">
                          <a:latin typeface="+mn-lt"/>
                        </a:rPr>
                        <a:t>capability </a:t>
                      </a:r>
                      <a:r>
                        <a:rPr lang="en-US" sz="800" dirty="0" smtClean="0">
                          <a:latin typeface="+mn-lt"/>
                        </a:rPr>
                        <a:t>to recognize already processed emails 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Implement asymmetric key exchange and key vault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Improve coverage to 95%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Modify export of .MSG files so that it is parameter driven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Modify rules generation strategy for production to use a database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Refine Attachment OCR to include PDF's and TIFs - Add Attachment OCR to metadata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Run </a:t>
                      </a:r>
                      <a:r>
                        <a:rPr lang="en-US" sz="800" dirty="0" smtClean="0">
                          <a:latin typeface="+mn-lt"/>
                        </a:rPr>
                        <a:t>existing MR code on Azure HDInsights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Properly handle bounce backs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dirty="0" smtClean="0">
                          <a:latin typeface="+mn-lt"/>
                        </a:rPr>
                        <a:t>Track every e-mail and define needed reporting</a:t>
                      </a:r>
                    </a:p>
                  </a:txBody>
                  <a:tcPr marL="45720" marR="9144" marT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Q1 2016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Q4 2016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Implemented symmetric encryption to read/write file </a:t>
                      </a:r>
                      <a:endParaRPr lang="en-US" sz="800" i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Fixed metadata export and defined needed metadata to include attachments metadata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Automated setup of HDInsights App on Azure Infrastructure 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Automated teardown of Azure Infrastructure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Uploaded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encrypted Enron test data on Azure 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Automated setup of Jenkins Server on Azure Infrastructure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b="0" i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b="1" i="1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45720" marR="9144" marT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87915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High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 typeface="Arial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Drugs &amp; Biologicals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Policy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144" marT="1828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DnB Cultivation of Drugs (Production)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9144" marT="18288" marB="0"/>
                </a:tc>
                <a:tc>
                  <a:txBody>
                    <a:bodyPr/>
                    <a:lstStyle/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baseline="0" dirty="0" smtClean="0">
                          <a:latin typeface="+mn-lt"/>
                        </a:rPr>
                        <a:t>Develop ability to explode ranges and determine how they should be broken apart when cultivating to an </a:t>
                      </a:r>
                      <a:r>
                        <a:rPr lang="en-US" sz="800" baseline="0" dirty="0" smtClean="0">
                          <a:latin typeface="+mn-lt"/>
                        </a:rPr>
                        <a:t>indication</a:t>
                      </a: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baseline="0" dirty="0" smtClean="0">
                          <a:latin typeface="+mn-lt"/>
                        </a:rPr>
                        <a:t>Pattern modeling progress design is in progress</a:t>
                      </a:r>
                      <a:endParaRPr lang="en-US" sz="800" baseline="0" dirty="0" smtClean="0">
                        <a:latin typeface="+mn-lt"/>
                      </a:endParaRPr>
                    </a:p>
                    <a:p>
                      <a:pPr marL="91440" indent="-91440">
                        <a:buFont typeface="Arial" pitchFamily="34" charset="0"/>
                        <a:buChar char="•"/>
                      </a:pPr>
                      <a:r>
                        <a:rPr lang="en-US" sz="800" baseline="0" dirty="0" smtClean="0">
                          <a:latin typeface="+mn-lt"/>
                        </a:rPr>
                        <a:t>Generate rule output for review with eLL </a:t>
                      </a: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Q2 2016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Q3 2017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Created a unique ID identifier</a:t>
                      </a:r>
                      <a:r>
                        <a:rPr lang="en-US" sz="800" b="0" i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for our document types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Modified LCD dropdown to contain Contract Type and Jurisdiction Code instead of Titles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Removed Auto Markup feature for LCDs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Fixed the DSL rule to not show the visit rule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Exploded LCD code list and provided individual code descriptions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Now returning individual codes in an ICD code range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Now have ability to 'shift-click' within the exploded range</a:t>
                      </a:r>
                    </a:p>
                  </a:txBody>
                  <a:tcPr marL="45720" marR="9144" marT="18288"/>
                </a:tc>
              </a:tr>
              <a:tr h="41875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High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buFont typeface="Arial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Management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144" marT="1828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Elephant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9144" marT="18288" marB="0"/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Project Workplan in progress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Continue to review application </a:t>
                      </a:r>
                      <a:r>
                        <a:rPr lang="en-US" sz="800" baseline="0" dirty="0" smtClean="0">
                          <a:latin typeface="+mn-lt"/>
                        </a:rPr>
                        <a:t>workflow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Kickoff meeting scheduled on 9/19/16</a:t>
                      </a:r>
                      <a:endParaRPr lang="en-US" sz="800" baseline="0" dirty="0" smtClean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Q3 2016</a:t>
                      </a: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Q2</a:t>
                      </a:r>
                      <a:r>
                        <a:rPr lang="en-US" sz="800" baseline="0" dirty="0" smtClean="0">
                          <a:latin typeface="+mn-lt"/>
                        </a:rPr>
                        <a:t> 2017</a:t>
                      </a:r>
                      <a:endParaRPr lang="en-US" sz="800" dirty="0" smtClean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800" baseline="0" dirty="0" smtClean="0">
                        <a:latin typeface="+mn-lt"/>
                      </a:endParaRPr>
                    </a:p>
                  </a:txBody>
                  <a:tcPr marL="45720" marR="9144" marT="18288"/>
                </a:tc>
              </a:tr>
              <a:tr h="969082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High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t" latinLnBrk="0" hangingPunct="1">
                        <a:buFont typeface="Arial" pitchFamily="34" charset="0"/>
                        <a:buNone/>
                      </a:pPr>
                      <a:r>
                        <a:rPr lang="en-US" sz="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Model Office (</a:t>
                      </a:r>
                      <a:r>
                        <a:rPr lang="en-US" sz="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WP3)</a:t>
                      </a:r>
                      <a:endParaRPr lang="en-US" sz="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144" marT="1828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Beta Ready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9144" marT="18288" marB="0"/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WP2 Closure</a:t>
                      </a:r>
                    </a:p>
                    <a:p>
                      <a:pPr marL="548640" marR="0" lvl="1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WP2 cleanup to begin week of 9/19</a:t>
                      </a:r>
                    </a:p>
                    <a:p>
                      <a:pPr marL="548640" marR="0" lvl="1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Review sessions regarding technical debt /Post Mortem cleanup</a:t>
                      </a:r>
                    </a:p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WP3</a:t>
                      </a:r>
                      <a:endParaRPr lang="en-US" sz="800" baseline="0" dirty="0" smtClean="0">
                        <a:latin typeface="+mn-lt"/>
                      </a:endParaRPr>
                    </a:p>
                    <a:p>
                      <a:pPr marL="548640" marR="0" lvl="1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 begin after WP2 cleanup</a:t>
                      </a:r>
                      <a:endParaRPr 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Q3 </a:t>
                      </a:r>
                      <a:r>
                        <a:rPr lang="en-US" sz="800" dirty="0" smtClean="0">
                          <a:latin typeface="+mn-lt"/>
                        </a:rPr>
                        <a:t>2016</a:t>
                      </a: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Q1 2017</a:t>
                      </a:r>
                      <a:endParaRPr lang="en-US" sz="800" dirty="0" smtClean="0">
                        <a:latin typeface="+mn-lt"/>
                      </a:endParaRPr>
                    </a:p>
                  </a:txBody>
                  <a:tcPr marL="45720" marR="9144" marT="18288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Post Mortem held on 9/13/16</a:t>
                      </a:r>
                    </a:p>
                  </a:txBody>
                  <a:tcPr marL="45720" marR="9144" marT="18288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7858315" y="30241"/>
            <a:ext cx="1162674" cy="684176"/>
            <a:chOff x="8601161" y="330808"/>
            <a:chExt cx="1147957" cy="684176"/>
          </a:xfrm>
        </p:grpSpPr>
        <p:sp>
          <p:nvSpPr>
            <p:cNvPr id="11" name="Rectangle 10"/>
            <p:cNvSpPr/>
            <p:nvPr/>
          </p:nvSpPr>
          <p:spPr>
            <a:xfrm>
              <a:off x="8601161" y="344022"/>
              <a:ext cx="1147957" cy="669727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t"/>
            <a:lstStyle/>
            <a:p>
              <a:pPr marL="91440" marR="0" lvl="0" indent="-91440" algn="ctr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83583"/>
                </a:buClr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16A7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716264" y="330808"/>
              <a:ext cx="929640" cy="152400"/>
              <a:chOff x="8111145" y="5426909"/>
              <a:chExt cx="929640" cy="1524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111145" y="5426909"/>
                <a:ext cx="762000" cy="152400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0" tIns="45720" rIns="91440" bIns="45720" rtlCol="0" anchor="ctr">
                <a:noAutofit/>
                <a:sp3d/>
              </a:bodyPr>
              <a:lstStyle/>
              <a:p>
                <a:pPr marL="342900" marR="0" lvl="0" indent="-342900" defTabSz="4572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67AB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 pitchFamily="34" charset="0"/>
                  </a:rPr>
                  <a:t>Complete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949345" y="5469147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616A7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16264" y="468099"/>
              <a:ext cx="929640" cy="152400"/>
              <a:chOff x="8111145" y="5600323"/>
              <a:chExt cx="929640" cy="15240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111145" y="5600323"/>
                <a:ext cx="762000" cy="152400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0" tIns="45720" rIns="91440" bIns="45720" rtlCol="0" anchor="ctr">
                <a:noAutofit/>
                <a:sp3d/>
              </a:bodyPr>
              <a:lstStyle/>
              <a:p>
                <a:pPr marL="342900" marR="0" lvl="0" indent="-342900" defTabSz="4572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67AB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 pitchFamily="34" charset="0"/>
                  </a:rPr>
                  <a:t>On Track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949345" y="5630803"/>
                <a:ext cx="91440" cy="9144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616A7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716264" y="605390"/>
              <a:ext cx="929640" cy="152400"/>
              <a:chOff x="8111145" y="5759806"/>
              <a:chExt cx="929640" cy="1524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111145" y="5759806"/>
                <a:ext cx="762000" cy="152400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0" tIns="45720" rIns="91440" bIns="45720" rtlCol="0" anchor="ctr">
                <a:noAutofit/>
                <a:sp3d/>
              </a:bodyPr>
              <a:lstStyle/>
              <a:p>
                <a:pPr marL="342900" marR="0" lvl="0" indent="-342900" defTabSz="4572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67AB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 pitchFamily="34" charset="0"/>
                  </a:rPr>
                  <a:t>At Risk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949345" y="5790286"/>
                <a:ext cx="91440" cy="9144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rgbClr val="616A7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00965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716264" y="729981"/>
              <a:ext cx="928601" cy="152400"/>
              <a:chOff x="8111145" y="5909330"/>
              <a:chExt cx="928601" cy="1524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111145" y="5909330"/>
                <a:ext cx="762000" cy="152400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0" tIns="45720" rIns="91440" bIns="45720" rtlCol="0" anchor="ctr">
                <a:noAutofit/>
                <a:sp3d/>
              </a:bodyPr>
              <a:lstStyle/>
              <a:p>
                <a:pPr marL="342900" marR="0" lvl="0" indent="-342900" defTabSz="4572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67AB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 pitchFamily="34" charset="0"/>
                  </a:rPr>
                  <a:t>Behind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948306" y="593981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616A7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16264" y="862584"/>
              <a:ext cx="762000" cy="152400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txBody>
            <a:bodyPr vert="horz" wrap="square" lIns="0" tIns="45720" rIns="91440" bIns="45720" rtlCol="0" anchor="ctr">
              <a:noAutofit/>
              <a:sp3d/>
            </a:bodyPr>
            <a:lstStyle/>
            <a:p>
              <a:pPr marL="342900" marR="0" lvl="0" indent="-342900" defTabSz="4572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67AB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cs typeface="Arial" pitchFamily="34" charset="0"/>
                </a:rPr>
                <a:t>Not Started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553425" y="88894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rgbClr val="616A7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5142547" y="1468395"/>
            <a:ext cx="15435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616A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42557" y="5687309"/>
            <a:ext cx="15435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616A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30801" y="5236594"/>
            <a:ext cx="160834" cy="1482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rgbClr val="616A7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36954" y="3684157"/>
            <a:ext cx="15435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616A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4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tiviti_PPT Template">
  <a:themeElements>
    <a:clrScheme name="Cotiviti">
      <a:dk1>
        <a:sysClr val="windowText" lastClr="000000"/>
      </a:dk1>
      <a:lt1>
        <a:sysClr val="window" lastClr="FFFFFF"/>
      </a:lt1>
      <a:dk2>
        <a:srgbClr val="00254A"/>
      </a:dk2>
      <a:lt2>
        <a:srgbClr val="FCB53B"/>
      </a:lt2>
      <a:accent1>
        <a:srgbClr val="005C97"/>
      </a:accent1>
      <a:accent2>
        <a:srgbClr val="E1E1E1"/>
      </a:accent2>
      <a:accent3>
        <a:srgbClr val="00AAE7"/>
      </a:accent3>
      <a:accent4>
        <a:srgbClr val="666666"/>
      </a:accent4>
      <a:accent5>
        <a:srgbClr val="7DCEF1"/>
      </a:accent5>
      <a:accent6>
        <a:srgbClr val="BEBEBE"/>
      </a:accent6>
      <a:hlink>
        <a:srgbClr val="00AAE7"/>
      </a:hlink>
      <a:folHlink>
        <a:srgbClr val="7DCEF1"/>
      </a:folHlink>
    </a:clrScheme>
    <a:fontScheme name="Arial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0" tIns="0" rIns="0" bIns="0" rtlCol="0" anchor="t" anchorCtr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tiviti">
      <a:dk1>
        <a:sysClr val="windowText" lastClr="000000"/>
      </a:dk1>
      <a:lt1>
        <a:sysClr val="window" lastClr="FFFFFF"/>
      </a:lt1>
      <a:dk2>
        <a:srgbClr val="00254A"/>
      </a:dk2>
      <a:lt2>
        <a:srgbClr val="FCB53B"/>
      </a:lt2>
      <a:accent1>
        <a:srgbClr val="005C97"/>
      </a:accent1>
      <a:accent2>
        <a:srgbClr val="999999"/>
      </a:accent2>
      <a:accent3>
        <a:srgbClr val="00AAE7"/>
      </a:accent3>
      <a:accent4>
        <a:srgbClr val="666666"/>
      </a:accent4>
      <a:accent5>
        <a:srgbClr val="7DCEF1"/>
      </a:accent5>
      <a:accent6>
        <a:srgbClr val="CCCCCC"/>
      </a:accent6>
      <a:hlink>
        <a:srgbClr val="00AAE7"/>
      </a:hlink>
      <a:folHlink>
        <a:srgbClr val="7DCEF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tiviti">
      <a:dk1>
        <a:sysClr val="windowText" lastClr="000000"/>
      </a:dk1>
      <a:lt1>
        <a:sysClr val="window" lastClr="FFFFFF"/>
      </a:lt1>
      <a:dk2>
        <a:srgbClr val="00254A"/>
      </a:dk2>
      <a:lt2>
        <a:srgbClr val="FCB53B"/>
      </a:lt2>
      <a:accent1>
        <a:srgbClr val="005C97"/>
      </a:accent1>
      <a:accent2>
        <a:srgbClr val="999999"/>
      </a:accent2>
      <a:accent3>
        <a:srgbClr val="00AAE7"/>
      </a:accent3>
      <a:accent4>
        <a:srgbClr val="666666"/>
      </a:accent4>
      <a:accent5>
        <a:srgbClr val="7DCEF1"/>
      </a:accent5>
      <a:accent6>
        <a:srgbClr val="CCCCCC"/>
      </a:accent6>
      <a:hlink>
        <a:srgbClr val="00AAE7"/>
      </a:hlink>
      <a:folHlink>
        <a:srgbClr val="7DCEF1"/>
      </a:folHlink>
    </a:clrScheme>
    <a:fontScheme name="Arial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Cotiviti_PPT Template</Template>
  <TotalTime>36253</TotalTime>
  <Words>606</Words>
  <Application>Microsoft Macintosh PowerPoint</Application>
  <PresentationFormat>On-screen Show (4:3)</PresentationFormat>
  <Paragraphs>88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Cotiviti_PPT Template</vt:lpstr>
      <vt:lpstr>Cotiviti Labs Status Update</vt:lpstr>
      <vt:lpstr>Summary/Highlights for Cotiviti Labs Team thru September 11th 2016</vt:lpstr>
      <vt:lpstr>Cotiviti Labs (Chris Creel) Weekly Status Update</vt:lpstr>
    </vt:vector>
  </TitlesOfParts>
  <Company>Connolly,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goes here</dc:title>
  <dc:creator>Aditi Vaidya</dc:creator>
  <cp:lastModifiedBy>Gayla Younge</cp:lastModifiedBy>
  <cp:revision>396</cp:revision>
  <dcterms:created xsi:type="dcterms:W3CDTF">2015-09-29T13:30:43Z</dcterms:created>
  <dcterms:modified xsi:type="dcterms:W3CDTF">2016-09-16T15:23:39Z</dcterms:modified>
</cp:coreProperties>
</file>