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Np2SZf6K40n/AqY6XUJz4lTWa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86926F-8A6B-474F-8ACA-D2359DEB9546}">
  <a:tblStyle styleId="{7086926F-8A6B-474F-8ACA-D2359DEB95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강아지 사진 비만 정상 판별 서비스를 기획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추가로 아, 어, 음 같은 감탄사를 조금만 줄여주시면 더 좋을것 같습니다 저는 이외에는 없습니다!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1b6bcc2ad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투명도 - 이미지를 흐리게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선명도 - </a:t>
            </a: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경계선에서 대비가 더욱 두드러지는 효과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가우시안 블러 - 이미지의 노이즈 제거를 위함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해리스 모서리 감지 -  윈도 안의 픽셀이 작은 움직임에도 크게 변하는 윈도를 찾기 위함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양방향 필터 이진화 -  이미지 안의 영역 마다 빛 조건이 달라질 때 도움됨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sobel 마스크 - 잡음까지 검출할 정도로 밝기에 민감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yuv - </a:t>
            </a:r>
            <a:r>
              <a:rPr lang="ko-KR" sz="1150">
                <a:solidFill>
                  <a:schemeClr val="dk1"/>
                </a:solidFill>
                <a:highlight>
                  <a:srgbClr val="FFFFFF"/>
                </a:highlight>
              </a:rPr>
              <a:t>객체의 형태가 두드러지도록 함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555555"/>
                </a:solidFill>
                <a:highlight>
                  <a:srgbClr val="FFFFFF"/>
                </a:highlight>
              </a:rPr>
              <a:t>윤곽선 검출 - 형상의 분석과 물체 감지 및 인식에 가장 효과적이라고 생각되어 진행함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멘토링에서 피드백 받은 이후 이런식으로 방법을 시행해봤다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여기부터 피드백 이후 성능 개선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450" name="Google Shape;450;g121b6bcc2ad_1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3db5af91d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Accuracy(막대 그래프)가 세트가 변할 수록 상향하는 추세임을 꼭 설명해주세요 (추가내용)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낮은 정확도의 원인이 알고리즘이 아닌 이미지 자체에 있음을 깨달았다.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학습에 알맞은 전처리 전략을 세우는 능력에 도움이 되었다.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끝으로, 혼자만의 작업이 아닌 모델링 전/후로 동료들과 협업이 중요하다는 것을 깨달았다.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 하나를 따로따로 설명하지 말자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처음엔 별로였는데 다양한 전처리를 통해서 29%정도 정확도를 끌어올렸습니다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f3db5af91d_3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1b6bcc42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2차 멘토링 지적사항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그래도 사람, 고양이 정도는 구분해보자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3개의 클래스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121b6bcc42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1b6bcc2a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50">
                <a:solidFill>
                  <a:schemeClr val="dk1"/>
                </a:solidFill>
                <a:highlight>
                  <a:srgbClr val="FFFFFF"/>
                </a:highlight>
              </a:rPr>
              <a:t>전체적인 시스템 구성도 </a:t>
            </a:r>
            <a:endParaRPr sz="1150">
              <a:solidFill>
                <a:srgbClr val="040404"/>
              </a:solidFill>
              <a:highlight>
                <a:srgbClr val="FCFFFA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g121b6bcc2ad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1d56438d8_3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react / vue.js / angular / flask 등 다양한 프레임워크 후보가 있어서 어떤것으로 할지 ? 고민되었다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-KR"/>
              <a:t>각 프레임워크의 장단점을 찾아보고 서로 공유하여 회의끝에 프레임워크를 결정하였음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-KR"/>
              <a:t>처음 접해보는 프레임 워크라 배경지식이 없었고 생각보다 쉽지 않았음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-KR"/>
              <a:t>공식 가이드 문서와 예제사이트 모델들을 참고 하고 서로 지식과 데이터를 공유하며 협업함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vue.js 개발 후 서버와 통신할 때 사용할 라이브러리를 정해야 했음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-KR">
                <a:solidFill>
                  <a:schemeClr val="dk1"/>
                </a:solidFill>
              </a:rPr>
              <a:t>ajax / axios / fetch 등 있었지만</a:t>
            </a:r>
            <a:r>
              <a:rPr lang="ko-KR"/>
              <a:t> vue에서 공식 권장하는 라이브러리인 axios로 채택했음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-KR"/>
              <a:t>다양한 장점들이 있음…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>
                <a:solidFill>
                  <a:schemeClr val="dk1"/>
                </a:solidFill>
              </a:rPr>
              <a:t>처음 접해보는 프레임 워크라 배경지식이 없었고 생각보다 쉽지 않았음</a:t>
            </a:r>
            <a:endParaRPr/>
          </a:p>
        </p:txBody>
      </p:sp>
      <p:sp>
        <p:nvSpPr>
          <p:cNvPr id="617" name="Google Shape;617;g121d56438d8_3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21d56438d8_3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BackEnd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—----------------------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DRF는 RESTful한 API를 만들 수 있는 라이브러리 입니다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웹과 함께 작업하는게 아니기 때문에 만드는 즉시 웹에서의 테스트가 불가능하여 테스트 툴로  insomnia(인썸니아)와 Google Chrome을 활용했습니다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Git &amp; AWS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—-----------------------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Pytorch &amp; Django는 말로 용량이 작은 파일의 경우 Git을 이용하여 올렸다고 설명해주시면 좋을거같아요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텍스트는 저렇게 하는게 깔끔할것같아서 바꿨습니다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56" name="Google Shape;656;g121d56438d8_3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1d56438d8_3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웹 서버에는 Nginx, Apache가 있고 WSGI에는 Bjoern, uWSGI, Guicorn등이 있지만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왜 Nginx와 uWSGI를 선택했나?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Django 프로젝트를 보다 안정적으로 서비스 할 수 있는 nginx와 uwsgi를 Django 에 연결하여 서비스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처음 접해보는 프레임워크를 사용해 맨땅에 헤딩하는 느낌이었다. 힘들었다. 2. 예상 밖의 상황들이 있었다.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3. 배포 이후에도 웹과 서버를 연결하는 과정에서 다양한 에러 발생 ( ex. </a:t>
            </a:r>
            <a:r>
              <a:rPr lang="ko-KR">
                <a:solidFill>
                  <a:schemeClr val="dk1"/>
                </a:solidFill>
              </a:rPr>
              <a:t>Referrer Policy 등</a:t>
            </a:r>
            <a:r>
              <a:rPr lang="ko-KR"/>
              <a:t> )</a:t>
            </a:r>
            <a:r>
              <a:rPr lang="ko-KR"/>
              <a:t> → 모든 팀원이 같이 지식을 공유하고 회의를 거쳐 협업을 하면서 하나씩 해결해나갔다. </a:t>
            </a:r>
            <a:endParaRPr/>
          </a:p>
        </p:txBody>
      </p:sp>
      <p:sp>
        <p:nvSpPr>
          <p:cNvPr id="698" name="Google Shape;698;g121d56438d8_3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1c4bcd8b3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프론트&amp;백엔드 상세 구성도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프론트엔드 -&gt; 회원가입, 로그인, 체크박스, 드래그앤드롭, 좋아요, 공유 기능 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백엔드 -&gt; rest API 설계, restful API 개발 </a:t>
            </a:r>
            <a:endParaRPr/>
          </a:p>
        </p:txBody>
      </p:sp>
      <p:sp>
        <p:nvSpPr>
          <p:cNvPr id="738" name="Google Shape;738;g121c4bcd8b3_7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1b6bcc424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0" name="Google Shape;810;g121b6bcc424_6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0" name="Google Shape;8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6개 단계로 발표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2번 4번, 5번 의 내용을 중점적으로 </a:t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1d56438d8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4" name="Google Shape;944;g121d56438d8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1d5643e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6" name="Google Shape;986;g121d5643ec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0" name="Google Shape;10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9254702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반려인 천만 ~ 약 천 오백만까지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4명중 1명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프로젝트 진행을 통해 해결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로얄케닌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체중관리 사회적 이슈로 부각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사용자가 강아지 사진 입력 정상 비만을 체크 </a:t>
            </a:r>
            <a:endParaRPr/>
          </a:p>
        </p:txBody>
      </p:sp>
      <p:sp>
        <p:nvSpPr>
          <p:cNvPr id="84" name="Google Shape;84;g12192547029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b6bcc4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최종목표 건강한 우리집 강아지 설정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과정에 따른 3가지 목표를 정함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이미지 수집 웹크롤링 정상 비만 라벨링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수집된 자료를 기반 모델의 정확도를 95% 까지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21b6bcc42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b6bcc2a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전체적인 서비스 구성을 그림과 같이 계획했다. </a:t>
            </a:r>
            <a:endParaRPr/>
          </a:p>
        </p:txBody>
      </p:sp>
      <p:sp>
        <p:nvSpPr>
          <p:cNvPr id="277" name="Google Shape;277;g121b6bcc2a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1b6bcc2a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웹크롤링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사진을 보고 정상 비만 직접 분류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추산 3만장 정도 수집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121b6bcc2ad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44a41bb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부족한 비만 셋을 극복하기 위해 이미지 증강을 활용했지만, 큰 효과가 나타나지 않았음 (추가 내용입니다.)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DropOut층, L1&amp;L2 규제를 추가했지만 과적합을 방지하기에는 부족함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이미지에 다양한 전처리를 적용하는 방법을 멘토링 시간에 지도 받음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 선명하게 하고, 그 경계면을 강조하는 방법 위주로 적용하기로 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더불어 몸통 부분만 잘라오는 코드를 개발 및 적용하기로 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1244a41bbc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1d56438d8_3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데이터가 부족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6~11시  aihub 주말포함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콜랩으로 돌리다가 뻗어서 epoch 50 46에서 날라감 다시 진행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만들었는데 성능이 나빠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이해 불가 웰시코기 말티즈 구분 왜 못하지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9</a:t>
            </a:r>
            <a:r>
              <a:rPr lang="ko-KR"/>
              <a:t> - 10번 페이지에서 설명 중 너무 길다보니 무슨 내용인지 귀에 잘 들어오지 않습니다. 힘든점을 하나부터 열까지 구구절절 이야기하지 않고 약간 간략화 시킬 필요가 있다고 생각합니다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예를 들어 2차 멘토링 때 뭐 멘토분들에게 많이 깨졌습니다 그래서 ~~ 이런 것보다 2차 멘토링에서 피드백 받은 이후 이런식으로 방법을 시행해봤다 라고하면 더 좋을 것 같습니다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121d56438d8_3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90106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19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196445" y="743029"/>
            <a:ext cx="11799109" cy="5904158"/>
            <a:chOff x="1978786" y="1398851"/>
            <a:chExt cx="8234426" cy="4064825"/>
          </a:xfrm>
        </p:grpSpPr>
        <p:sp>
          <p:nvSpPr>
            <p:cNvPr id="12" name="Google Shape;12;p11"/>
            <p:cNvSpPr/>
            <p:nvPr/>
          </p:nvSpPr>
          <p:spPr>
            <a:xfrm>
              <a:off x="1978786" y="1398851"/>
              <a:ext cx="8234400" cy="4060200"/>
            </a:xfrm>
            <a:prstGeom prst="roundRect">
              <a:avLst>
                <a:gd fmla="val 596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4918519" y="1403378"/>
              <a:ext cx="5294693" cy="4060298"/>
            </a:xfrm>
            <a:custGeom>
              <a:rect b="b" l="l" r="r" t="t"/>
              <a:pathLst>
                <a:path extrusionOk="0" h="4060298" w="5294693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" name="Google Shape;14;p11"/>
          <p:cNvSpPr/>
          <p:nvPr/>
        </p:nvSpPr>
        <p:spPr>
          <a:xfrm rot="10800000">
            <a:off x="3112956" y="732257"/>
            <a:ext cx="5966100" cy="695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4A4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2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55.png"/><Relationship Id="rId5" Type="http://schemas.openxmlformats.org/officeDocument/2006/relationships/image" Target="../media/image45.png"/><Relationship Id="rId6" Type="http://schemas.openxmlformats.org/officeDocument/2006/relationships/image" Target="../media/image38.png"/><Relationship Id="rId7" Type="http://schemas.openxmlformats.org/officeDocument/2006/relationships/image" Target="../media/image4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62.png"/><Relationship Id="rId13" Type="http://schemas.openxmlformats.org/officeDocument/2006/relationships/image" Target="../media/image64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5" Type="http://schemas.openxmlformats.org/officeDocument/2006/relationships/image" Target="../media/image50.png"/><Relationship Id="rId14" Type="http://schemas.openxmlformats.org/officeDocument/2006/relationships/image" Target="../media/image61.png"/><Relationship Id="rId16" Type="http://schemas.openxmlformats.org/officeDocument/2006/relationships/image" Target="../media/image58.png"/><Relationship Id="rId5" Type="http://schemas.openxmlformats.org/officeDocument/2006/relationships/image" Target="../media/image49.png"/><Relationship Id="rId6" Type="http://schemas.openxmlformats.org/officeDocument/2006/relationships/image" Target="../media/image53.png"/><Relationship Id="rId7" Type="http://schemas.openxmlformats.org/officeDocument/2006/relationships/image" Target="../media/image60.png"/><Relationship Id="rId8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35.76.37.170/dogobesityte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5.png"/><Relationship Id="rId4" Type="http://schemas.openxmlformats.org/officeDocument/2006/relationships/image" Target="../media/image67.png"/><Relationship Id="rId5" Type="http://schemas.openxmlformats.org/officeDocument/2006/relationships/image" Target="../media/image66.png"/><Relationship Id="rId6" Type="http://schemas.openxmlformats.org/officeDocument/2006/relationships/image" Target="../media/image68.png"/><Relationship Id="rId7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5" Type="http://schemas.openxmlformats.org/officeDocument/2006/relationships/image" Target="../media/image16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18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Relationship Id="rId4" Type="http://schemas.openxmlformats.org/officeDocument/2006/relationships/image" Target="../media/image19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42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198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"/>
          <p:cNvCxnSpPr/>
          <p:nvPr/>
        </p:nvCxnSpPr>
        <p:spPr>
          <a:xfrm>
            <a:off x="4276725" y="1262062"/>
            <a:ext cx="3638550" cy="0"/>
          </a:xfrm>
          <a:prstGeom prst="straightConnector1">
            <a:avLst/>
          </a:prstGeom>
          <a:noFill/>
          <a:ln cap="rnd" cmpd="sng" w="76200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"/>
          <p:cNvCxnSpPr/>
          <p:nvPr/>
        </p:nvCxnSpPr>
        <p:spPr>
          <a:xfrm>
            <a:off x="4275150" y="5595937"/>
            <a:ext cx="3638700" cy="0"/>
          </a:xfrm>
          <a:prstGeom prst="straightConnector1">
            <a:avLst/>
          </a:prstGeom>
          <a:noFill/>
          <a:ln cap="rnd" cmpd="sng" w="76200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" name="Google Shape;25;p1"/>
          <p:cNvGrpSpPr/>
          <p:nvPr/>
        </p:nvGrpSpPr>
        <p:grpSpPr>
          <a:xfrm>
            <a:off x="5293551" y="2218935"/>
            <a:ext cx="1601733" cy="1578507"/>
            <a:chOff x="3290650" y="3384330"/>
            <a:chExt cx="2532784" cy="2496059"/>
          </a:xfrm>
        </p:grpSpPr>
        <p:sp>
          <p:nvSpPr>
            <p:cNvPr id="26" name="Google Shape;26;p1"/>
            <p:cNvSpPr/>
            <p:nvPr/>
          </p:nvSpPr>
          <p:spPr>
            <a:xfrm flipH="1" rot="-2700000">
              <a:off x="4968816" y="3795760"/>
              <a:ext cx="666049" cy="66956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flipH="1" rot="-2700000">
              <a:off x="5016090" y="3792171"/>
              <a:ext cx="667286" cy="672543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" name="Google Shape;35;p1"/>
          <p:cNvSpPr txBox="1"/>
          <p:nvPr/>
        </p:nvSpPr>
        <p:spPr>
          <a:xfrm>
            <a:off x="4144724" y="3945425"/>
            <a:ext cx="389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뚱멍이 판별해조</a:t>
            </a:r>
            <a:endParaRPr b="1" i="0" sz="36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0116216" y="4977469"/>
            <a:ext cx="1725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조장  -  안재형</a:t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팀원  - </a:t>
            </a:r>
            <a:r>
              <a:rPr lang="ko-KR" sz="1700">
                <a:solidFill>
                  <a:srgbClr val="595959"/>
                </a:solidFill>
              </a:rPr>
              <a:t> </a:t>
            </a:r>
            <a:r>
              <a:rPr b="0" i="0" lang="ko-KR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김소영</a:t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이경희</a:t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조경상</a:t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조세익</a:t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733325" y="4977475"/>
            <a:ext cx="27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건강한 우리집 강아지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1b6bcc2ad_1_212"/>
          <p:cNvSpPr/>
          <p:nvPr/>
        </p:nvSpPr>
        <p:spPr>
          <a:xfrm>
            <a:off x="1961150" y="5791925"/>
            <a:ext cx="1414200" cy="7836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21b6bcc2ad_1_212"/>
          <p:cNvSpPr/>
          <p:nvPr/>
        </p:nvSpPr>
        <p:spPr>
          <a:xfrm>
            <a:off x="5950100" y="5791925"/>
            <a:ext cx="1414200" cy="7836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21b6bcc2ad_1_212"/>
          <p:cNvSpPr/>
          <p:nvPr/>
        </p:nvSpPr>
        <p:spPr>
          <a:xfrm>
            <a:off x="7958575" y="5791925"/>
            <a:ext cx="1414200" cy="7836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21b6bcc2ad_1_212"/>
          <p:cNvSpPr/>
          <p:nvPr/>
        </p:nvSpPr>
        <p:spPr>
          <a:xfrm>
            <a:off x="9928350" y="5791925"/>
            <a:ext cx="1414200" cy="7836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1b6bcc2ad_1_212"/>
          <p:cNvSpPr/>
          <p:nvPr/>
        </p:nvSpPr>
        <p:spPr>
          <a:xfrm>
            <a:off x="3967413" y="5791925"/>
            <a:ext cx="1414200" cy="6123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21b6bcc2ad_1_212"/>
          <p:cNvSpPr/>
          <p:nvPr/>
        </p:nvSpPr>
        <p:spPr>
          <a:xfrm>
            <a:off x="4744625" y="2998775"/>
            <a:ext cx="1414200" cy="6123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21b6bcc2ad_1_212"/>
          <p:cNvSpPr/>
          <p:nvPr/>
        </p:nvSpPr>
        <p:spPr>
          <a:xfrm>
            <a:off x="6645325" y="2998775"/>
            <a:ext cx="1414200" cy="6123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21b6bcc2ad_1_212"/>
          <p:cNvSpPr/>
          <p:nvPr/>
        </p:nvSpPr>
        <p:spPr>
          <a:xfrm>
            <a:off x="8563888" y="2998800"/>
            <a:ext cx="1414200" cy="6123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21b6bcc2ad_1_212"/>
          <p:cNvSpPr/>
          <p:nvPr/>
        </p:nvSpPr>
        <p:spPr>
          <a:xfrm>
            <a:off x="2798038" y="2998775"/>
            <a:ext cx="1414200" cy="6123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21b6bcc2ad_1_212"/>
          <p:cNvSpPr/>
          <p:nvPr/>
        </p:nvSpPr>
        <p:spPr>
          <a:xfrm>
            <a:off x="895163" y="2998788"/>
            <a:ext cx="1414200" cy="612300"/>
          </a:xfrm>
          <a:prstGeom prst="upArrowCallout">
            <a:avLst>
              <a:gd fmla="val 14189" name="adj1"/>
              <a:gd fmla="val 17316" name="adj2"/>
              <a:gd fmla="val 17934" name="adj3"/>
              <a:gd fmla="val 73790" name="adj4"/>
            </a:avLst>
          </a:prstGeom>
          <a:solidFill>
            <a:srgbClr val="E8DD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21b6bcc2ad_1_212"/>
          <p:cNvSpPr/>
          <p:nvPr/>
        </p:nvSpPr>
        <p:spPr>
          <a:xfrm rot="5400000">
            <a:off x="4160825" y="-1420825"/>
            <a:ext cx="3984900" cy="11095800"/>
          </a:xfrm>
          <a:prstGeom prst="uturnArrow">
            <a:avLst>
              <a:gd fmla="val 14732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CBBC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21b6bcc2ad_1_212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4" name="Google Shape;464;g121b6bcc2ad_1_212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465" name="Google Shape;465;g121b6bcc2ad_1_212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g121b6bcc2ad_1_212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g121b6bcc2ad_1_212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g121b6bcc2ad_1_212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9" name="Google Shape;469;g121b6bcc2ad_1_212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470" name="Google Shape;470;g121b6bcc2ad_1_212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g121b6bcc2ad_1_212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g121b6bcc2ad_1_212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g121b6bcc2ad_1_212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g121b6bcc2ad_1_212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" name="Google Shape;475;g121b6bcc2ad_1_212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g121b6bcc2ad_1_212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g121b6bcc2ad_1_212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8" name="Google Shape;478;g121b6bcc2ad_1_212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9" name="Google Shape;479;g121b6bcc2ad_1_212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480" name="Google Shape;480;g121b6bcc2ad_1_212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g121b6bcc2ad_1_212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g121b6bcc2ad_1_212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g121b6bcc2ad_1_212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4" name="Google Shape;484;g121b6bcc2ad_1_212"/>
          <p:cNvSpPr txBox="1"/>
          <p:nvPr/>
        </p:nvSpPr>
        <p:spPr>
          <a:xfrm>
            <a:off x="1686975" y="242575"/>
            <a:ext cx="49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수집 및 전처리 과정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5" name="Google Shape;485;g121b6bcc2ad_1_212"/>
          <p:cNvPicPr preferRelativeResize="0"/>
          <p:nvPr/>
        </p:nvPicPr>
        <p:blipFill rotWithShape="1">
          <a:blip r:embed="rId3">
            <a:alphaModFix/>
          </a:blip>
          <a:srcRect b="4264" l="4025" r="3433" t="4809"/>
          <a:stretch/>
        </p:blipFill>
        <p:spPr>
          <a:xfrm>
            <a:off x="1946075" y="4351925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86" name="Google Shape;486;g121b6bcc2ad_1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638" y="4351913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sp>
        <p:nvSpPr>
          <p:cNvPr id="487" name="Google Shape;487;g121b6bcc2ad_1_212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8" name="Google Shape;488;g121b6bcc2ad_1_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374" y="1604039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sp>
        <p:nvSpPr>
          <p:cNvPr id="489" name="Google Shape;489;g121b6bcc2ad_1_212"/>
          <p:cNvSpPr txBox="1"/>
          <p:nvPr/>
        </p:nvSpPr>
        <p:spPr>
          <a:xfrm>
            <a:off x="869350" y="3188700"/>
            <a:ext cx="1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흑백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0" name="Google Shape;490;g121b6bcc2ad_1_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8384" y="1604050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91" name="Google Shape;491;g121b6bcc2ad_1_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0937" y="1604050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92" name="Google Shape;492;g121b6bcc2ad_1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3498" y="1604723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93" name="Google Shape;493;g121b6bcc2ad_1_212"/>
          <p:cNvPicPr preferRelativeResize="0"/>
          <p:nvPr/>
        </p:nvPicPr>
        <p:blipFill rotWithShape="1">
          <a:blip r:embed="rId9">
            <a:alphaModFix/>
          </a:blip>
          <a:srcRect b="2638" l="5515" r="4215" t="4130"/>
          <a:stretch/>
        </p:blipFill>
        <p:spPr>
          <a:xfrm>
            <a:off x="5937200" y="4351925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94" name="Google Shape;494;g121b6bcc2ad_1_2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46038" y="1604725"/>
            <a:ext cx="1440000" cy="1404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95" name="Google Shape;495;g121b6bcc2ad_1_2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32775" y="4351913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pic>
        <p:nvPicPr>
          <p:cNvPr id="496" name="Google Shape;496;g121b6bcc2ad_1_2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928338" y="4351913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800000" dist="142875">
              <a:srgbClr val="000000">
                <a:alpha val="50000"/>
              </a:srgbClr>
            </a:outerShdw>
          </a:effectLst>
        </p:spPr>
      </p:pic>
      <p:sp>
        <p:nvSpPr>
          <p:cNvPr id="497" name="Google Shape;497;g121b6bcc2ad_1_212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21b6bcc2ad_1_212"/>
          <p:cNvSpPr txBox="1"/>
          <p:nvPr/>
        </p:nvSpPr>
        <p:spPr>
          <a:xfrm>
            <a:off x="2804200" y="3174600"/>
            <a:ext cx="1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투명도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121b6bcc2ad_1_212"/>
          <p:cNvSpPr txBox="1"/>
          <p:nvPr/>
        </p:nvSpPr>
        <p:spPr>
          <a:xfrm>
            <a:off x="4739050" y="3157400"/>
            <a:ext cx="1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가우시안 블러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121b6bcc2ad_1_212"/>
          <p:cNvSpPr txBox="1"/>
          <p:nvPr/>
        </p:nvSpPr>
        <p:spPr>
          <a:xfrm>
            <a:off x="6660412" y="3175425"/>
            <a:ext cx="1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선명도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121b6bcc2ad_1_212"/>
          <p:cNvSpPr txBox="1"/>
          <p:nvPr/>
        </p:nvSpPr>
        <p:spPr>
          <a:xfrm>
            <a:off x="8563875" y="3136500"/>
            <a:ext cx="140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해리스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모서리 감지</a:t>
            </a:r>
            <a:r>
              <a:rPr b="1"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121b6bcc2ad_1_212"/>
          <p:cNvSpPr txBox="1"/>
          <p:nvPr/>
        </p:nvSpPr>
        <p:spPr>
          <a:xfrm>
            <a:off x="9954150" y="5967250"/>
            <a:ext cx="14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양방향 필터 이진화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121b6bcc2ad_1_212"/>
          <p:cNvSpPr txBox="1"/>
          <p:nvPr/>
        </p:nvSpPr>
        <p:spPr>
          <a:xfrm>
            <a:off x="7951825" y="6011825"/>
            <a:ext cx="14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sobel 마스크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121b6bcc2ad_1_212"/>
          <p:cNvSpPr txBox="1"/>
          <p:nvPr/>
        </p:nvSpPr>
        <p:spPr>
          <a:xfrm>
            <a:off x="5965775" y="5967250"/>
            <a:ext cx="14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대비 상승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(YUV 적용)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121b6bcc2ad_1_212"/>
          <p:cNvSpPr txBox="1"/>
          <p:nvPr/>
        </p:nvSpPr>
        <p:spPr>
          <a:xfrm>
            <a:off x="3961787" y="5974137"/>
            <a:ext cx="1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윤곽선 검출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121b6bcc2ad_1_212"/>
          <p:cNvSpPr txBox="1"/>
          <p:nvPr/>
        </p:nvSpPr>
        <p:spPr>
          <a:xfrm>
            <a:off x="1957775" y="5983361"/>
            <a:ext cx="14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자르기, 선명도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대비(YUV)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121b6bcc2ad_1_212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전처리 과정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3db5af91d_3_43"/>
          <p:cNvSpPr txBox="1"/>
          <p:nvPr/>
        </p:nvSpPr>
        <p:spPr>
          <a:xfrm>
            <a:off x="6005975" y="1793900"/>
            <a:ext cx="5647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모델링 후기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정상 / 비만을 판별하는 두 가지 핵심 포인트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비만을 판단하는 기준인 몸통만 잘라서 학습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객체의 경계선과 배경을 분리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Set 3 : 효과적인 분류를 위해 몸통 부분만 자르는 코드는 상당한 성능 개선 효과를 보임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Set 5 : 객체는 선명하게 배경은 흐릿하게 적용, 성능 개선 효과를 보임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Set 9 : 몸통 부분만 자른 뒤 경계면 특징 추출을 적용, 최고 성능을 보임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f3db5af91d_3_4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4" name="Google Shape;514;gf3db5af91d_3_43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515" name="Google Shape;515;gf3db5af91d_3_43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gf3db5af91d_3_43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gf3db5af91d_3_43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gf3db5af91d_3_43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9" name="Google Shape;519;gf3db5af91d_3_43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520" name="Google Shape;520;gf3db5af91d_3_43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gf3db5af91d_3_43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522;gf3db5af91d_3_43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gf3db5af91d_3_43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gf3db5af91d_3_43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gf3db5af91d_3_43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gf3db5af91d_3_43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gf3db5af91d_3_43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" name="Google Shape;528;gf3db5af91d_3_43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9" name="Google Shape;529;gf3db5af91d_3_43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530" name="Google Shape;530;gf3db5af91d_3_43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gf3db5af91d_3_43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gf3db5af91d_3_43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gf3db5af91d_3_43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4" name="Google Shape;534;gf3db5af91d_3_43"/>
          <p:cNvSpPr txBox="1"/>
          <p:nvPr/>
        </p:nvSpPr>
        <p:spPr>
          <a:xfrm>
            <a:off x="1686975" y="242575"/>
            <a:ext cx="59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4.프로젝트 개발과정</a:t>
            </a:r>
            <a:endParaRPr i="0" sz="20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5" name="Google Shape;535;gf3db5af91d_3_43"/>
          <p:cNvGraphicFramePr/>
          <p:nvPr/>
        </p:nvGraphicFramePr>
        <p:xfrm>
          <a:off x="683971" y="17971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{7086926F-8A6B-474F-8ACA-D2359DEB9546}</a:tableStyleId>
              </a:tblPr>
              <a:tblGrid>
                <a:gridCol w="765250"/>
                <a:gridCol w="2774350"/>
                <a:gridCol w="503800"/>
                <a:gridCol w="782650"/>
              </a:tblGrid>
              <a:tr h="3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세트구분</a:t>
                      </a:r>
                      <a:endParaRPr b="1"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웰시코기 전처리 내용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Loss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Accuracy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</a:tr>
              <a:tr h="32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CNN set2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스케일링, 이미지 크기 통일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60.00%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Pth set 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비만, 정상 세트 재분류, 몸통 부분만 자름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85.54%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Pth set 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선명하게, 가우시안 블러 처리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Pth set 9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경계면 특징 추출 : Sobel X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0.60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89.23%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6" name="Google Shape;536;gf3db5af91d_3_4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f3db5af91d_3_43"/>
          <p:cNvSpPr txBox="1"/>
          <p:nvPr/>
        </p:nvSpPr>
        <p:spPr>
          <a:xfrm>
            <a:off x="683971" y="1470800"/>
            <a:ext cx="94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Pth : Pytorch</a:t>
            </a:r>
            <a:endParaRPr b="1" sz="900">
              <a:solidFill>
                <a:srgbClr val="4A86E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gf3db5af91d_3_43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9" name="Google Shape;539;gf3db5af91d_3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82" y="3644525"/>
            <a:ext cx="5030924" cy="27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f3db5af91d_3_43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세트별 성능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1b6bcc424_0_126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6" name="Google Shape;546;g121b6bcc424_0_126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547" name="Google Shape;547;g121b6bcc424_0_126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g121b6bcc424_0_126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g121b6bcc424_0_126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g121b6bcc424_0_126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1" name="Google Shape;551;g121b6bcc424_0_126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552" name="Google Shape;552;g121b6bcc424_0_126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g121b6bcc424_0_126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g121b6bcc424_0_126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g121b6bcc424_0_126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6" name="Google Shape;556;g121b6bcc424_0_126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g121b6bcc424_0_126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g121b6bcc424_0_126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9" name="Google Shape;559;g121b6bcc424_0_126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g121b6bcc424_0_126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1" name="Google Shape;561;g121b6bcc424_0_126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562" name="Google Shape;562;g121b6bcc424_0_126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3" name="Google Shape;563;g121b6bcc424_0_126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g121b6bcc424_0_126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5" name="Google Shape;565;g121b6bcc424_0_126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6" name="Google Shape;566;g121b6bcc424_0_126"/>
          <p:cNvSpPr txBox="1"/>
          <p:nvPr/>
        </p:nvSpPr>
        <p:spPr>
          <a:xfrm>
            <a:off x="1686975" y="242575"/>
            <a:ext cx="65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.프로젝트 개발과정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g121b6bcc424_0_126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121b6bcc424_0_126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9" name="Google Shape;569;g121b6bcc424_0_126"/>
          <p:cNvGrpSpPr/>
          <p:nvPr/>
        </p:nvGrpSpPr>
        <p:grpSpPr>
          <a:xfrm>
            <a:off x="7827850" y="2309275"/>
            <a:ext cx="2923500" cy="2880000"/>
            <a:chOff x="2098174" y="1485450"/>
            <a:chExt cx="2923500" cy="2880000"/>
          </a:xfrm>
        </p:grpSpPr>
        <p:sp>
          <p:nvSpPr>
            <p:cNvPr id="570" name="Google Shape;570;g121b6bcc424_0_126"/>
            <p:cNvSpPr/>
            <p:nvPr/>
          </p:nvSpPr>
          <p:spPr>
            <a:xfrm>
              <a:off x="2098175" y="1485450"/>
              <a:ext cx="2880000" cy="2880000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1" name="Google Shape;571;g121b6bcc424_0_126"/>
            <p:cNvSpPr txBox="1"/>
            <p:nvPr/>
          </p:nvSpPr>
          <p:spPr>
            <a:xfrm>
              <a:off x="2098174" y="2202125"/>
              <a:ext cx="2923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99</a:t>
              </a:r>
              <a:endParaRPr sz="8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2" name="Google Shape;572;g121b6bcc424_0_126"/>
          <p:cNvGrpSpPr/>
          <p:nvPr/>
        </p:nvGrpSpPr>
        <p:grpSpPr>
          <a:xfrm>
            <a:off x="4183466" y="2756175"/>
            <a:ext cx="2160025" cy="2160000"/>
            <a:chOff x="4183466" y="2756175"/>
            <a:chExt cx="2160025" cy="2160000"/>
          </a:xfrm>
        </p:grpSpPr>
        <p:sp>
          <p:nvSpPr>
            <p:cNvPr id="573" name="Google Shape;573;g121b6bcc424_0_126"/>
            <p:cNvSpPr/>
            <p:nvPr/>
          </p:nvSpPr>
          <p:spPr>
            <a:xfrm>
              <a:off x="4183466" y="2756175"/>
              <a:ext cx="2160000" cy="2160000"/>
            </a:xfrm>
            <a:prstGeom prst="ellipse">
              <a:avLst/>
            </a:prstGeom>
            <a:solidFill>
              <a:srgbClr val="BFB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4" name="Google Shape;574;g121b6bcc424_0_126"/>
            <p:cNvSpPr txBox="1"/>
            <p:nvPr/>
          </p:nvSpPr>
          <p:spPr>
            <a:xfrm>
              <a:off x="4183491" y="3282075"/>
              <a:ext cx="21600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14k</a:t>
              </a:r>
              <a:endParaRPr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5" name="Google Shape;575;g121b6bcc424_0_126"/>
          <p:cNvGrpSpPr/>
          <p:nvPr/>
        </p:nvGrpSpPr>
        <p:grpSpPr>
          <a:xfrm>
            <a:off x="1212075" y="3116175"/>
            <a:ext cx="1462200" cy="1440000"/>
            <a:chOff x="8864025" y="3091350"/>
            <a:chExt cx="1462200" cy="1440000"/>
          </a:xfrm>
        </p:grpSpPr>
        <p:sp>
          <p:nvSpPr>
            <p:cNvPr id="576" name="Google Shape;576;g121b6bcc424_0_126"/>
            <p:cNvSpPr/>
            <p:nvPr/>
          </p:nvSpPr>
          <p:spPr>
            <a:xfrm>
              <a:off x="8864025" y="3091350"/>
              <a:ext cx="1440000" cy="1440000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7" name="Google Shape;577;g121b6bcc424_0_126"/>
            <p:cNvSpPr txBox="1"/>
            <p:nvPr/>
          </p:nvSpPr>
          <p:spPr>
            <a:xfrm>
              <a:off x="8886225" y="3438950"/>
              <a:ext cx="1440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78" name="Google Shape;578;g121b6bcc424_0_126"/>
          <p:cNvCxnSpPr/>
          <p:nvPr/>
        </p:nvCxnSpPr>
        <p:spPr>
          <a:xfrm>
            <a:off x="1221860" y="3863975"/>
            <a:ext cx="0" cy="2331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79" name="Google Shape;579;g121b6bcc424_0_126"/>
          <p:cNvCxnSpPr/>
          <p:nvPr/>
        </p:nvCxnSpPr>
        <p:spPr>
          <a:xfrm rot="10800000">
            <a:off x="4195906" y="1647560"/>
            <a:ext cx="0" cy="2176200"/>
          </a:xfrm>
          <a:prstGeom prst="straightConnector1">
            <a:avLst/>
          </a:prstGeom>
          <a:noFill/>
          <a:ln cap="flat" cmpd="sng" w="9525">
            <a:solidFill>
              <a:srgbClr val="BFB198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80" name="Google Shape;580;g121b6bcc424_0_126"/>
          <p:cNvCxnSpPr/>
          <p:nvPr/>
        </p:nvCxnSpPr>
        <p:spPr>
          <a:xfrm>
            <a:off x="7834055" y="3710423"/>
            <a:ext cx="0" cy="24354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81" name="Google Shape;581;g121b6bcc424_0_126"/>
          <p:cNvSpPr txBox="1"/>
          <p:nvPr/>
        </p:nvSpPr>
        <p:spPr>
          <a:xfrm>
            <a:off x="1297390" y="5146425"/>
            <a:ext cx="3513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입력 전제 조건 설정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개 이미지만 입력 가능하도록 하는 기능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개, 고양이, 사람 3개 클래스 분류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g121b6bcc424_0_126"/>
          <p:cNvSpPr txBox="1"/>
          <p:nvPr/>
        </p:nvSpPr>
        <p:spPr>
          <a:xfrm>
            <a:off x="4255075" y="1555575"/>
            <a:ext cx="3513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사용된 총 이미지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웹 크롤링 활용, 자료 수집 및 분류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14,000장 이미지를 3개 클래스로 학습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g121b6bcc424_0_126"/>
          <p:cNvSpPr txBox="1"/>
          <p:nvPr/>
        </p:nvSpPr>
        <p:spPr>
          <a:xfrm>
            <a:off x="7916815" y="5354400"/>
            <a:ext cx="351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분류 정확도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Test 분류 정확도 99.5%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g121b6bcc424_0_126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전제 조건 모델링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g121b6bcc2ad_1_75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590" name="Google Shape;590;g121b6bcc2ad_1_75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g121b6bcc2ad_1_75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g121b6bcc2ad_1_75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g121b6bcc2ad_1_75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4" name="Google Shape;594;g121b6bcc2ad_1_75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595" name="Google Shape;595;g121b6bcc2ad_1_75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g121b6bcc2ad_1_75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7" name="Google Shape;597;g121b6bcc2ad_1_75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g121b6bcc2ad_1_75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9" name="Google Shape;599;g121b6bcc2ad_1_75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g121b6bcc2ad_1_75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g121b6bcc2ad_1_75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g121b6bcc2ad_1_75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g121b6bcc2ad_1_75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4" name="Google Shape;604;g121b6bcc2ad_1_75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5" name="Google Shape;605;g121b6bcc2ad_1_75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606" name="Google Shape;606;g121b6bcc2ad_1_75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g121b6bcc2ad_1_75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g121b6bcc2ad_1_75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g121b6bcc2ad_1_75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0" name="Google Shape;610;g121b6bcc2ad_1_75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g121b6bcc2ad_1_75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121b6bcc2ad_1_75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시스템</a:t>
            </a: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구성도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3" name="Google Shape;613;g121b6bcc2ad_1_75"/>
          <p:cNvPicPr preferRelativeResize="0"/>
          <p:nvPr/>
        </p:nvPicPr>
        <p:blipFill rotWithShape="1">
          <a:blip r:embed="rId3">
            <a:alphaModFix/>
          </a:blip>
          <a:srcRect b="0" l="4034" r="2368" t="0"/>
          <a:stretch/>
        </p:blipFill>
        <p:spPr>
          <a:xfrm>
            <a:off x="1971300" y="1522900"/>
            <a:ext cx="8400048" cy="50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g121b6bcc2ad_1_75"/>
          <p:cNvSpPr txBox="1"/>
          <p:nvPr/>
        </p:nvSpPr>
        <p:spPr>
          <a:xfrm>
            <a:off x="1686975" y="242575"/>
            <a:ext cx="65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.프로젝트 개발과정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1d56438d8_3_287"/>
          <p:cNvSpPr/>
          <p:nvPr/>
        </p:nvSpPr>
        <p:spPr>
          <a:xfrm>
            <a:off x="1805400" y="1481400"/>
            <a:ext cx="3420000" cy="48600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g121d56438d8_3_287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621" name="Google Shape;621;g121d56438d8_3_287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g121d56438d8_3_287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g121d56438d8_3_287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g121d56438d8_3_287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25" name="Google Shape;625;g121d56438d8_3_287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626" name="Google Shape;626;g121d56438d8_3_287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g121d56438d8_3_287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g121d56438d8_3_287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9" name="Google Shape;629;g121d56438d8_3_287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g121d56438d8_3_287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g121d56438d8_3_287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g121d56438d8_3_287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g121d56438d8_3_287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g121d56438d8_3_287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5" name="Google Shape;635;g121d56438d8_3_287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6" name="Google Shape;636;g121d56438d8_3_287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637" name="Google Shape;637;g121d56438d8_3_287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8" name="Google Shape;638;g121d56438d8_3_287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g121d56438d8_3_287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g121d56438d8_3_287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1" name="Google Shape;641;g121d56438d8_3_287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121d56438d8_3_287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121d56438d8_3_287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g121d56438d8_3_287"/>
          <p:cNvSpPr txBox="1"/>
          <p:nvPr/>
        </p:nvSpPr>
        <p:spPr>
          <a:xfrm>
            <a:off x="2023350" y="1669138"/>
            <a:ext cx="298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❔ 프레임 워크에 대한 고민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g121d56438d8_3_287"/>
          <p:cNvSpPr txBox="1"/>
          <p:nvPr/>
        </p:nvSpPr>
        <p:spPr>
          <a:xfrm>
            <a:off x="1908000" y="3898800"/>
            <a:ext cx="329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Vue.js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❔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eact / </a:t>
            </a:r>
            <a:r>
              <a:rPr b="1" lang="ko-KR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b="1" lang="ko-KR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ue.js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/ Angular / Flask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1. 쉽다 2. 빠르다 3. 단순하다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처음 접해서 배경지식 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공식 가이드문서, 예제사이트 참고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g121d56438d8_3_287"/>
          <p:cNvSpPr/>
          <p:nvPr/>
        </p:nvSpPr>
        <p:spPr>
          <a:xfrm>
            <a:off x="1866300" y="2267688"/>
            <a:ext cx="3298200" cy="160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g121d56438d8_3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13" y="2462600"/>
            <a:ext cx="1219975" cy="1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g121d56438d8_3_287"/>
          <p:cNvSpPr/>
          <p:nvPr/>
        </p:nvSpPr>
        <p:spPr>
          <a:xfrm>
            <a:off x="6999200" y="1481400"/>
            <a:ext cx="3420000" cy="48600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121d56438d8_3_287"/>
          <p:cNvSpPr/>
          <p:nvPr/>
        </p:nvSpPr>
        <p:spPr>
          <a:xfrm>
            <a:off x="7060100" y="2267675"/>
            <a:ext cx="3298200" cy="160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21d56438d8_3_287"/>
          <p:cNvSpPr txBox="1"/>
          <p:nvPr/>
        </p:nvSpPr>
        <p:spPr>
          <a:xfrm>
            <a:off x="7269500" y="1669150"/>
            <a:ext cx="287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❔ 통신 라이브러리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g121d56438d8_3_287"/>
          <p:cNvSpPr txBox="1"/>
          <p:nvPr/>
        </p:nvSpPr>
        <p:spPr>
          <a:xfrm>
            <a:off x="7102800" y="3898800"/>
            <a:ext cx="329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AXIOS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❔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jax / </a:t>
            </a:r>
            <a:r>
              <a:rPr b="1" lang="ko-KR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b="1" lang="ko-KR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xios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/ Fetch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Vue.js 공식 권장 라이브러리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브라우저 호환성이 뛰어남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비동기식 작업 방식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빠른 처리, 효율적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2" name="Google Shape;652;g121d56438d8_3_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25" y="2901888"/>
            <a:ext cx="2292350" cy="34141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3" name="Google Shape;653;g121d56438d8_3_287"/>
          <p:cNvSpPr txBox="1"/>
          <p:nvPr/>
        </p:nvSpPr>
        <p:spPr>
          <a:xfrm>
            <a:off x="1686975" y="242575"/>
            <a:ext cx="740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.프로젝트 개발과정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g121d56438d8_3_489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659" name="Google Shape;659;g121d56438d8_3_489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0" name="Google Shape;660;g121d56438d8_3_489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1" name="Google Shape;661;g121d56438d8_3_489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2" name="Google Shape;662;g121d56438d8_3_489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3" name="Google Shape;663;g121d56438d8_3_489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664" name="Google Shape;664;g121d56438d8_3_489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5" name="Google Shape;665;g121d56438d8_3_489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g121d56438d8_3_489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7" name="Google Shape;667;g121d56438d8_3_489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g121d56438d8_3_489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g121d56438d8_3_489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0" name="Google Shape;670;g121d56438d8_3_489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1" name="Google Shape;671;g121d56438d8_3_489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2" name="Google Shape;672;g121d56438d8_3_489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73" name="Google Shape;673;g121d56438d8_3_489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674" name="Google Shape;674;g121d56438d8_3_489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5" name="Google Shape;675;g121d56438d8_3_489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6" name="Google Shape;676;g121d56438d8_3_489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g121d56438d8_3_489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8" name="Google Shape;678;g121d56438d8_3_489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121d56438d8_3_489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g121d56438d8_3_489"/>
          <p:cNvSpPr/>
          <p:nvPr/>
        </p:nvSpPr>
        <p:spPr>
          <a:xfrm>
            <a:off x="6998400" y="1483200"/>
            <a:ext cx="3420000" cy="48600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21d56438d8_3_489"/>
          <p:cNvSpPr txBox="1"/>
          <p:nvPr/>
        </p:nvSpPr>
        <p:spPr>
          <a:xfrm>
            <a:off x="7452000" y="1603346"/>
            <a:ext cx="251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❔ 서버에 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Django파일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&amp; 모델 올리기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g121d56438d8_3_489"/>
          <p:cNvSpPr/>
          <p:nvPr/>
        </p:nvSpPr>
        <p:spPr>
          <a:xfrm>
            <a:off x="7059600" y="2268000"/>
            <a:ext cx="3297600" cy="14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3" name="Google Shape;683;g121d56438d8_3_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950" y="2338158"/>
            <a:ext cx="1766908" cy="62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g121d56438d8_3_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775" y="3034441"/>
            <a:ext cx="1131255" cy="62471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121d56438d8_3_489"/>
          <p:cNvSpPr txBox="1"/>
          <p:nvPr/>
        </p:nvSpPr>
        <p:spPr>
          <a:xfrm>
            <a:off x="7102800" y="3898800"/>
            <a:ext cx="32982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Git &amp; AWS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대용량 모델을 서버에 올리는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과정에서 파일 변형, 모델 동작 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Pytorch &amp; Django -&gt; Git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Keras 대용량 DL모델 -&gt; AWS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g121d56438d8_3_489"/>
          <p:cNvSpPr/>
          <p:nvPr/>
        </p:nvSpPr>
        <p:spPr>
          <a:xfrm>
            <a:off x="1803600" y="1483200"/>
            <a:ext cx="3420000" cy="48600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21d56438d8_3_489"/>
          <p:cNvSpPr txBox="1"/>
          <p:nvPr/>
        </p:nvSpPr>
        <p:spPr>
          <a:xfrm>
            <a:off x="1944000" y="1653838"/>
            <a:ext cx="313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❔ RESTful API 개발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g121d56438d8_3_489"/>
          <p:cNvSpPr/>
          <p:nvPr/>
        </p:nvSpPr>
        <p:spPr>
          <a:xfrm>
            <a:off x="1864800" y="2268000"/>
            <a:ext cx="3297600" cy="157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g121d56438d8_3_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1965" y="2388329"/>
            <a:ext cx="1671224" cy="723781"/>
          </a:xfrm>
          <a:prstGeom prst="rect">
            <a:avLst/>
          </a:prstGeom>
          <a:noFill/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0" name="Google Shape;690;g121d56438d8_3_489"/>
          <p:cNvSpPr txBox="1"/>
          <p:nvPr/>
        </p:nvSpPr>
        <p:spPr>
          <a:xfrm>
            <a:off x="1908000" y="3898424"/>
            <a:ext cx="32976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0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❔ REST API 설계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Django Rest Framework를 이용한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RESTful API 개발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❔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과정 중 TEST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insomnia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Google Chrome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1" name="Google Shape;691;g121d56438d8_3_4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988" y="2629798"/>
            <a:ext cx="1684775" cy="72377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121d56438d8_3_489"/>
          <p:cNvSpPr txBox="1"/>
          <p:nvPr/>
        </p:nvSpPr>
        <p:spPr>
          <a:xfrm>
            <a:off x="4947325" y="25398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3" name="Google Shape;693;g121d56438d8_3_489"/>
          <p:cNvPicPr preferRelativeResize="0"/>
          <p:nvPr/>
        </p:nvPicPr>
        <p:blipFill rotWithShape="1">
          <a:blip r:embed="rId7">
            <a:alphaModFix/>
          </a:blip>
          <a:srcRect b="34343" l="8496" r="7624" t="33782"/>
          <a:stretch/>
        </p:blipFill>
        <p:spPr>
          <a:xfrm>
            <a:off x="3411974" y="3353575"/>
            <a:ext cx="1671224" cy="4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121d56438d8_3_489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121d56438d8_3_489"/>
          <p:cNvSpPr txBox="1"/>
          <p:nvPr/>
        </p:nvSpPr>
        <p:spPr>
          <a:xfrm>
            <a:off x="1686975" y="242575"/>
            <a:ext cx="65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.프로젝트 개발과정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1d56438d8_3_245"/>
          <p:cNvSpPr/>
          <p:nvPr/>
        </p:nvSpPr>
        <p:spPr>
          <a:xfrm>
            <a:off x="7285050" y="1633288"/>
            <a:ext cx="3297600" cy="2716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121d56438d8_3_245"/>
          <p:cNvSpPr/>
          <p:nvPr/>
        </p:nvSpPr>
        <p:spPr>
          <a:xfrm>
            <a:off x="7223850" y="4454300"/>
            <a:ext cx="3420000" cy="19152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g121d56438d8_3_245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703" name="Google Shape;703;g121d56438d8_3_245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g121d56438d8_3_245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g121d56438d8_3_245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6" name="Google Shape;706;g121d56438d8_3_245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7" name="Google Shape;707;g121d56438d8_3_245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708" name="Google Shape;708;g121d56438d8_3_245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g121d56438d8_3_245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0" name="Google Shape;710;g121d56438d8_3_245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g121d56438d8_3_245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g121d56438d8_3_245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g121d56438d8_3_245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g121d56438d8_3_245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5" name="Google Shape;715;g121d56438d8_3_245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6" name="Google Shape;716;g121d56438d8_3_245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7" name="Google Shape;717;g121d56438d8_3_245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8" name="Google Shape;718;g121d56438d8_3_245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719" name="Google Shape;719;g121d56438d8_3_245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0" name="Google Shape;720;g121d56438d8_3_245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1" name="Google Shape;721;g121d56438d8_3_245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2" name="Google Shape;722;g121d56438d8_3_245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3" name="Google Shape;723;g121d56438d8_3_245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g121d56438d8_3_245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g121d56438d8_3_245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배포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g121d56438d8_3_245"/>
          <p:cNvSpPr/>
          <p:nvPr/>
        </p:nvSpPr>
        <p:spPr>
          <a:xfrm>
            <a:off x="1803600" y="1483200"/>
            <a:ext cx="3420000" cy="48600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121d56438d8_3_245"/>
          <p:cNvSpPr/>
          <p:nvPr/>
        </p:nvSpPr>
        <p:spPr>
          <a:xfrm>
            <a:off x="1864800" y="2268000"/>
            <a:ext cx="3297600" cy="14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121d56438d8_3_245"/>
          <p:cNvSpPr/>
          <p:nvPr/>
        </p:nvSpPr>
        <p:spPr>
          <a:xfrm>
            <a:off x="5439525" y="3140325"/>
            <a:ext cx="1568400" cy="929400"/>
          </a:xfrm>
          <a:prstGeom prst="rightArrow">
            <a:avLst>
              <a:gd fmla="val 29584" name="adj1"/>
              <a:gd fmla="val 50000" name="adj2"/>
            </a:avLst>
          </a:prstGeom>
          <a:solidFill>
            <a:srgbClr val="B4A486"/>
          </a:solidFill>
          <a:ln cap="flat" cmpd="sng" w="9525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9" name="Google Shape;729;g121d56438d8_3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850" y="1833849"/>
            <a:ext cx="2437199" cy="24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21d56438d8_3_245"/>
          <p:cNvSpPr txBox="1"/>
          <p:nvPr/>
        </p:nvSpPr>
        <p:spPr>
          <a:xfrm>
            <a:off x="7441800" y="4568600"/>
            <a:ext cx="298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처음 접해보는 프레임워크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예상 밖의 상황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웹 배포 시 많은 에러 처리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❤ Front-End &amp; Back-End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지식공유와 협업을 통해 극복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1" name="Google Shape;731;g121d56438d8_3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088" y="2458050"/>
            <a:ext cx="1905000" cy="400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2" name="Google Shape;732;g121d56438d8_3_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0973" y="3147388"/>
            <a:ext cx="1465271" cy="4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121d56438d8_3_245"/>
          <p:cNvSpPr txBox="1"/>
          <p:nvPr/>
        </p:nvSpPr>
        <p:spPr>
          <a:xfrm>
            <a:off x="1944000" y="1670400"/>
            <a:ext cx="298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❔ 서버 배포 시 겪은 어려움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g121d56438d8_3_245"/>
          <p:cNvSpPr txBox="1"/>
          <p:nvPr/>
        </p:nvSpPr>
        <p:spPr>
          <a:xfrm>
            <a:off x="1908000" y="3780000"/>
            <a:ext cx="32982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NGINX &amp; uWSGI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django는 비동기X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-&gt; 동접자 대처 어려움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Nginx &amp; uWSGI를 사용하여 보완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Vue.js도 Nginx로 웹 배포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❔ 모델의 크기가 커 웹에서 처리 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✔ 백엔드 서버에서 처리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g121d56438d8_3_245"/>
          <p:cNvSpPr txBox="1"/>
          <p:nvPr/>
        </p:nvSpPr>
        <p:spPr>
          <a:xfrm>
            <a:off x="1686975" y="242575"/>
            <a:ext cx="65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.프로젝트 개발과정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1c4bcd8b3_7_14"/>
          <p:cNvSpPr/>
          <p:nvPr/>
        </p:nvSpPr>
        <p:spPr>
          <a:xfrm>
            <a:off x="1625000" y="1674575"/>
            <a:ext cx="9339300" cy="18918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g121c4bcd8b3_7_14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742" name="Google Shape;742;g121c4bcd8b3_7_14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3" name="Google Shape;743;g121c4bcd8b3_7_14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4" name="Google Shape;744;g121c4bcd8b3_7_14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5" name="Google Shape;745;g121c4bcd8b3_7_14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6" name="Google Shape;746;g121c4bcd8b3_7_14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747" name="Google Shape;747;g121c4bcd8b3_7_14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8" name="Google Shape;748;g121c4bcd8b3_7_14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9" name="Google Shape;749;g121c4bcd8b3_7_14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0" name="Google Shape;750;g121c4bcd8b3_7_14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g121c4bcd8b3_7_14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2" name="Google Shape;752;g121c4bcd8b3_7_14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3" name="Google Shape;753;g121c4bcd8b3_7_14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g121c4bcd8b3_7_14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5" name="Google Shape;755;g121c4bcd8b3_7_14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6" name="Google Shape;756;g121c4bcd8b3_7_14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7" name="Google Shape;757;g121c4bcd8b3_7_14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758" name="Google Shape;758;g121c4bcd8b3_7_14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9" name="Google Shape;759;g121c4bcd8b3_7_14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0" name="Google Shape;760;g121c4bcd8b3_7_14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1" name="Google Shape;761;g121c4bcd8b3_7_14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2" name="Google Shape;762;g121c4bcd8b3_7_14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g121c4bcd8b3_7_14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g121c4bcd8b3_7_14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구성도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5" name="Google Shape;765;g121c4bcd8b3_7_14"/>
          <p:cNvGrpSpPr/>
          <p:nvPr/>
        </p:nvGrpSpPr>
        <p:grpSpPr>
          <a:xfrm>
            <a:off x="3755577" y="4531738"/>
            <a:ext cx="1513500" cy="1796707"/>
            <a:chOff x="3755577" y="4531738"/>
            <a:chExt cx="1513500" cy="1796707"/>
          </a:xfrm>
        </p:grpSpPr>
        <p:sp>
          <p:nvSpPr>
            <p:cNvPr id="766" name="Google Shape;766;g121c4bcd8b3_7_14"/>
            <p:cNvSpPr/>
            <p:nvPr/>
          </p:nvSpPr>
          <p:spPr>
            <a:xfrm>
              <a:off x="3755577" y="4839845"/>
              <a:ext cx="1513500" cy="1488600"/>
            </a:xfrm>
            <a:prstGeom prst="roundRect">
              <a:avLst>
                <a:gd fmla="val 16667" name="adj"/>
              </a:avLst>
            </a:prstGeom>
            <a:solidFill>
              <a:srgbClr val="F7EDDC"/>
            </a:solidFill>
            <a:ln cap="flat" cmpd="sng" w="190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BFB198"/>
                </a:highlight>
              </a:endParaRPr>
            </a:p>
          </p:txBody>
        </p:sp>
        <p:pic>
          <p:nvPicPr>
            <p:cNvPr id="767" name="Google Shape;767;g121c4bcd8b3_7_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03779" y="4531738"/>
              <a:ext cx="1016230" cy="426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g121c4bcd8b3_7_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1152" y="5390419"/>
              <a:ext cx="612995" cy="571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9" name="Google Shape;769;g121c4bcd8b3_7_14"/>
            <p:cNvSpPr txBox="1"/>
            <p:nvPr/>
          </p:nvSpPr>
          <p:spPr>
            <a:xfrm>
              <a:off x="3840094" y="5961570"/>
              <a:ext cx="1344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latin typeface="Malgun Gothic"/>
                  <a:ea typeface="Malgun Gothic"/>
                  <a:cs typeface="Malgun Gothic"/>
                  <a:sym typeface="Malgun Gothic"/>
                </a:rPr>
                <a:t>딥러닝(DL) 모델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g121c4bcd8b3_7_14"/>
            <p:cNvSpPr txBox="1"/>
            <p:nvPr/>
          </p:nvSpPr>
          <p:spPr>
            <a:xfrm>
              <a:off x="3987250" y="4920744"/>
              <a:ext cx="1016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latin typeface="Malgun Gothic"/>
                  <a:ea typeface="Malgun Gothic"/>
                  <a:cs typeface="Malgun Gothic"/>
                  <a:sym typeface="Malgun Gothic"/>
                </a:rPr>
                <a:t>RESTful API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71" name="Google Shape;771;g121c4bcd8b3_7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634" y="3790092"/>
            <a:ext cx="531178" cy="4949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g121c4bcd8b3_7_14"/>
          <p:cNvGrpSpPr/>
          <p:nvPr/>
        </p:nvGrpSpPr>
        <p:grpSpPr>
          <a:xfrm rot="5400000">
            <a:off x="4108194" y="3854052"/>
            <a:ext cx="789851" cy="367011"/>
            <a:chOff x="4123488" y="4495150"/>
            <a:chExt cx="788510" cy="415500"/>
          </a:xfrm>
        </p:grpSpPr>
        <p:pic>
          <p:nvPicPr>
            <p:cNvPr id="773" name="Google Shape;773;g121c4bcd8b3_7_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4123488" y="4495150"/>
              <a:ext cx="415500" cy="4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Google Shape;774;g121c4bcd8b3_7_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33448" y="4495150"/>
              <a:ext cx="478550" cy="41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5" name="Google Shape;775;g121c4bcd8b3_7_14"/>
          <p:cNvGrpSpPr/>
          <p:nvPr/>
        </p:nvGrpSpPr>
        <p:grpSpPr>
          <a:xfrm>
            <a:off x="5727478" y="5246598"/>
            <a:ext cx="789851" cy="367011"/>
            <a:chOff x="4123488" y="4495150"/>
            <a:chExt cx="788510" cy="415500"/>
          </a:xfrm>
        </p:grpSpPr>
        <p:pic>
          <p:nvPicPr>
            <p:cNvPr id="776" name="Google Shape;776;g121c4bcd8b3_7_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4123488" y="4495150"/>
              <a:ext cx="415500" cy="4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Google Shape;777;g121c4bcd8b3_7_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33448" y="4495150"/>
              <a:ext cx="478550" cy="41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8" name="Google Shape;778;g121c4bcd8b3_7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0770" y="2225550"/>
            <a:ext cx="789850" cy="7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121c4bcd8b3_7_14"/>
          <p:cNvSpPr/>
          <p:nvPr/>
        </p:nvSpPr>
        <p:spPr>
          <a:xfrm>
            <a:off x="7192948" y="5182906"/>
            <a:ext cx="1166100" cy="314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g121c4bcd8b3_7_14"/>
          <p:cNvGrpSpPr/>
          <p:nvPr/>
        </p:nvGrpSpPr>
        <p:grpSpPr>
          <a:xfrm>
            <a:off x="6975723" y="4532445"/>
            <a:ext cx="1633800" cy="1795313"/>
            <a:chOff x="6975723" y="4532445"/>
            <a:chExt cx="1633800" cy="1795313"/>
          </a:xfrm>
        </p:grpSpPr>
        <p:sp>
          <p:nvSpPr>
            <p:cNvPr id="781" name="Google Shape;781;g121c4bcd8b3_7_14"/>
            <p:cNvSpPr/>
            <p:nvPr/>
          </p:nvSpPr>
          <p:spPr>
            <a:xfrm>
              <a:off x="6975723" y="4931258"/>
              <a:ext cx="1633800" cy="1396500"/>
            </a:xfrm>
            <a:prstGeom prst="roundRect">
              <a:avLst>
                <a:gd fmla="val 16667" name="adj"/>
              </a:avLst>
            </a:prstGeom>
            <a:solidFill>
              <a:srgbClr val="F7EDDC"/>
            </a:solidFill>
            <a:ln cap="flat" cmpd="sng" w="190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BFB198"/>
                </a:highlight>
              </a:endParaRPr>
            </a:p>
          </p:txBody>
        </p:sp>
        <p:pic>
          <p:nvPicPr>
            <p:cNvPr id="782" name="Google Shape;782;g121c4bcd8b3_7_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69509" y="4532445"/>
              <a:ext cx="612995" cy="571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Google Shape;783;g121c4bcd8b3_7_14"/>
            <p:cNvSpPr/>
            <p:nvPr/>
          </p:nvSpPr>
          <p:spPr>
            <a:xfrm>
              <a:off x="7225211" y="5924326"/>
              <a:ext cx="1166100" cy="31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g121c4bcd8b3_7_14"/>
            <p:cNvSpPr txBox="1"/>
            <p:nvPr/>
          </p:nvSpPr>
          <p:spPr>
            <a:xfrm>
              <a:off x="7389755" y="5924315"/>
              <a:ext cx="95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latin typeface="Malgun Gothic"/>
                  <a:ea typeface="Malgun Gothic"/>
                  <a:cs typeface="Malgun Gothic"/>
                  <a:sym typeface="Malgun Gothic"/>
                </a:rPr>
                <a:t>Testresult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5" name="Google Shape;785;g121c4bcd8b3_7_14"/>
            <p:cNvSpPr txBox="1"/>
            <p:nvPr/>
          </p:nvSpPr>
          <p:spPr>
            <a:xfrm>
              <a:off x="7283544" y="5030676"/>
              <a:ext cx="1049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latin typeface="Malgun Gothic"/>
                  <a:ea typeface="Malgun Gothic"/>
                  <a:cs typeface="Malgun Gothic"/>
                  <a:sym typeface="Malgun Gothic"/>
                </a:rPr>
                <a:t>DB (sqlite3)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6" name="Google Shape;786;g121c4bcd8b3_7_14"/>
            <p:cNvSpPr/>
            <p:nvPr/>
          </p:nvSpPr>
          <p:spPr>
            <a:xfrm>
              <a:off x="7225211" y="5497301"/>
              <a:ext cx="1166100" cy="31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g121c4bcd8b3_7_14"/>
            <p:cNvSpPr txBox="1"/>
            <p:nvPr/>
          </p:nvSpPr>
          <p:spPr>
            <a:xfrm>
              <a:off x="7341901" y="5497497"/>
              <a:ext cx="1049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latin typeface="Malgun Gothic"/>
                  <a:ea typeface="Malgun Gothic"/>
                  <a:cs typeface="Malgun Gothic"/>
                  <a:sym typeface="Malgun Gothic"/>
                </a:rPr>
                <a:t>Serviceuser</a:t>
              </a:r>
              <a:endParaRPr b="1"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88" name="Google Shape;788;g121c4bcd8b3_7_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3100" y="244825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g121c4bcd8b3_7_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08750" y="244823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121c4bcd8b3_7_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3413" y="244826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g121c4bcd8b3_7_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78100" y="24427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g121c4bcd8b3_7_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62775" y="24427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g121c4bcd8b3_7_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847450" y="24427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121c4bcd8b3_7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3916" y="2619848"/>
            <a:ext cx="479364" cy="3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g121c4bcd8b3_7_14"/>
          <p:cNvSpPr txBox="1"/>
          <p:nvPr/>
        </p:nvSpPr>
        <p:spPr>
          <a:xfrm>
            <a:off x="2159900" y="1737513"/>
            <a:ext cx="12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(Login.vue)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g121c4bcd8b3_7_14"/>
          <p:cNvSpPr txBox="1"/>
          <p:nvPr/>
        </p:nvSpPr>
        <p:spPr>
          <a:xfrm>
            <a:off x="3625563" y="1737225"/>
            <a:ext cx="12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(SignUp.vue)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121c4bcd8b3_7_14"/>
          <p:cNvSpPr txBox="1"/>
          <p:nvPr/>
        </p:nvSpPr>
        <p:spPr>
          <a:xfrm>
            <a:off x="5126150" y="1737213"/>
            <a:ext cx="12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(Login.vue)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g121c4bcd8b3_7_14"/>
          <p:cNvSpPr txBox="1"/>
          <p:nvPr/>
        </p:nvSpPr>
        <p:spPr>
          <a:xfrm>
            <a:off x="6515575" y="1737225"/>
            <a:ext cx="151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견종선택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(Checkbox.vue)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g121c4bcd8b3_7_14"/>
          <p:cNvSpPr txBox="1"/>
          <p:nvPr/>
        </p:nvSpPr>
        <p:spPr>
          <a:xfrm>
            <a:off x="8029075" y="1737213"/>
            <a:ext cx="151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이미지업로드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(Secure.vue)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121c4bcd8b3_7_14"/>
          <p:cNvSpPr txBox="1"/>
          <p:nvPr/>
        </p:nvSpPr>
        <p:spPr>
          <a:xfrm>
            <a:off x="9450700" y="1737213"/>
            <a:ext cx="151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(Result.vue)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1" name="Google Shape;801;g121c4bcd8b3_7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066" y="2619248"/>
            <a:ext cx="479364" cy="36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g121c4bcd8b3_7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428" y="2624748"/>
            <a:ext cx="479364" cy="36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g121c4bcd8b3_7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9403" y="2624773"/>
            <a:ext cx="479364" cy="36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g121c4bcd8b3_7_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93013" y="3979655"/>
            <a:ext cx="932050" cy="1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5" name="Google Shape;805;g121c4bcd8b3_7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766" y="2619848"/>
            <a:ext cx="479364" cy="36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g121c4bcd8b3_7_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69338" y="1748988"/>
            <a:ext cx="531175" cy="5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121c4bcd8b3_7_14"/>
          <p:cNvSpPr txBox="1"/>
          <p:nvPr/>
        </p:nvSpPr>
        <p:spPr>
          <a:xfrm>
            <a:off x="1686975" y="242575"/>
            <a:ext cx="657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.프로젝트 개발과정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g121b6bcc424_6_23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813" name="Google Shape;813;g121b6bcc424_6_23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4" name="Google Shape;814;g121b6bcc424_6_23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5" name="Google Shape;815;g121b6bcc424_6_23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g121b6bcc424_6_23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7" name="Google Shape;817;g121b6bcc424_6_23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818" name="Google Shape;818;g121b6bcc424_6_23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9" name="Google Shape;819;g121b6bcc424_6_23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0" name="Google Shape;820;g121b6bcc424_6_23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1" name="Google Shape;821;g121b6bcc424_6_23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g121b6bcc424_6_23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g121b6bcc424_6_23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g121b6bcc424_6_23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5" name="Google Shape;825;g121b6bcc424_6_23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6" name="Google Shape;826;g121b6bcc424_6_23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27" name="Google Shape;827;g121b6bcc424_6_2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8" name="Google Shape;828;g121b6bcc424_6_23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829" name="Google Shape;829;g121b6bcc424_6_23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g121b6bcc424_6_23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1" name="Google Shape;831;g121b6bcc424_6_23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g121b6bcc424_6_23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3" name="Google Shape;833;g121b6bcc424_6_2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g121b6bcc424_6_23"/>
          <p:cNvSpPr/>
          <p:nvPr/>
        </p:nvSpPr>
        <p:spPr>
          <a:xfrm>
            <a:off x="3371100" y="2904225"/>
            <a:ext cx="54498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                           </a:t>
            </a:r>
            <a:r>
              <a:rPr lang="ko-KR" sz="1100" u="sng">
                <a:solidFill>
                  <a:schemeClr val="hlink"/>
                </a:solidFill>
                <a:hlinkClick r:id="rId3"/>
              </a:rPr>
              <a:t>강아지 정상/비만 판별기</a:t>
            </a:r>
            <a:endParaRPr/>
          </a:p>
        </p:txBody>
      </p:sp>
      <p:sp>
        <p:nvSpPr>
          <p:cNvPr id="835" name="Google Shape;835;g121b6bcc424_6_23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g121b6bcc424_6_23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g121b6bcc424_6_23"/>
          <p:cNvSpPr txBox="1"/>
          <p:nvPr/>
        </p:nvSpPr>
        <p:spPr>
          <a:xfrm>
            <a:off x="1686975" y="242575"/>
            <a:ext cx="467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5.서비스 시연</a:t>
            </a:r>
            <a:endParaRPr b="1" i="0" sz="21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8"/>
          <p:cNvGrpSpPr/>
          <p:nvPr/>
        </p:nvGrpSpPr>
        <p:grpSpPr>
          <a:xfrm>
            <a:off x="7943271" y="2524240"/>
            <a:ext cx="2632345" cy="2632345"/>
            <a:chOff x="7943271" y="2739755"/>
            <a:chExt cx="2632345" cy="2632345"/>
          </a:xfrm>
        </p:grpSpPr>
        <p:sp>
          <p:nvSpPr>
            <p:cNvPr id="843" name="Google Shape;843;p8"/>
            <p:cNvSpPr/>
            <p:nvPr/>
          </p:nvSpPr>
          <p:spPr>
            <a:xfrm>
              <a:off x="7943271" y="2739755"/>
              <a:ext cx="2632345" cy="263234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BFB1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8777813" y="3026825"/>
              <a:ext cx="1797803" cy="2345275"/>
            </a:xfrm>
            <a:custGeom>
              <a:rect b="b" l="l" r="r" t="t"/>
              <a:pathLst>
                <a:path extrusionOk="0" h="2345275" w="1797803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4825789" y="2524240"/>
            <a:ext cx="2632345" cy="2632345"/>
            <a:chOff x="4825788" y="2739755"/>
            <a:chExt cx="2632345" cy="2632345"/>
          </a:xfrm>
        </p:grpSpPr>
        <p:sp>
          <p:nvSpPr>
            <p:cNvPr id="846" name="Google Shape;846;p8"/>
            <p:cNvSpPr/>
            <p:nvPr/>
          </p:nvSpPr>
          <p:spPr>
            <a:xfrm>
              <a:off x="4825788" y="2739755"/>
              <a:ext cx="2632345" cy="263234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BFB1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660330" y="3026825"/>
              <a:ext cx="1797803" cy="2345275"/>
            </a:xfrm>
            <a:custGeom>
              <a:rect b="b" l="l" r="r" t="t"/>
              <a:pathLst>
                <a:path extrusionOk="0" h="2345275" w="1797803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8" name="Google Shape;848;p8"/>
          <p:cNvGrpSpPr/>
          <p:nvPr/>
        </p:nvGrpSpPr>
        <p:grpSpPr>
          <a:xfrm>
            <a:off x="1708305" y="2524240"/>
            <a:ext cx="2632346" cy="2632346"/>
            <a:chOff x="1708305" y="2739755"/>
            <a:chExt cx="2632346" cy="2632346"/>
          </a:xfrm>
        </p:grpSpPr>
        <p:sp>
          <p:nvSpPr>
            <p:cNvPr id="849" name="Google Shape;849;p8"/>
            <p:cNvSpPr/>
            <p:nvPr/>
          </p:nvSpPr>
          <p:spPr>
            <a:xfrm>
              <a:off x="1708305" y="2739755"/>
              <a:ext cx="2632345" cy="263234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BFB1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2542848" y="3026826"/>
              <a:ext cx="1797803" cy="2345275"/>
            </a:xfrm>
            <a:custGeom>
              <a:rect b="b" l="l" r="r" t="t"/>
              <a:pathLst>
                <a:path extrusionOk="0" h="2345275" w="1797803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1" name="Google Shape;851;p8"/>
          <p:cNvGrpSpPr/>
          <p:nvPr/>
        </p:nvGrpSpPr>
        <p:grpSpPr>
          <a:xfrm>
            <a:off x="1501788" y="2038922"/>
            <a:ext cx="1251479" cy="1246590"/>
            <a:chOff x="1405147" y="2074659"/>
            <a:chExt cx="1519154" cy="1513219"/>
          </a:xfrm>
        </p:grpSpPr>
        <p:grpSp>
          <p:nvGrpSpPr>
            <p:cNvPr id="852" name="Google Shape;852;p8"/>
            <p:cNvGrpSpPr/>
            <p:nvPr/>
          </p:nvGrpSpPr>
          <p:grpSpPr>
            <a:xfrm rot="900000">
              <a:off x="2600593" y="2691075"/>
              <a:ext cx="192815" cy="197465"/>
              <a:chOff x="7838808" y="2409264"/>
              <a:chExt cx="1390918" cy="1424461"/>
            </a:xfrm>
          </p:grpSpPr>
          <p:sp>
            <p:nvSpPr>
              <p:cNvPr id="853" name="Google Shape;853;p8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rect b="b" l="l" r="r" t="t"/>
                <a:pathLst>
                  <a:path extrusionOk="0" h="1442299" w="1390918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7" name="Google Shape;857;p8"/>
            <p:cNvGrpSpPr/>
            <p:nvPr/>
          </p:nvGrpSpPr>
          <p:grpSpPr>
            <a:xfrm rot="-4500000">
              <a:off x="1831126" y="3210398"/>
              <a:ext cx="192815" cy="197465"/>
              <a:chOff x="7838808" y="2409264"/>
              <a:chExt cx="1390918" cy="1424461"/>
            </a:xfrm>
          </p:grpSpPr>
          <p:sp>
            <p:nvSpPr>
              <p:cNvPr id="858" name="Google Shape;858;p8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rect b="b" l="l" r="r" t="t"/>
                <a:pathLst>
                  <a:path extrusionOk="0" h="1442299" w="1390918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62" name="Google Shape;862;p8"/>
            <p:cNvGrpSpPr/>
            <p:nvPr/>
          </p:nvGrpSpPr>
          <p:grpSpPr>
            <a:xfrm rot="-1800000">
              <a:off x="1605708" y="2280359"/>
              <a:ext cx="1118032" cy="1101819"/>
              <a:chOff x="3290650" y="3384330"/>
              <a:chExt cx="2532784" cy="2496059"/>
            </a:xfrm>
          </p:grpSpPr>
          <p:sp>
            <p:nvSpPr>
              <p:cNvPr id="863" name="Google Shape;863;p8"/>
              <p:cNvSpPr/>
              <p:nvPr/>
            </p:nvSpPr>
            <p:spPr>
              <a:xfrm flipH="1" rot="-2700000">
                <a:off x="4968816" y="3795760"/>
                <a:ext cx="666049" cy="669562"/>
              </a:xfrm>
              <a:custGeom>
                <a:rect b="b" l="l" r="r" t="t"/>
                <a:pathLst>
                  <a:path extrusionOk="0" h="1734352" w="175857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rect b="b" l="l" r="r" t="t"/>
                <a:pathLst>
                  <a:path extrusionOk="0" h="1734352" w="175857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rect b="b" l="l" r="r" t="t"/>
                <a:pathLst>
                  <a:path extrusionOk="0" h="1698837" w="1739874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rect b="b" l="l" r="r" t="t"/>
                <a:pathLst>
                  <a:path extrusionOk="0" h="1743875" w="178608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rect b="b" l="l" r="r" t="t"/>
                <a:pathLst>
                  <a:path extrusionOk="0" h="1596230" w="1669501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rect b="b" l="l" r="r" t="t"/>
                <a:pathLst>
                  <a:path extrusionOk="0" h="1742075" w="1761838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 rot="-2700000">
                <a:off x="5016090" y="3792171"/>
                <a:ext cx="667286" cy="672543"/>
              </a:xfrm>
              <a:custGeom>
                <a:rect b="b" l="l" r="r" t="t"/>
                <a:pathLst>
                  <a:path extrusionOk="0" h="1742075" w="1761838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872" name="Google Shape;872;p8"/>
          <p:cNvGrpSpPr/>
          <p:nvPr/>
        </p:nvGrpSpPr>
        <p:grpSpPr>
          <a:xfrm>
            <a:off x="4619391" y="2038923"/>
            <a:ext cx="1251479" cy="1246590"/>
            <a:chOff x="4522630" y="2074659"/>
            <a:chExt cx="1519154" cy="1513219"/>
          </a:xfrm>
        </p:grpSpPr>
        <p:grpSp>
          <p:nvGrpSpPr>
            <p:cNvPr id="873" name="Google Shape;873;p8"/>
            <p:cNvGrpSpPr/>
            <p:nvPr/>
          </p:nvGrpSpPr>
          <p:grpSpPr>
            <a:xfrm rot="900000">
              <a:off x="5718076" y="2691075"/>
              <a:ext cx="192815" cy="197465"/>
              <a:chOff x="7838808" y="2409264"/>
              <a:chExt cx="1390918" cy="1424461"/>
            </a:xfrm>
          </p:grpSpPr>
          <p:sp>
            <p:nvSpPr>
              <p:cNvPr id="874" name="Google Shape;874;p8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rect b="b" l="l" r="r" t="t"/>
                <a:pathLst>
                  <a:path extrusionOk="0" h="1442299" w="1390918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8" name="Google Shape;878;p8"/>
            <p:cNvGrpSpPr/>
            <p:nvPr/>
          </p:nvGrpSpPr>
          <p:grpSpPr>
            <a:xfrm rot="-4500000">
              <a:off x="4948609" y="3210398"/>
              <a:ext cx="192815" cy="197465"/>
              <a:chOff x="7838808" y="2409264"/>
              <a:chExt cx="1390918" cy="1424461"/>
            </a:xfrm>
          </p:grpSpPr>
          <p:sp>
            <p:nvSpPr>
              <p:cNvPr id="879" name="Google Shape;879;p8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rect b="b" l="l" r="r" t="t"/>
                <a:pathLst>
                  <a:path extrusionOk="0" h="1442299" w="1390918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3" name="Google Shape;883;p8"/>
            <p:cNvGrpSpPr/>
            <p:nvPr/>
          </p:nvGrpSpPr>
          <p:grpSpPr>
            <a:xfrm rot="-1800000">
              <a:off x="4723191" y="2280359"/>
              <a:ext cx="1118032" cy="1101819"/>
              <a:chOff x="3290650" y="3384330"/>
              <a:chExt cx="2532784" cy="2496059"/>
            </a:xfrm>
          </p:grpSpPr>
          <p:sp>
            <p:nvSpPr>
              <p:cNvPr id="884" name="Google Shape;884;p8"/>
              <p:cNvSpPr/>
              <p:nvPr/>
            </p:nvSpPr>
            <p:spPr>
              <a:xfrm flipH="1" rot="-2700000">
                <a:off x="4968816" y="3795760"/>
                <a:ext cx="666049" cy="669562"/>
              </a:xfrm>
              <a:custGeom>
                <a:rect b="b" l="l" r="r" t="t"/>
                <a:pathLst>
                  <a:path extrusionOk="0" h="1734352" w="175857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rect b="b" l="l" r="r" t="t"/>
                <a:pathLst>
                  <a:path extrusionOk="0" h="1734352" w="175857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rect b="b" l="l" r="r" t="t"/>
                <a:pathLst>
                  <a:path extrusionOk="0" h="1698837" w="1739874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rect b="b" l="l" r="r" t="t"/>
                <a:pathLst>
                  <a:path extrusionOk="0" h="1743875" w="178608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rect b="b" l="l" r="r" t="t"/>
                <a:pathLst>
                  <a:path extrusionOk="0" h="1596230" w="1669501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rect b="b" l="l" r="r" t="t"/>
                <a:pathLst>
                  <a:path extrusionOk="0" h="1742075" w="1761838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 rot="-2700000">
                <a:off x="5016090" y="3792171"/>
                <a:ext cx="667286" cy="672543"/>
              </a:xfrm>
              <a:custGeom>
                <a:rect b="b" l="l" r="r" t="t"/>
                <a:pathLst>
                  <a:path extrusionOk="0" h="1742075" w="1761838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893" name="Google Shape;893;p8"/>
          <p:cNvGrpSpPr/>
          <p:nvPr/>
        </p:nvGrpSpPr>
        <p:grpSpPr>
          <a:xfrm>
            <a:off x="7736993" y="2038923"/>
            <a:ext cx="1251479" cy="1246590"/>
            <a:chOff x="7640113" y="2074659"/>
            <a:chExt cx="1519154" cy="1513219"/>
          </a:xfrm>
        </p:grpSpPr>
        <p:grpSp>
          <p:nvGrpSpPr>
            <p:cNvPr id="894" name="Google Shape;894;p8"/>
            <p:cNvGrpSpPr/>
            <p:nvPr/>
          </p:nvGrpSpPr>
          <p:grpSpPr>
            <a:xfrm rot="900000">
              <a:off x="8835559" y="2691075"/>
              <a:ext cx="192815" cy="197465"/>
              <a:chOff x="7838808" y="2409264"/>
              <a:chExt cx="1390918" cy="1424461"/>
            </a:xfrm>
          </p:grpSpPr>
          <p:sp>
            <p:nvSpPr>
              <p:cNvPr id="895" name="Google Shape;895;p8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rect b="b" l="l" r="r" t="t"/>
                <a:pathLst>
                  <a:path extrusionOk="0" h="1442299" w="1390918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9" name="Google Shape;899;p8"/>
            <p:cNvGrpSpPr/>
            <p:nvPr/>
          </p:nvGrpSpPr>
          <p:grpSpPr>
            <a:xfrm rot="-4500000">
              <a:off x="8066092" y="3210398"/>
              <a:ext cx="192815" cy="197465"/>
              <a:chOff x="7838808" y="2409264"/>
              <a:chExt cx="1390918" cy="1424461"/>
            </a:xfrm>
          </p:grpSpPr>
          <p:sp>
            <p:nvSpPr>
              <p:cNvPr id="900" name="Google Shape;900;p8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fmla="val 50000" name="adj"/>
                </a:avLst>
              </a:pr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rect b="b" l="l" r="r" t="t"/>
                <a:pathLst>
                  <a:path extrusionOk="0" h="1442299" w="1390918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4" name="Google Shape;904;p8"/>
            <p:cNvGrpSpPr/>
            <p:nvPr/>
          </p:nvGrpSpPr>
          <p:grpSpPr>
            <a:xfrm rot="-1800000">
              <a:off x="7840674" y="2280359"/>
              <a:ext cx="1118032" cy="1101819"/>
              <a:chOff x="3290650" y="3384330"/>
              <a:chExt cx="2532784" cy="2496059"/>
            </a:xfrm>
          </p:grpSpPr>
          <p:sp>
            <p:nvSpPr>
              <p:cNvPr id="905" name="Google Shape;905;p8"/>
              <p:cNvSpPr/>
              <p:nvPr/>
            </p:nvSpPr>
            <p:spPr>
              <a:xfrm flipH="1" rot="-2700000">
                <a:off x="4968816" y="3795760"/>
                <a:ext cx="666049" cy="669562"/>
              </a:xfrm>
              <a:custGeom>
                <a:rect b="b" l="l" r="r" t="t"/>
                <a:pathLst>
                  <a:path extrusionOk="0" h="1734352" w="175857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rect b="b" l="l" r="r" t="t"/>
                <a:pathLst>
                  <a:path extrusionOk="0" h="1734352" w="175857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rect b="b" l="l" r="r" t="t"/>
                <a:pathLst>
                  <a:path extrusionOk="0" h="1698837" w="1739874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rect b="b" l="l" r="r" t="t"/>
                <a:pathLst>
                  <a:path extrusionOk="0" h="1743875" w="178608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rect b="b" l="l" r="r" t="t"/>
                <a:pathLst>
                  <a:path extrusionOk="0" h="1596230" w="1669501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rect b="b" l="l" r="r" t="t"/>
                <a:pathLst>
                  <a:path extrusionOk="0" h="1742075" w="1761838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 rot="-2700000">
                <a:off x="5016090" y="3792171"/>
                <a:ext cx="667286" cy="672543"/>
              </a:xfrm>
              <a:custGeom>
                <a:rect b="b" l="l" r="r" t="t"/>
                <a:pathLst>
                  <a:path extrusionOk="0" h="1742075" w="1761838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14" name="Google Shape;914;p8"/>
          <p:cNvSpPr/>
          <p:nvPr/>
        </p:nvSpPr>
        <p:spPr>
          <a:xfrm rot="10800000">
            <a:off x="3112894" y="722978"/>
            <a:ext cx="5966212" cy="69563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4A4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8"/>
          <p:cNvSpPr/>
          <p:nvPr/>
        </p:nvSpPr>
        <p:spPr>
          <a:xfrm>
            <a:off x="3293025" y="1012692"/>
            <a:ext cx="444722" cy="458054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p8"/>
          <p:cNvSpPr txBox="1"/>
          <p:nvPr/>
        </p:nvSpPr>
        <p:spPr>
          <a:xfrm>
            <a:off x="1699936" y="3136210"/>
            <a:ext cx="2632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사이언스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견종 별 특징 극복 어려움으로 인해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모델 생성 실패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p8"/>
          <p:cNvSpPr txBox="1"/>
          <p:nvPr/>
        </p:nvSpPr>
        <p:spPr>
          <a:xfrm>
            <a:off x="7943250" y="3136196"/>
            <a:ext cx="2632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기능 활용 불가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댓글 기능 없음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p8"/>
          <p:cNvSpPr txBox="1"/>
          <p:nvPr/>
        </p:nvSpPr>
        <p:spPr>
          <a:xfrm>
            <a:off x="4724750" y="3136198"/>
            <a:ext cx="2834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이미지명의 중복 가능성 존재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다양하지 않은 </a:t>
            </a: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DB명세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9" name="Google Shape;919;p8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920" name="Google Shape;920;p8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9" name="Google Shape;929;p8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930" name="Google Shape;930;p8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34" name="Google Shape;934;p8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935" name="Google Shape;935;p8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9" name="Google Shape;939;p8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8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한계점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8"/>
          <p:cNvSpPr txBox="1"/>
          <p:nvPr/>
        </p:nvSpPr>
        <p:spPr>
          <a:xfrm>
            <a:off x="1686975" y="242575"/>
            <a:ext cx="467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6.한계점 및 느낀점</a:t>
            </a:r>
            <a:endParaRPr b="1" i="0" sz="21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</p:grpSpPr>
        <p:sp>
          <p:nvSpPr>
            <p:cNvPr id="43" name="Google Shape;43;p3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38808" y="2409264"/>
              <a:ext cx="1390918" cy="1003002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" name="Google Shape;47;p3"/>
          <p:cNvGrpSpPr/>
          <p:nvPr/>
        </p:nvGrpSpPr>
        <p:grpSpPr>
          <a:xfrm rot="-3454650">
            <a:off x="3060737" y="781971"/>
            <a:ext cx="119917" cy="122809"/>
            <a:chOff x="7838808" y="2409264"/>
            <a:chExt cx="1390918" cy="1424461"/>
          </a:xfrm>
        </p:grpSpPr>
        <p:sp>
          <p:nvSpPr>
            <p:cNvPr id="48" name="Google Shape;48;p3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838808" y="2409264"/>
              <a:ext cx="1390918" cy="1003002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" name="Google Shape;52;p3"/>
          <p:cNvGrpSpPr/>
          <p:nvPr/>
        </p:nvGrpSpPr>
        <p:grpSpPr>
          <a:xfrm rot="-1800000">
            <a:off x="2951809" y="324255"/>
            <a:ext cx="516585" cy="509093"/>
            <a:chOff x="3290650" y="3384330"/>
            <a:chExt cx="2532784" cy="2496059"/>
          </a:xfrm>
        </p:grpSpPr>
        <p:sp>
          <p:nvSpPr>
            <p:cNvPr id="53" name="Google Shape;53;p3"/>
            <p:cNvSpPr/>
            <p:nvPr/>
          </p:nvSpPr>
          <p:spPr>
            <a:xfrm flipH="1" rot="-2700000">
              <a:off x="4968816" y="3795760"/>
              <a:ext cx="666049" cy="66956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 rot="-2700000">
              <a:off x="5016090" y="3792171"/>
              <a:ext cx="667286" cy="672543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62;p3"/>
          <p:cNvSpPr txBox="1"/>
          <p:nvPr/>
        </p:nvSpPr>
        <p:spPr>
          <a:xfrm>
            <a:off x="5548199" y="819700"/>
            <a:ext cx="109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2394000" y="1512000"/>
            <a:ext cx="7402200" cy="720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452814" y="1711467"/>
            <a:ext cx="32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 </a:t>
            </a: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</a:t>
            </a:r>
            <a:endParaRPr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394908" y="2340000"/>
            <a:ext cx="7402200" cy="720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453200" y="2538000"/>
            <a:ext cx="32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개발 흐름 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2394000" y="3168000"/>
            <a:ext cx="7402200" cy="720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453200" y="3366000"/>
            <a:ext cx="44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이미지 수집 및 전처리 과정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2394908" y="3996000"/>
            <a:ext cx="7402200" cy="720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453200" y="4194000"/>
            <a:ext cx="4237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 프로젝트 개발 과정 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2394000" y="4824000"/>
            <a:ext cx="7402200" cy="720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453200" y="5022000"/>
            <a:ext cx="40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 </a:t>
            </a: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시연</a:t>
            </a:r>
            <a:r>
              <a:rPr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581276" y="1800000"/>
            <a:ext cx="487277" cy="5018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581276" y="2628000"/>
            <a:ext cx="487277" cy="5018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2581276" y="3456000"/>
            <a:ext cx="487277" cy="5018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581276" y="4284000"/>
            <a:ext cx="487277" cy="5018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394000" y="5652000"/>
            <a:ext cx="7402200" cy="720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453200" y="5850000"/>
            <a:ext cx="32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한계점 및 느낀점</a:t>
            </a:r>
            <a:endParaRPr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2581200" y="5940000"/>
            <a:ext cx="487277" cy="5018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581276" y="5112000"/>
            <a:ext cx="487277" cy="5018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g121d56438d8_6_3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947" name="Google Shape;947;g121d56438d8_6_3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8" name="Google Shape;948;g121d56438d8_6_3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9" name="Google Shape;949;g121d56438d8_6_3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0" name="Google Shape;950;g121d56438d8_6_3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1" name="Google Shape;951;g121d56438d8_6_3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952" name="Google Shape;952;g121d56438d8_6_3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3" name="Google Shape;953;g121d56438d8_6_3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4" name="Google Shape;954;g121d56438d8_6_3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5" name="Google Shape;955;g121d56438d8_6_3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6" name="Google Shape;956;g121d56438d8_6_3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7" name="Google Shape;957;g121d56438d8_6_3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8" name="Google Shape;958;g121d56438d8_6_3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9" name="Google Shape;959;g121d56438d8_6_3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0" name="Google Shape;960;g121d56438d8_6_3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1" name="Google Shape;961;g121d56438d8_6_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2" name="Google Shape;962;g121d56438d8_6_3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963" name="Google Shape;963;g121d56438d8_6_3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4" name="Google Shape;964;g121d56438d8_6_3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5" name="Google Shape;965;g121d56438d8_6_3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6" name="Google Shape;966;g121d56438d8_6_3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7" name="Google Shape;967;g121d56438d8_6_3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8" name="Google Shape;968;g121d56438d8_6_3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9" name="Google Shape;969;g121d56438d8_6_3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느낀점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g121d56438d8_6_3"/>
          <p:cNvSpPr txBox="1"/>
          <p:nvPr/>
        </p:nvSpPr>
        <p:spPr>
          <a:xfrm>
            <a:off x="1686975" y="242575"/>
            <a:ext cx="467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6.한계점 및 느낀점</a:t>
            </a:r>
            <a:endParaRPr b="1" i="0" sz="21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g121d56438d8_6_3"/>
          <p:cNvSpPr txBox="1"/>
          <p:nvPr/>
        </p:nvSpPr>
        <p:spPr>
          <a:xfrm>
            <a:off x="3212225" y="3075300"/>
            <a:ext cx="71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2" name="Google Shape;972;g121d56438d8_6_3"/>
          <p:cNvSpPr txBox="1"/>
          <p:nvPr/>
        </p:nvSpPr>
        <p:spPr>
          <a:xfrm>
            <a:off x="3584275" y="3174525"/>
            <a:ext cx="71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3" name="Google Shape;973;g121d56438d8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39" y="1453275"/>
            <a:ext cx="1005436" cy="103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g121d56438d8_6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37" y="4508491"/>
            <a:ext cx="1005436" cy="1032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g121d56438d8_6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837" y="3475705"/>
            <a:ext cx="1005436" cy="1032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121d56438d8_6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837" y="2467172"/>
            <a:ext cx="1005436" cy="103278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g121d56438d8_6_3"/>
          <p:cNvSpPr/>
          <p:nvPr/>
        </p:nvSpPr>
        <p:spPr>
          <a:xfrm>
            <a:off x="2564975" y="1596888"/>
            <a:ext cx="8437800" cy="855000"/>
          </a:xfrm>
          <a:prstGeom prst="roundRect">
            <a:avLst>
              <a:gd fmla="val 16667" name="adj"/>
            </a:avLst>
          </a:prstGeom>
          <a:solidFill>
            <a:srgbClr val="FDF6EA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문과생인 저는 이런 개발 프로젝트는 처음 진행해봤습니다. 짧은 시간이었지만 결과 공유와 협업의 중요성을 실감했습니다. 다음에 이런 프로젝트를 또 진행해본다면 더 잘 해 보고 싶습니다.  </a:t>
            </a:r>
            <a:endParaRPr/>
          </a:p>
        </p:txBody>
      </p:sp>
      <p:sp>
        <p:nvSpPr>
          <p:cNvPr id="978" name="Google Shape;978;g121d56438d8_6_3"/>
          <p:cNvSpPr/>
          <p:nvPr/>
        </p:nvSpPr>
        <p:spPr>
          <a:xfrm>
            <a:off x="2564975" y="2578000"/>
            <a:ext cx="8437800" cy="855000"/>
          </a:xfrm>
          <a:prstGeom prst="roundRect">
            <a:avLst>
              <a:gd fmla="val 16667" name="adj"/>
            </a:avLst>
          </a:prstGeom>
          <a:solidFill>
            <a:srgbClr val="FDF6EA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다같이 완성해가는 협업의 중요성을 느꼈습니다.</a:t>
            </a:r>
            <a:endParaRPr/>
          </a:p>
        </p:txBody>
      </p:sp>
      <p:sp>
        <p:nvSpPr>
          <p:cNvPr id="979" name="Google Shape;979;g121d56438d8_6_3"/>
          <p:cNvSpPr/>
          <p:nvPr/>
        </p:nvSpPr>
        <p:spPr>
          <a:xfrm>
            <a:off x="2564975" y="3564600"/>
            <a:ext cx="8437800" cy="855000"/>
          </a:xfrm>
          <a:prstGeom prst="roundRect">
            <a:avLst>
              <a:gd fmla="val 16667" name="adj"/>
            </a:avLst>
          </a:prstGeom>
          <a:solidFill>
            <a:srgbClr val="FDF6EA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g121d56438d8_6_3"/>
          <p:cNvSpPr/>
          <p:nvPr/>
        </p:nvSpPr>
        <p:spPr>
          <a:xfrm>
            <a:off x="2568125" y="4562225"/>
            <a:ext cx="8437800" cy="855000"/>
          </a:xfrm>
          <a:prstGeom prst="roundRect">
            <a:avLst>
              <a:gd fmla="val 16667" name="adj"/>
            </a:avLst>
          </a:prstGeom>
          <a:solidFill>
            <a:srgbClr val="FDF6EA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해답은 끈기와 노력이었다.</a:t>
            </a:r>
            <a:endParaRPr/>
          </a:p>
        </p:txBody>
      </p:sp>
      <p:sp>
        <p:nvSpPr>
          <p:cNvPr id="981" name="Google Shape;981;g121d56438d8_6_3"/>
          <p:cNvSpPr/>
          <p:nvPr/>
        </p:nvSpPr>
        <p:spPr>
          <a:xfrm>
            <a:off x="2568125" y="5559850"/>
            <a:ext cx="8437800" cy="855000"/>
          </a:xfrm>
          <a:prstGeom prst="roundRect">
            <a:avLst>
              <a:gd fmla="val 16667" name="adj"/>
            </a:avLst>
          </a:prstGeom>
          <a:solidFill>
            <a:srgbClr val="FDF6EA"/>
          </a:solidFill>
          <a:ln cap="flat" cmpd="sng" w="19050">
            <a:solidFill>
              <a:srgbClr val="F7E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코드를 작성하고 오류를 해결하는데 많은 시간을 투자했지만 이런 점이 눈에 잘 안 띄는 부분이라는 걸 느꼈습니다.</a:t>
            </a:r>
            <a:endParaRPr/>
          </a:p>
        </p:txBody>
      </p:sp>
      <p:pic>
        <p:nvPicPr>
          <p:cNvPr id="982" name="Google Shape;982;g121d56438d8_6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6825" y="5498113"/>
            <a:ext cx="1005435" cy="103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g121d56438d8_6_3"/>
          <p:cNvSpPr txBox="1"/>
          <p:nvPr/>
        </p:nvSpPr>
        <p:spPr>
          <a:xfrm>
            <a:off x="2644325" y="3657425"/>
            <a:ext cx="8367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인공지능이 무서울만큼 똑똑한 기술이라고 생각했었지만, data 수집부터 전처리, 모델 학습의 전 과정을 경험해보며 그렇게 똑똑하지만은 않다는 생각이 들었습니다.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g121d5643ec0_1_0"/>
          <p:cNvGrpSpPr/>
          <p:nvPr/>
        </p:nvGrpSpPr>
        <p:grpSpPr>
          <a:xfrm>
            <a:off x="5776319" y="3650434"/>
            <a:ext cx="1115324" cy="463033"/>
            <a:chOff x="5743575" y="2987601"/>
            <a:chExt cx="2006700" cy="833094"/>
          </a:xfrm>
        </p:grpSpPr>
        <p:sp>
          <p:nvSpPr>
            <p:cNvPr id="989" name="Google Shape;989;g121d5643ec0_1_0"/>
            <p:cNvSpPr/>
            <p:nvPr/>
          </p:nvSpPr>
          <p:spPr>
            <a:xfrm>
              <a:off x="5743575" y="2987601"/>
              <a:ext cx="2006700" cy="655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0" name="Google Shape;990;g121d5643ec0_1_0"/>
            <p:cNvSpPr/>
            <p:nvPr/>
          </p:nvSpPr>
          <p:spPr>
            <a:xfrm rot="5400000">
              <a:off x="6026893" y="3532571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1" name="Google Shape;991;g121d5643ec0_1_0"/>
            <p:cNvSpPr/>
            <p:nvPr/>
          </p:nvSpPr>
          <p:spPr>
            <a:xfrm rot="5400000">
              <a:off x="6249967" y="3529392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2" name="Google Shape;992;g121d5643ec0_1_0"/>
            <p:cNvSpPr/>
            <p:nvPr/>
          </p:nvSpPr>
          <p:spPr>
            <a:xfrm rot="5400000">
              <a:off x="6993069" y="3535095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3" name="Google Shape;993;g121d5643ec0_1_0"/>
            <p:cNvSpPr/>
            <p:nvPr/>
          </p:nvSpPr>
          <p:spPr>
            <a:xfrm rot="5400000">
              <a:off x="7216143" y="3531914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94" name="Google Shape;994;g121d5643ec0_1_0"/>
          <p:cNvCxnSpPr/>
          <p:nvPr/>
        </p:nvCxnSpPr>
        <p:spPr>
          <a:xfrm>
            <a:off x="4276725" y="1262062"/>
            <a:ext cx="3638700" cy="0"/>
          </a:xfrm>
          <a:prstGeom prst="straightConnector1">
            <a:avLst/>
          </a:prstGeom>
          <a:noFill/>
          <a:ln cap="rnd" cmpd="sng" w="76200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g121d5643ec0_1_0"/>
          <p:cNvCxnSpPr/>
          <p:nvPr/>
        </p:nvCxnSpPr>
        <p:spPr>
          <a:xfrm>
            <a:off x="4276725" y="5595937"/>
            <a:ext cx="3638700" cy="0"/>
          </a:xfrm>
          <a:prstGeom prst="straightConnector1">
            <a:avLst/>
          </a:prstGeom>
          <a:noFill/>
          <a:ln cap="rnd" cmpd="sng" w="76200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6" name="Google Shape;996;g121d5643ec0_1_0"/>
          <p:cNvGrpSpPr/>
          <p:nvPr/>
        </p:nvGrpSpPr>
        <p:grpSpPr>
          <a:xfrm>
            <a:off x="5348628" y="2585217"/>
            <a:ext cx="1494755" cy="1436032"/>
            <a:chOff x="3289964" y="3384330"/>
            <a:chExt cx="2532625" cy="2497447"/>
          </a:xfrm>
        </p:grpSpPr>
        <p:sp>
          <p:nvSpPr>
            <p:cNvPr id="997" name="Google Shape;997;g121d5643ec0_1_0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8" name="Google Shape;998;g121d5643ec0_1_0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9" name="Google Shape;999;g121d5643ec0_1_0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0" name="Google Shape;1000;g121d5643ec0_1_0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1" name="Google Shape;1001;g121d5643ec0_1_0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2" name="Google Shape;1002;g121d5643ec0_1_0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3" name="Google Shape;1003;g121d5643ec0_1_0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4" name="Google Shape;1004;g121d5643ec0_1_0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5" name="Google Shape;1005;g121d5643ec0_1_0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6" name="Google Shape;1006;g121d5643ec0_1_0"/>
          <p:cNvSpPr txBox="1"/>
          <p:nvPr/>
        </p:nvSpPr>
        <p:spPr>
          <a:xfrm>
            <a:off x="4768925" y="4207785"/>
            <a:ext cx="2654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5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i="0" sz="55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g121d5643ec0_1_0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2" name="Google Shape;1012;p10"/>
          <p:cNvCxnSpPr/>
          <p:nvPr/>
        </p:nvCxnSpPr>
        <p:spPr>
          <a:xfrm>
            <a:off x="4276725" y="1262062"/>
            <a:ext cx="3638550" cy="0"/>
          </a:xfrm>
          <a:prstGeom prst="straightConnector1">
            <a:avLst/>
          </a:prstGeom>
          <a:noFill/>
          <a:ln cap="rnd" cmpd="sng" w="76200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10"/>
          <p:cNvCxnSpPr/>
          <p:nvPr/>
        </p:nvCxnSpPr>
        <p:spPr>
          <a:xfrm>
            <a:off x="4276725" y="5595937"/>
            <a:ext cx="3638550" cy="0"/>
          </a:xfrm>
          <a:prstGeom prst="straightConnector1">
            <a:avLst/>
          </a:prstGeom>
          <a:noFill/>
          <a:ln cap="rnd" cmpd="sng" w="76200">
            <a:solidFill>
              <a:srgbClr val="B4A48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4" name="Google Shape;1014;p10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5" name="Google Shape;1015;p10"/>
          <p:cNvGrpSpPr/>
          <p:nvPr/>
        </p:nvGrpSpPr>
        <p:grpSpPr>
          <a:xfrm>
            <a:off x="5776319" y="3650434"/>
            <a:ext cx="1115324" cy="463033"/>
            <a:chOff x="5743575" y="2987601"/>
            <a:chExt cx="2006700" cy="833094"/>
          </a:xfrm>
        </p:grpSpPr>
        <p:sp>
          <p:nvSpPr>
            <p:cNvPr id="1016" name="Google Shape;1016;p10"/>
            <p:cNvSpPr/>
            <p:nvPr/>
          </p:nvSpPr>
          <p:spPr>
            <a:xfrm>
              <a:off x="5743575" y="2987601"/>
              <a:ext cx="2006700" cy="655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7" name="Google Shape;1017;p10"/>
            <p:cNvSpPr/>
            <p:nvPr/>
          </p:nvSpPr>
          <p:spPr>
            <a:xfrm rot="5400000">
              <a:off x="6026893" y="3532571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8" name="Google Shape;1018;p10"/>
            <p:cNvSpPr/>
            <p:nvPr/>
          </p:nvSpPr>
          <p:spPr>
            <a:xfrm rot="5400000">
              <a:off x="6249967" y="3529392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9" name="Google Shape;1019;p10"/>
            <p:cNvSpPr/>
            <p:nvPr/>
          </p:nvSpPr>
          <p:spPr>
            <a:xfrm rot="5400000">
              <a:off x="6993069" y="3535095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0" name="Google Shape;1020;p10"/>
            <p:cNvSpPr/>
            <p:nvPr/>
          </p:nvSpPr>
          <p:spPr>
            <a:xfrm rot="5400000">
              <a:off x="7216143" y="3531914"/>
              <a:ext cx="371400" cy="1998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1" name="Google Shape;1021;p10"/>
          <p:cNvGrpSpPr/>
          <p:nvPr/>
        </p:nvGrpSpPr>
        <p:grpSpPr>
          <a:xfrm>
            <a:off x="5348628" y="2585217"/>
            <a:ext cx="1494755" cy="1436032"/>
            <a:chOff x="3289964" y="3384330"/>
            <a:chExt cx="2532625" cy="2497447"/>
          </a:xfrm>
        </p:grpSpPr>
        <p:sp>
          <p:nvSpPr>
            <p:cNvPr id="1022" name="Google Shape;1022;p10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4" name="Google Shape;1024;p10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025;p10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6" name="Google Shape;1026;p10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027;p10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8" name="Google Shape;1028;p10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1" name="Google Shape;1031;p10"/>
          <p:cNvSpPr txBox="1"/>
          <p:nvPr/>
        </p:nvSpPr>
        <p:spPr>
          <a:xfrm>
            <a:off x="3648900" y="4339088"/>
            <a:ext cx="4894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5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i="0" sz="55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92547029_5_0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" name="Google Shape;87;g12192547029_5_0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88" name="Google Shape;88;g12192547029_5_0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g12192547029_5_0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g12192547029_5_0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g12192547029_5_0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" name="Google Shape;92;g12192547029_5_0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93" name="Google Shape;93;g12192547029_5_0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g12192547029_5_0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g12192547029_5_0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g12192547029_5_0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g12192547029_5_0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g12192547029_5_0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g12192547029_5_0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g12192547029_5_0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g12192547029_5_0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" name="Google Shape;102;g12192547029_5_0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103" name="Google Shape;103;g12192547029_5_0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g12192547029_5_0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g12192547029_5_0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g12192547029_5_0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7" name="Google Shape;107;g12192547029_5_0"/>
          <p:cNvSpPr txBox="1"/>
          <p:nvPr/>
        </p:nvSpPr>
        <p:spPr>
          <a:xfrm>
            <a:off x="1732850" y="242225"/>
            <a:ext cx="30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1.개발 배경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12192547029_5_0"/>
          <p:cNvSpPr txBox="1"/>
          <p:nvPr/>
        </p:nvSpPr>
        <p:spPr>
          <a:xfrm>
            <a:off x="4079700" y="885875"/>
            <a:ext cx="403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개발의 필요성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12192547029_5_0"/>
          <p:cNvSpPr/>
          <p:nvPr/>
        </p:nvSpPr>
        <p:spPr>
          <a:xfrm>
            <a:off x="3292975" y="1022035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0" name="Google Shape;110;g12192547029_5_0"/>
          <p:cNvGrpSpPr/>
          <p:nvPr/>
        </p:nvGrpSpPr>
        <p:grpSpPr>
          <a:xfrm>
            <a:off x="8127938" y="1099650"/>
            <a:ext cx="3312613" cy="3772038"/>
            <a:chOff x="8127938" y="1099650"/>
            <a:chExt cx="3312613" cy="3772038"/>
          </a:xfrm>
        </p:grpSpPr>
        <p:sp>
          <p:nvSpPr>
            <p:cNvPr id="111" name="Google Shape;111;g12192547029_5_0"/>
            <p:cNvSpPr/>
            <p:nvPr/>
          </p:nvSpPr>
          <p:spPr>
            <a:xfrm>
              <a:off x="10052550" y="1149125"/>
              <a:ext cx="1022700" cy="312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2192547029_5_0"/>
            <p:cNvSpPr txBox="1"/>
            <p:nvPr/>
          </p:nvSpPr>
          <p:spPr>
            <a:xfrm>
              <a:off x="9961050" y="1099650"/>
              <a:ext cx="113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문제 발생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g12192547029_5_0"/>
            <p:cNvSpPr/>
            <p:nvPr/>
          </p:nvSpPr>
          <p:spPr>
            <a:xfrm>
              <a:off x="8127938" y="3886488"/>
              <a:ext cx="3312600" cy="985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2192547029_5_0"/>
            <p:cNvSpPr txBox="1"/>
            <p:nvPr/>
          </p:nvSpPr>
          <p:spPr>
            <a:xfrm>
              <a:off x="8127950" y="3886475"/>
              <a:ext cx="33126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>
                  <a:latin typeface="Malgun Gothic"/>
                  <a:ea typeface="Malgun Gothic"/>
                  <a:cs typeface="Malgun Gothic"/>
                  <a:sym typeface="Malgun Gothic"/>
                </a:rPr>
                <a:t>💡 반려견의 비만으로 인해</a:t>
              </a:r>
              <a:r>
                <a:rPr lang="ko-KR" sz="130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300">
                  <a:latin typeface="Malgun Gothic"/>
                  <a:ea typeface="Malgun Gothic"/>
                  <a:cs typeface="Malgun Gothic"/>
                  <a:sym typeface="Malgun Gothic"/>
                </a:rPr>
                <a:t>합병증(관절염, 당뇨)이 발생하여 체중 관리의 필요성이 증가한다.</a:t>
              </a:r>
              <a:endParaRPr sz="13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5" name="Google Shape;115;g12192547029_5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28012" y="1546038"/>
              <a:ext cx="3312463" cy="2093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g12192547029_5_0"/>
          <p:cNvGrpSpPr/>
          <p:nvPr/>
        </p:nvGrpSpPr>
        <p:grpSpPr>
          <a:xfrm>
            <a:off x="401800" y="1099650"/>
            <a:ext cx="3900198" cy="3772025"/>
            <a:chOff x="401800" y="1099650"/>
            <a:chExt cx="3900198" cy="3772025"/>
          </a:xfrm>
        </p:grpSpPr>
        <p:sp>
          <p:nvSpPr>
            <p:cNvPr id="117" name="Google Shape;117;g12192547029_5_0"/>
            <p:cNvSpPr/>
            <p:nvPr/>
          </p:nvSpPr>
          <p:spPr>
            <a:xfrm>
              <a:off x="1018325" y="1167825"/>
              <a:ext cx="1022700" cy="31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2192547029_5_0"/>
            <p:cNvSpPr/>
            <p:nvPr/>
          </p:nvSpPr>
          <p:spPr>
            <a:xfrm>
              <a:off x="729624" y="3886475"/>
              <a:ext cx="3248700" cy="98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g12192547029_5_0"/>
            <p:cNvGrpSpPr/>
            <p:nvPr/>
          </p:nvGrpSpPr>
          <p:grpSpPr>
            <a:xfrm>
              <a:off x="401800" y="1718075"/>
              <a:ext cx="3900198" cy="1927931"/>
              <a:chOff x="401800" y="1718075"/>
              <a:chExt cx="3900198" cy="1927931"/>
            </a:xfrm>
          </p:grpSpPr>
          <p:sp>
            <p:nvSpPr>
              <p:cNvPr id="120" name="Google Shape;120;g12192547029_5_0"/>
              <p:cNvSpPr txBox="1"/>
              <p:nvPr/>
            </p:nvSpPr>
            <p:spPr>
              <a:xfrm>
                <a:off x="401800" y="3445906"/>
                <a:ext cx="3987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1995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12192547029_5_0"/>
              <p:cNvSpPr txBox="1"/>
              <p:nvPr/>
            </p:nvSpPr>
            <p:spPr>
              <a:xfrm>
                <a:off x="802525" y="3445901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1998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12192547029_5_0"/>
              <p:cNvSpPr txBox="1"/>
              <p:nvPr/>
            </p:nvSpPr>
            <p:spPr>
              <a:xfrm>
                <a:off x="1195154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2002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12192547029_5_0"/>
              <p:cNvSpPr txBox="1"/>
              <p:nvPr/>
            </p:nvSpPr>
            <p:spPr>
              <a:xfrm>
                <a:off x="1587783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2006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12192547029_5_0"/>
              <p:cNvSpPr txBox="1"/>
              <p:nvPr/>
            </p:nvSpPr>
            <p:spPr>
              <a:xfrm>
                <a:off x="1980411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2012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12192547029_5_0"/>
              <p:cNvSpPr txBox="1"/>
              <p:nvPr/>
            </p:nvSpPr>
            <p:spPr>
              <a:xfrm>
                <a:off x="2373040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2015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2192547029_5_0"/>
              <p:cNvSpPr txBox="1"/>
              <p:nvPr/>
            </p:nvSpPr>
            <p:spPr>
              <a:xfrm>
                <a:off x="2765669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C2966E"/>
                    </a:solidFill>
                    <a:latin typeface="Arial"/>
                    <a:ea typeface="Arial"/>
                    <a:cs typeface="Arial"/>
                    <a:sym typeface="Arial"/>
                  </a:rPr>
                  <a:t>2017</a:t>
                </a:r>
                <a:endParaRPr b="0" i="0" sz="900" u="none" cap="none" strike="noStrike">
                  <a:solidFill>
                    <a:srgbClr val="C2966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12192547029_5_0"/>
              <p:cNvSpPr txBox="1"/>
              <p:nvPr/>
            </p:nvSpPr>
            <p:spPr>
              <a:xfrm>
                <a:off x="3158298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2019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12192547029_5_0"/>
              <p:cNvSpPr txBox="1"/>
              <p:nvPr/>
            </p:nvSpPr>
            <p:spPr>
              <a:xfrm>
                <a:off x="3550925" y="3445900"/>
                <a:ext cx="382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2020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12192547029_5_0"/>
              <p:cNvSpPr txBox="1"/>
              <p:nvPr/>
            </p:nvSpPr>
            <p:spPr>
              <a:xfrm>
                <a:off x="3857098" y="3170999"/>
                <a:ext cx="4449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12192547029_5_0"/>
              <p:cNvSpPr txBox="1"/>
              <p:nvPr/>
            </p:nvSpPr>
            <p:spPr>
              <a:xfrm>
                <a:off x="3857098" y="2880414"/>
                <a:ext cx="4449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500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12192547029_5_0"/>
              <p:cNvSpPr txBox="1"/>
              <p:nvPr/>
            </p:nvSpPr>
            <p:spPr>
              <a:xfrm>
                <a:off x="3857098" y="2589829"/>
                <a:ext cx="4449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C2966E"/>
                    </a:solidFill>
                    <a:latin typeface="Arial"/>
                    <a:ea typeface="Arial"/>
                    <a:cs typeface="Arial"/>
                    <a:sym typeface="Arial"/>
                  </a:rPr>
                  <a:t>1000</a:t>
                </a:r>
                <a:endParaRPr b="0" i="0" sz="900" u="none" cap="none" strike="noStrike">
                  <a:solidFill>
                    <a:srgbClr val="C2966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g12192547029_5_0"/>
              <p:cNvSpPr txBox="1"/>
              <p:nvPr/>
            </p:nvSpPr>
            <p:spPr>
              <a:xfrm>
                <a:off x="3857098" y="2299245"/>
                <a:ext cx="4449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1500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g12192547029_5_0"/>
              <p:cNvSpPr txBox="1"/>
              <p:nvPr/>
            </p:nvSpPr>
            <p:spPr>
              <a:xfrm>
                <a:off x="3857098" y="2008660"/>
                <a:ext cx="4449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2000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12192547029_5_0"/>
              <p:cNvSpPr txBox="1"/>
              <p:nvPr/>
            </p:nvSpPr>
            <p:spPr>
              <a:xfrm>
                <a:off x="3857098" y="1718075"/>
                <a:ext cx="4449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2500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12192547029_5_0"/>
              <p:cNvSpPr/>
              <p:nvPr/>
            </p:nvSpPr>
            <p:spPr>
              <a:xfrm>
                <a:off x="596824" y="1953278"/>
                <a:ext cx="3100388" cy="1281303"/>
              </a:xfrm>
              <a:custGeom>
                <a:rect b="b" l="l" r="r" t="t"/>
                <a:pathLst>
                  <a:path extrusionOk="0" h="2247900" w="5905500">
                    <a:moveTo>
                      <a:pt x="0" y="2247900"/>
                    </a:moveTo>
                    <a:lnTo>
                      <a:pt x="3632200" y="1562100"/>
                    </a:lnTo>
                    <a:lnTo>
                      <a:pt x="4394200" y="1206500"/>
                    </a:lnTo>
                    <a:lnTo>
                      <a:pt x="5130800" y="723900"/>
                    </a:lnTo>
                    <a:lnTo>
                      <a:pt x="5905500" y="0"/>
                    </a:lnTo>
                  </a:path>
                </a:pathLst>
              </a:custGeom>
              <a:solidFill>
                <a:srgbClr val="C2966E"/>
              </a:solidFill>
              <a:ln cap="rnd" cmpd="sng" w="9525">
                <a:solidFill>
                  <a:srgbClr val="F6F9F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36" name="Google Shape;136;g12192547029_5_0"/>
              <p:cNvCxnSpPr/>
              <p:nvPr/>
            </p:nvCxnSpPr>
            <p:spPr>
              <a:xfrm>
                <a:off x="2922511" y="2681503"/>
                <a:ext cx="0" cy="718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966E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g12192547029_5_0"/>
              <p:cNvCxnSpPr/>
              <p:nvPr/>
            </p:nvCxnSpPr>
            <p:spPr>
              <a:xfrm rot="10800000">
                <a:off x="2981825" y="2662203"/>
                <a:ext cx="884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966E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138" name="Google Shape;138;g12192547029_5_0"/>
              <p:cNvGrpSpPr/>
              <p:nvPr/>
            </p:nvGrpSpPr>
            <p:grpSpPr>
              <a:xfrm>
                <a:off x="2403158" y="1975454"/>
                <a:ext cx="1039099" cy="1235117"/>
                <a:chOff x="5313696" y="2122956"/>
                <a:chExt cx="2839069" cy="3117407"/>
              </a:xfrm>
            </p:grpSpPr>
            <p:grpSp>
              <p:nvGrpSpPr>
                <p:cNvPr id="139" name="Google Shape;139;g12192547029_5_0"/>
                <p:cNvGrpSpPr/>
                <p:nvPr/>
              </p:nvGrpSpPr>
              <p:grpSpPr>
                <a:xfrm>
                  <a:off x="5520419" y="2608017"/>
                  <a:ext cx="2632346" cy="2632346"/>
                  <a:chOff x="1708305" y="2739755"/>
                  <a:chExt cx="2632346" cy="2632346"/>
                </a:xfrm>
              </p:grpSpPr>
              <p:sp>
                <p:nvSpPr>
                  <p:cNvPr id="140" name="Google Shape;140;g12192547029_5_0"/>
                  <p:cNvSpPr/>
                  <p:nvPr/>
                </p:nvSpPr>
                <p:spPr>
                  <a:xfrm>
                    <a:off x="1708305" y="2739755"/>
                    <a:ext cx="2632200" cy="2632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1" name="Google Shape;141;g12192547029_5_0"/>
                  <p:cNvSpPr/>
                  <p:nvPr/>
                </p:nvSpPr>
                <p:spPr>
                  <a:xfrm>
                    <a:off x="2542848" y="3026826"/>
                    <a:ext cx="1797803" cy="2345275"/>
                  </a:xfrm>
                  <a:custGeom>
                    <a:rect b="b" l="l" r="r" t="t"/>
                    <a:pathLst>
                      <a:path extrusionOk="0" h="2345275" w="1797803">
                        <a:moveTo>
                          <a:pt x="1300813" y="0"/>
                        </a:moveTo>
                        <a:lnTo>
                          <a:pt x="1318838" y="13479"/>
                        </a:lnTo>
                        <a:cubicBezTo>
                          <a:pt x="1611354" y="254885"/>
                          <a:pt x="1797803" y="620220"/>
                          <a:pt x="1797803" y="1029102"/>
                        </a:cubicBezTo>
                        <a:cubicBezTo>
                          <a:pt x="1797803" y="1756004"/>
                          <a:pt x="1208532" y="2345275"/>
                          <a:pt x="481630" y="2345275"/>
                        </a:cubicBezTo>
                        <a:cubicBezTo>
                          <a:pt x="345336" y="2345275"/>
                          <a:pt x="213880" y="2324559"/>
                          <a:pt x="90241" y="2286103"/>
                        </a:cubicBezTo>
                        <a:lnTo>
                          <a:pt x="0" y="2253074"/>
                        </a:lnTo>
                        <a:close/>
                      </a:path>
                    </a:pathLst>
                  </a:custGeom>
                  <a:solidFill>
                    <a:srgbClr val="BFB198">
                      <a:alpha val="941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142" name="Google Shape;142;g12192547029_5_0"/>
                <p:cNvGrpSpPr/>
                <p:nvPr/>
              </p:nvGrpSpPr>
              <p:grpSpPr>
                <a:xfrm>
                  <a:off x="5313696" y="2122956"/>
                  <a:ext cx="1251689" cy="1247006"/>
                  <a:chOff x="1404896" y="2074970"/>
                  <a:chExt cx="1519409" cy="1513724"/>
                </a:xfrm>
              </p:grpSpPr>
              <p:grpSp>
                <p:nvGrpSpPr>
                  <p:cNvPr id="143" name="Google Shape;143;g12192547029_5_0"/>
                  <p:cNvGrpSpPr/>
                  <p:nvPr/>
                </p:nvGrpSpPr>
                <p:grpSpPr>
                  <a:xfrm rot="900517">
                    <a:off x="2600514" y="2691251"/>
                    <a:ext cx="192822" cy="197486"/>
                    <a:chOff x="7838808" y="2409264"/>
                    <a:chExt cx="1390918" cy="1424567"/>
                  </a:xfrm>
                </p:grpSpPr>
                <p:sp>
                  <p:nvSpPr>
                    <p:cNvPr id="144" name="Google Shape;144;g12192547029_5_0"/>
                    <p:cNvSpPr/>
                    <p:nvPr/>
                  </p:nvSpPr>
                  <p:spPr>
                    <a:xfrm>
                      <a:off x="7838808" y="2687831"/>
                      <a:ext cx="463500" cy="1146000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45" name="Google Shape;145;g12192547029_5_0"/>
                    <p:cNvSpPr/>
                    <p:nvPr/>
                  </p:nvSpPr>
                  <p:spPr>
                    <a:xfrm>
                      <a:off x="8302447" y="2687831"/>
                      <a:ext cx="463500" cy="1146000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46" name="Google Shape;146;g12192547029_5_0"/>
                    <p:cNvSpPr/>
                    <p:nvPr/>
                  </p:nvSpPr>
                  <p:spPr>
                    <a:xfrm>
                      <a:off x="8766086" y="2687831"/>
                      <a:ext cx="463500" cy="1146000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47" name="Google Shape;147;g12192547029_5_0"/>
                    <p:cNvSpPr/>
                    <p:nvPr/>
                  </p:nvSpPr>
                  <p:spPr>
                    <a:xfrm>
                      <a:off x="7838808" y="2409264"/>
                      <a:ext cx="1390918" cy="1002398"/>
                    </a:xfrm>
                    <a:custGeom>
                      <a:rect b="b" l="l" r="r" t="t"/>
                      <a:pathLst>
                        <a:path extrusionOk="0" h="1442299" w="1390918">
                          <a:moveTo>
                            <a:pt x="695459" y="0"/>
                          </a:moveTo>
                          <a:cubicBezTo>
                            <a:pt x="1079550" y="0"/>
                            <a:pt x="1390918" y="311368"/>
                            <a:pt x="1390918" y="695459"/>
                          </a:cubicBezTo>
                          <a:cubicBezTo>
                            <a:pt x="1390918" y="919667"/>
                            <a:pt x="1390917" y="1143875"/>
                            <a:pt x="1390917" y="1368083"/>
                          </a:cubicBezTo>
                          <a:lnTo>
                            <a:pt x="1383435" y="1442299"/>
                          </a:lnTo>
                          <a:lnTo>
                            <a:pt x="7482" y="1442299"/>
                          </a:lnTo>
                          <a:lnTo>
                            <a:pt x="0" y="1368082"/>
                          </a:lnTo>
                          <a:lnTo>
                            <a:pt x="0" y="695459"/>
                          </a:lnTo>
                          <a:cubicBezTo>
                            <a:pt x="0" y="311368"/>
                            <a:pt x="311368" y="0"/>
                            <a:pt x="695459" y="0"/>
                          </a:cubicBezTo>
                          <a:close/>
                        </a:path>
                      </a:pathLst>
                    </a:cu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  <p:grpSp>
                <p:nvGrpSpPr>
                  <p:cNvPr id="148" name="Google Shape;148;g12192547029_5_0"/>
                  <p:cNvGrpSpPr/>
                  <p:nvPr/>
                </p:nvGrpSpPr>
                <p:grpSpPr>
                  <a:xfrm rot="-4499483">
                    <a:off x="1831310" y="3210462"/>
                    <a:ext cx="192822" cy="197486"/>
                    <a:chOff x="7838808" y="2409264"/>
                    <a:chExt cx="1390918" cy="1424567"/>
                  </a:xfrm>
                </p:grpSpPr>
                <p:sp>
                  <p:nvSpPr>
                    <p:cNvPr id="149" name="Google Shape;149;g12192547029_5_0"/>
                    <p:cNvSpPr/>
                    <p:nvPr/>
                  </p:nvSpPr>
                  <p:spPr>
                    <a:xfrm>
                      <a:off x="7838808" y="2687831"/>
                      <a:ext cx="463500" cy="1146000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0" name="Google Shape;150;g12192547029_5_0"/>
                    <p:cNvSpPr/>
                    <p:nvPr/>
                  </p:nvSpPr>
                  <p:spPr>
                    <a:xfrm>
                      <a:off x="8302447" y="2687831"/>
                      <a:ext cx="463500" cy="1146000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1" name="Google Shape;151;g12192547029_5_0"/>
                    <p:cNvSpPr/>
                    <p:nvPr/>
                  </p:nvSpPr>
                  <p:spPr>
                    <a:xfrm>
                      <a:off x="8766086" y="2687831"/>
                      <a:ext cx="463500" cy="1146000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2" name="Google Shape;152;g12192547029_5_0"/>
                    <p:cNvSpPr/>
                    <p:nvPr/>
                  </p:nvSpPr>
                  <p:spPr>
                    <a:xfrm>
                      <a:off x="7838808" y="2409264"/>
                      <a:ext cx="1390918" cy="1002398"/>
                    </a:xfrm>
                    <a:custGeom>
                      <a:rect b="b" l="l" r="r" t="t"/>
                      <a:pathLst>
                        <a:path extrusionOk="0" h="1442299" w="1390918">
                          <a:moveTo>
                            <a:pt x="695459" y="0"/>
                          </a:moveTo>
                          <a:cubicBezTo>
                            <a:pt x="1079550" y="0"/>
                            <a:pt x="1390918" y="311368"/>
                            <a:pt x="1390918" y="695459"/>
                          </a:cubicBezTo>
                          <a:cubicBezTo>
                            <a:pt x="1390918" y="919667"/>
                            <a:pt x="1390917" y="1143875"/>
                            <a:pt x="1390917" y="1368083"/>
                          </a:cubicBezTo>
                          <a:lnTo>
                            <a:pt x="1383435" y="1442299"/>
                          </a:lnTo>
                          <a:lnTo>
                            <a:pt x="7482" y="1442299"/>
                          </a:lnTo>
                          <a:lnTo>
                            <a:pt x="0" y="1368082"/>
                          </a:lnTo>
                          <a:lnTo>
                            <a:pt x="0" y="695459"/>
                          </a:lnTo>
                          <a:cubicBezTo>
                            <a:pt x="0" y="311368"/>
                            <a:pt x="311368" y="0"/>
                            <a:pt x="695459" y="0"/>
                          </a:cubicBezTo>
                          <a:close/>
                        </a:path>
                      </a:pathLst>
                    </a:cu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  <p:grpSp>
                <p:nvGrpSpPr>
                  <p:cNvPr id="153" name="Google Shape;153;g12192547029_5_0"/>
                  <p:cNvGrpSpPr/>
                  <p:nvPr/>
                </p:nvGrpSpPr>
                <p:grpSpPr>
                  <a:xfrm rot="-1799858">
                    <a:off x="1605611" y="2280606"/>
                    <a:ext cx="1117981" cy="1102452"/>
                    <a:chOff x="3289964" y="3384330"/>
                    <a:chExt cx="2532625" cy="2497447"/>
                  </a:xfrm>
                </p:grpSpPr>
                <p:sp>
                  <p:nvSpPr>
                    <p:cNvPr id="154" name="Google Shape;154;g12192547029_5_0"/>
                    <p:cNvSpPr/>
                    <p:nvPr/>
                  </p:nvSpPr>
                  <p:spPr>
                    <a:xfrm flipH="1" rot="-2700000">
                      <a:off x="4969059" y="3795659"/>
                      <a:ext cx="665272" cy="668373"/>
                    </a:xfrm>
                    <a:custGeom>
                      <a:rect b="b" l="l" r="r" t="t"/>
                      <a:pathLst>
                        <a:path extrusionOk="0" h="1734352" w="1758572">
                          <a:moveTo>
                            <a:pt x="39983" y="1214071"/>
                          </a:moveTo>
                          <a:cubicBezTo>
                            <a:pt x="-123144" y="986853"/>
                            <a:pt x="252564" y="562420"/>
                            <a:pt x="453562" y="369189"/>
                          </a:cubicBezTo>
                          <a:cubicBezTo>
                            <a:pt x="654560" y="175958"/>
                            <a:pt x="894492" y="-123981"/>
                            <a:pt x="1245970" y="54687"/>
                          </a:cubicBezTo>
                          <a:cubicBezTo>
                            <a:pt x="1597448" y="233355"/>
                            <a:pt x="1758572" y="1226066"/>
                            <a:pt x="1758572" y="1406249"/>
                          </a:cubicBezTo>
                          <a:cubicBezTo>
                            <a:pt x="1758572" y="1586432"/>
                            <a:pt x="1612505" y="1732499"/>
                            <a:pt x="1432322" y="1732499"/>
                          </a:cubicBezTo>
                          <a:cubicBezTo>
                            <a:pt x="816760" y="1761624"/>
                            <a:pt x="203110" y="1441289"/>
                            <a:pt x="39983" y="1214071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5" name="Google Shape;155;g12192547029_5_0"/>
                    <p:cNvSpPr/>
                    <p:nvPr/>
                  </p:nvSpPr>
                  <p:spPr>
                    <a:xfrm rot="2700000">
                      <a:off x="3534971" y="3790298"/>
                      <a:ext cx="627967" cy="631582"/>
                    </a:xfrm>
                    <a:custGeom>
                      <a:rect b="b" l="l" r="r" t="t"/>
                      <a:pathLst>
                        <a:path extrusionOk="0" h="1734352" w="1758572">
                          <a:moveTo>
                            <a:pt x="39983" y="1214071"/>
                          </a:moveTo>
                          <a:cubicBezTo>
                            <a:pt x="-123144" y="986853"/>
                            <a:pt x="252564" y="562420"/>
                            <a:pt x="453562" y="369189"/>
                          </a:cubicBezTo>
                          <a:cubicBezTo>
                            <a:pt x="654560" y="175958"/>
                            <a:pt x="894492" y="-123981"/>
                            <a:pt x="1245970" y="54687"/>
                          </a:cubicBezTo>
                          <a:cubicBezTo>
                            <a:pt x="1597448" y="233355"/>
                            <a:pt x="1758572" y="1226066"/>
                            <a:pt x="1758572" y="1406249"/>
                          </a:cubicBezTo>
                          <a:cubicBezTo>
                            <a:pt x="1758572" y="1586432"/>
                            <a:pt x="1612505" y="1732499"/>
                            <a:pt x="1432322" y="1732499"/>
                          </a:cubicBezTo>
                          <a:cubicBezTo>
                            <a:pt x="816760" y="1761624"/>
                            <a:pt x="203110" y="1441289"/>
                            <a:pt x="39983" y="1214071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6" name="Google Shape;156;g12192547029_5_0"/>
                    <p:cNvSpPr/>
                    <p:nvPr/>
                  </p:nvSpPr>
                  <p:spPr>
                    <a:xfrm rot="2700000">
                      <a:off x="3678454" y="3770233"/>
                      <a:ext cx="1740842" cy="1699782"/>
                    </a:xfrm>
                    <a:custGeom>
                      <a:rect b="b" l="l" r="r" t="t"/>
                      <a:pathLst>
                        <a:path extrusionOk="0" h="1698837" w="1739874">
                          <a:moveTo>
                            <a:pt x="36457" y="1194296"/>
                          </a:moveTo>
                          <a:cubicBezTo>
                            <a:pt x="-116567" y="987658"/>
                            <a:pt x="249038" y="542645"/>
                            <a:pt x="450036" y="349414"/>
                          </a:cubicBezTo>
                          <a:cubicBezTo>
                            <a:pt x="651034" y="156183"/>
                            <a:pt x="1027562" y="-92656"/>
                            <a:pt x="1242444" y="34912"/>
                          </a:cubicBezTo>
                          <a:cubicBezTo>
                            <a:pt x="1457326" y="162480"/>
                            <a:pt x="1754295" y="837805"/>
                            <a:pt x="1739330" y="1114821"/>
                          </a:cubicBezTo>
                          <a:cubicBezTo>
                            <a:pt x="1724365" y="1391837"/>
                            <a:pt x="1332837" y="1697008"/>
                            <a:pt x="1152654" y="1697008"/>
                          </a:cubicBezTo>
                          <a:cubicBezTo>
                            <a:pt x="537092" y="1726133"/>
                            <a:pt x="189481" y="1400934"/>
                            <a:pt x="36457" y="1194296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7" name="Google Shape;157;g12192547029_5_0"/>
                    <p:cNvSpPr/>
                    <p:nvPr/>
                  </p:nvSpPr>
                  <p:spPr>
                    <a:xfrm rot="2700000">
                      <a:off x="3645149" y="3760631"/>
                      <a:ext cx="1787078" cy="1744845"/>
                    </a:xfrm>
                    <a:custGeom>
                      <a:rect b="b" l="l" r="r" t="t"/>
                      <a:pathLst>
                        <a:path extrusionOk="0" h="1743875" w="1786085">
                          <a:moveTo>
                            <a:pt x="385582" y="440769"/>
                          </a:moveTo>
                          <a:lnTo>
                            <a:pt x="1003488" y="1152373"/>
                          </a:lnTo>
                          <a:cubicBezTo>
                            <a:pt x="1141799" y="1398532"/>
                            <a:pt x="1150101" y="1406881"/>
                            <a:pt x="1288808" y="1677573"/>
                          </a:cubicBezTo>
                          <a:cubicBezTo>
                            <a:pt x="644898" y="1930768"/>
                            <a:pt x="222629" y="1390552"/>
                            <a:pt x="57638" y="1200487"/>
                          </a:cubicBezTo>
                          <a:cubicBezTo>
                            <a:pt x="-107353" y="1010422"/>
                            <a:pt x="116042" y="748727"/>
                            <a:pt x="298859" y="537185"/>
                          </a:cubicBezTo>
                          <a:lnTo>
                            <a:pt x="385582" y="440769"/>
                          </a:lnTo>
                          <a:close/>
                          <a:moveTo>
                            <a:pt x="1183656" y="956372"/>
                          </a:moveTo>
                          <a:cubicBezTo>
                            <a:pt x="984554" y="799486"/>
                            <a:pt x="583159" y="437158"/>
                            <a:pt x="476666" y="351178"/>
                          </a:cubicBezTo>
                          <a:cubicBezTo>
                            <a:pt x="662049" y="166760"/>
                            <a:pt x="1052541" y="-103800"/>
                            <a:pt x="1263625" y="41103"/>
                          </a:cubicBezTo>
                          <a:cubicBezTo>
                            <a:pt x="1474709" y="186006"/>
                            <a:pt x="1926780" y="698748"/>
                            <a:pt x="1743173" y="1220599"/>
                          </a:cubicBezTo>
                          <a:lnTo>
                            <a:pt x="1183656" y="956372"/>
                          </a:lnTo>
                          <a:close/>
                        </a:path>
                      </a:pathLst>
                    </a:custGeom>
                    <a:solidFill>
                      <a:srgbClr val="C2966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8" name="Google Shape;158;g12192547029_5_0"/>
                    <p:cNvSpPr/>
                    <p:nvPr/>
                  </p:nvSpPr>
                  <p:spPr>
                    <a:xfrm rot="2700000">
                      <a:off x="4439634" y="5178886"/>
                      <a:ext cx="236103" cy="225741"/>
                    </a:xfrm>
                    <a:custGeom>
                      <a:rect b="b" l="l" r="r" t="t"/>
                      <a:pathLst>
                        <a:path extrusionOk="0" h="1596230" w="1669501">
                          <a:moveTo>
                            <a:pt x="41902" y="1209615"/>
                          </a:moveTo>
                          <a:cubicBezTo>
                            <a:pt x="-126640" y="1042211"/>
                            <a:pt x="254483" y="557964"/>
                            <a:pt x="455481" y="364733"/>
                          </a:cubicBezTo>
                          <a:cubicBezTo>
                            <a:pt x="656479" y="171502"/>
                            <a:pt x="1079347" y="-117173"/>
                            <a:pt x="1247889" y="50231"/>
                          </a:cubicBezTo>
                          <a:cubicBezTo>
                            <a:pt x="1416431" y="217635"/>
                            <a:pt x="1961480" y="849536"/>
                            <a:pt x="1466734" y="1369157"/>
                          </a:cubicBezTo>
                          <a:cubicBezTo>
                            <a:pt x="971988" y="1888778"/>
                            <a:pt x="210444" y="1377019"/>
                            <a:pt x="41902" y="120961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59" name="Google Shape;159;g12192547029_5_0"/>
                    <p:cNvSpPr/>
                    <p:nvPr/>
                  </p:nvSpPr>
                  <p:spPr>
                    <a:xfrm rot="2700000">
                      <a:off x="3480575" y="3785045"/>
                      <a:ext cx="629133" cy="634394"/>
                    </a:xfrm>
                    <a:custGeom>
                      <a:rect b="b" l="l" r="r" t="t"/>
                      <a:pathLst>
                        <a:path extrusionOk="0" h="1742075" w="1761838">
                          <a:moveTo>
                            <a:pt x="37936" y="1221794"/>
                          </a:moveTo>
                          <a:cubicBezTo>
                            <a:pt x="-125191" y="994576"/>
                            <a:pt x="280117" y="551544"/>
                            <a:pt x="451515" y="376912"/>
                          </a:cubicBezTo>
                          <a:cubicBezTo>
                            <a:pt x="622913" y="202280"/>
                            <a:pt x="702678" y="129753"/>
                            <a:pt x="888944" y="-1"/>
                          </a:cubicBezTo>
                          <a:cubicBezTo>
                            <a:pt x="895373" y="244850"/>
                            <a:pt x="1050054" y="290772"/>
                            <a:pt x="1194651" y="526434"/>
                          </a:cubicBezTo>
                          <a:cubicBezTo>
                            <a:pt x="1339248" y="762096"/>
                            <a:pt x="1717254" y="1211674"/>
                            <a:pt x="1756525" y="1413972"/>
                          </a:cubicBezTo>
                          <a:cubicBezTo>
                            <a:pt x="1795796" y="1616270"/>
                            <a:pt x="1610458" y="1740222"/>
                            <a:pt x="1430275" y="1740222"/>
                          </a:cubicBezTo>
                          <a:cubicBezTo>
                            <a:pt x="814713" y="1769347"/>
                            <a:pt x="201063" y="1449012"/>
                            <a:pt x="37936" y="1221794"/>
                          </a:cubicBezTo>
                          <a:close/>
                        </a:path>
                      </a:pathLst>
                    </a:custGeom>
                    <a:solidFill>
                      <a:srgbClr val="262626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60" name="Google Shape;160;g12192547029_5_0"/>
                    <p:cNvSpPr/>
                    <p:nvPr/>
                  </p:nvSpPr>
                  <p:spPr>
                    <a:xfrm flipH="1" rot="-2700000">
                      <a:off x="5016333" y="3792070"/>
                      <a:ext cx="666507" cy="671349"/>
                    </a:xfrm>
                    <a:custGeom>
                      <a:rect b="b" l="l" r="r" t="t"/>
                      <a:pathLst>
                        <a:path extrusionOk="0" h="1742075" w="1761838">
                          <a:moveTo>
                            <a:pt x="37936" y="1221794"/>
                          </a:moveTo>
                          <a:cubicBezTo>
                            <a:pt x="-125191" y="994576"/>
                            <a:pt x="280117" y="551544"/>
                            <a:pt x="451515" y="376912"/>
                          </a:cubicBezTo>
                          <a:cubicBezTo>
                            <a:pt x="622913" y="202280"/>
                            <a:pt x="702678" y="129753"/>
                            <a:pt x="888944" y="-1"/>
                          </a:cubicBezTo>
                          <a:cubicBezTo>
                            <a:pt x="895373" y="244850"/>
                            <a:pt x="1050054" y="290772"/>
                            <a:pt x="1194651" y="526434"/>
                          </a:cubicBezTo>
                          <a:cubicBezTo>
                            <a:pt x="1339248" y="762096"/>
                            <a:pt x="1717254" y="1211674"/>
                            <a:pt x="1756525" y="1413972"/>
                          </a:cubicBezTo>
                          <a:cubicBezTo>
                            <a:pt x="1795796" y="1616270"/>
                            <a:pt x="1610458" y="1740222"/>
                            <a:pt x="1430275" y="1740222"/>
                          </a:cubicBezTo>
                          <a:cubicBezTo>
                            <a:pt x="814713" y="1769347"/>
                            <a:pt x="201063" y="1449012"/>
                            <a:pt x="37936" y="1221794"/>
                          </a:cubicBezTo>
                          <a:close/>
                        </a:path>
                      </a:pathLst>
                    </a:custGeom>
                    <a:solidFill>
                      <a:srgbClr val="262626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61" name="Google Shape;161;g12192547029_5_0"/>
                    <p:cNvSpPr/>
                    <p:nvPr/>
                  </p:nvSpPr>
                  <p:spPr>
                    <a:xfrm>
                      <a:off x="4220471" y="4716837"/>
                      <a:ext cx="121200" cy="1212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sp>
                  <p:nvSpPr>
                    <p:cNvPr id="162" name="Google Shape;162;g12192547029_5_0"/>
                    <p:cNvSpPr/>
                    <p:nvPr/>
                  </p:nvSpPr>
                  <p:spPr>
                    <a:xfrm>
                      <a:off x="4752753" y="4723996"/>
                      <a:ext cx="121200" cy="1212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</p:grpSp>
          </p:grpSp>
          <p:sp>
            <p:nvSpPr>
              <p:cNvPr id="163" name="Google Shape;163;g12192547029_5_0"/>
              <p:cNvSpPr txBox="1"/>
              <p:nvPr/>
            </p:nvSpPr>
            <p:spPr>
              <a:xfrm>
                <a:off x="2427792" y="2311723"/>
                <a:ext cx="1038900" cy="6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1" i="0" lang="ko-KR" sz="24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1,000</a:t>
                </a:r>
                <a:endParaRPr b="0" i="0" sz="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5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만 시대</a:t>
                </a:r>
                <a:endParaRPr b="0" i="0" sz="15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g12192547029_5_0"/>
            <p:cNvSpPr txBox="1"/>
            <p:nvPr/>
          </p:nvSpPr>
          <p:spPr>
            <a:xfrm>
              <a:off x="721700" y="3883925"/>
              <a:ext cx="326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>
                  <a:latin typeface="Malgun Gothic"/>
                  <a:ea typeface="Malgun Gothic"/>
                  <a:cs typeface="Malgun Gothic"/>
                  <a:sym typeface="Malgun Gothic"/>
                </a:rPr>
                <a:t>💡 증가하는 애견인 수 만큼 반려동물의 건강관리는 사회적 이슈로 구성될 것이고, 이와 관련된 서비스가 제공되어야 한다.</a:t>
              </a:r>
              <a:endParaRPr sz="13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g12192547029_5_0"/>
            <p:cNvSpPr txBox="1"/>
            <p:nvPr/>
          </p:nvSpPr>
          <p:spPr>
            <a:xfrm>
              <a:off x="952950" y="1099650"/>
              <a:ext cx="116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가설 설정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166;g12192547029_5_0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" name="Google Shape;167;g12192547029_5_0"/>
          <p:cNvGrpSpPr/>
          <p:nvPr/>
        </p:nvGrpSpPr>
        <p:grpSpPr>
          <a:xfrm>
            <a:off x="4750750" y="2639025"/>
            <a:ext cx="2840100" cy="3289925"/>
            <a:chOff x="4750750" y="2639025"/>
            <a:chExt cx="2840100" cy="3289925"/>
          </a:xfrm>
        </p:grpSpPr>
        <p:sp>
          <p:nvSpPr>
            <p:cNvPr id="168" name="Google Shape;168;g12192547029_5_0"/>
            <p:cNvSpPr/>
            <p:nvPr/>
          </p:nvSpPr>
          <p:spPr>
            <a:xfrm>
              <a:off x="4750750" y="4559150"/>
              <a:ext cx="2840100" cy="1369800"/>
            </a:xfrm>
            <a:prstGeom prst="roundRect">
              <a:avLst>
                <a:gd fmla="val 16667" name="adj"/>
              </a:avLst>
            </a:prstGeom>
            <a:solidFill>
              <a:srgbClr val="BFB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12192547029_5_0"/>
            <p:cNvSpPr txBox="1"/>
            <p:nvPr/>
          </p:nvSpPr>
          <p:spPr>
            <a:xfrm>
              <a:off x="4766625" y="4549817"/>
              <a:ext cx="2812800" cy="13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💡</a:t>
              </a:r>
              <a:b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반려견의 건강 상태를 꾸준하게 확인하여 비만과 합병증을 예방하는 서비스 필요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g12192547029_5_0"/>
            <p:cNvSpPr/>
            <p:nvPr/>
          </p:nvSpPr>
          <p:spPr>
            <a:xfrm rot="5400000">
              <a:off x="5605713" y="2589675"/>
              <a:ext cx="1134600" cy="1233300"/>
            </a:xfrm>
            <a:prstGeom prst="chevron">
              <a:avLst>
                <a:gd fmla="val 50000" name="adj"/>
              </a:avLst>
            </a:prstGeom>
            <a:solidFill>
              <a:srgbClr val="BFB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2192547029_5_0"/>
            <p:cNvSpPr/>
            <p:nvPr/>
          </p:nvSpPr>
          <p:spPr>
            <a:xfrm>
              <a:off x="5802525" y="4081750"/>
              <a:ext cx="741000" cy="378000"/>
            </a:xfrm>
            <a:prstGeom prst="roundRect">
              <a:avLst>
                <a:gd fmla="val 16667" name="adj"/>
              </a:avLst>
            </a:prstGeom>
            <a:solidFill>
              <a:srgbClr val="BFB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12192547029_5_0"/>
            <p:cNvSpPr txBox="1"/>
            <p:nvPr/>
          </p:nvSpPr>
          <p:spPr>
            <a:xfrm>
              <a:off x="5853250" y="4047550"/>
              <a:ext cx="63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결론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b6bcc424_0_32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Google Shape;178;g121b6bcc424_0_32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179" name="Google Shape;179;g121b6bcc424_0_32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g121b6bcc424_0_32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g121b6bcc424_0_32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g121b6bcc424_0_32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" name="Google Shape;183;g121b6bcc424_0_32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184" name="Google Shape;184;g121b6bcc424_0_32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g121b6bcc424_0_32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g121b6bcc424_0_32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g121b6bcc424_0_32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g121b6bcc424_0_32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g121b6bcc424_0_32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g121b6bcc424_0_32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121b6bcc424_0_32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121b6bcc424_0_32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3" name="Google Shape;193;g121b6bcc424_0_32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194" name="Google Shape;194;g121b6bcc424_0_32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g121b6bcc424_0_32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121b6bcc424_0_32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g121b6bcc424_0_32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8" name="Google Shape;198;g121b6bcc424_0_32"/>
          <p:cNvSpPr txBox="1"/>
          <p:nvPr/>
        </p:nvSpPr>
        <p:spPr>
          <a:xfrm>
            <a:off x="1732850" y="242575"/>
            <a:ext cx="30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121b6bcc424_0_32"/>
          <p:cNvSpPr txBox="1"/>
          <p:nvPr/>
        </p:nvSpPr>
        <p:spPr>
          <a:xfrm>
            <a:off x="4162800" y="895500"/>
            <a:ext cx="386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목표 프로세스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121b6bcc424_0_32"/>
          <p:cNvSpPr/>
          <p:nvPr/>
        </p:nvSpPr>
        <p:spPr>
          <a:xfrm>
            <a:off x="3293025" y="101818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1" name="Google Shape;201;g121b6bcc424_0_32"/>
          <p:cNvGrpSpPr/>
          <p:nvPr/>
        </p:nvGrpSpPr>
        <p:grpSpPr>
          <a:xfrm>
            <a:off x="1339315" y="1773750"/>
            <a:ext cx="2463000" cy="3883985"/>
            <a:chOff x="1339315" y="1773750"/>
            <a:chExt cx="2463000" cy="3883985"/>
          </a:xfrm>
        </p:grpSpPr>
        <p:sp>
          <p:nvSpPr>
            <p:cNvPr id="202" name="Google Shape;202;g121b6bcc424_0_32"/>
            <p:cNvSpPr/>
            <p:nvPr/>
          </p:nvSpPr>
          <p:spPr>
            <a:xfrm>
              <a:off x="1339315" y="2720948"/>
              <a:ext cx="2463000" cy="1612500"/>
            </a:xfrm>
            <a:prstGeom prst="chevron">
              <a:avLst>
                <a:gd fmla="val 50000" name="adj"/>
              </a:avLst>
            </a:prstGeom>
            <a:solidFill>
              <a:srgbClr val="BFB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121b6bcc424_0_32"/>
            <p:cNvSpPr/>
            <p:nvPr/>
          </p:nvSpPr>
          <p:spPr>
            <a:xfrm>
              <a:off x="2009950" y="1773750"/>
              <a:ext cx="726600" cy="726600"/>
            </a:xfrm>
            <a:prstGeom prst="ellipse">
              <a:avLst/>
            </a:prstGeom>
            <a:noFill/>
            <a:ln cap="flat" cmpd="sng" w="28575">
              <a:solidFill>
                <a:srgbClr val="BFB1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rgbClr val="B4A48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200">
                  <a:solidFill>
                    <a:srgbClr val="B4A48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2200">
                <a:solidFill>
                  <a:srgbClr val="B4A48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121b6bcc424_0_32"/>
            <p:cNvSpPr txBox="1"/>
            <p:nvPr/>
          </p:nvSpPr>
          <p:spPr>
            <a:xfrm>
              <a:off x="1339325" y="4780535"/>
              <a:ext cx="2038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이미지 수집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latin typeface="Malgun Gothic"/>
                  <a:ea typeface="Malgun Gothic"/>
                  <a:cs typeface="Malgun Gothic"/>
                  <a:sym typeface="Malgun Gothic"/>
                </a:rPr>
                <a:t>직접 수집부터 분류까지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g121b6bcc424_0_32"/>
            <p:cNvSpPr txBox="1"/>
            <p:nvPr/>
          </p:nvSpPr>
          <p:spPr>
            <a:xfrm>
              <a:off x="2299375" y="3203950"/>
              <a:ext cx="777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📸</a:t>
              </a:r>
              <a:endParaRPr sz="3000"/>
            </a:p>
          </p:txBody>
        </p:sp>
      </p:grpSp>
      <p:grpSp>
        <p:nvGrpSpPr>
          <p:cNvPr id="206" name="Google Shape;206;g121b6bcc424_0_32"/>
          <p:cNvGrpSpPr/>
          <p:nvPr/>
        </p:nvGrpSpPr>
        <p:grpSpPr>
          <a:xfrm>
            <a:off x="8728315" y="1773750"/>
            <a:ext cx="2463000" cy="3883985"/>
            <a:chOff x="8728315" y="1773750"/>
            <a:chExt cx="2463000" cy="3883985"/>
          </a:xfrm>
        </p:grpSpPr>
        <p:sp>
          <p:nvSpPr>
            <p:cNvPr id="207" name="Google Shape;207;g121b6bcc424_0_32"/>
            <p:cNvSpPr/>
            <p:nvPr/>
          </p:nvSpPr>
          <p:spPr>
            <a:xfrm>
              <a:off x="8728315" y="2720948"/>
              <a:ext cx="2463000" cy="1612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121b6bcc424_0_32"/>
            <p:cNvSpPr/>
            <p:nvPr/>
          </p:nvSpPr>
          <p:spPr>
            <a:xfrm>
              <a:off x="9365325" y="1773750"/>
              <a:ext cx="726600" cy="726600"/>
            </a:xfrm>
            <a:prstGeom prst="ellipse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2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sz="2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121b6bcc424_0_32"/>
            <p:cNvSpPr txBox="1"/>
            <p:nvPr/>
          </p:nvSpPr>
          <p:spPr>
            <a:xfrm>
              <a:off x="8746550" y="4780535"/>
              <a:ext cx="2038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건강한 우리 집 강아지!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latin typeface="Malgun Gothic"/>
                  <a:ea typeface="Malgun Gothic"/>
                  <a:cs typeface="Malgun Gothic"/>
                  <a:sym typeface="Malgun Gothic"/>
                </a:rPr>
                <a:t>꾸준한 검사와 관리!</a:t>
              </a:r>
              <a:endParaRPr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121b6bcc424_0_32"/>
            <p:cNvSpPr txBox="1"/>
            <p:nvPr/>
          </p:nvSpPr>
          <p:spPr>
            <a:xfrm>
              <a:off x="9691325" y="3203950"/>
              <a:ext cx="82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🐕</a:t>
              </a:r>
              <a:endParaRPr sz="3000"/>
            </a:p>
          </p:txBody>
        </p:sp>
      </p:grpSp>
      <p:grpSp>
        <p:nvGrpSpPr>
          <p:cNvPr id="211" name="Google Shape;211;g121b6bcc424_0_32"/>
          <p:cNvGrpSpPr/>
          <p:nvPr/>
        </p:nvGrpSpPr>
        <p:grpSpPr>
          <a:xfrm>
            <a:off x="3802315" y="1773750"/>
            <a:ext cx="2463000" cy="3883985"/>
            <a:chOff x="3802315" y="1773750"/>
            <a:chExt cx="2463000" cy="3883985"/>
          </a:xfrm>
        </p:grpSpPr>
        <p:sp>
          <p:nvSpPr>
            <p:cNvPr id="212" name="Google Shape;212;g121b6bcc424_0_32"/>
            <p:cNvSpPr/>
            <p:nvPr/>
          </p:nvSpPr>
          <p:spPr>
            <a:xfrm>
              <a:off x="3802315" y="2720948"/>
              <a:ext cx="2463000" cy="1612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121b6bcc424_0_32"/>
            <p:cNvSpPr/>
            <p:nvPr/>
          </p:nvSpPr>
          <p:spPr>
            <a:xfrm>
              <a:off x="4398813" y="1773750"/>
              <a:ext cx="726600" cy="726600"/>
            </a:xfrm>
            <a:prstGeom prst="ellipse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2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2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g121b6bcc424_0_32"/>
            <p:cNvSpPr txBox="1"/>
            <p:nvPr/>
          </p:nvSpPr>
          <p:spPr>
            <a:xfrm>
              <a:off x="3808400" y="4780535"/>
              <a:ext cx="2038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AI 모델 개발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latin typeface="Malgun Gothic"/>
                  <a:ea typeface="Malgun Gothic"/>
                  <a:cs typeface="Malgun Gothic"/>
                  <a:sym typeface="Malgun Gothic"/>
                </a:rPr>
                <a:t>정확도 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95% 이상 목표 </a:t>
              </a:r>
              <a:endParaRPr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g121b6bcc424_0_32"/>
            <p:cNvSpPr txBox="1"/>
            <p:nvPr/>
          </p:nvSpPr>
          <p:spPr>
            <a:xfrm>
              <a:off x="4864975" y="3203950"/>
              <a:ext cx="6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👨‍💻</a:t>
              </a:r>
              <a:endParaRPr sz="3000"/>
            </a:p>
          </p:txBody>
        </p:sp>
      </p:grpSp>
      <p:grpSp>
        <p:nvGrpSpPr>
          <p:cNvPr id="216" name="Google Shape;216;g121b6bcc424_0_32"/>
          <p:cNvGrpSpPr/>
          <p:nvPr/>
        </p:nvGrpSpPr>
        <p:grpSpPr>
          <a:xfrm>
            <a:off x="6265315" y="1773738"/>
            <a:ext cx="2463000" cy="3899597"/>
            <a:chOff x="6265315" y="1773738"/>
            <a:chExt cx="2463000" cy="3899597"/>
          </a:xfrm>
        </p:grpSpPr>
        <p:sp>
          <p:nvSpPr>
            <p:cNvPr id="217" name="Google Shape;217;g121b6bcc424_0_32"/>
            <p:cNvSpPr/>
            <p:nvPr/>
          </p:nvSpPr>
          <p:spPr>
            <a:xfrm>
              <a:off x="6265315" y="2720948"/>
              <a:ext cx="2463000" cy="1612500"/>
            </a:xfrm>
            <a:prstGeom prst="chevron">
              <a:avLst>
                <a:gd fmla="val 50000" name="adj"/>
              </a:avLst>
            </a:prstGeom>
            <a:solidFill>
              <a:srgbClr val="BFB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121b6bcc424_0_32"/>
            <p:cNvSpPr/>
            <p:nvPr/>
          </p:nvSpPr>
          <p:spPr>
            <a:xfrm>
              <a:off x="6882075" y="1773738"/>
              <a:ext cx="726600" cy="726600"/>
            </a:xfrm>
            <a:prstGeom prst="ellipse">
              <a:avLst/>
            </a:prstGeom>
            <a:noFill/>
            <a:ln cap="flat" cmpd="sng" w="28575">
              <a:solidFill>
                <a:srgbClr val="BFB1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rgbClr val="B4A48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200">
                  <a:solidFill>
                    <a:srgbClr val="B4A48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sz="2200">
                <a:solidFill>
                  <a:srgbClr val="B4A48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g121b6bcc424_0_32"/>
            <p:cNvSpPr txBox="1"/>
            <p:nvPr/>
          </p:nvSpPr>
          <p:spPr>
            <a:xfrm>
              <a:off x="6277475" y="4780535"/>
              <a:ext cx="20382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서비스 개발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latin typeface="Malgun Gothic"/>
                  <a:ea typeface="Malgun Gothic"/>
                  <a:cs typeface="Malgun Gothic"/>
                  <a:sym typeface="Malgun Gothic"/>
                </a:rPr>
                <a:t>다양한 웹 기능 구현</a:t>
              </a:r>
              <a:endParaRPr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g121b6bcc424_0_32"/>
            <p:cNvSpPr txBox="1"/>
            <p:nvPr/>
          </p:nvSpPr>
          <p:spPr>
            <a:xfrm>
              <a:off x="7278150" y="3203950"/>
              <a:ext cx="6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🔍︎</a:t>
              </a:r>
              <a:endParaRPr sz="3000"/>
            </a:p>
          </p:txBody>
        </p:sp>
      </p:grpSp>
      <p:sp>
        <p:nvSpPr>
          <p:cNvPr id="221" name="Google Shape;221;g121b6bcc424_0_32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4"/>
          <p:cNvGrpSpPr/>
          <p:nvPr/>
        </p:nvGrpSpPr>
        <p:grpSpPr>
          <a:xfrm>
            <a:off x="1419107" y="582844"/>
            <a:ext cx="203074" cy="247999"/>
            <a:chOff x="7838808" y="2409264"/>
            <a:chExt cx="1390918" cy="1424461"/>
          </a:xfrm>
        </p:grpSpPr>
        <p:sp>
          <p:nvSpPr>
            <p:cNvPr id="227" name="Google Shape;227;p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838808" y="2409264"/>
              <a:ext cx="1390918" cy="1003002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1" name="Google Shape;231;p4"/>
          <p:cNvGrpSpPr/>
          <p:nvPr/>
        </p:nvGrpSpPr>
        <p:grpSpPr>
          <a:xfrm>
            <a:off x="402133" y="-138196"/>
            <a:ext cx="1220042" cy="1268747"/>
            <a:chOff x="3290650" y="3384330"/>
            <a:chExt cx="2532784" cy="2496059"/>
          </a:xfrm>
        </p:grpSpPr>
        <p:sp>
          <p:nvSpPr>
            <p:cNvPr id="232" name="Google Shape;232;p4"/>
            <p:cNvSpPr/>
            <p:nvPr/>
          </p:nvSpPr>
          <p:spPr>
            <a:xfrm flipH="1" rot="-2700000">
              <a:off x="4968816" y="3795760"/>
              <a:ext cx="666049" cy="66956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flipH="1" rot="-2700000">
              <a:off x="5016090" y="3792171"/>
              <a:ext cx="667286" cy="672543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1" name="Google Shape;241;p4"/>
          <p:cNvSpPr/>
          <p:nvPr/>
        </p:nvSpPr>
        <p:spPr>
          <a:xfrm>
            <a:off x="11601809" y="6204511"/>
            <a:ext cx="429703" cy="442585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2" name="Google Shape;242;p4"/>
          <p:cNvGrpSpPr/>
          <p:nvPr/>
        </p:nvGrpSpPr>
        <p:grpSpPr>
          <a:xfrm>
            <a:off x="961850" y="1767938"/>
            <a:ext cx="7527462" cy="738900"/>
            <a:chOff x="961850" y="2045025"/>
            <a:chExt cx="7527462" cy="738900"/>
          </a:xfrm>
        </p:grpSpPr>
        <p:sp>
          <p:nvSpPr>
            <p:cNvPr id="243" name="Google Shape;243;p4"/>
            <p:cNvSpPr txBox="1"/>
            <p:nvPr/>
          </p:nvSpPr>
          <p:spPr>
            <a:xfrm>
              <a:off x="961850" y="2045025"/>
              <a:ext cx="2631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2700"/>
                <a:buFont typeface="Arial"/>
                <a:buNone/>
              </a:pPr>
              <a:r>
                <a:rPr b="1" i="0" lang="ko-KR" sz="2700" u="none" cap="none" strike="noStrike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Engineer </a:t>
              </a:r>
              <a:endParaRPr b="1" i="0" sz="27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500"/>
                <a:buFont typeface="Arial"/>
                <a:buNone/>
              </a:pPr>
              <a:r>
                <a:rPr b="1" i="0" lang="ko-KR" sz="1500" u="none" cap="none" strike="noStrike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조경상</a:t>
              </a:r>
              <a:endParaRPr b="1" i="0" sz="15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4" name="Google Shape;244;p4"/>
            <p:cNvPicPr preferRelativeResize="0"/>
            <p:nvPr/>
          </p:nvPicPr>
          <p:blipFill rotWithShape="1">
            <a:blip r:embed="rId3">
              <a:alphaModFix/>
            </a:blip>
            <a:srcRect b="18570" l="3640" r="0" t="15709"/>
            <a:stretch/>
          </p:blipFill>
          <p:spPr>
            <a:xfrm>
              <a:off x="6567587" y="2205827"/>
              <a:ext cx="1921725" cy="417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4"/>
            <p:cNvPicPr preferRelativeResize="0"/>
            <p:nvPr/>
          </p:nvPicPr>
          <p:blipFill rotWithShape="1">
            <a:blip r:embed="rId4">
              <a:alphaModFix/>
            </a:blip>
            <a:srcRect b="22710" l="5340" r="6988" t="16650"/>
            <a:stretch/>
          </p:blipFill>
          <p:spPr>
            <a:xfrm>
              <a:off x="4387806" y="2232835"/>
              <a:ext cx="1934941" cy="363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4"/>
          <p:cNvSpPr txBox="1"/>
          <p:nvPr/>
        </p:nvSpPr>
        <p:spPr>
          <a:xfrm>
            <a:off x="1732850" y="242225"/>
            <a:ext cx="297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i="0" lang="ko-KR" sz="28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b="1" i="0" lang="ko-KR" sz="28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961848" y="5321574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i="0" lang="ko-KR" sz="27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BackEnd </a:t>
            </a:r>
            <a:endParaRPr b="1" i="0" sz="27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이경희</a:t>
            </a:r>
            <a:endParaRPr b="1" i="0" sz="15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1608" y="5523484"/>
            <a:ext cx="1706872" cy="43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9952" y="5587926"/>
            <a:ext cx="990488" cy="3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"/>
          <p:cNvPicPr preferRelativeResize="0"/>
          <p:nvPr/>
        </p:nvPicPr>
        <p:blipFill rotWithShape="1">
          <a:blip r:embed="rId7">
            <a:alphaModFix/>
          </a:blip>
          <a:srcRect b="28420" l="0" r="0" t="28420"/>
          <a:stretch/>
        </p:blipFill>
        <p:spPr>
          <a:xfrm>
            <a:off x="6255234" y="5576568"/>
            <a:ext cx="999287" cy="43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"/>
          <p:cNvPicPr preferRelativeResize="0"/>
          <p:nvPr/>
        </p:nvPicPr>
        <p:blipFill rotWithShape="1">
          <a:blip r:embed="rId8">
            <a:alphaModFix/>
          </a:blip>
          <a:srcRect b="0" l="22740" r="25909" t="0"/>
          <a:stretch/>
        </p:blipFill>
        <p:spPr>
          <a:xfrm>
            <a:off x="10684984" y="5444854"/>
            <a:ext cx="516366" cy="52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23811" y="5595469"/>
            <a:ext cx="627833" cy="37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"/>
          <p:cNvGrpSpPr/>
          <p:nvPr/>
        </p:nvGrpSpPr>
        <p:grpSpPr>
          <a:xfrm>
            <a:off x="961846" y="2903784"/>
            <a:ext cx="8832730" cy="802559"/>
            <a:chOff x="961846" y="2990784"/>
            <a:chExt cx="8832730" cy="802559"/>
          </a:xfrm>
        </p:grpSpPr>
        <p:sp>
          <p:nvSpPr>
            <p:cNvPr id="254" name="Google Shape;254;p4"/>
            <p:cNvSpPr txBox="1"/>
            <p:nvPr/>
          </p:nvSpPr>
          <p:spPr>
            <a:xfrm>
              <a:off x="961846" y="3054443"/>
              <a:ext cx="250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ko-KR" sz="27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Science </a:t>
              </a:r>
              <a:endParaRPr b="1" i="0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ko-KR" sz="15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안재형</a:t>
              </a:r>
              <a:endParaRPr b="1" i="0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5" name="Google Shape;255;p4"/>
            <p:cNvPicPr preferRelativeResize="0"/>
            <p:nvPr/>
          </p:nvPicPr>
          <p:blipFill rotWithShape="1">
            <a:blip r:embed="rId10">
              <a:alphaModFix/>
            </a:blip>
            <a:srcRect b="22710" l="5340" r="6988" t="16650"/>
            <a:stretch/>
          </p:blipFill>
          <p:spPr>
            <a:xfrm>
              <a:off x="4387805" y="3168062"/>
              <a:ext cx="1934941" cy="363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4"/>
            <p:cNvPicPr preferRelativeResize="0"/>
            <p:nvPr/>
          </p:nvPicPr>
          <p:blipFill rotWithShape="1">
            <a:blip r:embed="rId11">
              <a:alphaModFix/>
            </a:blip>
            <a:srcRect b="8269" l="0" r="0" t="9919"/>
            <a:stretch/>
          </p:blipFill>
          <p:spPr>
            <a:xfrm>
              <a:off x="6567587" y="3143145"/>
              <a:ext cx="1465564" cy="41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09057" y="2990784"/>
              <a:ext cx="674019" cy="674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4"/>
            <p:cNvPicPr preferRelativeResize="0"/>
            <p:nvPr/>
          </p:nvPicPr>
          <p:blipFill rotWithShape="1">
            <a:blip r:embed="rId13">
              <a:alphaModFix/>
            </a:blip>
            <a:srcRect b="0" l="22740" r="25909" t="0"/>
            <a:stretch/>
          </p:blipFill>
          <p:spPr>
            <a:xfrm>
              <a:off x="9278210" y="3086469"/>
              <a:ext cx="516366" cy="528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4"/>
          <p:cNvGrpSpPr/>
          <p:nvPr/>
        </p:nvGrpSpPr>
        <p:grpSpPr>
          <a:xfrm>
            <a:off x="971900" y="4017873"/>
            <a:ext cx="9483467" cy="992187"/>
            <a:chOff x="975200" y="4103273"/>
            <a:chExt cx="9483467" cy="992187"/>
          </a:xfrm>
        </p:grpSpPr>
        <p:sp>
          <p:nvSpPr>
            <p:cNvPr id="260" name="Google Shape;260;p4"/>
            <p:cNvSpPr txBox="1"/>
            <p:nvPr/>
          </p:nvSpPr>
          <p:spPr>
            <a:xfrm>
              <a:off x="975200" y="4268098"/>
              <a:ext cx="1732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2700"/>
                <a:buFont typeface="Arial"/>
                <a:buNone/>
              </a:pPr>
              <a:r>
                <a:rPr b="1" i="0" lang="ko-KR" sz="2700" u="none" cap="none" strike="noStrike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FrontEnd </a:t>
              </a:r>
              <a:endParaRPr b="1" i="0" sz="27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500"/>
                <a:buFont typeface="Arial"/>
                <a:buNone/>
              </a:pPr>
              <a:r>
                <a:rPr b="1" i="0" lang="ko-KR" sz="1500" u="none" cap="none" strike="noStrike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조세익, 김소영</a:t>
              </a:r>
              <a:endParaRPr b="1" i="0" sz="15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1" name="Google Shape;261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468623" y="4103273"/>
              <a:ext cx="704453" cy="992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509016" y="4384340"/>
              <a:ext cx="1200546" cy="248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468843" y="4204481"/>
              <a:ext cx="654843" cy="654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056582" y="4375997"/>
              <a:ext cx="1593679" cy="265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830834" y="4330912"/>
              <a:ext cx="627833" cy="37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4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267" name="Google Shape;267;p4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1" name="Google Shape;271;p4"/>
          <p:cNvSpPr txBox="1"/>
          <p:nvPr/>
        </p:nvSpPr>
        <p:spPr>
          <a:xfrm>
            <a:off x="4479000" y="873050"/>
            <a:ext cx="315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FrameWork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3293025" y="101818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4" name="Google Shape;27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61958" y="5668240"/>
            <a:ext cx="1200546" cy="24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g121b6bcc2ad_1_1"/>
          <p:cNvGrpSpPr/>
          <p:nvPr/>
        </p:nvGrpSpPr>
        <p:grpSpPr>
          <a:xfrm>
            <a:off x="1419107" y="582843"/>
            <a:ext cx="203074" cy="248017"/>
            <a:chOff x="7838808" y="2409264"/>
            <a:chExt cx="1390918" cy="1424567"/>
          </a:xfrm>
        </p:grpSpPr>
        <p:sp>
          <p:nvSpPr>
            <p:cNvPr id="280" name="Google Shape;280;g121b6bcc2ad_1_1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g121b6bcc2ad_1_1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g121b6bcc2ad_1_1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121b6bcc2ad_1_1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4" name="Google Shape;284;g121b6bcc2ad_1_1"/>
          <p:cNvGrpSpPr/>
          <p:nvPr/>
        </p:nvGrpSpPr>
        <p:grpSpPr>
          <a:xfrm>
            <a:off x="401803" y="-138196"/>
            <a:ext cx="1219966" cy="1269452"/>
            <a:chOff x="3289964" y="3384330"/>
            <a:chExt cx="2532625" cy="2497447"/>
          </a:xfrm>
        </p:grpSpPr>
        <p:sp>
          <p:nvSpPr>
            <p:cNvPr id="285" name="Google Shape;285;g121b6bcc2ad_1_1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g121b6bcc2ad_1_1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g121b6bcc2ad_1_1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g121b6bcc2ad_1_1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g121b6bcc2ad_1_1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g121b6bcc2ad_1_1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g121b6bcc2ad_1_1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g121b6bcc2ad_1_1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g121b6bcc2ad_1_1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" name="Google Shape;294;g121b6bcc2ad_1_1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121b6bcc2ad_1_1"/>
          <p:cNvSpPr txBox="1"/>
          <p:nvPr/>
        </p:nvSpPr>
        <p:spPr>
          <a:xfrm>
            <a:off x="1732850" y="242225"/>
            <a:ext cx="33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.개발 흐름</a:t>
            </a:r>
            <a:endParaRPr b="1" sz="2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6" name="Google Shape;296;g121b6bcc2ad_1_1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297" name="Google Shape;297;g121b6bcc2ad_1_1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g121b6bcc2ad_1_1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" name="Google Shape;299;g121b6bcc2ad_1_1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g121b6bcc2ad_1_1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g121b6bcc2ad_1_1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구성도 계획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121b6bcc2ad_1_1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121b6bcc2ad_1_1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g121b6bcc2ad_1_1"/>
          <p:cNvPicPr preferRelativeResize="0"/>
          <p:nvPr/>
        </p:nvPicPr>
        <p:blipFill rotWithShape="1">
          <a:blip r:embed="rId3">
            <a:alphaModFix/>
          </a:blip>
          <a:srcRect b="1306" l="0" r="0" t="1906"/>
          <a:stretch/>
        </p:blipFill>
        <p:spPr>
          <a:xfrm>
            <a:off x="1493400" y="1569525"/>
            <a:ext cx="9202051" cy="50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1b6bcc2ad_1_104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121b6bcc2ad_1_104"/>
          <p:cNvSpPr txBox="1"/>
          <p:nvPr/>
        </p:nvSpPr>
        <p:spPr>
          <a:xfrm>
            <a:off x="1686975" y="242575"/>
            <a:ext cx="507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b="1" i="0" lang="ko-KR" sz="28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수집 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전처리 과정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1" name="Google Shape;311;g121b6bcc2ad_1_104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312" name="Google Shape;312;g121b6bcc2ad_1_104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g121b6bcc2ad_1_104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g121b6bcc2ad_1_104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g121b6bcc2ad_1_104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6" name="Google Shape;316;g121b6bcc2ad_1_104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317" name="Google Shape;317;g121b6bcc2ad_1_104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g121b6bcc2ad_1_104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g121b6bcc2ad_1_104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g121b6bcc2ad_1_104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g121b6bcc2ad_1_104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g121b6bcc2ad_1_104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g121b6bcc2ad_1_104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g121b6bcc2ad_1_104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g121b6bcc2ad_1_104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6" name="Google Shape;326;g121b6bcc2ad_1_104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327" name="Google Shape;327;g121b6bcc2ad_1_104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g121b6bcc2ad_1_104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g121b6bcc2ad_1_104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g121b6bcc2ad_1_104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1" name="Google Shape;331;g121b6bcc2ad_1_104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121b6bcc2ad_1_104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121b6bcc2ad_1_104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 수집과 레이블링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4" name="Google Shape;334;g121b6bcc2ad_1_104"/>
          <p:cNvGrpSpPr/>
          <p:nvPr/>
        </p:nvGrpSpPr>
        <p:grpSpPr>
          <a:xfrm>
            <a:off x="4164225" y="1877050"/>
            <a:ext cx="3860400" cy="3860400"/>
            <a:chOff x="4164225" y="1877050"/>
            <a:chExt cx="3860400" cy="3860400"/>
          </a:xfrm>
        </p:grpSpPr>
        <p:sp>
          <p:nvSpPr>
            <p:cNvPr id="335" name="Google Shape;335;g121b6bcc2ad_1_104"/>
            <p:cNvSpPr/>
            <p:nvPr/>
          </p:nvSpPr>
          <p:spPr>
            <a:xfrm>
              <a:off x="4164225" y="1877050"/>
              <a:ext cx="1930200" cy="1930200"/>
            </a:xfrm>
            <a:prstGeom prst="snip2DiagRect">
              <a:avLst>
                <a:gd fmla="val 0" name="adj1"/>
                <a:gd fmla="val 3394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121b6bcc2ad_1_104"/>
            <p:cNvSpPr/>
            <p:nvPr/>
          </p:nvSpPr>
          <p:spPr>
            <a:xfrm rot="5400000">
              <a:off x="6094425" y="1877050"/>
              <a:ext cx="1930200" cy="1930200"/>
            </a:xfrm>
            <a:prstGeom prst="snip2DiagRect">
              <a:avLst>
                <a:gd fmla="val 0" name="adj1"/>
                <a:gd fmla="val 3394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121b6bcc2ad_1_104"/>
            <p:cNvSpPr/>
            <p:nvPr/>
          </p:nvSpPr>
          <p:spPr>
            <a:xfrm>
              <a:off x="6094425" y="3807250"/>
              <a:ext cx="1930200" cy="1930200"/>
            </a:xfrm>
            <a:prstGeom prst="snip2DiagRect">
              <a:avLst>
                <a:gd fmla="val 0" name="adj1"/>
                <a:gd fmla="val 3394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121b6bcc2ad_1_104"/>
            <p:cNvSpPr/>
            <p:nvPr/>
          </p:nvSpPr>
          <p:spPr>
            <a:xfrm rot="5400000">
              <a:off x="4164225" y="3807250"/>
              <a:ext cx="1930200" cy="1930200"/>
            </a:xfrm>
            <a:prstGeom prst="snip2DiagRect">
              <a:avLst>
                <a:gd fmla="val 0" name="adj1"/>
                <a:gd fmla="val 3394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g121b6bcc2ad_1_104"/>
          <p:cNvGrpSpPr/>
          <p:nvPr/>
        </p:nvGrpSpPr>
        <p:grpSpPr>
          <a:xfrm>
            <a:off x="4164225" y="1868200"/>
            <a:ext cx="3869126" cy="3869400"/>
            <a:chOff x="4164225" y="1868200"/>
            <a:chExt cx="3869126" cy="3869400"/>
          </a:xfrm>
        </p:grpSpPr>
        <p:sp>
          <p:nvSpPr>
            <p:cNvPr id="340" name="Google Shape;340;g121b6bcc2ad_1_104"/>
            <p:cNvSpPr/>
            <p:nvPr/>
          </p:nvSpPr>
          <p:spPr>
            <a:xfrm rot="5399483">
              <a:off x="4815111" y="2480950"/>
              <a:ext cx="1995300" cy="769800"/>
            </a:xfrm>
            <a:prstGeom prst="parallelogram">
              <a:avLst>
                <a:gd fmla="val 100847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121b6bcc2ad_1_104"/>
            <p:cNvSpPr/>
            <p:nvPr/>
          </p:nvSpPr>
          <p:spPr>
            <a:xfrm rot="10799488">
              <a:off x="6019751" y="3136333"/>
              <a:ext cx="2013600" cy="777000"/>
            </a:xfrm>
            <a:prstGeom prst="parallelogram">
              <a:avLst>
                <a:gd fmla="val 100847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121b6bcc2ad_1_104"/>
            <p:cNvSpPr/>
            <p:nvPr/>
          </p:nvSpPr>
          <p:spPr>
            <a:xfrm rot="5399477">
              <a:off x="5397514" y="4371100"/>
              <a:ext cx="1972200" cy="760800"/>
            </a:xfrm>
            <a:prstGeom prst="parallelogram">
              <a:avLst>
                <a:gd fmla="val 100847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121b6bcc2ad_1_104"/>
            <p:cNvSpPr/>
            <p:nvPr/>
          </p:nvSpPr>
          <p:spPr>
            <a:xfrm rot="10799474">
              <a:off x="4164225" y="3701041"/>
              <a:ext cx="1959300" cy="756000"/>
            </a:xfrm>
            <a:prstGeom prst="parallelogram">
              <a:avLst>
                <a:gd fmla="val 100847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g121b6bcc2ad_1_104"/>
          <p:cNvSpPr txBox="1"/>
          <p:nvPr/>
        </p:nvSpPr>
        <p:spPr>
          <a:xfrm>
            <a:off x="5436375" y="2506050"/>
            <a:ext cx="7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21b6bcc2ad_1_104"/>
          <p:cNvSpPr txBox="1"/>
          <p:nvPr/>
        </p:nvSpPr>
        <p:spPr>
          <a:xfrm>
            <a:off x="6660125" y="3207400"/>
            <a:ext cx="7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121b6bcc2ad_1_104"/>
          <p:cNvSpPr txBox="1"/>
          <p:nvPr/>
        </p:nvSpPr>
        <p:spPr>
          <a:xfrm>
            <a:off x="6002775" y="4422275"/>
            <a:ext cx="7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121b6bcc2ad_1_104"/>
          <p:cNvSpPr txBox="1"/>
          <p:nvPr/>
        </p:nvSpPr>
        <p:spPr>
          <a:xfrm>
            <a:off x="4724850" y="3775775"/>
            <a:ext cx="7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8" name="Google Shape;348;g121b6bcc2ad_1_104"/>
          <p:cNvGrpSpPr/>
          <p:nvPr/>
        </p:nvGrpSpPr>
        <p:grpSpPr>
          <a:xfrm>
            <a:off x="4261688" y="2090338"/>
            <a:ext cx="3674200" cy="3425125"/>
            <a:chOff x="4223375" y="1983300"/>
            <a:chExt cx="3674200" cy="3425125"/>
          </a:xfrm>
        </p:grpSpPr>
        <p:sp>
          <p:nvSpPr>
            <p:cNvPr id="349" name="Google Shape;349;g121b6bcc2ad_1_104"/>
            <p:cNvSpPr txBox="1"/>
            <p:nvPr/>
          </p:nvSpPr>
          <p:spPr>
            <a:xfrm>
              <a:off x="4223375" y="1983300"/>
              <a:ext cx="1133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수집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g121b6bcc2ad_1_104"/>
            <p:cNvSpPr txBox="1"/>
            <p:nvPr/>
          </p:nvSpPr>
          <p:spPr>
            <a:xfrm>
              <a:off x="6764175" y="1983300"/>
              <a:ext cx="1133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선별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g121b6bcc2ad_1_104"/>
            <p:cNvSpPr txBox="1"/>
            <p:nvPr/>
          </p:nvSpPr>
          <p:spPr>
            <a:xfrm>
              <a:off x="6764175" y="4962025"/>
              <a:ext cx="1133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레이블링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g121b6bcc2ad_1_104"/>
            <p:cNvSpPr txBox="1"/>
            <p:nvPr/>
          </p:nvSpPr>
          <p:spPr>
            <a:xfrm>
              <a:off x="4223375" y="4962025"/>
              <a:ext cx="1133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한계점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3" name="Google Shape;353;g121b6bcc2ad_1_104"/>
          <p:cNvGrpSpPr/>
          <p:nvPr/>
        </p:nvGrpSpPr>
        <p:grpSpPr>
          <a:xfrm>
            <a:off x="772300" y="2090350"/>
            <a:ext cx="10584150" cy="3425125"/>
            <a:chOff x="772300" y="2090350"/>
            <a:chExt cx="10584150" cy="3425125"/>
          </a:xfrm>
        </p:grpSpPr>
        <p:sp>
          <p:nvSpPr>
            <p:cNvPr id="354" name="Google Shape;354;g121b6bcc2ad_1_104"/>
            <p:cNvSpPr txBox="1"/>
            <p:nvPr/>
          </p:nvSpPr>
          <p:spPr>
            <a:xfrm>
              <a:off x="772300" y="2090350"/>
              <a:ext cx="2771400" cy="6465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학습용 이미지 총</a:t>
              </a: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6,000장 수집을 목표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크롤링 활용, 30,000장 우선 확보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g121b6bcc2ad_1_104"/>
            <p:cNvSpPr txBox="1"/>
            <p:nvPr/>
          </p:nvSpPr>
          <p:spPr>
            <a:xfrm>
              <a:off x="8585050" y="2090350"/>
              <a:ext cx="2771400" cy="9543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5일 동안 30,000여 장을 하나씩 확인하여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수집된 모든 자료를 학습 자료에 맞게 선별,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부적절한 이미지 제거 및 학습용 잘라내기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g121b6bcc2ad_1_104"/>
            <p:cNvSpPr txBox="1"/>
            <p:nvPr/>
          </p:nvSpPr>
          <p:spPr>
            <a:xfrm>
              <a:off x="8585050" y="4561175"/>
              <a:ext cx="2771400" cy="9543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30,000 장의 20%만 학습에 적합하여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선별된 6,000장을 비만/정상으로 직접 분류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B.C.S 기준, 5일 동안 분류 작업 실시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g121b6bcc2ad_1_104"/>
            <p:cNvSpPr txBox="1"/>
            <p:nvPr/>
          </p:nvSpPr>
          <p:spPr>
            <a:xfrm>
              <a:off x="772300" y="4561175"/>
              <a:ext cx="2771400" cy="9543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검색 엔진 수의 부족으로 인한 수집 한계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비만 비율은 적은 편이므로 비만 셋 부족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2100" lvl="0" marL="45720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Malgun Gothic"/>
                <a:buChar char="-"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데이터 증강을 활용하여 극복 시도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44a41bbcc_0_30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1244a41bbcc_0_30"/>
          <p:cNvSpPr txBox="1"/>
          <p:nvPr/>
        </p:nvSpPr>
        <p:spPr>
          <a:xfrm>
            <a:off x="1686975" y="242575"/>
            <a:ext cx="507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i="0" lang="ko-KR" sz="28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수집 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과정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4" name="Google Shape;364;g1244a41bbcc_0_30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365" name="Google Shape;365;g1244a41bbcc_0_30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g1244a41bbcc_0_30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1244a41bbcc_0_30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g1244a41bbcc_0_30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9" name="Google Shape;369;g1244a41bbcc_0_30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370" name="Google Shape;370;g1244a41bbcc_0_30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g1244a41bbcc_0_30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g1244a41bbcc_0_30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g1244a41bbcc_0_30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g1244a41bbcc_0_30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g1244a41bbcc_0_30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g1244a41bbcc_0_30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g1244a41bbcc_0_30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g1244a41bbcc_0_30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9" name="Google Shape;379;g1244a41bbcc_0_30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380" name="Google Shape;380;g1244a41bbcc_0_30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g1244a41bbcc_0_30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g1244a41bbcc_0_30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g1244a41bbcc_0_30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4" name="Google Shape;384;g1244a41bbcc_0_30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1244a41bbcc_0_30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1244a41bbcc_0_30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웰시코기 모델링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7" name="Google Shape;387;g1244a41bbcc_0_30"/>
          <p:cNvGraphicFramePr/>
          <p:nvPr/>
        </p:nvGraphicFramePr>
        <p:xfrm>
          <a:off x="3912521" y="3238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{7086926F-8A6B-474F-8ACA-D2359DEB9546}</a:tableStyleId>
              </a:tblPr>
              <a:tblGrid>
                <a:gridCol w="803325"/>
                <a:gridCol w="1763225"/>
                <a:gridCol w="630675"/>
                <a:gridCol w="116975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세트구분</a:t>
                      </a:r>
                      <a:endParaRPr b="1"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내용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Loss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Accuracy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198"/>
                    </a:solidFill>
                  </a:tcPr>
                </a:tc>
              </a:tr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CNN 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set1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스케일링, 이미지 크기 통일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1.20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60.00%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CNN 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set2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스케일링, 이미지 크기 통일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60.00%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g1244a41bbcc_0_30"/>
          <p:cNvSpPr/>
          <p:nvPr/>
        </p:nvSpPr>
        <p:spPr>
          <a:xfrm>
            <a:off x="199523" y="1956075"/>
            <a:ext cx="4702800" cy="458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244a41bbcc_0_30"/>
          <p:cNvSpPr/>
          <p:nvPr/>
        </p:nvSpPr>
        <p:spPr>
          <a:xfrm rot="10800000">
            <a:off x="7128050" y="1956075"/>
            <a:ext cx="4839600" cy="458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g1244a41bbcc_0_30"/>
          <p:cNvGrpSpPr/>
          <p:nvPr/>
        </p:nvGrpSpPr>
        <p:grpSpPr>
          <a:xfrm>
            <a:off x="4902377" y="2184975"/>
            <a:ext cx="1164561" cy="1037700"/>
            <a:chOff x="4902323" y="2184973"/>
            <a:chExt cx="1093896" cy="1037700"/>
          </a:xfrm>
        </p:grpSpPr>
        <p:cxnSp>
          <p:nvCxnSpPr>
            <p:cNvPr id="391" name="Google Shape;391;g1244a41bbcc_0_30"/>
            <p:cNvCxnSpPr/>
            <p:nvPr/>
          </p:nvCxnSpPr>
          <p:spPr>
            <a:xfrm>
              <a:off x="4902323" y="2185125"/>
              <a:ext cx="1093800" cy="0"/>
            </a:xfrm>
            <a:prstGeom prst="straightConnector1">
              <a:avLst/>
            </a:prstGeom>
            <a:noFill/>
            <a:ln cap="flat" cmpd="sng" w="285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g1244a41bbcc_0_30"/>
            <p:cNvCxnSpPr/>
            <p:nvPr/>
          </p:nvCxnSpPr>
          <p:spPr>
            <a:xfrm>
              <a:off x="5996219" y="2184973"/>
              <a:ext cx="0" cy="1037700"/>
            </a:xfrm>
            <a:prstGeom prst="straightConnector1">
              <a:avLst/>
            </a:prstGeom>
            <a:noFill/>
            <a:ln cap="flat" cmpd="sng" w="285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g1244a41bbcc_0_30"/>
          <p:cNvGrpSpPr/>
          <p:nvPr/>
        </p:nvGrpSpPr>
        <p:grpSpPr>
          <a:xfrm rot="-5400000">
            <a:off x="6070814" y="2181975"/>
            <a:ext cx="1053203" cy="1061048"/>
            <a:chOff x="4902323" y="2184973"/>
            <a:chExt cx="1093896" cy="1037700"/>
          </a:xfrm>
        </p:grpSpPr>
        <p:cxnSp>
          <p:nvCxnSpPr>
            <p:cNvPr id="394" name="Google Shape;394;g1244a41bbcc_0_30"/>
            <p:cNvCxnSpPr/>
            <p:nvPr/>
          </p:nvCxnSpPr>
          <p:spPr>
            <a:xfrm>
              <a:off x="4902323" y="2185125"/>
              <a:ext cx="1093800" cy="0"/>
            </a:xfrm>
            <a:prstGeom prst="straightConnector1">
              <a:avLst/>
            </a:prstGeom>
            <a:noFill/>
            <a:ln cap="flat" cmpd="sng" w="285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g1244a41bbcc_0_30"/>
            <p:cNvCxnSpPr/>
            <p:nvPr/>
          </p:nvCxnSpPr>
          <p:spPr>
            <a:xfrm>
              <a:off x="5996219" y="2184973"/>
              <a:ext cx="0" cy="1037700"/>
            </a:xfrm>
            <a:prstGeom prst="straightConnector1">
              <a:avLst/>
            </a:prstGeom>
            <a:noFill/>
            <a:ln cap="flat" cmpd="sng" w="285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6" name="Google Shape;396;g1244a41bbcc_0_30"/>
          <p:cNvGrpSpPr/>
          <p:nvPr/>
        </p:nvGrpSpPr>
        <p:grpSpPr>
          <a:xfrm>
            <a:off x="605200" y="3239000"/>
            <a:ext cx="10981625" cy="646500"/>
            <a:chOff x="605200" y="3239000"/>
            <a:chExt cx="10981625" cy="646500"/>
          </a:xfrm>
        </p:grpSpPr>
        <p:sp>
          <p:nvSpPr>
            <p:cNvPr id="397" name="Google Shape;397;g1244a41bbcc_0_30"/>
            <p:cNvSpPr txBox="1"/>
            <p:nvPr/>
          </p:nvSpPr>
          <p:spPr>
            <a:xfrm>
              <a:off x="605200" y="3239000"/>
              <a:ext cx="2923200" cy="6465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기본적인 전처리만 적용된 Set 1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과적합이 발생 및 매우 낮은 성능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g1244a41bbcc_0_30"/>
            <p:cNvSpPr txBox="1"/>
            <p:nvPr/>
          </p:nvSpPr>
          <p:spPr>
            <a:xfrm>
              <a:off x="8663625" y="3239000"/>
              <a:ext cx="2923200" cy="6465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과적합 방지를 위한 규제 추가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latin typeface="Malgun Gothic"/>
                  <a:ea typeface="Malgun Gothic"/>
                  <a:cs typeface="Malgun Gothic"/>
                  <a:sym typeface="Malgun Gothic"/>
                </a:rPr>
                <a:t>DropOut층 + L2 규제 추가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9" name="Google Shape;399;g1244a41bbcc_0_30"/>
          <p:cNvGrpSpPr/>
          <p:nvPr/>
        </p:nvGrpSpPr>
        <p:grpSpPr>
          <a:xfrm>
            <a:off x="1503325" y="1941090"/>
            <a:ext cx="9171700" cy="492600"/>
            <a:chOff x="1503325" y="1985025"/>
            <a:chExt cx="9171700" cy="492600"/>
          </a:xfrm>
        </p:grpSpPr>
        <p:sp>
          <p:nvSpPr>
            <p:cNvPr id="400" name="Google Shape;400;g1244a41bbcc_0_30"/>
            <p:cNvSpPr txBox="1"/>
            <p:nvPr/>
          </p:nvSpPr>
          <p:spPr>
            <a:xfrm>
              <a:off x="1503325" y="1985025"/>
              <a:ext cx="209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Set 1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g1244a41bbcc_0_30"/>
            <p:cNvSpPr txBox="1"/>
            <p:nvPr/>
          </p:nvSpPr>
          <p:spPr>
            <a:xfrm>
              <a:off x="8579825" y="1985025"/>
              <a:ext cx="209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Set 2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02" name="Google Shape;402;g1244a41bbcc_0_30"/>
          <p:cNvCxnSpPr/>
          <p:nvPr/>
        </p:nvCxnSpPr>
        <p:spPr>
          <a:xfrm>
            <a:off x="6066900" y="4260000"/>
            <a:ext cx="0" cy="18519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3" name="Google Shape;403;g1244a41bbc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334" y="4480408"/>
            <a:ext cx="2631325" cy="172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244a41bbc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459" y="4480408"/>
            <a:ext cx="2631325" cy="172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244a41bbcc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00" y="4480396"/>
            <a:ext cx="2572365" cy="1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244a41bbcc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1625" y="4480400"/>
            <a:ext cx="2582737" cy="1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1d56438d8_3_427"/>
          <p:cNvSpPr/>
          <p:nvPr/>
        </p:nvSpPr>
        <p:spPr>
          <a:xfrm>
            <a:off x="6894875" y="1568725"/>
            <a:ext cx="4798800" cy="48264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1d56438d8_3_427"/>
          <p:cNvSpPr/>
          <p:nvPr/>
        </p:nvSpPr>
        <p:spPr>
          <a:xfrm>
            <a:off x="2983125" y="2058513"/>
            <a:ext cx="2243400" cy="12696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21d56438d8_3_427"/>
          <p:cNvSpPr/>
          <p:nvPr/>
        </p:nvSpPr>
        <p:spPr>
          <a:xfrm>
            <a:off x="605200" y="1610688"/>
            <a:ext cx="2243400" cy="1269600"/>
          </a:xfrm>
          <a:prstGeom prst="roundRect">
            <a:avLst>
              <a:gd fmla="val 16667" name="adj"/>
            </a:avLst>
          </a:prstGeom>
          <a:solidFill>
            <a:srgbClr val="F7ED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g121d56438d8_3_427"/>
          <p:cNvGrpSpPr/>
          <p:nvPr/>
        </p:nvGrpSpPr>
        <p:grpSpPr>
          <a:xfrm>
            <a:off x="1419107" y="582844"/>
            <a:ext cx="203074" cy="248017"/>
            <a:chOff x="7838808" y="2409264"/>
            <a:chExt cx="1390918" cy="1424567"/>
          </a:xfrm>
        </p:grpSpPr>
        <p:sp>
          <p:nvSpPr>
            <p:cNvPr id="415" name="Google Shape;415;g121d56438d8_3_427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g121d56438d8_3_427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121d56438d8_3_427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g121d56438d8_3_427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9" name="Google Shape;419;g121d56438d8_3_427"/>
          <p:cNvGrpSpPr/>
          <p:nvPr/>
        </p:nvGrpSpPr>
        <p:grpSpPr>
          <a:xfrm>
            <a:off x="402132" y="582844"/>
            <a:ext cx="203074" cy="248017"/>
            <a:chOff x="7838808" y="2409264"/>
            <a:chExt cx="1390918" cy="1424567"/>
          </a:xfrm>
        </p:grpSpPr>
        <p:sp>
          <p:nvSpPr>
            <p:cNvPr id="420" name="Google Shape;420;g121d56438d8_3_427"/>
            <p:cNvSpPr/>
            <p:nvPr/>
          </p:nvSpPr>
          <p:spPr>
            <a:xfrm>
              <a:off x="7838808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121d56438d8_3_427"/>
            <p:cNvSpPr/>
            <p:nvPr/>
          </p:nvSpPr>
          <p:spPr>
            <a:xfrm>
              <a:off x="8302447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121d56438d8_3_427"/>
            <p:cNvSpPr/>
            <p:nvPr/>
          </p:nvSpPr>
          <p:spPr>
            <a:xfrm>
              <a:off x="8766086" y="2687831"/>
              <a:ext cx="463500" cy="1146000"/>
            </a:xfrm>
            <a:prstGeom prst="roundRect">
              <a:avLst>
                <a:gd fmla="val 50000" name="adj"/>
              </a:avLst>
            </a:pr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121d56438d8_3_427"/>
            <p:cNvSpPr/>
            <p:nvPr/>
          </p:nvSpPr>
          <p:spPr>
            <a:xfrm>
              <a:off x="7838808" y="2409264"/>
              <a:ext cx="1390918" cy="1002398"/>
            </a:xfrm>
            <a:custGeom>
              <a:rect b="b" l="l" r="r" t="t"/>
              <a:pathLst>
                <a:path extrusionOk="0" h="1442299" w="1390918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4" name="Google Shape;424;g121d56438d8_3_427"/>
          <p:cNvSpPr txBox="1"/>
          <p:nvPr/>
        </p:nvSpPr>
        <p:spPr>
          <a:xfrm>
            <a:off x="1686975" y="242575"/>
            <a:ext cx="577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Arial"/>
              <a:buNone/>
            </a:pP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-KR" sz="2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.이미지 수집 및 전처리 과정</a:t>
            </a:r>
            <a:endParaRPr b="1" i="0" sz="2800" u="none" cap="none" strike="noStrike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5" name="Google Shape;425;g121d56438d8_3_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050" y="3012908"/>
            <a:ext cx="2023230" cy="2659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21d56438d8_3_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5031" y="2995775"/>
            <a:ext cx="1060920" cy="2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121d56438d8_3_4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4550" y="4072799"/>
            <a:ext cx="2848200" cy="206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21d56438d8_3_4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799" y="3427425"/>
            <a:ext cx="2848199" cy="20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21d56438d8_3_427"/>
          <p:cNvSpPr/>
          <p:nvPr/>
        </p:nvSpPr>
        <p:spPr>
          <a:xfrm>
            <a:off x="5868295" y="3613225"/>
            <a:ext cx="691200" cy="737400"/>
          </a:xfrm>
          <a:prstGeom prst="chevron">
            <a:avLst>
              <a:gd fmla="val 50000" name="adj"/>
            </a:avLst>
          </a:prstGeom>
          <a:solidFill>
            <a:srgbClr val="B4A4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21d56438d8_3_427"/>
          <p:cNvSpPr/>
          <p:nvPr/>
        </p:nvSpPr>
        <p:spPr>
          <a:xfrm>
            <a:off x="3293025" y="1012692"/>
            <a:ext cx="444773" cy="458107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121d56438d8_3_427"/>
          <p:cNvSpPr txBox="1"/>
          <p:nvPr/>
        </p:nvSpPr>
        <p:spPr>
          <a:xfrm>
            <a:off x="3881100" y="898350"/>
            <a:ext cx="44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수집과 레이블링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2" name="Google Shape;432;g121d56438d8_3_427"/>
          <p:cNvGrpSpPr/>
          <p:nvPr/>
        </p:nvGrpSpPr>
        <p:grpSpPr>
          <a:xfrm>
            <a:off x="401802" y="-138196"/>
            <a:ext cx="1219966" cy="1269452"/>
            <a:chOff x="3289965" y="3384330"/>
            <a:chExt cx="2532625" cy="2497447"/>
          </a:xfrm>
        </p:grpSpPr>
        <p:sp>
          <p:nvSpPr>
            <p:cNvPr id="433" name="Google Shape;433;g121d56438d8_3_427"/>
            <p:cNvSpPr/>
            <p:nvPr/>
          </p:nvSpPr>
          <p:spPr>
            <a:xfrm flipH="1" rot="-2700000">
              <a:off x="4969059" y="3795659"/>
              <a:ext cx="665272" cy="668373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g121d56438d8_3_427"/>
            <p:cNvSpPr/>
            <p:nvPr/>
          </p:nvSpPr>
          <p:spPr>
            <a:xfrm rot="2700000">
              <a:off x="3534971" y="3790298"/>
              <a:ext cx="627967" cy="631582"/>
            </a:xfrm>
            <a:custGeom>
              <a:rect b="b" l="l" r="r" t="t"/>
              <a:pathLst>
                <a:path extrusionOk="0" h="1734352" w="175857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g121d56438d8_3_427"/>
            <p:cNvSpPr/>
            <p:nvPr/>
          </p:nvSpPr>
          <p:spPr>
            <a:xfrm rot="2700000">
              <a:off x="3678454" y="3770233"/>
              <a:ext cx="1740842" cy="1699782"/>
            </a:xfrm>
            <a:custGeom>
              <a:rect b="b" l="l" r="r" t="t"/>
              <a:pathLst>
                <a:path extrusionOk="0" h="1698837" w="1739874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g121d56438d8_3_427"/>
            <p:cNvSpPr/>
            <p:nvPr/>
          </p:nvSpPr>
          <p:spPr>
            <a:xfrm rot="2700000">
              <a:off x="3645149" y="3760631"/>
              <a:ext cx="1787078" cy="1744845"/>
            </a:xfrm>
            <a:custGeom>
              <a:rect b="b" l="l" r="r" t="t"/>
              <a:pathLst>
                <a:path extrusionOk="0" h="1743875" w="178608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g121d56438d8_3_427"/>
            <p:cNvSpPr/>
            <p:nvPr/>
          </p:nvSpPr>
          <p:spPr>
            <a:xfrm rot="2700000">
              <a:off x="4439634" y="5178886"/>
              <a:ext cx="236103" cy="225741"/>
            </a:xfrm>
            <a:custGeom>
              <a:rect b="b" l="l" r="r" t="t"/>
              <a:pathLst>
                <a:path extrusionOk="0" h="1596230" w="1669501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g121d56438d8_3_427"/>
            <p:cNvSpPr/>
            <p:nvPr/>
          </p:nvSpPr>
          <p:spPr>
            <a:xfrm rot="2700000">
              <a:off x="3480575" y="3785045"/>
              <a:ext cx="629133" cy="634394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g121d56438d8_3_427"/>
            <p:cNvSpPr/>
            <p:nvPr/>
          </p:nvSpPr>
          <p:spPr>
            <a:xfrm flipH="1" rot="-2700000">
              <a:off x="5016333" y="3792070"/>
              <a:ext cx="666507" cy="671349"/>
            </a:xfrm>
            <a:custGeom>
              <a:rect b="b" l="l" r="r" t="t"/>
              <a:pathLst>
                <a:path extrusionOk="0" h="1742075" w="1761838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" name="Google Shape;440;g121d56438d8_3_427"/>
            <p:cNvSpPr/>
            <p:nvPr/>
          </p:nvSpPr>
          <p:spPr>
            <a:xfrm>
              <a:off x="4220471" y="4716837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1" name="Google Shape;441;g121d56438d8_3_427"/>
            <p:cNvSpPr/>
            <p:nvPr/>
          </p:nvSpPr>
          <p:spPr>
            <a:xfrm>
              <a:off x="4752753" y="4723996"/>
              <a:ext cx="121200" cy="12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42" name="Google Shape;442;g121d56438d8_3_4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7525" y="2157687"/>
            <a:ext cx="52321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21d56438d8_3_427"/>
          <p:cNvSpPr txBox="1"/>
          <p:nvPr/>
        </p:nvSpPr>
        <p:spPr>
          <a:xfrm>
            <a:off x="605200" y="1899125"/>
            <a:ext cx="221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Hub 이미지</a:t>
            </a:r>
            <a:endParaRPr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</a:t>
            </a:r>
            <a:r>
              <a:rPr b="1"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200,000장</a:t>
            </a:r>
            <a:r>
              <a:rPr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121d56438d8_3_427"/>
          <p:cNvSpPr txBox="1"/>
          <p:nvPr/>
        </p:nvSpPr>
        <p:spPr>
          <a:xfrm>
            <a:off x="2938875" y="2331675"/>
            <a:ext cx="233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유의미한 이미지 </a:t>
            </a:r>
            <a:endParaRPr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3,000장</a:t>
            </a:r>
            <a:r>
              <a:rPr lang="ko-KR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추출 성공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5" name="Google Shape;445;g121d56438d8_3_4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58063" y="4031573"/>
            <a:ext cx="597175" cy="5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21d56438d8_3_427"/>
          <p:cNvSpPr/>
          <p:nvPr/>
        </p:nvSpPr>
        <p:spPr>
          <a:xfrm>
            <a:off x="11601809" y="6204511"/>
            <a:ext cx="429593" cy="442472"/>
          </a:xfrm>
          <a:custGeom>
            <a:rect b="b" l="l" r="r" t="t"/>
            <a:pathLst>
              <a:path extrusionOk="0" h="625402" w="607199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B4A486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121d56438d8_3_427"/>
          <p:cNvSpPr txBox="1"/>
          <p:nvPr/>
        </p:nvSpPr>
        <p:spPr>
          <a:xfrm>
            <a:off x="7115050" y="1882550"/>
            <a:ext cx="4418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yolov5 객체 인식을 통한 이미지 자르기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모델성능 및 시간 관계로 따로 만드는 작업 계속진행</a:t>
            </a:r>
            <a:endParaRPr b="1" sz="1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2017-12-29T02:19:49.000</dcterms:created>
  <dc:creator>canonnam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