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257" r:id="rId4"/>
    <p:sldId id="293" r:id="rId5"/>
    <p:sldId id="274" r:id="rId6"/>
    <p:sldId id="285" r:id="rId7"/>
    <p:sldId id="291" r:id="rId8"/>
    <p:sldId id="292" r:id="rId9"/>
    <p:sldId id="258" r:id="rId10"/>
    <p:sldId id="275" r:id="rId11"/>
    <p:sldId id="276" r:id="rId12"/>
    <p:sldId id="268" r:id="rId13"/>
    <p:sldId id="272" r:id="rId14"/>
    <p:sldId id="265" r:id="rId15"/>
    <p:sldId id="287" r:id="rId16"/>
    <p:sldId id="269" r:id="rId17"/>
    <p:sldId id="288" r:id="rId18"/>
    <p:sldId id="271" r:id="rId19"/>
    <p:sldId id="295" r:id="rId20"/>
    <p:sldId id="270" r:id="rId21"/>
    <p:sldId id="290" r:id="rId22"/>
    <p:sldId id="294" r:id="rId23"/>
    <p:sldId id="289" r:id="rId24"/>
    <p:sldId id="277" r:id="rId25"/>
    <p:sldId id="259" r:id="rId26"/>
    <p:sldId id="296" r:id="rId27"/>
    <p:sldId id="260" r:id="rId28"/>
    <p:sldId id="280" r:id="rId29"/>
    <p:sldId id="279" r:id="rId30"/>
    <p:sldId id="281" r:id="rId31"/>
    <p:sldId id="282" r:id="rId32"/>
    <p:sldId id="283" r:id="rId33"/>
    <p:sldId id="284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2182" autoAdjust="0"/>
  </p:normalViewPr>
  <p:slideViewPr>
    <p:cSldViewPr snapToGrid="0">
      <p:cViewPr varScale="1">
        <p:scale>
          <a:sx n="152" d="100"/>
          <a:sy n="152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316B-69B5-448D-B363-5EC3E996C65B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196A3-9E4F-46BD-820B-4865D19D4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이 프로젝트에서는 을 목표로 선정하였으며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가지의 </a:t>
            </a:r>
            <a:r>
              <a:rPr lang="en-US" altLang="ko-KR" sz="1200" dirty="0" err="1" smtClean="0"/>
              <a:t>Maching</a:t>
            </a:r>
            <a:r>
              <a:rPr lang="en-US" altLang="ko-KR" sz="1200" dirty="0" smtClean="0"/>
              <a:t> Learning Model</a:t>
            </a:r>
            <a:r>
              <a:rPr lang="ko-KR" altLang="en-US" sz="1200" dirty="0" smtClean="0"/>
              <a:t>을 통하여 각 모델의 성능을 비교하고자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전처리된</a:t>
            </a:r>
            <a:r>
              <a:rPr lang="ko-KR" altLang="en-US" sz="1200" dirty="0" smtClean="0"/>
              <a:t> 채팅데이터를 활용하여 질문 분류 예측 모델을 </a:t>
            </a:r>
            <a:r>
              <a:rPr lang="ko-KR" altLang="en-US" sz="1200" dirty="0" err="1" smtClean="0"/>
              <a:t>만듬</a:t>
            </a:r>
            <a:endParaRPr lang="ko-KR" altLang="en-US" sz="1200" dirty="0" smtClean="0"/>
          </a:p>
          <a:p>
            <a:r>
              <a:rPr lang="ko-KR" altLang="en-US" sz="1200" dirty="0" smtClean="0"/>
              <a:t>이용자의 채팅 내용을 통해 이용자의 채팅이 질문인지 아닌지를 예측하여 이용자의 의도를 파악하는 것</a:t>
            </a:r>
          </a:p>
          <a:p>
            <a:r>
              <a:rPr lang="ko-KR" altLang="en-US" sz="1200" dirty="0" smtClean="0"/>
              <a:t>따라서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모델의 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feature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이용자 채팅 내용이 되겠고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모델의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label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질문 여부가 되겠습니다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196A3-9E4F-46BD-820B-4865D19D41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5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0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E923-E396-499C-A69E-1A08C60C548D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35A6-57DE-4857-8AB1-E8775457D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249665" cy="43660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363363" y="3429000"/>
            <a:ext cx="94652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14919" y="2465457"/>
            <a:ext cx="6962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시간대별 응답률 분석</a:t>
            </a:r>
          </a:p>
        </p:txBody>
      </p:sp>
    </p:spTree>
    <p:extLst>
      <p:ext uri="{BB962C8B-B14F-4D97-AF65-F5344CB8AC3E}">
        <p14:creationId xmlns:p14="http://schemas.microsoft.com/office/powerpoint/2010/main" val="30552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22717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5153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1-3.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(Month)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따른 일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(Day)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별 유입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09" y="2086258"/>
            <a:ext cx="5400000" cy="21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7" y="2086258"/>
            <a:ext cx="5400000" cy="21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09" y="4246258"/>
            <a:ext cx="5400000" cy="216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7" y="4246258"/>
            <a:ext cx="54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22717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3198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1-4.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127" y="2098156"/>
            <a:ext cx="94042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평균적으로 </a:t>
            </a:r>
            <a:r>
              <a:rPr lang="ko-KR" altLang="en-US" sz="1400" b="1" dirty="0" smtClean="0">
                <a:effectLst/>
              </a:rPr>
              <a:t>월요일</a:t>
            </a:r>
            <a:r>
              <a:rPr lang="ko-KR" altLang="en-US" sz="1400" dirty="0" smtClean="0"/>
              <a:t>에 유입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이탈이 활발한 것을 확인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주말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요일의 경우 </a:t>
            </a:r>
            <a:r>
              <a:rPr lang="ko-KR" altLang="en-US" sz="1400" b="1" u="sng" dirty="0" smtClean="0">
                <a:effectLst/>
              </a:rPr>
              <a:t>유입</a:t>
            </a:r>
            <a:r>
              <a:rPr lang="en-US" altLang="ko-KR" sz="1400" b="1" u="sng" dirty="0" smtClean="0">
                <a:effectLst/>
              </a:rPr>
              <a:t>/</a:t>
            </a:r>
            <a:r>
              <a:rPr lang="ko-KR" altLang="en-US" sz="1400" b="1" u="sng" dirty="0" smtClean="0">
                <a:effectLst/>
              </a:rPr>
              <a:t>이탈 인원이 확연히 감소</a:t>
            </a:r>
            <a:endParaRPr lang="ko-KR" altLang="en-US" sz="14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3025115"/>
            <a:ext cx="90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갯수를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활동량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월별 전체 활동량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128" y="2098156"/>
            <a:ext cx="39285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12</a:t>
            </a:r>
            <a:r>
              <a:rPr lang="ko-KR" altLang="en-US" sz="1400" dirty="0" smtClean="0"/>
              <a:t>월의 경우 기간의 차이로 인해 적게 나타남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전체적으로 비슷한 활동량을 보임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12" y="1446226"/>
            <a:ext cx="6300000" cy="25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12" y="4121708"/>
            <a:ext cx="6300000" cy="252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2577" y="3550044"/>
            <a:ext cx="2916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전체 활동량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4128" y="4046969"/>
            <a:ext cx="39285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주중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활동이 활발하게 일어남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주말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활동량이 미비함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갯수를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활동량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2916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2-3.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월별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활동량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128" y="2098156"/>
            <a:ext cx="474915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전체적으로 주중에 공통적으로 활발하게 활동하는 것으로 나타남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그러나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요일에 활발하다는 결론은 내지 못함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7" y="4328220"/>
            <a:ext cx="3806041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87" y="1422931"/>
            <a:ext cx="5684169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5" y="4328220"/>
            <a:ext cx="3806041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81" y="4328220"/>
            <a:ext cx="380604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2" y="2850383"/>
            <a:ext cx="540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69" y="2850383"/>
            <a:ext cx="5400000" cy="216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577" y="888391"/>
            <a:ext cx="2050561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CASE : December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4128" y="1543279"/>
            <a:ext cx="7142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월의 경우 데이터가 </a:t>
            </a:r>
            <a:r>
              <a:rPr lang="en-US" altLang="ko-KR" sz="1400" dirty="0" smtClean="0"/>
              <a:t>23-12-02</a:t>
            </a:r>
            <a:r>
              <a:rPr lang="ko-KR" altLang="en-US" sz="1400" dirty="0" smtClean="0"/>
              <a:t>까지 존재하여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 수가 낮음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683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갯수를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활동량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2-4.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시간대별 활동량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127" y="2098156"/>
            <a:ext cx="7337971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활동시간</a:t>
            </a:r>
            <a:r>
              <a:rPr lang="en-US" altLang="ko-KR" sz="1400" dirty="0"/>
              <a:t>(9</a:t>
            </a:r>
            <a:r>
              <a:rPr lang="ko-KR" altLang="en-US" sz="1400" dirty="0"/>
              <a:t>시</a:t>
            </a:r>
            <a:r>
              <a:rPr lang="en-US" altLang="ko-KR" sz="1400" dirty="0" smtClean="0"/>
              <a:t>~18</a:t>
            </a:r>
            <a:r>
              <a:rPr lang="ko-KR" altLang="en-US" sz="1400" dirty="0" smtClean="0"/>
              <a:t>시</a:t>
            </a:r>
            <a:r>
              <a:rPr lang="en-US" altLang="ko-KR" sz="1400" dirty="0"/>
              <a:t>) </a:t>
            </a:r>
            <a:r>
              <a:rPr lang="ko-KR" altLang="en-US" sz="1400" dirty="0"/>
              <a:t>내 </a:t>
            </a:r>
            <a:r>
              <a:rPr lang="ko-KR" altLang="en-US" sz="1400" dirty="0" smtClean="0"/>
              <a:t>커뮤니케이션에 활발하게 일어남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특히</a:t>
            </a:r>
            <a:r>
              <a:rPr lang="en-US" altLang="ko-KR" sz="1400" dirty="0" smtClean="0"/>
              <a:t>, 15~17</a:t>
            </a:r>
            <a:r>
              <a:rPr lang="ko-KR" altLang="en-US" sz="1400" dirty="0" smtClean="0"/>
              <a:t>시 가장 높은 분포를 보임</a:t>
            </a:r>
            <a:endParaRPr lang="en-US" altLang="ko-KR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4" y="3132023"/>
            <a:ext cx="97306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195438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참여자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77" y="1638369"/>
            <a:ext cx="2505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3-1.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참여 여부 판단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70" y="1199321"/>
            <a:ext cx="6300000" cy="25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4128" y="2098156"/>
            <a:ext cx="3928508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채팅방</a:t>
            </a:r>
            <a:r>
              <a:rPr lang="ko-KR" altLang="en-US" sz="1400" dirty="0" smtClean="0"/>
              <a:t> 내 채팅에 참여한 사람과 참여하지 않은 사람의 비율을 파악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참여자의 경우 </a:t>
            </a:r>
            <a:r>
              <a:rPr lang="en-US" altLang="ko-KR" sz="1400" dirty="0" smtClean="0"/>
              <a:t>317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(65%), </a:t>
            </a:r>
            <a:r>
              <a:rPr lang="ko-KR" altLang="en-US" sz="1400" dirty="0" err="1" smtClean="0"/>
              <a:t>미참여자의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167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(35%)</a:t>
            </a:r>
            <a:r>
              <a:rPr lang="ko-KR" altLang="en-US" sz="1400" dirty="0" smtClean="0"/>
              <a:t>으로 나타남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2577" y="3550044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3-2.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 참여 여부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4128" y="4046969"/>
            <a:ext cx="392850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요일별</a:t>
            </a:r>
            <a:r>
              <a:rPr lang="ko-KR" altLang="en-US" sz="1400" dirty="0" smtClean="0"/>
              <a:t> 채팅 참여자 수 파악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채팅 참여의 경우 주중에서도 화요일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수요일에 특히 활동이 많은 것을 확인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70" y="3928372"/>
            <a:ext cx="63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195438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참여자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77" y="1638369"/>
            <a:ext cx="2436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3-3.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직군별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참여자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127" y="2098156"/>
            <a:ext cx="5051971" cy="33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직군 분류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 가공 진행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98" y="2732679"/>
            <a:ext cx="5851166" cy="3400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74" y="2552878"/>
            <a:ext cx="2830876" cy="37183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04586" y="2098156"/>
            <a:ext cx="54341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대학생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데이터분석가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마케터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직군 </a:t>
            </a:r>
            <a:r>
              <a:rPr lang="ko-KR" altLang="en-US" sz="1400" dirty="0"/>
              <a:t>순으로 많은 참여자가 분포</a:t>
            </a:r>
          </a:p>
        </p:txBody>
      </p:sp>
    </p:spTree>
    <p:extLst>
      <p:ext uri="{BB962C8B-B14F-4D97-AF65-F5344CB8AC3E}">
        <p14:creationId xmlns:p14="http://schemas.microsoft.com/office/powerpoint/2010/main" val="34082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195438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참여자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77" y="1638369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3-4.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참여자 별 대화내용 수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128" y="2098156"/>
            <a:ext cx="7599228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채팅수가 많은 </a:t>
            </a:r>
            <a:r>
              <a:rPr lang="en-US" altLang="ko-KR" sz="1400" dirty="0" smtClean="0"/>
              <a:t>Top20</a:t>
            </a:r>
            <a:r>
              <a:rPr lang="ko-KR" altLang="en-US" sz="1400" dirty="0" smtClean="0"/>
              <a:t>의 채팅 수를 막대그래프로 표현</a:t>
            </a:r>
            <a:endParaRPr lang="ko-KR" altLang="en-US" sz="1400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2822183"/>
            <a:ext cx="93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195438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참여자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77" y="1638369"/>
            <a:ext cx="2436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3-5. 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경력별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참여자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128" y="2098156"/>
            <a:ext cx="4351327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대학생의 경우</a:t>
            </a:r>
            <a:r>
              <a:rPr lang="en-US" altLang="ko-KR" sz="1400" dirty="0" smtClean="0"/>
              <a:t>, 0</a:t>
            </a:r>
            <a:r>
              <a:rPr lang="ko-KR" altLang="en-US" sz="1400" dirty="0" err="1" smtClean="0"/>
              <a:t>년차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가정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경력이 높아질수록 대화자의 수가 적어짐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전체 대화의 </a:t>
            </a:r>
            <a:r>
              <a:rPr lang="en-US" altLang="ko-KR" sz="1400" dirty="0" smtClean="0"/>
              <a:t>33%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err="1" smtClean="0"/>
              <a:t>년차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신입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이뤄지며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인원 대비 대화 참여율은 </a:t>
            </a:r>
            <a:r>
              <a:rPr lang="en-US" altLang="ko-KR" sz="1400" dirty="0" smtClean="0"/>
              <a:t>10</a:t>
            </a:r>
            <a:r>
              <a:rPr lang="ko-KR" altLang="en-US" sz="1400" dirty="0" err="1" smtClean="0"/>
              <a:t>년차가</a:t>
            </a:r>
            <a:r>
              <a:rPr lang="ko-KR" altLang="en-US" sz="1400" dirty="0" smtClean="0"/>
              <a:t> 가장 높게 나타남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64" y="1882522"/>
            <a:ext cx="5836598" cy="43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092" y="11533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6" y="1660692"/>
            <a:ext cx="3505689" cy="35247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57304" y="1791320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무슨 주제로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7304" y="2708016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57304" y="4541409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키워드를 내세워야 알맞은 답변을 받을 수 있을까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57304" y="3624712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키워드로 질문을 하면 좋을까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249299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이탈자 채팅 여부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16" y="3917420"/>
            <a:ext cx="5760000" cy="28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16" y="1184051"/>
            <a:ext cx="5850000" cy="2340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577" y="1638369"/>
            <a:ext cx="2916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4-1.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이탈자 채팅 횟수를 파악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4128" y="2098156"/>
            <a:ext cx="402734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이탈자 중 채팅 참여자 수 및 비율을 그래프로 표현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이탈자 중 채팅에 참여했던 인원 파악 </a:t>
            </a:r>
            <a:r>
              <a:rPr lang="en-US" altLang="ko-KR" sz="1400" dirty="0" smtClean="0"/>
              <a:t>: 14</a:t>
            </a:r>
            <a:r>
              <a:rPr lang="ko-KR" altLang="en-US" sz="1400" dirty="0" smtClean="0"/>
              <a:t>명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이탈자 중 채팅 참여비율은 전체 </a:t>
            </a:r>
            <a:r>
              <a:rPr lang="en-US" altLang="ko-KR" sz="1400" dirty="0" smtClean="0"/>
              <a:t>127</a:t>
            </a:r>
            <a:r>
              <a:rPr lang="ko-KR" altLang="en-US" sz="1400" dirty="0" smtClean="0"/>
              <a:t>명 중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(11%)</a:t>
            </a:r>
            <a:r>
              <a:rPr lang="ko-KR" altLang="en-US" sz="1400" dirty="0" smtClean="0"/>
              <a:t>로 확인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2577" y="4093293"/>
            <a:ext cx="4148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-2.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이탈자 중 채팅 참여자의 채팅 수 확인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4128" y="4590218"/>
            <a:ext cx="392850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가장 많이 </a:t>
            </a:r>
            <a:r>
              <a:rPr lang="ko-KR" altLang="en-US" sz="1400" dirty="0" err="1" smtClean="0"/>
              <a:t>채팅한</a:t>
            </a:r>
            <a:r>
              <a:rPr lang="ko-KR" altLang="en-US" sz="1400" dirty="0" smtClean="0"/>
              <a:t> 이탈자의 경우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건으로 나타남</a:t>
            </a:r>
          </a:p>
        </p:txBody>
      </p:sp>
    </p:spTree>
    <p:extLst>
      <p:ext uri="{BB962C8B-B14F-4D97-AF65-F5344CB8AC3E}">
        <p14:creationId xmlns:p14="http://schemas.microsoft.com/office/powerpoint/2010/main" val="7480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256031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답변 키워드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577" y="1638369"/>
            <a:ext cx="4663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내 키워드 빈도 수 상위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22159" y="1638369"/>
            <a:ext cx="4395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질문자의 최초 질문 키워드 빈도 수 상위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2576" y="5419180"/>
            <a:ext cx="1069741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이벤트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‘, ’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단어의 경우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전체 채팅과 질문자의 채팅에서 두드러지게 나타남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질문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답변을 구분하는 키워드로는 적절하지 않다고 판단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33" y="2372202"/>
            <a:ext cx="3626406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7" y="2372202"/>
            <a:ext cx="362640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2577" y="888391"/>
            <a:ext cx="256031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답변 키워드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2577" y="1638369"/>
            <a:ext cx="2231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5-3.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시간대별 답변 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4128" y="2098156"/>
            <a:ext cx="3879221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활동시간</a:t>
            </a:r>
            <a:r>
              <a:rPr lang="en-US" altLang="ko-KR" sz="1400" dirty="0" smtClean="0"/>
              <a:t>(9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~20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내 일반적으로 답변이 활발히 일어남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, 15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시에 가장 많은 답변을 받음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채팅 활동량과 답변 수를 비교하였을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오전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오후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10%)</a:t>
            </a:r>
            <a:r>
              <a:rPr lang="ko-KR" altLang="en-US" sz="1400" dirty="0" smtClean="0"/>
              <a:t>를 차지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54" y="1211892"/>
            <a:ext cx="5899524" cy="32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89" y="4407265"/>
            <a:ext cx="6811439" cy="22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258107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05344" y="3136613"/>
            <a:ext cx="6862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with Machine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6" y="1660692"/>
            <a:ext cx="3505689" cy="35247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57304" y="1791320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무슨 주제로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7304" y="2708016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57304" y="4541409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키워드를 내세워야 알맞은 답변을 받을 수 있을까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06582"/>
            <a:ext cx="12192000" cy="615141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57304" y="3624712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키워드로 질문을 하면 좋을까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2577" y="881465"/>
            <a:ext cx="694421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GOAL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61521" y="1283819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1521" y="881464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269" y="1477375"/>
            <a:ext cx="10610352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77" y="2255872"/>
            <a:ext cx="12041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ML Model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61521" y="2658226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1521" y="2255871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16998" y="3039781"/>
            <a:ext cx="2340000" cy="234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(RF)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91014" y="3039781"/>
            <a:ext cx="2340000" cy="234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(LR)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165030" y="3039781"/>
            <a:ext cx="2340000" cy="2340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Support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Vector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</a:p>
          <a:p>
            <a:pPr algn="ctr"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(SVM)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8" name="꺾인 연결선 17"/>
          <p:cNvCxnSpPr>
            <a:stCxn id="14" idx="4"/>
            <a:endCxn id="16" idx="4"/>
          </p:cNvCxnSpPr>
          <p:nvPr/>
        </p:nvCxnSpPr>
        <p:spPr>
          <a:xfrm rot="16200000" flipH="1">
            <a:off x="5961014" y="2005765"/>
            <a:ext cx="12700" cy="6748032"/>
          </a:xfrm>
          <a:prstGeom prst="bentConnector3">
            <a:avLst>
              <a:gd name="adj1" fmla="val 2922079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4"/>
          </p:cNvCxnSpPr>
          <p:nvPr/>
        </p:nvCxnSpPr>
        <p:spPr>
          <a:xfrm flipH="1">
            <a:off x="5955475" y="5379781"/>
            <a:ext cx="5539" cy="81913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45052" y="6205270"/>
            <a:ext cx="3844623" cy="45678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Compare Model Performance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7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03501" y="4512656"/>
            <a:ext cx="3100220" cy="2010751"/>
          </a:xfrm>
          <a:prstGeom prst="roundRect">
            <a:avLst>
              <a:gd name="adj" fmla="val 7373"/>
            </a:avLst>
          </a:prstGeom>
          <a:solidFill>
            <a:schemeClr val="bg2"/>
          </a:solidFill>
          <a:ln w="190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2577" y="881465"/>
            <a:ext cx="178125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Preprocessing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61521" y="1283819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1521" y="881464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1309" y="1722403"/>
            <a:ext cx="1052806" cy="1448311"/>
          </a:xfrm>
          <a:prstGeom prst="roundRect">
            <a:avLst>
              <a:gd name="adj" fmla="val 1208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TXT</a:t>
            </a:r>
            <a:endParaRPr lang="ko-KR" altLang="en-US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2993" y="1722402"/>
            <a:ext cx="1947182" cy="1448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9054" y="1722401"/>
            <a:ext cx="2084120" cy="1448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불용어</a:t>
            </a:r>
            <a:r>
              <a:rPr lang="ko-KR" altLang="en-US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</a:t>
            </a:r>
            <a:endParaRPr lang="en-US" altLang="ko-KR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Stopwords</a:t>
            </a:r>
            <a:r>
              <a:rPr lang="en-US" altLang="ko-KR" sz="14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6197" y="3271655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Text Preprocessing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6734" y="3277592"/>
            <a:ext cx="147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Tokenization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27886" y="3277592"/>
            <a:ext cx="22516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Bag of Words(</a:t>
            </a:r>
            <a:r>
              <a:rPr lang="en-US" altLang="ko-KR" dirty="0" err="1" smtClean="0"/>
              <a:t>BoW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2073554" y="2132268"/>
            <a:ext cx="720000" cy="628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9823227" y="2345378"/>
            <a:ext cx="860961" cy="860961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099614" y="2132268"/>
            <a:ext cx="720000" cy="628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8374078" y="2132268"/>
            <a:ext cx="1158245" cy="6287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37072" y="327759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Document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659347" y="4762006"/>
            <a:ext cx="4873306" cy="1410807"/>
            <a:chOff x="2408522" y="4762006"/>
            <a:chExt cx="4873306" cy="1410807"/>
          </a:xfrm>
          <a:solidFill>
            <a:srgbClr val="002060"/>
          </a:solidFill>
        </p:grpSpPr>
        <p:sp>
          <p:nvSpPr>
            <p:cNvPr id="29" name="타원 28"/>
            <p:cNvSpPr/>
            <p:nvPr/>
          </p:nvSpPr>
          <p:spPr>
            <a:xfrm>
              <a:off x="2408522" y="4762006"/>
              <a:ext cx="1310914" cy="1310914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X</a:t>
              </a:r>
              <a:endPara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 rot="14700000">
              <a:off x="4248742" y="4945378"/>
              <a:ext cx="269156" cy="543390"/>
            </a:xfrm>
            <a:prstGeom prst="downArrow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1" name="아래쪽 화살표 30"/>
            <p:cNvSpPr/>
            <p:nvPr/>
          </p:nvSpPr>
          <p:spPr>
            <a:xfrm rot="18000000">
              <a:off x="4229325" y="5498733"/>
              <a:ext cx="269156" cy="543390"/>
            </a:xfrm>
            <a:prstGeom prst="downArrow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20175" y="4798931"/>
              <a:ext cx="2361653" cy="4939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Question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20175" y="5678903"/>
              <a:ext cx="2361653" cy="4939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Nonquestion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177922" y="623133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33910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5" y="1603533"/>
            <a:ext cx="5423175" cy="180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22577" y="3714928"/>
            <a:ext cx="1723549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 결과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44128" y="4174715"/>
            <a:ext cx="39285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Accuracy : 0.86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Precision : 1.00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Recall : 0.11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F1 score : 0.20</a:t>
            </a:r>
            <a:endParaRPr lang="ko-KR" altLang="en-US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422733" y="1603533"/>
            <a:ext cx="20409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44284" y="2063320"/>
            <a:ext cx="541416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모델 평가결과를 살펴보면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모델이 지나치게 질문이 아닌 것</a:t>
            </a:r>
            <a:r>
              <a:rPr lang="en-US" altLang="ko-KR" sz="1400" dirty="0"/>
              <a:t>(0)</a:t>
            </a:r>
            <a:r>
              <a:rPr lang="ko-KR" altLang="en-US" sz="1400" dirty="0" smtClean="0"/>
              <a:t>으로만 예측하는 경향을 보임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따라서 질문이 아닌 것을 잘 예측하지만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질문인 것에 대한 예측 정확도가 매우 낮게 나타남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b="1" u="sng" dirty="0" smtClean="0"/>
              <a:t>샘플데이터의 클래스 불균형</a:t>
            </a:r>
            <a:r>
              <a:rPr lang="ko-KR" altLang="en-US" sz="1400" dirty="0" smtClean="0"/>
              <a:t>으로 인한 문제로 보임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8" y="3624939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33910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4128" y="4174715"/>
            <a:ext cx="39285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Accuracy : 0.84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Precision : 0.84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Recall : 0.80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F1 score : 0.82</a:t>
            </a:r>
            <a:endParaRPr lang="ko-KR" altLang="en-US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91886" y="163836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1:1 sampling</a:t>
            </a:r>
            <a:endParaRPr lang="ko-KR" altLang="en-US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2577" y="3714928"/>
            <a:ext cx="1723549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 결과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733" y="1603533"/>
            <a:ext cx="20409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44284" y="2063320"/>
            <a:ext cx="541416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모델이 ‘질문’ 케이스와 ‘질문이 아닌’ 케이스를 모두 적당히 잘 맞춘 것을 확인</a:t>
            </a:r>
            <a:endParaRPr lang="en-US" altLang="ko-KR" sz="14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7" y="2897919"/>
            <a:ext cx="4320000" cy="288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092944"/>
            <a:ext cx="56021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33910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2577" y="1638369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4127" y="2098156"/>
            <a:ext cx="88817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학습된 </a:t>
            </a:r>
            <a:r>
              <a:rPr lang="en-US" altLang="ko-KR" sz="1400" dirty="0" smtClean="0"/>
              <a:t>Logistic Regression </a:t>
            </a:r>
            <a:r>
              <a:rPr lang="ko-KR" altLang="en-US" sz="1400" dirty="0" smtClean="0"/>
              <a:t>모델을 이용하여 키워드 추출</a:t>
            </a: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질문</a:t>
            </a:r>
            <a:r>
              <a:rPr lang="ko-KR" altLang="en-US" sz="1400" dirty="0"/>
              <a:t>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질문이 아닌 키워드를 추출하기 위해 먼저 </a:t>
            </a:r>
            <a:r>
              <a:rPr lang="en-US" altLang="ko-KR" sz="1400" dirty="0" smtClean="0"/>
              <a:t>Logistic Regression </a:t>
            </a:r>
            <a:r>
              <a:rPr lang="ko-KR" altLang="en-US" sz="1400" dirty="0" smtClean="0"/>
              <a:t>모델에 각 단어의 </a:t>
            </a:r>
            <a:r>
              <a:rPr lang="en-US" altLang="ko-KR" sz="1400" dirty="0" err="1" smtClean="0"/>
              <a:t>coeficient</a:t>
            </a:r>
            <a:r>
              <a:rPr lang="ko-KR" altLang="en-US" sz="1400" dirty="0" smtClean="0"/>
              <a:t>를 확인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59919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092" y="115330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2577" y="2355331"/>
            <a:ext cx="1069524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1521" y="275768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1521" y="235533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3394" y="2993357"/>
            <a:ext cx="6994309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데이터리안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데이터 분석 정보 </a:t>
            </a:r>
            <a:r>
              <a:rPr lang="ko-KR" altLang="en-US" sz="1400" dirty="0" err="1" smtClean="0"/>
              <a:t>공유방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(2023-08-13 ~ 2023-12-03)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6,000 rows+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72" y="2746592"/>
            <a:ext cx="4965862" cy="21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22577" y="881465"/>
            <a:ext cx="694421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GOAL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61521" y="1283819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1521" y="881464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5269" y="1477375"/>
            <a:ext cx="10610352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시간대별로 응답률을 분석하여 정보를 더욱 효율적으로 얻는 전략 수립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577" y="4952331"/>
            <a:ext cx="106952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PIPE LINE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61521" y="535468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1521" y="495233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878" y="5611092"/>
            <a:ext cx="2291687" cy="6353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</a:p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Preprocessing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8834" y="5611092"/>
            <a:ext cx="2291687" cy="6353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EDA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03790" y="5611092"/>
            <a:ext cx="2291687" cy="6353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68747" y="5611092"/>
            <a:ext cx="2291687" cy="6353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Conclusion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040083" y="5676406"/>
            <a:ext cx="362198" cy="5700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967074" y="5676406"/>
            <a:ext cx="362198" cy="5700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8969995" y="5676406"/>
            <a:ext cx="362198" cy="5700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33910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2577" y="1638369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4127" y="2098156"/>
            <a:ext cx="8881763" cy="33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단어로 변환하여 ‘질문 키워드 리스트’와 ‘질문이 아닌 키워드 리스트’의 </a:t>
            </a:r>
            <a:r>
              <a:rPr lang="en-US" altLang="ko-KR" sz="1400" dirty="0" smtClean="0"/>
              <a:t>Top 20 </a:t>
            </a:r>
            <a:r>
              <a:rPr lang="ko-KR" altLang="en-US" sz="1400" dirty="0" smtClean="0"/>
              <a:t>단어를 출력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28" y="2845889"/>
            <a:ext cx="2896552" cy="28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07" y="2845889"/>
            <a:ext cx="289655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34740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Support Vector Machine(SVM)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577" y="3714928"/>
            <a:ext cx="1723549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 결과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44128" y="4174715"/>
            <a:ext cx="39285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Accuracy : 0.79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Precision : 0.78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Recall : 0.76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F1 score : 0.77</a:t>
            </a:r>
            <a:endParaRPr lang="ko-KR" altLang="en-US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422733" y="1603533"/>
            <a:ext cx="20409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5" y="1603533"/>
            <a:ext cx="4772728" cy="1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7" y="2894695"/>
            <a:ext cx="4320000" cy="288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44284" y="2063320"/>
            <a:ext cx="541416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모델이 ‘질문’ 케이스와 ‘질문이 아닌’ 케이스를 모두 적당히 잘 맞춘 것을 확인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48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5" y="1603533"/>
            <a:ext cx="5316456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29101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 (RF)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577" y="3714928"/>
            <a:ext cx="1723549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 결과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44128" y="4174715"/>
            <a:ext cx="39285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Accuracy : 0.85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Precision : 0.87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Recall : 0.78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F1 score : 0.82</a:t>
            </a:r>
            <a:endParaRPr lang="ko-KR" altLang="en-US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422733" y="1603533"/>
            <a:ext cx="204094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7" y="2897919"/>
            <a:ext cx="4320000" cy="288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44284" y="2063320"/>
            <a:ext cx="541416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모델이 ‘질문’ 케이스와 ‘질문이 아닌’ 케이스를 모두 적당히 잘 맞춘 것을 확인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068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01.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 구분 및 키워드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577" y="888391"/>
            <a:ext cx="2579552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Performance Analysis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7" y="1591048"/>
            <a:ext cx="5420125" cy="14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00" y="3102423"/>
            <a:ext cx="6000000" cy="360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2577" y="1638369"/>
            <a:ext cx="1074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44128" y="2098156"/>
            <a:ext cx="392850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선정 모델 중 </a:t>
            </a:r>
            <a:r>
              <a:rPr lang="en-US" altLang="ko-KR" sz="1400" dirty="0" smtClean="0"/>
              <a:t>RF(Random Forest)</a:t>
            </a:r>
            <a:r>
              <a:rPr lang="ko-KR" altLang="en-US" sz="1400" dirty="0" smtClean="0"/>
              <a:t>모델이 가장 높은 성능으로 나타남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74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4257304" y="3624712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키워드로 질문을 하면 좋을까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092" y="115330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02.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 별 응답률 예측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6" y="1660692"/>
            <a:ext cx="3505689" cy="352474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57304" y="1791320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무슨 주제로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7304" y="2708016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이야기를 할까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06582"/>
            <a:ext cx="12192000" cy="6151418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57304" y="4541409"/>
            <a:ext cx="7200000" cy="540000"/>
          </a:xfrm>
          <a:prstGeom prst="roundRect">
            <a:avLst>
              <a:gd name="adj" fmla="val 692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키워드를 내세워야 알맞은 답변을 받을 수 있을까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1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02.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 별 응답률 예측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2577" y="881465"/>
            <a:ext cx="694421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GOAL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61521" y="1283819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1521" y="881464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269" y="1477375"/>
            <a:ext cx="10610352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키워드로 질문하면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응답받을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있을까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77" y="4702189"/>
            <a:ext cx="12041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ML Model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61521" y="5104543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1521" y="4702188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53668" y="4845133"/>
            <a:ext cx="1753370" cy="175337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Naive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Bayes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22577" y="2144558"/>
            <a:ext cx="178125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Preprocessing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61521" y="2546912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1521" y="2144557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4078" y="2911790"/>
            <a:ext cx="823830" cy="1133316"/>
          </a:xfrm>
          <a:prstGeom prst="roundRect">
            <a:avLst>
              <a:gd name="adj" fmla="val 1208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TXT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11638" y="2911789"/>
            <a:ext cx="1523687" cy="1133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정규표현식</a:t>
            </a:r>
            <a:endParaRPr lang="en-US" altLang="ko-KR" sz="12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9054" y="2911788"/>
            <a:ext cx="1630842" cy="1133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불용어</a:t>
            </a:r>
            <a:r>
              <a:rPr lang="ko-KR" altLang="en-US" sz="12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</a:t>
            </a:r>
            <a:endParaRPr lang="en-US" altLang="ko-KR" sz="12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050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Stopwords</a:t>
            </a:r>
            <a:r>
              <a:rPr lang="en-US" altLang="ko-KR" sz="105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6197" y="4074794"/>
            <a:ext cx="190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Text Preprocessing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94542" y="4080731"/>
            <a:ext cx="115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Tokenization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662275" y="4074794"/>
            <a:ext cx="17619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Bag of Words(</a:t>
            </a:r>
            <a:r>
              <a:rPr lang="en-US" altLang="ko-KR" sz="1200" dirty="0" err="1" smtClean="0"/>
              <a:t>BoW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9" name="오른쪽 화살표 28"/>
          <p:cNvSpPr/>
          <p:nvPr/>
        </p:nvSpPr>
        <p:spPr>
          <a:xfrm>
            <a:off x="2148070" y="3143407"/>
            <a:ext cx="563406" cy="49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정육면체 29"/>
          <p:cNvSpPr/>
          <p:nvPr/>
        </p:nvSpPr>
        <p:spPr>
          <a:xfrm>
            <a:off x="10206385" y="3249506"/>
            <a:ext cx="673709" cy="67370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오른쪽 화살표 30"/>
          <p:cNvSpPr/>
          <p:nvPr/>
        </p:nvSpPr>
        <p:spPr>
          <a:xfrm>
            <a:off x="5035487" y="3143407"/>
            <a:ext cx="563406" cy="49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오른쪽 화살표 31"/>
          <p:cNvSpPr/>
          <p:nvPr/>
        </p:nvSpPr>
        <p:spPr>
          <a:xfrm>
            <a:off x="8374078" y="3143407"/>
            <a:ext cx="906337" cy="49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839140" y="4080731"/>
            <a:ext cx="99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Document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35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92" y="115330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02.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시간대 별 응답률 예측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2577" y="881465"/>
            <a:ext cx="262764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Naive Bayes Classifier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61521" y="1283819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1521" y="881464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0" y="1603533"/>
            <a:ext cx="4903359" cy="153679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844128" y="4174715"/>
            <a:ext cx="3928508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Accuracy : 0.74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2577" y="3714928"/>
            <a:ext cx="1723549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 결과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99" y="3158342"/>
            <a:ext cx="5310646" cy="75221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581849" y="2072585"/>
            <a:ext cx="51890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키워드 설정하여 실제 </a:t>
            </a:r>
            <a:r>
              <a:rPr lang="ko-KR" altLang="en-US" sz="1400" dirty="0" err="1" smtClean="0"/>
              <a:t>답변받을</a:t>
            </a:r>
            <a:r>
              <a:rPr lang="ko-KR" altLang="en-US" sz="1400" dirty="0" smtClean="0"/>
              <a:t> 확률을 적용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답변 받을 확률 </a:t>
            </a:r>
            <a:r>
              <a:rPr lang="en-US" altLang="ko-KR" sz="1400" dirty="0" smtClean="0"/>
              <a:t>: 36%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0299" y="1612798"/>
            <a:ext cx="1396536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81849" y="4634502"/>
            <a:ext cx="5189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키워드는 동일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시간을 변경하였을 때 답변 확률 변화가 </a:t>
            </a:r>
            <a:r>
              <a:rPr lang="en-US" altLang="ko-KR" sz="1400" dirty="0" smtClean="0"/>
              <a:t>X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60299" y="4174715"/>
            <a:ext cx="107914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</a:t>
            </a:r>
            <a:endPara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258107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05344" y="3136613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PREPROCESSING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PREPROCESSING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1213794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Raw Data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72" y="1775133"/>
            <a:ext cx="9108497" cy="425159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07773" y="2043530"/>
            <a:ext cx="9368343" cy="3983196"/>
            <a:chOff x="807773" y="2043530"/>
            <a:chExt cx="9368343" cy="3983196"/>
          </a:xfrm>
        </p:grpSpPr>
        <p:grpSp>
          <p:nvGrpSpPr>
            <p:cNvPr id="23" name="그룹 22"/>
            <p:cNvGrpSpPr/>
            <p:nvPr/>
          </p:nvGrpSpPr>
          <p:grpSpPr>
            <a:xfrm>
              <a:off x="807773" y="2376350"/>
              <a:ext cx="9108497" cy="3650376"/>
              <a:chOff x="807773" y="2376350"/>
              <a:chExt cx="9108497" cy="365037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07773" y="2376350"/>
                <a:ext cx="9108497" cy="30031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07773" y="4192263"/>
                <a:ext cx="9108497" cy="106789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07773" y="5719042"/>
                <a:ext cx="9108497" cy="307684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07773" y="5411358"/>
                <a:ext cx="9108497" cy="15120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07773" y="3300389"/>
                <a:ext cx="9108497" cy="15120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07773" y="2837325"/>
                <a:ext cx="9108497" cy="15120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321395" y="204353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채팅 내용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07773" y="1490999"/>
            <a:ext cx="3378168" cy="4228043"/>
            <a:chOff x="807773" y="1490999"/>
            <a:chExt cx="3378168" cy="4228043"/>
          </a:xfrm>
        </p:grpSpPr>
        <p:sp>
          <p:nvSpPr>
            <p:cNvPr id="5" name="직사각형 4"/>
            <p:cNvSpPr/>
            <p:nvPr/>
          </p:nvSpPr>
          <p:spPr>
            <a:xfrm>
              <a:off x="807773" y="1769177"/>
              <a:ext cx="2621404" cy="6071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7773" y="2676665"/>
              <a:ext cx="2621404" cy="1717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7773" y="5260156"/>
              <a:ext cx="2621404" cy="1512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7773" y="5567840"/>
              <a:ext cx="2621404" cy="1512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7773" y="3444243"/>
              <a:ext cx="2621404" cy="7480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7773" y="2991992"/>
              <a:ext cx="2621404" cy="1647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4808" y="1490999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입장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퇴장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36371" y="2380497"/>
            <a:ext cx="1340143" cy="2721380"/>
            <a:chOff x="1936371" y="2380497"/>
            <a:chExt cx="1340143" cy="2721380"/>
          </a:xfrm>
        </p:grpSpPr>
        <p:grpSp>
          <p:nvGrpSpPr>
            <p:cNvPr id="33" name="그룹 32"/>
            <p:cNvGrpSpPr/>
            <p:nvPr/>
          </p:nvGrpSpPr>
          <p:grpSpPr>
            <a:xfrm>
              <a:off x="1936371" y="2380497"/>
              <a:ext cx="942702" cy="2721380"/>
              <a:chOff x="1936371" y="2380497"/>
              <a:chExt cx="942702" cy="272138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936371" y="2380497"/>
                <a:ext cx="634637" cy="1606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49434" y="4211800"/>
                <a:ext cx="634637" cy="1606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149434" y="3137282"/>
                <a:ext cx="634637" cy="1606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244436" y="4941217"/>
                <a:ext cx="634637" cy="1606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784071" y="388637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7030A0"/>
                  </a:solidFill>
                </a:rPr>
                <a:t>시간</a:t>
              </a:r>
              <a:endParaRPr lang="ko-KR" alt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95450" y="1857861"/>
            <a:ext cx="2048986" cy="3255271"/>
            <a:chOff x="195450" y="1857861"/>
            <a:chExt cx="2048986" cy="3255271"/>
          </a:xfrm>
        </p:grpSpPr>
        <p:sp>
          <p:nvSpPr>
            <p:cNvPr id="26" name="직사각형 25"/>
            <p:cNvSpPr/>
            <p:nvPr/>
          </p:nvSpPr>
          <p:spPr>
            <a:xfrm>
              <a:off x="807772" y="2676665"/>
              <a:ext cx="1199158" cy="16066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7772" y="2073623"/>
              <a:ext cx="1341662" cy="16066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7772" y="4952472"/>
              <a:ext cx="1436664" cy="16066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5450" y="18578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50"/>
                  </a:solidFill>
                </a:rPr>
                <a:t>닉네임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9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PREPROCESSING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164660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정형화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591048"/>
            <a:ext cx="11471564" cy="118473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22577" y="3074693"/>
            <a:ext cx="989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Variable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29070"/>
              </p:ext>
            </p:extLst>
          </p:nvPr>
        </p:nvGraphicFramePr>
        <p:xfrm>
          <a:off x="434438" y="3542880"/>
          <a:ext cx="11323124" cy="2849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0781"/>
                <a:gridCol w="2830781"/>
                <a:gridCol w="2830781"/>
                <a:gridCol w="28307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talk_date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작성날짜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yyyy</a:t>
                      </a:r>
                      <a:r>
                        <a:rPr lang="en-US" altLang="ko-KR" sz="1400" dirty="0" smtClean="0"/>
                        <a:t>-mm-</a:t>
                      </a:r>
                      <a:r>
                        <a:rPr lang="en-US" altLang="ko-KR" sz="1400" dirty="0" err="1" smtClean="0"/>
                        <a:t>dd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is_talking_activity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채팅여부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day_name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요일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is_deleted_msg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채팅삭제여부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writer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작성자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is_emoji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이모티콘</a:t>
                      </a:r>
                      <a:r>
                        <a:rPr lang="ko-KR" altLang="en-US" sz="1400" dirty="0" smtClean="0"/>
                        <a:t> 사용여부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wrote_at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작성시간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is_picture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사용여부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msg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채팅내용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is_search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검색</a:t>
                      </a:r>
                      <a:r>
                        <a:rPr lang="en-US" altLang="ko-KR" sz="1400" dirty="0" smtClean="0"/>
                        <a:t>(#) </a:t>
                      </a:r>
                      <a:r>
                        <a:rPr lang="ko-KR" altLang="en-US" sz="1400" dirty="0" smtClean="0"/>
                        <a:t>여부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action_msg</a:t>
                      </a:r>
                      <a:endParaRPr lang="en-US" altLang="ko-KR" sz="14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42950" lvl="1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들어오기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나가기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메시지 가리기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항목으로 구성</a:t>
                      </a:r>
                      <a:endParaRPr lang="en-US" altLang="ko-KR" sz="1400" dirty="0" smtClean="0"/>
                    </a:p>
                    <a:p>
                      <a:pPr marL="742950" lvl="1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들어온 인원의 경우 </a:t>
                      </a:r>
                      <a:r>
                        <a:rPr lang="en-US" altLang="ko-KR" sz="1400" dirty="0" smtClean="0"/>
                        <a:t>0, </a:t>
                      </a:r>
                      <a:r>
                        <a:rPr lang="ko-KR" altLang="en-US" sz="1400" dirty="0" smtClean="0"/>
                        <a:t>나간 인원의 경우 </a:t>
                      </a:r>
                      <a:r>
                        <a:rPr lang="en-US" altLang="ko-KR" sz="1400" dirty="0" smtClean="0"/>
                        <a:t>1, </a:t>
                      </a:r>
                      <a:r>
                        <a:rPr lang="ko-KR" altLang="en-US" sz="1400" dirty="0" smtClean="0"/>
                        <a:t>메시지 가리기인 경우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로 분류 진행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PREPROCESSING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383951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 분석을 위한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Hand-Labeling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3014878"/>
            <a:ext cx="639668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group_num</a:t>
            </a:r>
            <a:endParaRPr lang="en-US" altLang="ko-KR" sz="1400" dirty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특정 </a:t>
            </a:r>
            <a:r>
              <a:rPr lang="ko-KR" altLang="en-US" sz="1400" dirty="0"/>
              <a:t>질문에 대한 </a:t>
            </a:r>
            <a:r>
              <a:rPr lang="ko-KR" altLang="en-US" sz="1400" dirty="0" smtClean="0"/>
              <a:t>대화를 </a:t>
            </a:r>
            <a:r>
              <a:rPr lang="ko-KR" altLang="en-US" sz="1400" dirty="0" err="1" smtClean="0"/>
              <a:t>그룹핑</a:t>
            </a:r>
            <a:endParaRPr lang="en-US" altLang="ko-KR" sz="1400" dirty="0" smtClean="0"/>
          </a:p>
          <a:p>
            <a:pPr marL="742950" lvl="1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다른 </a:t>
            </a:r>
            <a:r>
              <a:rPr lang="ko-KR" altLang="en-US" sz="1400" dirty="0"/>
              <a:t>주제에 대해서 질의응답을 한 경우 다른 </a:t>
            </a:r>
            <a:r>
              <a:rPr lang="en-US" altLang="ko-KR" sz="1400" dirty="0" err="1"/>
              <a:t>group_num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부여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msg_lab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3" y="1619376"/>
            <a:ext cx="5860215" cy="1103099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8127"/>
              </p:ext>
            </p:extLst>
          </p:nvPr>
        </p:nvGraphicFramePr>
        <p:xfrm>
          <a:off x="2238427" y="4581971"/>
          <a:ext cx="771514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1639"/>
                <a:gridCol w="1005205"/>
                <a:gridCol w="578830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Variable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name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q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question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질문자의 최초 질문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answer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답변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check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질문자의 확인</a:t>
                      </a:r>
                      <a:r>
                        <a:rPr lang="en-US" altLang="ko-KR" sz="1400" dirty="0" smtClean="0">
                          <a:latin typeface="+mn-lt"/>
                        </a:rPr>
                        <a:t>(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재질문</a:t>
                      </a:r>
                      <a:r>
                        <a:rPr lang="en-US" altLang="ko-KR" sz="1400" dirty="0" smtClean="0"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latin typeface="+mn-lt"/>
                        </a:rPr>
                        <a:t>감사합니다 등 포함</a:t>
                      </a:r>
                      <a:r>
                        <a:rPr lang="en-US" altLang="ko-KR" sz="1400" dirty="0" smtClean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258107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05344" y="3136613"/>
            <a:ext cx="5105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2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92" y="11533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Exploratory Data Analysis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577" y="888391"/>
            <a:ext cx="227177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1521" y="1290745"/>
            <a:ext cx="4294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521" y="888390"/>
            <a:ext cx="403748" cy="403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577" y="1638369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-1.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월별 전체 활동량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128" y="2098156"/>
            <a:ext cx="3928508" cy="602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Red solid line : Out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Blue dotted line : In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2577" y="3550044"/>
            <a:ext cx="3241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1-2.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 단위 유입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이탈 인원 파악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128" y="4046969"/>
            <a:ext cx="392850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월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month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기준으로 전체 유입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이탈 인원 </a:t>
            </a:r>
            <a:r>
              <a:rPr lang="en-US" altLang="ko-KR" sz="1400" dirty="0" smtClean="0"/>
              <a:t>count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/>
              <a:t>채팅방에</a:t>
            </a:r>
            <a:r>
              <a:rPr lang="ko-KR" altLang="en-US" sz="1400" dirty="0" smtClean="0"/>
              <a:t> 들어오는 인원은 </a:t>
            </a:r>
            <a:r>
              <a:rPr lang="ko-KR" altLang="en-US" sz="1400" b="1" dirty="0" smtClean="0">
                <a:effectLst/>
              </a:rPr>
              <a:t>지속적으로 감소하는 추세를 보임</a:t>
            </a:r>
            <a:endParaRPr lang="en-US" altLang="ko-KR" sz="1400" b="1" dirty="0" smtClean="0">
              <a:effectLst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월 이상적으로 낮은 </a:t>
            </a:r>
            <a:r>
              <a:rPr lang="en-US" altLang="ko-KR" sz="1400" dirty="0"/>
              <a:t>count</a:t>
            </a:r>
            <a:r>
              <a:rPr lang="ko-KR" altLang="en-US" sz="1400" dirty="0" smtClean="0"/>
              <a:t>를 확인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15" y="3888598"/>
            <a:ext cx="6300000" cy="25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15" y="1223809"/>
            <a:ext cx="63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1386</Words>
  <Application>Microsoft Office PowerPoint</Application>
  <PresentationFormat>와이드스크린</PresentationFormat>
  <Paragraphs>299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GyoungMin</dc:creator>
  <cp:lastModifiedBy>GyoungMin</cp:lastModifiedBy>
  <cp:revision>52</cp:revision>
  <dcterms:created xsi:type="dcterms:W3CDTF">2023-12-26T11:43:30Z</dcterms:created>
  <dcterms:modified xsi:type="dcterms:W3CDTF">2024-01-24T11:56:59Z</dcterms:modified>
</cp:coreProperties>
</file>