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57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4A2997-C4C8-4B71-8EDA-AF9159DAB1FF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09F22C-9F1C-427E-ADE5-B621CEF156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1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997-C4C8-4B71-8EDA-AF9159DAB1FF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F22C-9F1C-427E-ADE5-B621CEF15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997-C4C8-4B71-8EDA-AF9159DAB1FF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F22C-9F1C-427E-ADE5-B621CEF15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6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997-C4C8-4B71-8EDA-AF9159DAB1FF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F22C-9F1C-427E-ADE5-B621CEF15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7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997-C4C8-4B71-8EDA-AF9159DAB1FF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F22C-9F1C-427E-ADE5-B621CEF156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15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997-C4C8-4B71-8EDA-AF9159DAB1FF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F22C-9F1C-427E-ADE5-B621CEF15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3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997-C4C8-4B71-8EDA-AF9159DAB1FF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F22C-9F1C-427E-ADE5-B621CEF15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0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997-C4C8-4B71-8EDA-AF9159DAB1FF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F22C-9F1C-427E-ADE5-B621CEF15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8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997-C4C8-4B71-8EDA-AF9159DAB1FF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F22C-9F1C-427E-ADE5-B621CEF15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8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997-C4C8-4B71-8EDA-AF9159DAB1FF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F22C-9F1C-427E-ADE5-B621CEF15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9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997-C4C8-4B71-8EDA-AF9159DAB1FF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F22C-9F1C-427E-ADE5-B621CEF15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0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34A2997-C4C8-4B71-8EDA-AF9159DAB1FF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209F22C-9F1C-427E-ADE5-B621CEF15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9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0F2A2-0B3A-4662-A337-1E4A2F208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E5185E-09AA-4683-9F0A-6D93EA6DB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2019182019 </a:t>
            </a:r>
            <a:r>
              <a:rPr lang="ko-KR" altLang="en-US" dirty="0"/>
              <a:t>변승은</a:t>
            </a:r>
          </a:p>
        </p:txBody>
      </p:sp>
    </p:spTree>
    <p:extLst>
      <p:ext uri="{BB962C8B-B14F-4D97-AF65-F5344CB8AC3E}">
        <p14:creationId xmlns:p14="http://schemas.microsoft.com/office/powerpoint/2010/main" val="406408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BAAA7B4E-7FB6-4198-97E3-98F6D1F2BDFF}"/>
              </a:ext>
            </a:extLst>
          </p:cNvPr>
          <p:cNvSpPr txBox="1"/>
          <p:nvPr/>
        </p:nvSpPr>
        <p:spPr>
          <a:xfrm>
            <a:off x="558800" y="2170667"/>
            <a:ext cx="522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쿠키런 </a:t>
            </a:r>
            <a:r>
              <a:rPr lang="en-US" altLang="ko-KR" b="1" dirty="0"/>
              <a:t>:</a:t>
            </a:r>
            <a:r>
              <a:rPr lang="ko-KR" altLang="en-US" b="1" dirty="0"/>
              <a:t> 오븐브레이크의 모작 게임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횡 스크롤 러닝 게임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66FF1-D59D-4E7C-8237-527A25F6AD8E}"/>
              </a:ext>
            </a:extLst>
          </p:cNvPr>
          <p:cNvSpPr txBox="1"/>
          <p:nvPr/>
        </p:nvSpPr>
        <p:spPr>
          <a:xfrm>
            <a:off x="355600" y="1544320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게임 컨셉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1457A-4912-497F-BBC9-4F8F3B5BA392}"/>
              </a:ext>
            </a:extLst>
          </p:cNvPr>
          <p:cNvSpPr txBox="1"/>
          <p:nvPr/>
        </p:nvSpPr>
        <p:spPr>
          <a:xfrm>
            <a:off x="355600" y="3362960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핵심 메카닉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7CED9-38B2-4D35-A0FF-4D341148D649}"/>
              </a:ext>
            </a:extLst>
          </p:cNvPr>
          <p:cNvSpPr txBox="1"/>
          <p:nvPr/>
        </p:nvSpPr>
        <p:spPr>
          <a:xfrm>
            <a:off x="557488" y="3958828"/>
            <a:ext cx="5772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쿠키</a:t>
            </a:r>
            <a:r>
              <a:rPr lang="en-US" altLang="ko-KR" b="1" dirty="0"/>
              <a:t>(</a:t>
            </a:r>
            <a:r>
              <a:rPr lang="ko-KR" altLang="en-US" b="1" dirty="0"/>
              <a:t>캐릭터</a:t>
            </a:r>
            <a:r>
              <a:rPr lang="en-US" altLang="ko-KR" b="1" dirty="0"/>
              <a:t>)</a:t>
            </a:r>
            <a:r>
              <a:rPr lang="ko-KR" altLang="en-US" b="1" dirty="0"/>
              <a:t>를 점프</a:t>
            </a:r>
            <a:r>
              <a:rPr lang="en-US" altLang="ko-KR" b="1" dirty="0"/>
              <a:t>, </a:t>
            </a:r>
            <a:r>
              <a:rPr lang="ko-KR" altLang="en-US" b="1" dirty="0"/>
              <a:t>슬라이드 조작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다가오는 장애물을 피하여 더욱 오래 생존하면서  젤리를 획득하여 더욱 높은 점수를 얻는 것이 목표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843DA-A312-4B1E-B6F5-43A44D6DFDA3}"/>
              </a:ext>
            </a:extLst>
          </p:cNvPr>
          <p:cNvSpPr txBox="1"/>
          <p:nvPr/>
        </p:nvSpPr>
        <p:spPr>
          <a:xfrm>
            <a:off x="557488" y="604223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게임 소개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C9C112-A66A-464D-BF24-9880409C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40" y="255725"/>
            <a:ext cx="4486868" cy="2182675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171985-E586-4088-A0BC-B06D73F05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568" y="2489556"/>
            <a:ext cx="5222240" cy="2540402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228600">
              <a:schemeClr val="accent1">
                <a:alpha val="40000"/>
              </a:schemeClr>
            </a:glo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14B1AE-03B2-4332-884C-4C99361D4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799" y="5081115"/>
            <a:ext cx="3127009" cy="152116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01600">
              <a:schemeClr val="accent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0083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964F1A-4EFF-4B88-AFC1-7FDC7184C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793641"/>
              </p:ext>
            </p:extLst>
          </p:nvPr>
        </p:nvGraphicFramePr>
        <p:xfrm>
          <a:off x="670560" y="701040"/>
          <a:ext cx="9001760" cy="5751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1733898566"/>
                    </a:ext>
                  </a:extLst>
                </a:gridCol>
                <a:gridCol w="5801360">
                  <a:extLst>
                    <a:ext uri="{9D8B030D-6E8A-4147-A177-3AD203B41FA5}">
                      <a16:colId xmlns:a16="http://schemas.microsoft.com/office/drawing/2014/main" val="548118616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919194336"/>
                    </a:ext>
                  </a:extLst>
                </a:gridCol>
              </a:tblGrid>
              <a:tr h="350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최소범위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진행정도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674602"/>
                  </a:ext>
                </a:extLst>
              </a:tr>
              <a:tr h="788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ysClr val="windowText" lastClr="000000"/>
                          </a:solidFill>
                        </a:rPr>
                        <a:t>캐릭터 컨트롤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방향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상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하</a:t>
                      </a:r>
                      <a:r>
                        <a:rPr lang="en-US" altLang="ko-KR" sz="1800" dirty="0"/>
                        <a:t>) </a:t>
                      </a:r>
                    </a:p>
                    <a:p>
                      <a:pPr latinLnBrk="1"/>
                      <a:r>
                        <a:rPr lang="ko-KR" altLang="en-US" sz="1800" dirty="0"/>
                        <a:t>키보드로 캐릭터 점프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슬라이드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17636"/>
                  </a:ext>
                </a:extLst>
              </a:tr>
              <a:tr h="1370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ysClr val="windowText" lastClr="000000"/>
                          </a:solidFill>
                        </a:rPr>
                        <a:t>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스테이지에 장애물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젤리 위치가 정해져 있음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시간이 지나면서 장애물이 캐릭터 방향으로 점점 다가옴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특정 </a:t>
                      </a:r>
                      <a:r>
                        <a:rPr lang="ko-KR" altLang="en-US" sz="1800" dirty="0" err="1"/>
                        <a:t>맵이</a:t>
                      </a:r>
                      <a:r>
                        <a:rPr lang="ko-KR" altLang="en-US" sz="1800" dirty="0"/>
                        <a:t> 계속하여 반복 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91431"/>
                  </a:ext>
                </a:extLst>
              </a:tr>
              <a:tr h="1742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ysClr val="windowText" lastClr="000000"/>
                          </a:solidFill>
                        </a:rPr>
                        <a:t>게임기능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</a:rPr>
                        <a:t>1.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</a:rPr>
                        <a:t>게임 시작 전 원하는 캐릭터 선택가능</a:t>
                      </a:r>
                      <a:endParaRPr lang="en-US" altLang="ko-KR"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/>
                        <a:t>2. </a:t>
                      </a:r>
                      <a:r>
                        <a:rPr lang="ko-KR" altLang="en-US" sz="1800" dirty="0"/>
                        <a:t>장애물 충돌 시 체력감소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3. </a:t>
                      </a:r>
                      <a:r>
                        <a:rPr lang="ko-KR" altLang="en-US" sz="1800" dirty="0"/>
                        <a:t>젤리 획득 시 점수 증가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4. </a:t>
                      </a:r>
                      <a:r>
                        <a:rPr lang="ko-KR" altLang="en-US" sz="1800" dirty="0"/>
                        <a:t>체력이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이 되면 게임이 종료되며 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결과화면에 총 점수가 출력됨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</a:rPr>
                        <a:t>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76810"/>
                  </a:ext>
                </a:extLst>
              </a:tr>
              <a:tr h="6136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ysClr val="windowText" lastClr="000000"/>
                          </a:solidFill>
                        </a:rPr>
                        <a:t>사운드</a:t>
                      </a:r>
                      <a:endParaRPr lang="en-US" altLang="ko-KR" sz="18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각 장면 별 배경음악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캐릭터 점프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슬라이드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사운드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충돌 사운드</a:t>
                      </a:r>
                      <a:r>
                        <a:rPr lang="en-US" altLang="ko-KR" sz="1800" b="1" dirty="0">
                          <a:solidFill>
                            <a:schemeClr val="accent2"/>
                          </a:solidFill>
                        </a:rPr>
                        <a:t>, UI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</a:rPr>
                        <a:t>클릭 사운드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</a:rPr>
                        <a:t>90%</a:t>
                      </a:r>
                      <a:endParaRPr lang="ko-KR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63781"/>
                  </a:ext>
                </a:extLst>
              </a:tr>
              <a:tr h="813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ysClr val="windowText" lastClr="000000"/>
                          </a:solidFill>
                        </a:rPr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달리기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점프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슬라이드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사망 등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 애니메이션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67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5BED49-469E-4C99-96FE-45E08C9E0EBD}"/>
              </a:ext>
            </a:extLst>
          </p:cNvPr>
          <p:cNvSpPr txBox="1"/>
          <p:nvPr/>
        </p:nvSpPr>
        <p:spPr>
          <a:xfrm>
            <a:off x="243840" y="239375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진행 상황 </a:t>
            </a:r>
            <a:r>
              <a:rPr lang="en-US" altLang="ko-KR" sz="2400" b="1" dirty="0">
                <a:solidFill>
                  <a:schemeClr val="accent1"/>
                </a:solidFill>
              </a:rPr>
              <a:t> – </a:t>
            </a:r>
            <a:r>
              <a:rPr lang="ko-KR" altLang="en-US" sz="2400" b="1" dirty="0">
                <a:solidFill>
                  <a:schemeClr val="accent1"/>
                </a:solidFill>
              </a:rPr>
              <a:t>기본구현</a:t>
            </a:r>
          </a:p>
        </p:txBody>
      </p:sp>
    </p:spTree>
    <p:extLst>
      <p:ext uri="{BB962C8B-B14F-4D97-AF65-F5344CB8AC3E}">
        <p14:creationId xmlns:p14="http://schemas.microsoft.com/office/powerpoint/2010/main" val="197245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964F1A-4EFF-4B88-AFC1-7FDC7184C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132340"/>
              </p:ext>
            </p:extLst>
          </p:nvPr>
        </p:nvGraphicFramePr>
        <p:xfrm>
          <a:off x="650240" y="701041"/>
          <a:ext cx="9926320" cy="5654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543">
                  <a:extLst>
                    <a:ext uri="{9D8B030D-6E8A-4147-A177-3AD203B41FA5}">
                      <a16:colId xmlns:a16="http://schemas.microsoft.com/office/drawing/2014/main" val="1733898566"/>
                    </a:ext>
                  </a:extLst>
                </a:gridCol>
                <a:gridCol w="7082662">
                  <a:extLst>
                    <a:ext uri="{9D8B030D-6E8A-4147-A177-3AD203B41FA5}">
                      <a16:colId xmlns:a16="http://schemas.microsoft.com/office/drawing/2014/main" val="2547324098"/>
                    </a:ext>
                  </a:extLst>
                </a:gridCol>
                <a:gridCol w="1368115">
                  <a:extLst>
                    <a:ext uri="{9D8B030D-6E8A-4147-A177-3AD203B41FA5}">
                      <a16:colId xmlns:a16="http://schemas.microsoft.com/office/drawing/2014/main" val="2919194336"/>
                    </a:ext>
                  </a:extLst>
                </a:gridCol>
              </a:tblGrid>
              <a:tr h="442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최대범위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진행정도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674602"/>
                  </a:ext>
                </a:extLst>
              </a:tr>
              <a:tr h="604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ysClr val="windowText" lastClr="000000"/>
                          </a:solidFill>
                        </a:rPr>
                        <a:t>캐릭터 </a:t>
                      </a:r>
                      <a:endParaRPr lang="en-US" altLang="ko-KR" sz="17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700" b="1" dirty="0">
                          <a:solidFill>
                            <a:sysClr val="windowText" lastClr="000000"/>
                          </a:solidFill>
                        </a:rPr>
                        <a:t>컨트롤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1. 2</a:t>
                      </a:r>
                      <a:r>
                        <a:rPr lang="ko-KR" altLang="en-US" sz="1600" dirty="0"/>
                        <a:t>단 점프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2. 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마우스 조작 기능 추가구현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17636"/>
                  </a:ext>
                </a:extLst>
              </a:tr>
              <a:tr h="547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ysClr val="windowText" lastClr="000000"/>
                          </a:solidFill>
                        </a:rPr>
                        <a:t>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스테이지 추가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기존의 스테이지와 함께 번갈아 가며 반복 됨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91431"/>
                  </a:ext>
                </a:extLst>
              </a:tr>
              <a:tr h="1007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ysClr val="windowText" lastClr="000000"/>
                          </a:solidFill>
                        </a:rPr>
                        <a:t>게임기능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게임 시작 전 추가능력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보물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) 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선택 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– 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약 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개의 추가 기능이 존재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2. 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게임 진행 중 특정 젤리 획득 시 특수 이벤트 </a:t>
                      </a:r>
                      <a:r>
                        <a:rPr lang="ko-KR" altLang="en-US" sz="1600" b="1" dirty="0" err="1">
                          <a:solidFill>
                            <a:schemeClr val="accent2"/>
                          </a:solidFill>
                        </a:rPr>
                        <a:t>맵으로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이동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가능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3. 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일정 시간이 지난 후 기존의 </a:t>
                      </a:r>
                      <a:r>
                        <a:rPr lang="ko-KR" altLang="en-US" sz="1600" b="1" dirty="0" err="1">
                          <a:solidFill>
                            <a:schemeClr val="accent2"/>
                          </a:solidFill>
                        </a:rPr>
                        <a:t>맵으로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돌아옴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76810"/>
                  </a:ext>
                </a:extLst>
              </a:tr>
              <a:tr h="1238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ysClr val="windowText" lastClr="000000"/>
                          </a:solidFill>
                        </a:rPr>
                        <a:t>아이템</a:t>
                      </a:r>
                      <a:endParaRPr lang="en-US" altLang="ko-KR" sz="1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크기가 커지는 젤리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1-2. 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장애물 파괴 기능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모든 아이템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젤리 끌어당기는 자석 젤리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체력 회복 젤리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추격보스 상호작용 젤리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07062"/>
                  </a:ext>
                </a:extLst>
              </a:tr>
              <a:tr h="7774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ysClr val="windowText" lastClr="000000"/>
                          </a:solidFill>
                        </a:rPr>
                        <a:t>보스</a:t>
                      </a:r>
                      <a:endParaRPr lang="en-US" altLang="ko-KR" sz="1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캐릭터를 추격하는 보스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캐릭터 앞에서 장애물을 던지는 보스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63678"/>
                  </a:ext>
                </a:extLst>
              </a:tr>
              <a:tr h="7774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ysClr val="windowText" lastClr="000000"/>
                          </a:solidFill>
                        </a:rPr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모션을 보이며 다가오는  특수 장애물 추가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젤리의 애니메이션 추가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이벤트 맵 이동 시 캐릭터 특수 애니메이션 추가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67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5BED49-469E-4C99-96FE-45E08C9E0EBD}"/>
              </a:ext>
            </a:extLst>
          </p:cNvPr>
          <p:cNvSpPr txBox="1"/>
          <p:nvPr/>
        </p:nvSpPr>
        <p:spPr>
          <a:xfrm>
            <a:off x="243840" y="239375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진행 상황</a:t>
            </a:r>
            <a:r>
              <a:rPr lang="en-US" altLang="ko-KR" sz="2400" b="1" dirty="0">
                <a:solidFill>
                  <a:schemeClr val="accent1"/>
                </a:solidFill>
              </a:rPr>
              <a:t> – </a:t>
            </a:r>
            <a:r>
              <a:rPr lang="ko-KR" altLang="en-US" sz="2400" b="1" dirty="0">
                <a:solidFill>
                  <a:schemeClr val="accent1"/>
                </a:solidFill>
              </a:rPr>
              <a:t>추가구현</a:t>
            </a:r>
            <a:r>
              <a:rPr lang="en-US" altLang="ko-KR" sz="2400" b="1" dirty="0">
                <a:solidFill>
                  <a:schemeClr val="accent1"/>
                </a:solidFill>
              </a:rPr>
              <a:t> 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화살표: 왼쪽/위쪽 15">
            <a:extLst>
              <a:ext uri="{FF2B5EF4-FFF2-40B4-BE49-F238E27FC236}">
                <a16:creationId xmlns:a16="http://schemas.microsoft.com/office/drawing/2014/main" id="{B2B8E27F-B6D4-439F-85F2-FB8C234FF45D}"/>
              </a:ext>
            </a:extLst>
          </p:cNvPr>
          <p:cNvSpPr/>
          <p:nvPr/>
        </p:nvSpPr>
        <p:spPr>
          <a:xfrm rot="18810149">
            <a:off x="6060231" y="4091471"/>
            <a:ext cx="1081396" cy="1101880"/>
          </a:xfrm>
          <a:prstGeom prst="leftUpArrow">
            <a:avLst>
              <a:gd name="adj1" fmla="val 24123"/>
              <a:gd name="adj2" fmla="val 25000"/>
              <a:gd name="adj3" fmla="val 326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7CEEEF-322E-4436-9CA0-5E3ED53216F3}"/>
              </a:ext>
            </a:extLst>
          </p:cNvPr>
          <p:cNvSpPr/>
          <p:nvPr/>
        </p:nvSpPr>
        <p:spPr>
          <a:xfrm>
            <a:off x="6939280" y="4185920"/>
            <a:ext cx="1463040" cy="8984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추가된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59071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58AD6-95B3-4A4A-A3FC-CD90B9DA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87680"/>
            <a:ext cx="4831080" cy="528320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latin typeface="+mn-ea"/>
                <a:ea typeface="+mn-ea"/>
              </a:rPr>
              <a:t>주별 </a:t>
            </a:r>
            <a:r>
              <a:rPr lang="en-US" altLang="ko-KR" sz="2800" b="1" dirty="0">
                <a:latin typeface="+mn-ea"/>
                <a:ea typeface="+mn-ea"/>
              </a:rPr>
              <a:t>commit </a:t>
            </a:r>
            <a:r>
              <a:rPr lang="ko-KR" altLang="en-US" sz="2800" b="1" dirty="0">
                <a:latin typeface="+mn-ea"/>
                <a:ea typeface="+mn-ea"/>
              </a:rPr>
              <a:t>수 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6D12AE0-758B-4D11-8FFF-A06FBD95B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8738"/>
              </p:ext>
            </p:extLst>
          </p:nvPr>
        </p:nvGraphicFramePr>
        <p:xfrm>
          <a:off x="741679" y="1156546"/>
          <a:ext cx="3525521" cy="505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279">
                  <a:extLst>
                    <a:ext uri="{9D8B030D-6E8A-4147-A177-3AD203B41FA5}">
                      <a16:colId xmlns:a16="http://schemas.microsoft.com/office/drawing/2014/main" val="3031238486"/>
                    </a:ext>
                  </a:extLst>
                </a:gridCol>
                <a:gridCol w="1131242">
                  <a:extLst>
                    <a:ext uri="{9D8B030D-6E8A-4147-A177-3AD203B41FA5}">
                      <a16:colId xmlns:a16="http://schemas.microsoft.com/office/drawing/2014/main" val="99141368"/>
                    </a:ext>
                  </a:extLst>
                </a:gridCol>
              </a:tblGrid>
              <a:tr h="5615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횟수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0281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9.27 ~ 10.3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3974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10.4~ 10.10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111554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10.11 ~ 10. 17  (1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87551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10.18 ~ 10.24 (2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822435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10.25 ~ 10.31 (3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511292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11.1 ~ 11. 7 (4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719033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11.8 ~ 11.14 (5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76798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11.15 ~ 11.21 (6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8385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E1CB0AA-29E9-4970-91F3-33FEDFF6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107" y="3180080"/>
            <a:ext cx="4090267" cy="28365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8F3A5D-D6AA-49F4-BC1B-5DBBDFF44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440" y="3429000"/>
            <a:ext cx="689547" cy="2491772"/>
          </a:xfrm>
          <a:prstGeom prst="rect">
            <a:avLst/>
          </a:prstGeom>
        </p:spPr>
      </p:pic>
      <p:sp>
        <p:nvSpPr>
          <p:cNvPr id="12" name="설명선: 아래쪽 화살표 11">
            <a:extLst>
              <a:ext uri="{FF2B5EF4-FFF2-40B4-BE49-F238E27FC236}">
                <a16:creationId xmlns:a16="http://schemas.microsoft.com/office/drawing/2014/main" id="{43BAFE96-E966-46FF-8888-374331CC1D73}"/>
              </a:ext>
            </a:extLst>
          </p:cNvPr>
          <p:cNvSpPr/>
          <p:nvPr/>
        </p:nvSpPr>
        <p:spPr>
          <a:xfrm>
            <a:off x="5359400" y="2655945"/>
            <a:ext cx="1473200" cy="1942407"/>
          </a:xfrm>
          <a:prstGeom prst="downArrowCallout">
            <a:avLst>
              <a:gd name="adj1" fmla="val 12685"/>
              <a:gd name="adj2" fmla="val 22180"/>
              <a:gd name="adj3" fmla="val 23265"/>
              <a:gd name="adj4" fmla="val 48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9/27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부터 개발시작</a:t>
            </a:r>
          </a:p>
        </p:txBody>
      </p:sp>
    </p:spTree>
    <p:extLst>
      <p:ext uri="{BB962C8B-B14F-4D97-AF65-F5344CB8AC3E}">
        <p14:creationId xmlns:p14="http://schemas.microsoft.com/office/powerpoint/2010/main" val="173677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70AA1-32B5-4EA7-AD28-0448123B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60" y="250507"/>
            <a:ext cx="10104120" cy="90424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game object </a:t>
            </a:r>
            <a:r>
              <a:rPr lang="ko-KR" altLang="en-US" sz="3200" b="1" dirty="0"/>
              <a:t>종류 </a:t>
            </a:r>
            <a:r>
              <a:rPr lang="en-US" altLang="ko-KR" sz="3200" b="1" dirty="0"/>
              <a:t>&amp; class </a:t>
            </a:r>
            <a:r>
              <a:rPr lang="ko-KR" altLang="en-US" sz="3200" b="1" dirty="0"/>
              <a:t>구성정보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5A6906-20C2-4796-917F-F6CAF4E2E7F1}"/>
              </a:ext>
            </a:extLst>
          </p:cNvPr>
          <p:cNvSpPr/>
          <p:nvPr/>
        </p:nvSpPr>
        <p:spPr>
          <a:xfrm>
            <a:off x="863600" y="1463040"/>
            <a:ext cx="320040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플레이어</a:t>
            </a:r>
            <a:r>
              <a:rPr lang="en-US" altLang="ko-KR" b="1" dirty="0"/>
              <a:t>(Player) 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307A28-5527-43D9-9EB6-B45528F90D86}"/>
              </a:ext>
            </a:extLst>
          </p:cNvPr>
          <p:cNvSpPr/>
          <p:nvPr/>
        </p:nvSpPr>
        <p:spPr>
          <a:xfrm>
            <a:off x="863600" y="4287522"/>
            <a:ext cx="320040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장애물</a:t>
            </a:r>
            <a:r>
              <a:rPr lang="en-US" altLang="ko-KR" b="1" dirty="0"/>
              <a:t>(Obstacle)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27B58-C5A1-459A-BE02-46D6474B4020}"/>
              </a:ext>
            </a:extLst>
          </p:cNvPr>
          <p:cNvSpPr/>
          <p:nvPr/>
        </p:nvSpPr>
        <p:spPr>
          <a:xfrm>
            <a:off x="863600" y="2875281"/>
            <a:ext cx="320040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보스</a:t>
            </a:r>
            <a:r>
              <a:rPr lang="en-US" altLang="ko-KR" b="1" dirty="0"/>
              <a:t>(Boss)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12413-F36C-4DA0-8DD6-78818A4DEBF0}"/>
              </a:ext>
            </a:extLst>
          </p:cNvPr>
          <p:cNvSpPr/>
          <p:nvPr/>
        </p:nvSpPr>
        <p:spPr>
          <a:xfrm>
            <a:off x="863600" y="5491482"/>
            <a:ext cx="320040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젤리</a:t>
            </a:r>
            <a:r>
              <a:rPr lang="en-US" altLang="ko-KR" b="1" dirty="0"/>
              <a:t>(Jelly)</a:t>
            </a:r>
            <a:endParaRPr lang="ko-KR" altLang="en-US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5B020C-26B9-4BF8-8776-0A7264810299}"/>
              </a:ext>
            </a:extLst>
          </p:cNvPr>
          <p:cNvSpPr/>
          <p:nvPr/>
        </p:nvSpPr>
        <p:spPr>
          <a:xfrm>
            <a:off x="4175760" y="1463040"/>
            <a:ext cx="508000" cy="680720"/>
          </a:xfrm>
          <a:prstGeom prst="rightArrow">
            <a:avLst>
              <a:gd name="adj1" fmla="val 50000"/>
              <a:gd name="adj2" fmla="val 64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55DAB65-C19A-4630-A930-D5D752DD722D}"/>
              </a:ext>
            </a:extLst>
          </p:cNvPr>
          <p:cNvSpPr/>
          <p:nvPr/>
        </p:nvSpPr>
        <p:spPr>
          <a:xfrm>
            <a:off x="4175760" y="2875281"/>
            <a:ext cx="508000" cy="680720"/>
          </a:xfrm>
          <a:prstGeom prst="rightArrow">
            <a:avLst>
              <a:gd name="adj1" fmla="val 50000"/>
              <a:gd name="adj2" fmla="val 64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6B938D3-87B9-4E9A-B6D5-8879A4E8EE28}"/>
              </a:ext>
            </a:extLst>
          </p:cNvPr>
          <p:cNvSpPr/>
          <p:nvPr/>
        </p:nvSpPr>
        <p:spPr>
          <a:xfrm>
            <a:off x="4175760" y="4287522"/>
            <a:ext cx="508000" cy="680720"/>
          </a:xfrm>
          <a:prstGeom prst="rightArrow">
            <a:avLst>
              <a:gd name="adj1" fmla="val 50000"/>
              <a:gd name="adj2" fmla="val 64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801B07-DFAE-4E2F-A257-062CA34EAE6C}"/>
              </a:ext>
            </a:extLst>
          </p:cNvPr>
          <p:cNvSpPr/>
          <p:nvPr/>
        </p:nvSpPr>
        <p:spPr>
          <a:xfrm>
            <a:off x="4175760" y="5491482"/>
            <a:ext cx="508000" cy="680720"/>
          </a:xfrm>
          <a:prstGeom prst="rightArrow">
            <a:avLst>
              <a:gd name="adj1" fmla="val 50000"/>
              <a:gd name="adj2" fmla="val 64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CD3F2A5-493A-4FDA-9F2E-4FEBEDF4A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72605"/>
              </p:ext>
            </p:extLst>
          </p:nvPr>
        </p:nvGraphicFramePr>
        <p:xfrm>
          <a:off x="4978400" y="1402080"/>
          <a:ext cx="6350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val="3899198730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390747329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3187961927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2542550"/>
                    </a:ext>
                  </a:extLst>
                </a:gridCol>
              </a:tblGrid>
              <a:tr h="680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조작</a:t>
                      </a:r>
                      <a:endParaRPr lang="en-US" altLang="ko-K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점프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 점프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슬라이드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72452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상호작용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추락</a:t>
                      </a:r>
                    </a:p>
                    <a:p>
                      <a:pPr latinLnBrk="1"/>
                      <a:endParaRPr lang="ko-KR" alt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사망</a:t>
                      </a:r>
                    </a:p>
                    <a:p>
                      <a:pPr latinLnBrk="1"/>
                      <a:endParaRPr lang="ko-KR" alt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달리기</a:t>
                      </a:r>
                    </a:p>
                    <a:p>
                      <a:pPr latinLnBrk="1"/>
                      <a:endParaRPr lang="ko-KR" alt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23504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86B12C0A-F5F8-41FE-A4C8-AD5B7706F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72524"/>
              </p:ext>
            </p:extLst>
          </p:nvPr>
        </p:nvGraphicFramePr>
        <p:xfrm>
          <a:off x="4978401" y="2875280"/>
          <a:ext cx="635000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67">
                  <a:extLst>
                    <a:ext uri="{9D8B030D-6E8A-4147-A177-3AD203B41FA5}">
                      <a16:colId xmlns:a16="http://schemas.microsoft.com/office/drawing/2014/main" val="206644719"/>
                    </a:ext>
                  </a:extLst>
                </a:gridCol>
                <a:gridCol w="2116667">
                  <a:extLst>
                    <a:ext uri="{9D8B030D-6E8A-4147-A177-3AD203B41FA5}">
                      <a16:colId xmlns:a16="http://schemas.microsoft.com/office/drawing/2014/main" val="3394449672"/>
                    </a:ext>
                  </a:extLst>
                </a:gridCol>
                <a:gridCol w="2116667">
                  <a:extLst>
                    <a:ext uri="{9D8B030D-6E8A-4147-A177-3AD203B41FA5}">
                      <a16:colId xmlns:a16="http://schemas.microsoft.com/office/drawing/2014/main" val="103878246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잠듦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일어나기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쫓아오기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달리기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2055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데미지 받기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데미지 받아 죽기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공격 성공 후 죽기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636811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5AD99F13-E2D2-4BCE-8033-491DBA616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68441"/>
              </p:ext>
            </p:extLst>
          </p:nvPr>
        </p:nvGraphicFramePr>
        <p:xfrm>
          <a:off x="4978400" y="5491482"/>
          <a:ext cx="6350000" cy="68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120">
                  <a:extLst>
                    <a:ext uri="{9D8B030D-6E8A-4147-A177-3AD203B41FA5}">
                      <a16:colId xmlns:a16="http://schemas.microsoft.com/office/drawing/2014/main" val="1619078798"/>
                    </a:ext>
                  </a:extLst>
                </a:gridCol>
                <a:gridCol w="4500880">
                  <a:extLst>
                    <a:ext uri="{9D8B030D-6E8A-4147-A177-3AD203B41FA5}">
                      <a16:colId xmlns:a16="http://schemas.microsoft.com/office/drawing/2014/main" val="4023692050"/>
                    </a:ext>
                  </a:extLst>
                </a:gridCol>
              </a:tblGrid>
              <a:tr h="680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기능에 맞는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젤리 이미지 출력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34289"/>
                  </a:ext>
                </a:extLst>
              </a:tr>
            </a:tbl>
          </a:graphicData>
        </a:graphic>
      </p:graphicFrame>
      <p:pic>
        <p:nvPicPr>
          <p:cNvPr id="15" name="그림 14" descr="앉아있는, 거리, 파란색, 옅은이(가) 표시된 사진&#10;&#10;자동 생성된 설명">
            <a:extLst>
              <a:ext uri="{FF2B5EF4-FFF2-40B4-BE49-F238E27FC236}">
                <a16:creationId xmlns:a16="http://schemas.microsoft.com/office/drawing/2014/main" id="{B3087EEA-ACB8-49E2-9634-8D33E2868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730" y="5493223"/>
            <a:ext cx="626590" cy="626590"/>
          </a:xfrm>
          <a:prstGeom prst="rect">
            <a:avLst/>
          </a:prstGeom>
        </p:spPr>
      </p:pic>
      <p:pic>
        <p:nvPicPr>
          <p:cNvPr id="17" name="그림 16" descr="시계, 옅은이(가) 표시된 사진&#10;&#10;자동 생성된 설명">
            <a:extLst>
              <a:ext uri="{FF2B5EF4-FFF2-40B4-BE49-F238E27FC236}">
                <a16:creationId xmlns:a16="http://schemas.microsoft.com/office/drawing/2014/main" id="{4C7B15FA-C49C-4710-8C7E-6DF97F2EF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132" y="5524503"/>
            <a:ext cx="619125" cy="6191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842897-BD02-4357-B3F2-D3991F59C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859" y="5598802"/>
            <a:ext cx="495928" cy="495928"/>
          </a:xfrm>
          <a:prstGeom prst="rect">
            <a:avLst/>
          </a:prstGeom>
        </p:spPr>
      </p:pic>
      <p:pic>
        <p:nvPicPr>
          <p:cNvPr id="25" name="그림 24" descr="앉아있는, 닫기, 파란색, 테이블이(가) 표시된 사진&#10;&#10;자동 생성된 설명">
            <a:extLst>
              <a:ext uri="{FF2B5EF4-FFF2-40B4-BE49-F238E27FC236}">
                <a16:creationId xmlns:a16="http://schemas.microsoft.com/office/drawing/2014/main" id="{A6516590-422D-400F-969B-3A9A6EC07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958" y="5511486"/>
            <a:ext cx="619125" cy="619125"/>
          </a:xfrm>
          <a:prstGeom prst="rect">
            <a:avLst/>
          </a:prstGeom>
        </p:spPr>
      </p:pic>
      <p:pic>
        <p:nvPicPr>
          <p:cNvPr id="27" name="그림 26" descr="그리기이(가) 표시된 사진&#10;&#10;자동 생성된 설명">
            <a:extLst>
              <a:ext uri="{FF2B5EF4-FFF2-40B4-BE49-F238E27FC236}">
                <a16:creationId xmlns:a16="http://schemas.microsoft.com/office/drawing/2014/main" id="{4F26A981-D036-40F2-8B33-BD22A8DB5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723" y="5523230"/>
            <a:ext cx="619125" cy="571500"/>
          </a:xfrm>
          <a:prstGeom prst="rect">
            <a:avLst/>
          </a:prstGeom>
        </p:spPr>
      </p:pic>
      <p:pic>
        <p:nvPicPr>
          <p:cNvPr id="31" name="그림 30" descr="옅은, 음식이(가) 표시된 사진&#10;&#10;자동 생성된 설명">
            <a:extLst>
              <a:ext uri="{FF2B5EF4-FFF2-40B4-BE49-F238E27FC236}">
                <a16:creationId xmlns:a16="http://schemas.microsoft.com/office/drawing/2014/main" id="{8B64DAAA-5F84-4C55-A324-94FE73C07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88" y="5476243"/>
            <a:ext cx="667385" cy="667385"/>
          </a:xfrm>
          <a:prstGeom prst="rect">
            <a:avLst/>
          </a:prstGeom>
        </p:spPr>
      </p:pic>
      <p:pic>
        <p:nvPicPr>
          <p:cNvPr id="33" name="그림 32" descr="그리기이(가) 표시된 사진&#10;&#10;자동 생성된 설명">
            <a:extLst>
              <a:ext uri="{FF2B5EF4-FFF2-40B4-BE49-F238E27FC236}">
                <a16:creationId xmlns:a16="http://schemas.microsoft.com/office/drawing/2014/main" id="{4C96AE56-9502-488A-AAFA-BB318AF295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773" y="5498148"/>
            <a:ext cx="621665" cy="621665"/>
          </a:xfrm>
          <a:prstGeom prst="rect">
            <a:avLst/>
          </a:prstGeom>
        </p:spPr>
      </p:pic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4334FC58-E4F5-42FA-A166-892B0914B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46863"/>
              </p:ext>
            </p:extLst>
          </p:nvPr>
        </p:nvGraphicFramePr>
        <p:xfrm>
          <a:off x="4978400" y="4300857"/>
          <a:ext cx="6350000" cy="68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000">
                  <a:extLst>
                    <a:ext uri="{9D8B030D-6E8A-4147-A177-3AD203B41FA5}">
                      <a16:colId xmlns:a16="http://schemas.microsoft.com/office/drawing/2014/main" val="4207776850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464812281"/>
                    </a:ext>
                  </a:extLst>
                </a:gridCol>
              </a:tblGrid>
              <a:tr h="680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등장 시 한번만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애니메이션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등장 시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반복해서 애니메이션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10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53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AC11B-4378-4D94-9361-F8D56B69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33680"/>
            <a:ext cx="6731000" cy="105664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Object </a:t>
            </a:r>
            <a:r>
              <a:rPr lang="ko-KR" altLang="en-US" sz="3200" b="1" dirty="0"/>
              <a:t>상호작용 정보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CA5D49-0689-4AC6-903E-723F0275B1EE}"/>
              </a:ext>
            </a:extLst>
          </p:cNvPr>
          <p:cNvSpPr/>
          <p:nvPr/>
        </p:nvSpPr>
        <p:spPr>
          <a:xfrm>
            <a:off x="863600" y="1315720"/>
            <a:ext cx="3200400" cy="680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플레이어</a:t>
            </a:r>
            <a:r>
              <a:rPr lang="en-US" altLang="ko-KR" b="1" dirty="0"/>
              <a:t>(Player) 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4BE461-375E-42A7-A21C-E75A4A06838E}"/>
              </a:ext>
            </a:extLst>
          </p:cNvPr>
          <p:cNvSpPr/>
          <p:nvPr/>
        </p:nvSpPr>
        <p:spPr>
          <a:xfrm>
            <a:off x="5547360" y="1290320"/>
            <a:ext cx="3200400" cy="680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젤리</a:t>
            </a:r>
            <a:r>
              <a:rPr lang="en-US" altLang="ko-KR" b="1" dirty="0"/>
              <a:t>(Jelly)</a:t>
            </a:r>
            <a:endParaRPr lang="ko-KR" altLang="en-US" b="1" dirty="0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46958E1D-82C0-45A2-9396-A5E85F6E4928}"/>
              </a:ext>
            </a:extLst>
          </p:cNvPr>
          <p:cNvSpPr/>
          <p:nvPr/>
        </p:nvSpPr>
        <p:spPr>
          <a:xfrm>
            <a:off x="4246878" y="1315720"/>
            <a:ext cx="1107996" cy="5791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F6A03-B734-4D32-B54C-346E44A8A4CA}"/>
              </a:ext>
            </a:extLst>
          </p:cNvPr>
          <p:cNvSpPr txBox="1"/>
          <p:nvPr/>
        </p:nvSpPr>
        <p:spPr>
          <a:xfrm>
            <a:off x="4256486" y="1446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충돌체크</a:t>
            </a:r>
          </a:p>
        </p:txBody>
      </p:sp>
      <p:sp>
        <p:nvSpPr>
          <p:cNvPr id="14" name="화살표: 위로 굽음 13">
            <a:extLst>
              <a:ext uri="{FF2B5EF4-FFF2-40B4-BE49-F238E27FC236}">
                <a16:creationId xmlns:a16="http://schemas.microsoft.com/office/drawing/2014/main" id="{FD2F32A3-DDE1-4357-8DA2-7EC0BB0274B1}"/>
              </a:ext>
            </a:extLst>
          </p:cNvPr>
          <p:cNvSpPr/>
          <p:nvPr/>
        </p:nvSpPr>
        <p:spPr>
          <a:xfrm rot="5400000">
            <a:off x="1066799" y="2123443"/>
            <a:ext cx="579122" cy="660400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944BEC-EA6C-4E8A-A36A-E26FD3D7023C}"/>
              </a:ext>
            </a:extLst>
          </p:cNvPr>
          <p:cNvSpPr/>
          <p:nvPr/>
        </p:nvSpPr>
        <p:spPr>
          <a:xfrm>
            <a:off x="1803400" y="2286004"/>
            <a:ext cx="178308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젤리 타입 체크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BCC3507-7C1A-4A3D-A021-6407D3C97092}"/>
              </a:ext>
            </a:extLst>
          </p:cNvPr>
          <p:cNvSpPr/>
          <p:nvPr/>
        </p:nvSpPr>
        <p:spPr>
          <a:xfrm>
            <a:off x="3906241" y="2286004"/>
            <a:ext cx="681274" cy="325116"/>
          </a:xfrm>
          <a:prstGeom prst="rightArrow">
            <a:avLst>
              <a:gd name="adj1" fmla="val 50000"/>
              <a:gd name="adj2" fmla="val 6454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F9DF363-1325-461D-86C6-1BF302AB1188}"/>
              </a:ext>
            </a:extLst>
          </p:cNvPr>
          <p:cNvSpPr/>
          <p:nvPr/>
        </p:nvSpPr>
        <p:spPr>
          <a:xfrm>
            <a:off x="3915849" y="2672080"/>
            <a:ext cx="681274" cy="325116"/>
          </a:xfrm>
          <a:prstGeom prst="rightArrow">
            <a:avLst>
              <a:gd name="adj1" fmla="val 50000"/>
              <a:gd name="adj2" fmla="val 6454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60E7869-8D73-4976-9A48-685C05E1EFEA}"/>
              </a:ext>
            </a:extLst>
          </p:cNvPr>
          <p:cNvSpPr/>
          <p:nvPr/>
        </p:nvSpPr>
        <p:spPr>
          <a:xfrm>
            <a:off x="3915849" y="3083564"/>
            <a:ext cx="681274" cy="325116"/>
          </a:xfrm>
          <a:prstGeom prst="rightArrow">
            <a:avLst>
              <a:gd name="adj1" fmla="val 50000"/>
              <a:gd name="adj2" fmla="val 6454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70F514-EB81-4931-A75F-050663B7A4F3}"/>
              </a:ext>
            </a:extLst>
          </p:cNvPr>
          <p:cNvSpPr/>
          <p:nvPr/>
        </p:nvSpPr>
        <p:spPr>
          <a:xfrm>
            <a:off x="4907276" y="2268224"/>
            <a:ext cx="1478280" cy="36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점수증가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99067D-230D-4E47-8998-4F3588B8C5D1}"/>
              </a:ext>
            </a:extLst>
          </p:cNvPr>
          <p:cNvSpPr/>
          <p:nvPr/>
        </p:nvSpPr>
        <p:spPr>
          <a:xfrm>
            <a:off x="4907276" y="2636520"/>
            <a:ext cx="2316484" cy="36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플레이어 상태 변환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BD639C-AA0C-4369-AE7E-146C959F3C96}"/>
              </a:ext>
            </a:extLst>
          </p:cNvPr>
          <p:cNvSpPr/>
          <p:nvPr/>
        </p:nvSpPr>
        <p:spPr>
          <a:xfrm>
            <a:off x="4907276" y="3004816"/>
            <a:ext cx="1478280" cy="36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체력증가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281015-2C47-49DC-8C33-047C6D3054C5}"/>
              </a:ext>
            </a:extLst>
          </p:cNvPr>
          <p:cNvSpPr/>
          <p:nvPr/>
        </p:nvSpPr>
        <p:spPr>
          <a:xfrm>
            <a:off x="6407666" y="4595846"/>
            <a:ext cx="1894840" cy="680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플레이어</a:t>
            </a:r>
            <a:r>
              <a:rPr lang="en-US" altLang="ko-KR" b="1" dirty="0"/>
              <a:t>(Player) 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180CAE-D5D6-4BD5-885F-01453CDA8CD1}"/>
              </a:ext>
            </a:extLst>
          </p:cNvPr>
          <p:cNvSpPr/>
          <p:nvPr/>
        </p:nvSpPr>
        <p:spPr>
          <a:xfrm>
            <a:off x="9673164" y="4595846"/>
            <a:ext cx="2006808" cy="680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장애물</a:t>
            </a:r>
            <a:r>
              <a:rPr lang="en-US" altLang="ko-KR" b="1" dirty="0"/>
              <a:t>(Obstacle)</a:t>
            </a:r>
            <a:endParaRPr lang="ko-KR" altLang="en-US" b="1" dirty="0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2C852D39-D639-42DA-8764-BAA8EFDBE306}"/>
              </a:ext>
            </a:extLst>
          </p:cNvPr>
          <p:cNvSpPr/>
          <p:nvPr/>
        </p:nvSpPr>
        <p:spPr>
          <a:xfrm>
            <a:off x="8440115" y="4672046"/>
            <a:ext cx="1107996" cy="5791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94ABF6-A0FD-4262-827E-611E96959DF0}"/>
              </a:ext>
            </a:extLst>
          </p:cNvPr>
          <p:cNvSpPr txBox="1"/>
          <p:nvPr/>
        </p:nvSpPr>
        <p:spPr>
          <a:xfrm>
            <a:off x="8449723" y="480234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충돌체크</a:t>
            </a:r>
          </a:p>
        </p:txBody>
      </p:sp>
      <p:sp>
        <p:nvSpPr>
          <p:cNvPr id="30" name="화살표: 위로 굽음 29">
            <a:extLst>
              <a:ext uri="{FF2B5EF4-FFF2-40B4-BE49-F238E27FC236}">
                <a16:creationId xmlns:a16="http://schemas.microsoft.com/office/drawing/2014/main" id="{4FEDE05F-2991-4CCD-9336-AE5592DDECCC}"/>
              </a:ext>
            </a:extLst>
          </p:cNvPr>
          <p:cNvSpPr/>
          <p:nvPr/>
        </p:nvSpPr>
        <p:spPr>
          <a:xfrm rot="5400000">
            <a:off x="6552971" y="5387569"/>
            <a:ext cx="431796" cy="457198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3E54B2-82C5-46EA-9F08-64E436B4ECFA}"/>
              </a:ext>
            </a:extLst>
          </p:cNvPr>
          <p:cNvSpPr/>
          <p:nvPr/>
        </p:nvSpPr>
        <p:spPr>
          <a:xfrm>
            <a:off x="7158321" y="5475444"/>
            <a:ext cx="2112449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플레이어 상태 체크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0ED03F-3AA2-4FE6-8A55-789A5840FCDD}"/>
              </a:ext>
            </a:extLst>
          </p:cNvPr>
          <p:cNvSpPr/>
          <p:nvPr/>
        </p:nvSpPr>
        <p:spPr>
          <a:xfrm>
            <a:off x="10078213" y="5471390"/>
            <a:ext cx="1478280" cy="36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Life</a:t>
            </a:r>
            <a:r>
              <a:rPr lang="ko-KR" altLang="en-US" b="1" dirty="0">
                <a:solidFill>
                  <a:sysClr val="windowText" lastClr="000000"/>
                </a:solidFill>
              </a:rPr>
              <a:t> 감소</a:t>
            </a:r>
          </a:p>
        </p:txBody>
      </p:sp>
      <p:sp>
        <p:nvSpPr>
          <p:cNvPr id="37" name="화살표: 왼쪽/위쪽 36">
            <a:extLst>
              <a:ext uri="{FF2B5EF4-FFF2-40B4-BE49-F238E27FC236}">
                <a16:creationId xmlns:a16="http://schemas.microsoft.com/office/drawing/2014/main" id="{EC64B168-8350-43CA-84E2-9343979B6E50}"/>
              </a:ext>
            </a:extLst>
          </p:cNvPr>
          <p:cNvSpPr/>
          <p:nvPr/>
        </p:nvSpPr>
        <p:spPr>
          <a:xfrm rot="8013916">
            <a:off x="9430206" y="5535431"/>
            <a:ext cx="620929" cy="577810"/>
          </a:xfrm>
          <a:prstGeom prst="lef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로 굽음 37">
            <a:extLst>
              <a:ext uri="{FF2B5EF4-FFF2-40B4-BE49-F238E27FC236}">
                <a16:creationId xmlns:a16="http://schemas.microsoft.com/office/drawing/2014/main" id="{7037785D-D2CF-450A-9400-ED9C09BB6176}"/>
              </a:ext>
            </a:extLst>
          </p:cNvPr>
          <p:cNvSpPr/>
          <p:nvPr/>
        </p:nvSpPr>
        <p:spPr>
          <a:xfrm rot="5400000">
            <a:off x="5294800" y="358825"/>
            <a:ext cx="789183" cy="6116735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5510D4-AD14-499D-A37B-7DB7A6CA2EEF}"/>
              </a:ext>
            </a:extLst>
          </p:cNvPr>
          <p:cNvSpPr/>
          <p:nvPr/>
        </p:nvSpPr>
        <p:spPr>
          <a:xfrm>
            <a:off x="1272357" y="3185154"/>
            <a:ext cx="1143002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If </a:t>
            </a:r>
            <a:r>
              <a:rPr lang="ko-KR" altLang="en-US" b="1" dirty="0">
                <a:solidFill>
                  <a:sysClr val="windowText" lastClr="000000"/>
                </a:solidFill>
              </a:rPr>
              <a:t>보스 존재하면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4A9F578-FAD6-408D-9438-9FB64BE73697}"/>
              </a:ext>
            </a:extLst>
          </p:cNvPr>
          <p:cNvSpPr/>
          <p:nvPr/>
        </p:nvSpPr>
        <p:spPr>
          <a:xfrm>
            <a:off x="9057913" y="3185154"/>
            <a:ext cx="2474379" cy="1092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보스 상태변환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494A4F-E522-4ED7-8DF6-F8A26FC8F800}"/>
              </a:ext>
            </a:extLst>
          </p:cNvPr>
          <p:cNvSpPr/>
          <p:nvPr/>
        </p:nvSpPr>
        <p:spPr>
          <a:xfrm>
            <a:off x="10078213" y="5848074"/>
            <a:ext cx="1478280" cy="36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장애물 파괴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92A92E-4C48-437A-9E33-AFF2796F9C64}"/>
              </a:ext>
            </a:extLst>
          </p:cNvPr>
          <p:cNvSpPr/>
          <p:nvPr/>
        </p:nvSpPr>
        <p:spPr>
          <a:xfrm>
            <a:off x="596279" y="4596857"/>
            <a:ext cx="1894840" cy="680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플레이어</a:t>
            </a:r>
            <a:r>
              <a:rPr lang="en-US" altLang="ko-KR" b="1" dirty="0"/>
              <a:t>(Player) 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997667-18A1-4740-AC1D-5534422380B5}"/>
              </a:ext>
            </a:extLst>
          </p:cNvPr>
          <p:cNvSpPr/>
          <p:nvPr/>
        </p:nvSpPr>
        <p:spPr>
          <a:xfrm>
            <a:off x="3915849" y="4595845"/>
            <a:ext cx="2006808" cy="680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보스</a:t>
            </a:r>
            <a:r>
              <a:rPr lang="en-US" altLang="ko-KR" b="1" dirty="0"/>
              <a:t>(Boss)</a:t>
            </a:r>
            <a:endParaRPr lang="ko-KR" altLang="en-US" b="1" dirty="0"/>
          </a:p>
        </p:txBody>
      </p:sp>
      <p:sp>
        <p:nvSpPr>
          <p:cNvPr id="46" name="화살표: 왼쪽/오른쪽 45">
            <a:extLst>
              <a:ext uri="{FF2B5EF4-FFF2-40B4-BE49-F238E27FC236}">
                <a16:creationId xmlns:a16="http://schemas.microsoft.com/office/drawing/2014/main" id="{2804844C-B028-4047-81BB-681EE366E789}"/>
              </a:ext>
            </a:extLst>
          </p:cNvPr>
          <p:cNvSpPr/>
          <p:nvPr/>
        </p:nvSpPr>
        <p:spPr>
          <a:xfrm>
            <a:off x="2615294" y="4672045"/>
            <a:ext cx="1107996" cy="5791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776A47-697D-46C4-99A0-4E49C5C15926}"/>
              </a:ext>
            </a:extLst>
          </p:cNvPr>
          <p:cNvSpPr txBox="1"/>
          <p:nvPr/>
        </p:nvSpPr>
        <p:spPr>
          <a:xfrm>
            <a:off x="2624902" y="4802339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충돌체크</a:t>
            </a:r>
          </a:p>
        </p:txBody>
      </p:sp>
      <p:sp>
        <p:nvSpPr>
          <p:cNvPr id="48" name="화살표: 위로 굽음 47">
            <a:extLst>
              <a:ext uri="{FF2B5EF4-FFF2-40B4-BE49-F238E27FC236}">
                <a16:creationId xmlns:a16="http://schemas.microsoft.com/office/drawing/2014/main" id="{A1CAABB1-214C-4A24-9E8C-B67AC67DC0D7}"/>
              </a:ext>
            </a:extLst>
          </p:cNvPr>
          <p:cNvSpPr/>
          <p:nvPr/>
        </p:nvSpPr>
        <p:spPr>
          <a:xfrm rot="5400000">
            <a:off x="702958" y="5387568"/>
            <a:ext cx="431796" cy="457198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56723B-3379-4D8F-8F04-4D14034FFFF3}"/>
              </a:ext>
            </a:extLst>
          </p:cNvPr>
          <p:cNvSpPr/>
          <p:nvPr/>
        </p:nvSpPr>
        <p:spPr>
          <a:xfrm>
            <a:off x="1196597" y="5502124"/>
            <a:ext cx="1294522" cy="35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Life</a:t>
            </a:r>
            <a:r>
              <a:rPr lang="ko-KR" altLang="en-US" b="1" dirty="0">
                <a:solidFill>
                  <a:sysClr val="windowText" lastClr="000000"/>
                </a:solidFill>
              </a:rPr>
              <a:t> 감소</a:t>
            </a:r>
          </a:p>
        </p:txBody>
      </p:sp>
      <p:sp>
        <p:nvSpPr>
          <p:cNvPr id="53" name="화살표: 위로 굽음 52">
            <a:extLst>
              <a:ext uri="{FF2B5EF4-FFF2-40B4-BE49-F238E27FC236}">
                <a16:creationId xmlns:a16="http://schemas.microsoft.com/office/drawing/2014/main" id="{652C15CC-1359-4AE0-AE1F-8D1F8C1CE920}"/>
              </a:ext>
            </a:extLst>
          </p:cNvPr>
          <p:cNvSpPr/>
          <p:nvPr/>
        </p:nvSpPr>
        <p:spPr>
          <a:xfrm rot="5400000" flipH="1">
            <a:off x="5145708" y="867539"/>
            <a:ext cx="579119" cy="6624981"/>
          </a:xfrm>
          <a:prstGeom prst="bentUpArrow">
            <a:avLst>
              <a:gd name="adj1" fmla="val 35696"/>
              <a:gd name="adj2" fmla="val 40145"/>
              <a:gd name="adj3" fmla="val 3788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B74705-ACA1-41AA-837A-0E1C6E592C5E}"/>
              </a:ext>
            </a:extLst>
          </p:cNvPr>
          <p:cNvSpPr/>
          <p:nvPr/>
        </p:nvSpPr>
        <p:spPr>
          <a:xfrm>
            <a:off x="690256" y="1191925"/>
            <a:ext cx="8209903" cy="907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0DD30A3-5C3B-41ED-830B-0CBAB1554304}"/>
              </a:ext>
            </a:extLst>
          </p:cNvPr>
          <p:cNvSpPr/>
          <p:nvPr/>
        </p:nvSpPr>
        <p:spPr>
          <a:xfrm>
            <a:off x="501278" y="4525696"/>
            <a:ext cx="5513442" cy="823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00A3126-9D9F-4A0F-938A-476E7181DDBE}"/>
              </a:ext>
            </a:extLst>
          </p:cNvPr>
          <p:cNvSpPr/>
          <p:nvPr/>
        </p:nvSpPr>
        <p:spPr>
          <a:xfrm>
            <a:off x="6301192" y="4525696"/>
            <a:ext cx="5513442" cy="823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5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F5B33-8BD5-4EAA-9C3B-FF1B0F99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90279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게임 내에서 </a:t>
            </a:r>
            <a:r>
              <a:rPr lang="en-US" altLang="ko-KR" sz="2800" b="1" dirty="0"/>
              <a:t>class</a:t>
            </a:r>
            <a:r>
              <a:rPr lang="ko-KR" altLang="en-US" sz="2800" b="1" dirty="0"/>
              <a:t>가 책임지는 핵심 코드에 대한 설명 </a:t>
            </a:r>
            <a:r>
              <a:rPr lang="en-US" altLang="ko-KR" sz="2800" b="1" dirty="0"/>
              <a:t>(1)</a:t>
            </a:r>
            <a:endParaRPr lang="ko-KR" altLang="en-US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D6352A-E67D-4188-8550-59F7F3D05E6A}"/>
              </a:ext>
            </a:extLst>
          </p:cNvPr>
          <p:cNvSpPr/>
          <p:nvPr/>
        </p:nvSpPr>
        <p:spPr>
          <a:xfrm>
            <a:off x="690880" y="1175631"/>
            <a:ext cx="2006808" cy="6052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플레이어</a:t>
            </a:r>
            <a:r>
              <a:rPr lang="en-US" altLang="ko-KR" b="1" dirty="0"/>
              <a:t>(Player) 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5EAAC8-E58B-49ED-A385-D044B5EE8554}"/>
              </a:ext>
            </a:extLst>
          </p:cNvPr>
          <p:cNvSpPr/>
          <p:nvPr/>
        </p:nvSpPr>
        <p:spPr>
          <a:xfrm>
            <a:off x="690880" y="1856923"/>
            <a:ext cx="2006808" cy="680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보스</a:t>
            </a:r>
            <a:r>
              <a:rPr lang="en-US" altLang="ko-KR" b="1" dirty="0"/>
              <a:t>(Boss)</a:t>
            </a:r>
            <a:endParaRPr lang="ko-KR" altLang="en-US" b="1" dirty="0"/>
          </a:p>
        </p:txBody>
      </p:sp>
      <p:sp>
        <p:nvSpPr>
          <p:cNvPr id="6" name="화살표: 왼쪽/위쪽 5">
            <a:extLst>
              <a:ext uri="{FF2B5EF4-FFF2-40B4-BE49-F238E27FC236}">
                <a16:creationId xmlns:a16="http://schemas.microsoft.com/office/drawing/2014/main" id="{DA5D9AE8-1446-464E-8A2B-946C1307BFCB}"/>
              </a:ext>
            </a:extLst>
          </p:cNvPr>
          <p:cNvSpPr/>
          <p:nvPr/>
        </p:nvSpPr>
        <p:spPr>
          <a:xfrm rot="18475898">
            <a:off x="2674623" y="1583885"/>
            <a:ext cx="620929" cy="577810"/>
          </a:xfrm>
          <a:prstGeom prst="lef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63C391-B558-4796-954C-6897D3C0496B}"/>
              </a:ext>
            </a:extLst>
          </p:cNvPr>
          <p:cNvSpPr/>
          <p:nvPr/>
        </p:nvSpPr>
        <p:spPr>
          <a:xfrm>
            <a:off x="3403809" y="1131943"/>
            <a:ext cx="3085136" cy="14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Image load, draw 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</a:rPr>
              <a:t>방식 동일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,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Class 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</a:rPr>
              <a:t>내부 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check(), change() 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</a:rPr>
              <a:t>함수를 통해 상태변환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5657E65-1D8A-4D72-B1FF-EC68FC05E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2834640"/>
            <a:ext cx="5305425" cy="14668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8B7032-4D7A-486D-8D51-8DD99FD9D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" y="4401249"/>
            <a:ext cx="5305425" cy="189582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D6184C-325C-4CD7-965B-478FB9C1628F}"/>
              </a:ext>
            </a:extLst>
          </p:cNvPr>
          <p:cNvSpPr/>
          <p:nvPr/>
        </p:nvSpPr>
        <p:spPr>
          <a:xfrm>
            <a:off x="6247716" y="2849431"/>
            <a:ext cx="5270714" cy="3447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self.action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에 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obj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의 </a:t>
            </a:r>
            <a:r>
              <a:rPr lang="en-US" altLang="ko-KR" b="1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img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상태 정보가 담겨있음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self.action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이 변경되었을 때 혹은 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그외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obj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의 상태에 변화가 있었을 때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현재 </a:t>
            </a:r>
            <a:r>
              <a:rPr lang="en-US" altLang="ko-KR" b="1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fidx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값을 </a:t>
            </a:r>
            <a:r>
              <a:rPr lang="en-US" altLang="ko-KR" b="1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cnt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에 </a:t>
            </a:r>
            <a:r>
              <a:rPr lang="ko-KR" altLang="en-US" b="1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저장해둠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-&gt; 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이를 통해 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FIDX(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상태 변환 후 지난시간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 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을 계산하여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change()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에서 </a:t>
            </a:r>
            <a:r>
              <a:rPr lang="en-US" altLang="ko-KR" b="1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self.action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과 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FIDX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에 따라 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obj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의 상태를 판단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,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전환함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66FC58-E209-4635-BBFB-3154FCE30F86}"/>
              </a:ext>
            </a:extLst>
          </p:cNvPr>
          <p:cNvSpPr/>
          <p:nvPr/>
        </p:nvSpPr>
        <p:spPr>
          <a:xfrm>
            <a:off x="7195066" y="1106095"/>
            <a:ext cx="3726935" cy="140570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단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,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player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의 경우 일부는 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키보드 조작으로 상태가 전환됨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Ex) jump(), </a:t>
            </a:r>
            <a:r>
              <a:rPr lang="en-US" altLang="ko-KR" b="1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silde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()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147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2BB86AA-B263-4C4F-99FD-33B56F3624C1}"/>
              </a:ext>
            </a:extLst>
          </p:cNvPr>
          <p:cNvSpPr/>
          <p:nvPr/>
        </p:nvSpPr>
        <p:spPr>
          <a:xfrm>
            <a:off x="706120" y="1335143"/>
            <a:ext cx="2006808" cy="6052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젤리</a:t>
            </a:r>
            <a:r>
              <a:rPr lang="en-US" altLang="ko-KR" b="1" dirty="0"/>
              <a:t>(Jelly)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07FD32-E7BA-4D03-B48A-13304E3C3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22" y="4882463"/>
            <a:ext cx="4105275" cy="150000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36AC8B5-1CFE-47C9-A8E8-196973A9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90279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게임 내에서 이 </a:t>
            </a:r>
            <a:r>
              <a:rPr lang="en-US" altLang="ko-KR" sz="2800" b="1" dirty="0"/>
              <a:t>class</a:t>
            </a:r>
            <a:r>
              <a:rPr lang="ko-KR" altLang="en-US" sz="2800" b="1" dirty="0"/>
              <a:t>가 책임지는 핵심 코드에 대한 설명 </a:t>
            </a:r>
            <a:r>
              <a:rPr lang="en-US" altLang="ko-KR" sz="2800" b="1" dirty="0"/>
              <a:t>(2)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F02B88-803F-4ADA-825F-72B411131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" y="2653881"/>
            <a:ext cx="4695825" cy="86677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8709720-BDD8-4051-92B5-BB0C2335C3DA}"/>
              </a:ext>
            </a:extLst>
          </p:cNvPr>
          <p:cNvSpPr/>
          <p:nvPr/>
        </p:nvSpPr>
        <p:spPr>
          <a:xfrm rot="10800000">
            <a:off x="2883780" y="1485242"/>
            <a:ext cx="580411" cy="308549"/>
          </a:xfrm>
          <a:prstGeom prst="rightArrow">
            <a:avLst>
              <a:gd name="adj1" fmla="val 50000"/>
              <a:gd name="adj2" fmla="val 6454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EA7574-BCD9-4BE1-80B9-8D84677941E7}"/>
              </a:ext>
            </a:extLst>
          </p:cNvPr>
          <p:cNvSpPr/>
          <p:nvPr/>
        </p:nvSpPr>
        <p:spPr>
          <a:xfrm>
            <a:off x="3635043" y="1225534"/>
            <a:ext cx="3527757" cy="1165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플레이어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,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보스와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Image load, draw 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</a:rPr>
              <a:t>방식 동일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</a:rPr>
              <a:t>.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self.type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에 따라 출력되는 </a:t>
            </a:r>
            <a:r>
              <a:rPr lang="en-US" altLang="ko-KR" b="1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img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가 다르다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2BF852-BC78-4A84-BBDC-1F752030B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" y="3834856"/>
            <a:ext cx="4105275" cy="10001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C4C62D-6365-4AD7-A687-AB8D8ABE5A85}"/>
              </a:ext>
            </a:extLst>
          </p:cNvPr>
          <p:cNvSpPr/>
          <p:nvPr/>
        </p:nvSpPr>
        <p:spPr>
          <a:xfrm>
            <a:off x="5006643" y="3834856"/>
            <a:ext cx="2034237" cy="2547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플레이어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,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보스 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class 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내부에서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Check()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를 통해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jelly(item)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의 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type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을 판단하여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obj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의 상태를 전환한다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.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E5704C-500C-4B56-B9C8-C29A3EBFF05F}"/>
              </a:ext>
            </a:extLst>
          </p:cNvPr>
          <p:cNvSpPr/>
          <p:nvPr/>
        </p:nvSpPr>
        <p:spPr>
          <a:xfrm>
            <a:off x="7248526" y="3704764"/>
            <a:ext cx="4516753" cy="2677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단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magnet 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의 경우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젤리의 위치를 움직이기 때문에 </a:t>
            </a:r>
            <a:endParaRPr lang="en-US" altLang="ko-KR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젤리 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class 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내부에서 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player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가 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magnet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과 충돌했는지 판단한 후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,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충돌한 상태라면 </a:t>
            </a:r>
            <a:r>
              <a:rPr lang="en-US" altLang="ko-KR" b="1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move_to_player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() 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함수를 통해 화면 내에 있는 젤리의 위치를 이동시킨다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.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이러한 방식은 장애물 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class</a:t>
            </a:r>
            <a:r>
              <a:rPr lang="ko-KR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내에서도 유사하게 사용된다</a:t>
            </a:r>
            <a:r>
              <a:rPr lang="en-US" altLang="ko-KR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D39B4AA-39BD-4ECD-819A-41900C398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526" y="2899869"/>
            <a:ext cx="3638550" cy="695325"/>
          </a:xfrm>
          <a:prstGeom prst="rect">
            <a:avLst/>
          </a:prstGeom>
        </p:spPr>
      </p:pic>
      <p:sp>
        <p:nvSpPr>
          <p:cNvPr id="20" name="화살표: 위로 굽음 19">
            <a:extLst>
              <a:ext uri="{FF2B5EF4-FFF2-40B4-BE49-F238E27FC236}">
                <a16:creationId xmlns:a16="http://schemas.microsoft.com/office/drawing/2014/main" id="{1472A049-3F94-42AE-82E4-5DF47ED2F138}"/>
              </a:ext>
            </a:extLst>
          </p:cNvPr>
          <p:cNvSpPr/>
          <p:nvPr/>
        </p:nvSpPr>
        <p:spPr>
          <a:xfrm rot="16200000">
            <a:off x="10989167" y="3037947"/>
            <a:ext cx="480344" cy="513082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2456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307</TotalTime>
  <Words>705</Words>
  <Application>Microsoft Office PowerPoint</Application>
  <PresentationFormat>와이드스크린</PresentationFormat>
  <Paragraphs>168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Meiryo UI</vt:lpstr>
      <vt:lpstr>맑은 고딕</vt:lpstr>
      <vt:lpstr>Arial</vt:lpstr>
      <vt:lpstr>Corbel</vt:lpstr>
      <vt:lpstr>기본</vt:lpstr>
      <vt:lpstr>2차 발표</vt:lpstr>
      <vt:lpstr>PowerPoint 프레젠테이션</vt:lpstr>
      <vt:lpstr>PowerPoint 프레젠테이션</vt:lpstr>
      <vt:lpstr>PowerPoint 프레젠테이션</vt:lpstr>
      <vt:lpstr>주별 commit 수 </vt:lpstr>
      <vt:lpstr>game object 종류 &amp; class 구성정보  </vt:lpstr>
      <vt:lpstr>Object 상호작용 정보</vt:lpstr>
      <vt:lpstr>게임 내에서 class가 책임지는 핵심 코드에 대한 설명 (1)</vt:lpstr>
      <vt:lpstr>게임 내에서 이 class가 책임지는 핵심 코드에 대한 설명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발표</dc:title>
  <dc:creator>변승은(2019182019)</dc:creator>
  <cp:lastModifiedBy>변승은(2019182019)</cp:lastModifiedBy>
  <cp:revision>32</cp:revision>
  <dcterms:created xsi:type="dcterms:W3CDTF">2020-11-20T05:32:07Z</dcterms:created>
  <dcterms:modified xsi:type="dcterms:W3CDTF">2020-11-22T08:05:03Z</dcterms:modified>
</cp:coreProperties>
</file>