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3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507A4-CA6B-4A43-9A66-60BCB257CC64}" v="7" dt="2022-05-04T23:50:26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3"/>
  </p:normalViewPr>
  <p:slideViewPr>
    <p:cSldViewPr snapToGrid="0" snapToObjects="1">
      <p:cViewPr varScale="1">
        <p:scale>
          <a:sx n="57" d="100"/>
          <a:sy n="57" d="100"/>
        </p:scale>
        <p:origin x="3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600" y="1424825"/>
            <a:ext cx="5530885" cy="4513393"/>
          </a:xfrm>
        </p:spPr>
        <p:txBody>
          <a:bodyPr bIns="0" anchor="b">
            <a:normAutofit/>
          </a:bodyPr>
          <a:lstStyle>
            <a:lvl1pPr algn="l">
              <a:defRPr sz="53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5600" y="6271160"/>
            <a:ext cx="5530885" cy="173618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598" b="0" cap="all" baseline="0">
                <a:solidFill>
                  <a:schemeClr val="tx1"/>
                </a:solidFill>
              </a:defRPr>
            </a:lvl1pPr>
            <a:lvl2pPr marL="342557" indent="0" algn="ctr">
              <a:buNone/>
              <a:defRPr sz="1499"/>
            </a:lvl2pPr>
            <a:lvl3pPr marL="685114" indent="0" algn="ctr">
              <a:buNone/>
              <a:defRPr sz="1349"/>
            </a:lvl3pPr>
            <a:lvl4pPr marL="1027671" indent="0" algn="ctr">
              <a:buNone/>
              <a:defRPr sz="1199"/>
            </a:lvl4pPr>
            <a:lvl5pPr marL="1370228" indent="0" algn="ctr">
              <a:buNone/>
              <a:defRPr sz="1199"/>
            </a:lvl5pPr>
            <a:lvl6pPr marL="1712786" indent="0" algn="ctr">
              <a:buNone/>
              <a:defRPr sz="1199"/>
            </a:lvl6pPr>
            <a:lvl7pPr marL="2055343" indent="0" algn="ctr">
              <a:buNone/>
              <a:defRPr sz="1199"/>
            </a:lvl7pPr>
            <a:lvl8pPr marL="2397900" indent="0" algn="ctr">
              <a:buNone/>
              <a:defRPr sz="1199"/>
            </a:lvl8pPr>
            <a:lvl9pPr marL="2740457" indent="0" algn="ctr">
              <a:buNone/>
              <a:defRPr sz="11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5600" y="584828"/>
            <a:ext cx="3001299" cy="549118"/>
          </a:xfrm>
        </p:spPr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3209" y="1418917"/>
            <a:ext cx="801170" cy="894317"/>
          </a:xfrm>
        </p:spPr>
        <p:txBody>
          <a:bodyPr/>
          <a:lstStyle/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4101" y="1418918"/>
            <a:ext cx="0" cy="451930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77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0258" y="1418917"/>
            <a:ext cx="0" cy="1895211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6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822" y="1565068"/>
            <a:ext cx="1101878" cy="812946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3814" y="1565068"/>
            <a:ext cx="5203747" cy="81294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0822" y="1277376"/>
            <a:ext cx="1095663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9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0258" y="1418917"/>
            <a:ext cx="0" cy="1895211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2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812" y="3118757"/>
            <a:ext cx="5519326" cy="3352859"/>
          </a:xfrm>
        </p:spPr>
        <p:txBody>
          <a:bodyPr anchor="b">
            <a:normAutofit/>
          </a:bodyPr>
          <a:lstStyle>
            <a:lvl1pPr algn="l">
              <a:defRPr sz="3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3813" y="6759523"/>
            <a:ext cx="5519326" cy="1798887"/>
          </a:xfrm>
        </p:spPr>
        <p:txBody>
          <a:bodyPr tIns="91440">
            <a:normAutofit/>
          </a:bodyPr>
          <a:lstStyle>
            <a:lvl1pPr marL="0" indent="0" algn="l">
              <a:buNone/>
              <a:defRPr sz="1798">
                <a:solidFill>
                  <a:schemeClr val="tx1"/>
                </a:solidFill>
              </a:defRPr>
            </a:lvl1pPr>
            <a:lvl2pPr marL="342557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114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7671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4pPr>
            <a:lvl5pPr marL="1370228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5pPr>
            <a:lvl6pPr marL="1712786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6pPr>
            <a:lvl7pPr marL="2055343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7pPr>
            <a:lvl8pPr marL="2397900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8pPr>
            <a:lvl9pPr marL="2740457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0258" y="1418918"/>
            <a:ext cx="0" cy="5052699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4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814" y="1429426"/>
            <a:ext cx="6472672" cy="18812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3813" y="3576601"/>
            <a:ext cx="3076482" cy="6104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002" y="3576602"/>
            <a:ext cx="3076482" cy="6104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0258" y="1418917"/>
            <a:ext cx="0" cy="1895211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813" y="1428137"/>
            <a:ext cx="6472673" cy="18759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3814" y="3586572"/>
            <a:ext cx="3076482" cy="142419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8" b="0" cap="all" baseline="0">
                <a:solidFill>
                  <a:schemeClr val="accent1"/>
                </a:solidFill>
              </a:defRPr>
            </a:lvl1pPr>
            <a:lvl2pPr marL="342557" indent="0">
              <a:buNone/>
              <a:defRPr sz="1499" b="1"/>
            </a:lvl2pPr>
            <a:lvl3pPr marL="685114" indent="0">
              <a:buNone/>
              <a:defRPr sz="1349" b="1"/>
            </a:lvl3pPr>
            <a:lvl4pPr marL="1027671" indent="0">
              <a:buNone/>
              <a:defRPr sz="1199" b="1"/>
            </a:lvl4pPr>
            <a:lvl5pPr marL="1370228" indent="0">
              <a:buNone/>
              <a:defRPr sz="1199" b="1"/>
            </a:lvl5pPr>
            <a:lvl6pPr marL="1712786" indent="0">
              <a:buNone/>
              <a:defRPr sz="1199" b="1"/>
            </a:lvl6pPr>
            <a:lvl7pPr marL="2055343" indent="0">
              <a:buNone/>
              <a:defRPr sz="1199" b="1"/>
            </a:lvl7pPr>
            <a:lvl8pPr marL="2397900" indent="0">
              <a:buNone/>
              <a:defRPr sz="1199" b="1"/>
            </a:lvl8pPr>
            <a:lvl9pPr marL="2740457" indent="0">
              <a:buNone/>
              <a:defRPr sz="11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3814" y="5015695"/>
            <a:ext cx="3076482" cy="4696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002" y="3592706"/>
            <a:ext cx="3076483" cy="142471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8" b="0" cap="all" baseline="0">
                <a:solidFill>
                  <a:schemeClr val="accent1"/>
                </a:solidFill>
              </a:defRPr>
            </a:lvl1pPr>
            <a:lvl2pPr marL="342557" indent="0">
              <a:buNone/>
              <a:defRPr sz="1499" b="1"/>
            </a:lvl2pPr>
            <a:lvl3pPr marL="685114" indent="0">
              <a:buNone/>
              <a:defRPr sz="1349" b="1"/>
            </a:lvl3pPr>
            <a:lvl4pPr marL="1027671" indent="0">
              <a:buNone/>
              <a:defRPr sz="1199" b="1"/>
            </a:lvl4pPr>
            <a:lvl5pPr marL="1370228" indent="0">
              <a:buNone/>
              <a:defRPr sz="1199" b="1"/>
            </a:lvl5pPr>
            <a:lvl6pPr marL="1712786" indent="0">
              <a:buNone/>
              <a:defRPr sz="1199" b="1"/>
            </a:lvl6pPr>
            <a:lvl7pPr marL="2055343" indent="0">
              <a:buNone/>
              <a:defRPr sz="1199" b="1"/>
            </a:lvl7pPr>
            <a:lvl8pPr marL="2397900" indent="0">
              <a:buNone/>
              <a:defRPr sz="1199" b="1"/>
            </a:lvl8pPr>
            <a:lvl9pPr marL="2740457" indent="0">
              <a:buNone/>
              <a:defRPr sz="11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0002" y="5010760"/>
            <a:ext cx="3076483" cy="4683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0258" y="1418917"/>
            <a:ext cx="0" cy="1895211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7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0258" y="1418917"/>
            <a:ext cx="0" cy="1895211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9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3992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757" y="1418918"/>
            <a:ext cx="2327208" cy="3990713"/>
          </a:xfrm>
        </p:spPr>
        <p:txBody>
          <a:bodyPr anchor="b">
            <a:normAutofit/>
          </a:bodyPr>
          <a:lstStyle>
            <a:lvl1pPr algn="l">
              <a:defRPr sz="23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295" y="1418919"/>
            <a:ext cx="3824190" cy="827373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3814" y="5692717"/>
            <a:ext cx="2328570" cy="3992603"/>
          </a:xfrm>
        </p:spPr>
        <p:txBody>
          <a:bodyPr>
            <a:normAutofit/>
          </a:bodyPr>
          <a:lstStyle>
            <a:lvl1pPr marL="0" indent="0" algn="l">
              <a:buNone/>
              <a:defRPr sz="1598"/>
            </a:lvl1pPr>
            <a:lvl2pPr marL="342557" indent="0">
              <a:buNone/>
              <a:defRPr sz="1049"/>
            </a:lvl2pPr>
            <a:lvl3pPr marL="685114" indent="0">
              <a:buNone/>
              <a:defRPr sz="899"/>
            </a:lvl3pPr>
            <a:lvl4pPr marL="1027671" indent="0">
              <a:buNone/>
              <a:defRPr sz="749"/>
            </a:lvl4pPr>
            <a:lvl5pPr marL="1370228" indent="0">
              <a:buNone/>
              <a:defRPr sz="749"/>
            </a:lvl5pPr>
            <a:lvl6pPr marL="1712786" indent="0">
              <a:buNone/>
              <a:defRPr sz="749"/>
            </a:lvl6pPr>
            <a:lvl7pPr marL="2055343" indent="0">
              <a:buNone/>
              <a:defRPr sz="749"/>
            </a:lvl7pPr>
            <a:lvl8pPr marL="2397900" indent="0">
              <a:buNone/>
              <a:defRPr sz="749"/>
            </a:lvl8pPr>
            <a:lvl9pPr marL="2740457" indent="0">
              <a:buNone/>
              <a:defRPr sz="74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0258" y="1418918"/>
            <a:ext cx="0" cy="399071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1297" y="856301"/>
            <a:ext cx="3507729" cy="9144422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01" y="2005931"/>
            <a:ext cx="3149598" cy="3250982"/>
          </a:xfrm>
        </p:spPr>
        <p:txBody>
          <a:bodyPr anchor="b">
            <a:normAutofit/>
          </a:bodyPr>
          <a:lstStyle>
            <a:lvl1pPr>
              <a:defRPr sz="3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4253" y="1993554"/>
            <a:ext cx="2232670" cy="6866310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398"/>
            </a:lvl1pPr>
            <a:lvl2pPr marL="342557" indent="0">
              <a:buNone/>
              <a:defRPr sz="2098"/>
            </a:lvl2pPr>
            <a:lvl3pPr marL="685114" indent="0">
              <a:buNone/>
              <a:defRPr sz="1798"/>
            </a:lvl3pPr>
            <a:lvl4pPr marL="1027671" indent="0">
              <a:buNone/>
              <a:defRPr sz="1499"/>
            </a:lvl4pPr>
            <a:lvl5pPr marL="1370228" indent="0">
              <a:buNone/>
              <a:defRPr sz="1499"/>
            </a:lvl5pPr>
            <a:lvl6pPr marL="1712786" indent="0">
              <a:buNone/>
              <a:defRPr sz="1499"/>
            </a:lvl6pPr>
            <a:lvl7pPr marL="2055343" indent="0">
              <a:buNone/>
              <a:defRPr sz="1499"/>
            </a:lvl7pPr>
            <a:lvl8pPr marL="2397900" indent="0">
              <a:buNone/>
              <a:defRPr sz="1499"/>
            </a:lvl8pPr>
            <a:lvl9pPr marL="2740457" indent="0">
              <a:buNone/>
              <a:defRPr sz="14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3813" y="5587049"/>
            <a:ext cx="3145085" cy="3558497"/>
          </a:xfrm>
        </p:spPr>
        <p:txBody>
          <a:bodyPr>
            <a:normAutofit/>
          </a:bodyPr>
          <a:lstStyle>
            <a:lvl1pPr marL="0" indent="0" algn="l">
              <a:buNone/>
              <a:defRPr sz="1798"/>
            </a:lvl1pPr>
            <a:lvl2pPr marL="342557" indent="0">
              <a:buNone/>
              <a:defRPr sz="1049"/>
            </a:lvl2pPr>
            <a:lvl3pPr marL="685114" indent="0">
              <a:buNone/>
              <a:defRPr sz="899"/>
            </a:lvl3pPr>
            <a:lvl4pPr marL="1027671" indent="0">
              <a:buNone/>
              <a:defRPr sz="749"/>
            </a:lvl4pPr>
            <a:lvl5pPr marL="1370228" indent="0">
              <a:buNone/>
              <a:defRPr sz="749"/>
            </a:lvl5pPr>
            <a:lvl6pPr marL="1712786" indent="0">
              <a:buNone/>
              <a:defRPr sz="749"/>
            </a:lvl6pPr>
            <a:lvl7pPr marL="2055343" indent="0">
              <a:buNone/>
              <a:defRPr sz="749"/>
            </a:lvl7pPr>
            <a:lvl8pPr marL="2397900" indent="0">
              <a:buNone/>
              <a:defRPr sz="749"/>
            </a:lvl8pPr>
            <a:lvl9pPr marL="2740457" indent="0">
              <a:buNone/>
              <a:defRPr sz="74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3813" y="9714062"/>
            <a:ext cx="3150387" cy="568515"/>
          </a:xfrm>
        </p:spPr>
        <p:txBody>
          <a:bodyPr/>
          <a:lstStyle>
            <a:lvl1pPr algn="l">
              <a:defRPr/>
            </a:lvl1pPr>
          </a:lstStyle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52" y="565884"/>
            <a:ext cx="3149547" cy="569950"/>
          </a:xfrm>
        </p:spPr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0258" y="1418917"/>
            <a:ext cx="0" cy="383799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1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579794"/>
            <a:ext cx="9134475" cy="736533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10945131"/>
            <a:ext cx="9134475" cy="1270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3814" y="1428769"/>
            <a:ext cx="6472672" cy="186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3814" y="3579793"/>
            <a:ext cx="6472672" cy="612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0660" y="586714"/>
            <a:ext cx="2365825" cy="549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852A-4228-814E-AD9E-F23032CE3C9B}" type="datetimeFigureOut">
              <a:rPr kumimoji="1" lang="ko-Kore-US" altLang="en-US" smtClean="0"/>
              <a:t>5/5/22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3813" y="584828"/>
            <a:ext cx="3937976" cy="549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217" y="1418917"/>
            <a:ext cx="794917" cy="8943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7">
                <a:solidFill>
                  <a:schemeClr val="accent1"/>
                </a:solidFill>
              </a:defRPr>
            </a:lvl1pPr>
          </a:lstStyle>
          <a:p>
            <a:fld id="{D68D65DD-D2AB-C94C-A1A5-8202841BD362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0959722"/>
            <a:ext cx="913447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l" defTabSz="685114" rtl="0" eaLnBrk="1" latinLnBrk="0" hangingPunct="1">
        <a:lnSpc>
          <a:spcPct val="90000"/>
        </a:lnSpc>
        <a:spcBef>
          <a:spcPct val="0"/>
        </a:spcBef>
        <a:buNone/>
        <a:defRPr sz="3197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371" indent="-228371" algn="l" defTabSz="685114" rtl="0" eaLnBrk="1" latinLnBrk="0" hangingPunct="1">
        <a:lnSpc>
          <a:spcPct val="120000"/>
        </a:lnSpc>
        <a:spcBef>
          <a:spcPts val="99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114" indent="-228371" algn="l" defTabSz="68511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98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1857" indent="-228371" algn="l" defTabSz="68511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9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8600" indent="-228371" algn="l" defTabSz="68511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5343" indent="-228371" algn="l" defTabSz="68511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99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99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99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99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1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557" algn="l" defTabSz="68511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114" algn="l" defTabSz="68511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7671" algn="l" defTabSz="68511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228" algn="l" defTabSz="68511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2786" algn="l" defTabSz="68511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5343" algn="l" defTabSz="68511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7900" algn="l" defTabSz="68511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0457" algn="l" defTabSz="68511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ypark23@uchicago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0B42FD3-D13C-E373-490B-44B4C495273C}"/>
              </a:ext>
            </a:extLst>
          </p:cNvPr>
          <p:cNvGrpSpPr/>
          <p:nvPr/>
        </p:nvGrpSpPr>
        <p:grpSpPr>
          <a:xfrm>
            <a:off x="0" y="704850"/>
            <a:ext cx="8905875" cy="3139321"/>
            <a:chOff x="66675" y="1409700"/>
            <a:chExt cx="8905875" cy="31393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10DF31-0719-C5FD-C348-11F627A42B36}"/>
                </a:ext>
              </a:extLst>
            </p:cNvPr>
            <p:cNvSpPr txBox="1"/>
            <p:nvPr/>
          </p:nvSpPr>
          <p:spPr>
            <a:xfrm>
              <a:off x="66675" y="1409700"/>
              <a:ext cx="2266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US" sz="2400" b="1" dirty="0"/>
                <a:t>Model Details</a:t>
              </a:r>
              <a:endParaRPr kumimoji="1" lang="ko-Kore-US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985471-ED96-2DB6-34CB-45A029F03401}"/>
                </a:ext>
              </a:extLst>
            </p:cNvPr>
            <p:cNvSpPr txBox="1"/>
            <p:nvPr/>
          </p:nvSpPr>
          <p:spPr>
            <a:xfrm>
              <a:off x="2438400" y="1409700"/>
              <a:ext cx="653415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Model Name</a:t>
              </a:r>
              <a:r>
                <a:rPr kumimoji="1" lang="en-US" altLang="ko-Kore-US" dirty="0"/>
                <a:t>: Chicago </a:t>
              </a:r>
              <a:r>
                <a:rPr kumimoji="1" lang="en-US" altLang="ko-Kore-US" dirty="0" err="1"/>
                <a:t>AirBnB</a:t>
              </a:r>
              <a:r>
                <a:rPr kumimoji="1" lang="en-US" altLang="ko-Kore-US" dirty="0"/>
                <a:t> Price Prediction Model for CS 25910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Published By</a:t>
              </a:r>
              <a:r>
                <a:rPr kumimoji="1" lang="en-US" altLang="ko-Kore-US" dirty="0"/>
                <a:t>: Kyu Park (</a:t>
              </a:r>
              <a:r>
                <a:rPr kumimoji="1" lang="en-US" altLang="ko-Kore-US" dirty="0">
                  <a:hlinkClick r:id="rId2"/>
                </a:rPr>
                <a:t>gypark23@uchicago.edu</a:t>
              </a:r>
              <a:r>
                <a:rPr kumimoji="1" lang="en-US" altLang="ko-Kore-US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Model Date</a:t>
              </a:r>
              <a:r>
                <a:rPr kumimoji="1" lang="en-US" altLang="ko-Kore-US" dirty="0"/>
                <a:t>: 5/4/2022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Model Type</a:t>
              </a:r>
              <a:r>
                <a:rPr kumimoji="1" lang="en-US" altLang="ko-Kore-US" dirty="0"/>
                <a:t>: Simple Linear Regression ML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Input</a:t>
              </a:r>
              <a:r>
                <a:rPr kumimoji="1" lang="en-US" altLang="ko-Kore-US" dirty="0"/>
                <a:t>: Neighborhood, Latitude, Longitude, Room Type, Availability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Output</a:t>
              </a:r>
              <a:r>
                <a:rPr kumimoji="1" lang="en-US" altLang="ko-Kore-US" dirty="0"/>
                <a:t>: Predicted Price</a:t>
              </a:r>
              <a:endParaRPr kumimoji="1" lang="en-US" altLang="ko-Kore-US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ore-US" dirty="0"/>
            </a:p>
            <a:p>
              <a:endParaRPr kumimoji="1" lang="en-US" altLang="ko-Kore-US" dirty="0"/>
            </a:p>
            <a:p>
              <a:endParaRPr kumimoji="1" lang="ko-Kore-US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BE59EE-6F4C-26CB-B02F-6EE0F06BF039}"/>
              </a:ext>
            </a:extLst>
          </p:cNvPr>
          <p:cNvGrpSpPr/>
          <p:nvPr/>
        </p:nvGrpSpPr>
        <p:grpSpPr>
          <a:xfrm>
            <a:off x="0" y="3076476"/>
            <a:ext cx="8905875" cy="2308324"/>
            <a:chOff x="66675" y="1409700"/>
            <a:chExt cx="8905875" cy="23083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AF236-5E2F-F536-421D-241ADDA2BBD1}"/>
                </a:ext>
              </a:extLst>
            </p:cNvPr>
            <p:cNvSpPr txBox="1"/>
            <p:nvPr/>
          </p:nvSpPr>
          <p:spPr>
            <a:xfrm>
              <a:off x="66675" y="1409700"/>
              <a:ext cx="2266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US" sz="2400" b="1" dirty="0"/>
                <a:t>Intended Use</a:t>
              </a:r>
              <a:endParaRPr kumimoji="1" lang="ko-Kore-US" altLang="en-US" sz="2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EC4FDB-3D6D-437C-62ED-B5215FF3C7BF}"/>
                </a:ext>
              </a:extLst>
            </p:cNvPr>
            <p:cNvSpPr txBox="1"/>
            <p:nvPr/>
          </p:nvSpPr>
          <p:spPr>
            <a:xfrm>
              <a:off x="2438400" y="1409700"/>
              <a:ext cx="653415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Primary Intended Uses</a:t>
              </a:r>
              <a:r>
                <a:rPr kumimoji="1" lang="en-US" altLang="ko-Kore-US" dirty="0"/>
                <a:t>: To predict price of </a:t>
              </a:r>
              <a:r>
                <a:rPr kumimoji="1" lang="en-US" altLang="ko-Kore-US" dirty="0" err="1"/>
                <a:t>AirBnB</a:t>
              </a:r>
              <a:r>
                <a:rPr kumimoji="1" lang="en-US" altLang="ko-Kore-US" dirty="0"/>
                <a:t> rentals given the parameters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Primary Intended Users</a:t>
              </a:r>
              <a:r>
                <a:rPr kumimoji="1" lang="en-US" altLang="ko-Kore-US" dirty="0"/>
                <a:t>: Anyone intending to predict </a:t>
              </a:r>
              <a:r>
                <a:rPr kumimoji="1" lang="en-US" altLang="ko-Kore-US" dirty="0" err="1"/>
                <a:t>AirBnb</a:t>
              </a:r>
              <a:r>
                <a:rPr kumimoji="1" lang="en-US" altLang="ko-Kore-US" dirty="0"/>
                <a:t> rental price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ore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ore-US" dirty="0"/>
            </a:p>
            <a:p>
              <a:endParaRPr kumimoji="1" lang="en-US" altLang="ko-Kore-US" dirty="0"/>
            </a:p>
            <a:p>
              <a:endParaRPr kumimoji="1" lang="ko-Kore-US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DE7178-0542-492A-65EF-DAEF498E4B21}"/>
              </a:ext>
            </a:extLst>
          </p:cNvPr>
          <p:cNvGrpSpPr/>
          <p:nvPr/>
        </p:nvGrpSpPr>
        <p:grpSpPr>
          <a:xfrm>
            <a:off x="0" y="4467126"/>
            <a:ext cx="8905875" cy="1477328"/>
            <a:chOff x="66675" y="1409700"/>
            <a:chExt cx="8905875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608C9-AFDC-0C97-102C-CADE7A8EDD62}"/>
                </a:ext>
              </a:extLst>
            </p:cNvPr>
            <p:cNvSpPr txBox="1"/>
            <p:nvPr/>
          </p:nvSpPr>
          <p:spPr>
            <a:xfrm>
              <a:off x="66675" y="1409700"/>
              <a:ext cx="2266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US" sz="2400" b="1" dirty="0"/>
                <a:t>Performance</a:t>
              </a:r>
              <a:endParaRPr kumimoji="1" lang="ko-Kore-US" altLang="en-US" sz="2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771CD-A9A4-6051-B7C9-EDB89F6BA2FE}"/>
                </a:ext>
              </a:extLst>
            </p:cNvPr>
            <p:cNvSpPr txBox="1"/>
            <p:nvPr/>
          </p:nvSpPr>
          <p:spPr>
            <a:xfrm>
              <a:off x="2438400" y="1409700"/>
              <a:ext cx="65341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Root Mean Square Error (RMSE)</a:t>
              </a:r>
              <a:r>
                <a:rPr kumimoji="1" lang="en-US" altLang="ko-Kore-US" dirty="0"/>
                <a:t>: Averaging around 100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Overall Trend:</a:t>
              </a:r>
              <a:r>
                <a:rPr kumimoji="1" lang="en-US" altLang="ko-Kore-US" dirty="0"/>
                <a:t> The model seems to overestimate the actual price</a:t>
              </a:r>
              <a:endParaRPr kumimoji="1" lang="en-US" altLang="ko-Kore-US" b="1" dirty="0"/>
            </a:p>
            <a:p>
              <a:endParaRPr kumimoji="1" lang="en-US" altLang="ko-Kore-US" dirty="0"/>
            </a:p>
            <a:p>
              <a:endParaRPr kumimoji="1" lang="ko-Kore-US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8E7275-D0BC-1A53-BFDA-685305873531}"/>
              </a:ext>
            </a:extLst>
          </p:cNvPr>
          <p:cNvGrpSpPr/>
          <p:nvPr/>
        </p:nvGrpSpPr>
        <p:grpSpPr>
          <a:xfrm>
            <a:off x="0" y="5551746"/>
            <a:ext cx="8905875" cy="2308324"/>
            <a:chOff x="66675" y="1409700"/>
            <a:chExt cx="8905875" cy="23083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167233-6A2C-7281-8761-7895B4329EC6}"/>
                </a:ext>
              </a:extLst>
            </p:cNvPr>
            <p:cNvSpPr txBox="1"/>
            <p:nvPr/>
          </p:nvSpPr>
          <p:spPr>
            <a:xfrm>
              <a:off x="66675" y="1409700"/>
              <a:ext cx="2266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US" sz="2400" b="1" dirty="0"/>
                <a:t>Data</a:t>
              </a:r>
              <a:endParaRPr kumimoji="1" lang="ko-Kore-US" altLang="en-US" sz="2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42B76F-4645-ED85-8E04-980E6AF890BC}"/>
                </a:ext>
              </a:extLst>
            </p:cNvPr>
            <p:cNvSpPr txBox="1"/>
            <p:nvPr/>
          </p:nvSpPr>
          <p:spPr>
            <a:xfrm>
              <a:off x="2438400" y="1409700"/>
              <a:ext cx="653415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Data Pool: </a:t>
              </a:r>
              <a:r>
                <a:rPr kumimoji="1" lang="en-US" altLang="ko-Kore-US" dirty="0"/>
                <a:t>Chicago Airbnb Open Data from https://</a:t>
              </a:r>
              <a:r>
                <a:rPr kumimoji="1" lang="en-US" altLang="ko-Kore-US" dirty="0" err="1"/>
                <a:t>www.kaggle.com</a:t>
              </a:r>
              <a:r>
                <a:rPr kumimoji="1" lang="en-US" altLang="ko-Kore-US" dirty="0"/>
                <a:t>/datasets/</a:t>
              </a:r>
              <a:r>
                <a:rPr kumimoji="1" lang="en-US" altLang="ko-Kore-US" dirty="0" err="1"/>
                <a:t>jinbonnie</a:t>
              </a:r>
              <a:r>
                <a:rPr kumimoji="1" lang="en-US" altLang="ko-Kore-US" dirty="0"/>
                <a:t>/</a:t>
              </a:r>
              <a:r>
                <a:rPr kumimoji="1" lang="en-US" altLang="ko-Kore-US" dirty="0" err="1"/>
                <a:t>chicago</a:t>
              </a:r>
              <a:r>
                <a:rPr kumimoji="1" lang="en-US" altLang="ko-Kore-US" dirty="0"/>
                <a:t>-</a:t>
              </a:r>
              <a:r>
                <a:rPr kumimoji="1" lang="en-US" altLang="ko-Kore-US" dirty="0" err="1"/>
                <a:t>airbnb</a:t>
              </a:r>
              <a:r>
                <a:rPr kumimoji="1" lang="en-US" altLang="ko-Kore-US" dirty="0"/>
                <a:t>-open-data </a:t>
              </a:r>
              <a:endParaRPr kumimoji="1" lang="en-US" altLang="ko-Kore-US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Training Data</a:t>
              </a:r>
              <a:r>
                <a:rPr kumimoji="1" lang="en-US" altLang="ko-Kore-US" dirty="0"/>
                <a:t>: 80% of randomly selected data from above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Evaluation Data:</a:t>
              </a:r>
              <a:r>
                <a:rPr kumimoji="1" lang="en-US" altLang="ko-Kore-US" dirty="0"/>
                <a:t> 20% of the remaining data</a:t>
              </a:r>
              <a:endParaRPr kumimoji="1" lang="en-US" altLang="ko-Kore-US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ore-US" dirty="0"/>
            </a:p>
            <a:p>
              <a:endParaRPr kumimoji="1" lang="en-US" altLang="ko-Kore-US" dirty="0"/>
            </a:p>
            <a:p>
              <a:endParaRPr kumimoji="1" lang="ko-Kore-US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8F3E3C-0F96-646E-A77A-D13E4F508085}"/>
              </a:ext>
            </a:extLst>
          </p:cNvPr>
          <p:cNvGrpSpPr/>
          <p:nvPr/>
        </p:nvGrpSpPr>
        <p:grpSpPr>
          <a:xfrm>
            <a:off x="0" y="9395681"/>
            <a:ext cx="8905875" cy="2031325"/>
            <a:chOff x="66675" y="1409700"/>
            <a:chExt cx="8905875" cy="20313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45CF0D-A61F-D76E-2DF1-051C291A6720}"/>
                </a:ext>
              </a:extLst>
            </p:cNvPr>
            <p:cNvSpPr txBox="1"/>
            <p:nvPr/>
          </p:nvSpPr>
          <p:spPr>
            <a:xfrm>
              <a:off x="66675" y="1409700"/>
              <a:ext cx="2266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US" sz="2400" b="1" dirty="0"/>
                <a:t>Limitation</a:t>
              </a:r>
              <a:endParaRPr kumimoji="1" lang="ko-Kore-US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37CAE3-B342-171B-CF11-6EB542EB3DA3}"/>
                </a:ext>
              </a:extLst>
            </p:cNvPr>
            <p:cNvSpPr txBox="1"/>
            <p:nvPr/>
          </p:nvSpPr>
          <p:spPr>
            <a:xfrm>
              <a:off x="2438400" y="1409700"/>
              <a:ext cx="65341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Inaccuracy: </a:t>
              </a:r>
              <a:r>
                <a:rPr kumimoji="1" lang="en-US" altLang="ko-Kore-US" dirty="0"/>
                <a:t>Current model has high RMSE, with some price predictions of negative price</a:t>
              </a:r>
              <a:endParaRPr kumimoji="1" lang="en-US" altLang="ko-Kore-US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Outliers:</a:t>
              </a:r>
              <a:r>
                <a:rPr kumimoji="1" lang="en-US" altLang="ko-Kore-US" dirty="0"/>
                <a:t> The model removed outliers with high and low prices, and thus the model may be inaccurate for high or low price</a:t>
              </a:r>
              <a:endParaRPr kumimoji="1" lang="en-US" altLang="ko-Kore-US" b="1" dirty="0"/>
            </a:p>
            <a:p>
              <a:endParaRPr kumimoji="1" lang="en-US" altLang="ko-Kore-US" dirty="0"/>
            </a:p>
            <a:p>
              <a:endParaRPr kumimoji="1" lang="ko-Kore-US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8E18A1-E8A8-167B-894A-434A4D49902F}"/>
              </a:ext>
            </a:extLst>
          </p:cNvPr>
          <p:cNvGrpSpPr/>
          <p:nvPr/>
        </p:nvGrpSpPr>
        <p:grpSpPr>
          <a:xfrm>
            <a:off x="0" y="7250510"/>
            <a:ext cx="8905875" cy="2862322"/>
            <a:chOff x="66675" y="1409700"/>
            <a:chExt cx="8905875" cy="28623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834AF0-42BF-DB80-44DA-443648985883}"/>
                </a:ext>
              </a:extLst>
            </p:cNvPr>
            <p:cNvSpPr txBox="1"/>
            <p:nvPr/>
          </p:nvSpPr>
          <p:spPr>
            <a:xfrm>
              <a:off x="66675" y="1409700"/>
              <a:ext cx="2266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US" sz="2400" b="1" dirty="0"/>
                <a:t>Preprocess</a:t>
              </a:r>
              <a:endParaRPr kumimoji="1" lang="ko-Kore-US" altLang="en-US" sz="2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532637-453D-0F59-6C0F-988589ECD6CD}"/>
                </a:ext>
              </a:extLst>
            </p:cNvPr>
            <p:cNvSpPr txBox="1"/>
            <p:nvPr/>
          </p:nvSpPr>
          <p:spPr>
            <a:xfrm>
              <a:off x="2438400" y="1409700"/>
              <a:ext cx="65341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Outliers: </a:t>
              </a:r>
              <a:r>
                <a:rPr kumimoji="1" lang="en-US" altLang="ko-Kore-US" dirty="0"/>
                <a:t>Outliers of price below 20 and above 1000 were removed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Category Selection:</a:t>
              </a:r>
              <a:r>
                <a:rPr kumimoji="1" lang="en-US" altLang="ko-Kore-US" dirty="0"/>
                <a:t> Among many categories, only Neighborhood, Latitude, Longitude, Room Type, Availability were used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US" b="1" dirty="0"/>
                <a:t>Dummy Variable:</a:t>
              </a:r>
              <a:r>
                <a:rPr kumimoji="1" lang="en-US" altLang="ko-Kore-US" dirty="0"/>
                <a:t> Dummy variables of neighborhood and room type were used</a:t>
              </a:r>
            </a:p>
            <a:p>
              <a:endParaRPr kumimoji="1" lang="en-US" altLang="ko-Kore-US" dirty="0"/>
            </a:p>
            <a:p>
              <a:endParaRPr kumimoji="1" lang="en-US" altLang="ko-Kore-US" dirty="0"/>
            </a:p>
            <a:p>
              <a:endParaRPr kumimoji="1" lang="ko-Kore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433383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갤러리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228</Words>
  <Application>Microsoft Macintosh PowerPoint</Application>
  <PresentationFormat>Ledger 용지(11x17in)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Palatino Linotype</vt:lpstr>
      <vt:lpstr>갤러리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 Young Park</dc:creator>
  <cp:lastModifiedBy>Gyuyoung Park</cp:lastModifiedBy>
  <cp:revision>2</cp:revision>
  <dcterms:created xsi:type="dcterms:W3CDTF">2022-05-04T23:03:11Z</dcterms:created>
  <dcterms:modified xsi:type="dcterms:W3CDTF">2022-05-05T19:09:42Z</dcterms:modified>
</cp:coreProperties>
</file>