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0" r:id="rId4"/>
    <p:sldMasterId id="2147484109" r:id="rId5"/>
    <p:sldMasterId id="2147484092" r:id="rId6"/>
  </p:sldMasterIdLst>
  <p:notesMasterIdLst>
    <p:notesMasterId r:id="rId16"/>
  </p:notesMasterIdLst>
  <p:handoutMasterIdLst>
    <p:handoutMasterId r:id="rId17"/>
  </p:handoutMasterIdLst>
  <p:sldIdLst>
    <p:sldId id="256" r:id="rId7"/>
    <p:sldId id="257" r:id="rId8"/>
    <p:sldId id="289" r:id="rId9"/>
    <p:sldId id="271" r:id="rId10"/>
    <p:sldId id="287" r:id="rId11"/>
    <p:sldId id="260" r:id="rId12"/>
    <p:sldId id="269"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853"/>
    <a:srgbClr val="F9C523"/>
    <a:srgbClr val="F2C570"/>
    <a:srgbClr val="00B8E1"/>
    <a:srgbClr val="9D739E"/>
    <a:srgbClr val="F0E9EE"/>
    <a:srgbClr val="DEE2EA"/>
    <a:srgbClr val="E8DEE6"/>
    <a:srgbClr val="CAC2C8"/>
    <a:srgbClr val="00A3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D019F-DDE3-4612-94AD-CC580095E0DC}" v="65" dt="2019-11-15T11:22:08.323"/>
    <p1510:client id="{1B02AF13-F954-4CE4-967A-B2681C167C52}" v="1" dt="2019-11-15T11:22:01.092"/>
    <p1510:client id="{215DB457-F19D-4144-ABB6-523B85A753D8}" v="166" dt="2019-11-15T11:16:30.053"/>
    <p1510:client id="{260FE506-8A11-4AA3-90A3-0D4CEFFFBA84}" v="1" dt="2019-11-15T11:14:26.936"/>
    <p1510:client id="{35912471-9C02-4DA3-B7DE-EFE9D590775F}" v="1" dt="2019-11-14T17:30:12.833"/>
    <p1510:client id="{6999AEF2-3625-6F4F-B142-516804E4D30F}" v="2327" dt="2019-11-15T12:56:25.555"/>
    <p1510:client id="{6B93C0C7-5A63-4905-B4B4-5C0CEBCE8E31}" v="7" dt="2019-11-15T11:18:23.087"/>
    <p1510:client id="{D205C6A1-897B-4D7A-A74F-07A5236C7218}" v="1" dt="2019-11-15T11:53:40.326"/>
    <p1510:client id="{D7CDD067-D1FF-4DF6-97E0-9C5629283AF0}" v="208" dt="2019-11-15T11:39:20.083"/>
    <p1510:client id="{EB88A895-8F90-4643-8754-A2A55A0F6BCE}" v="1" dt="2019-11-14T15:44:35.578"/>
    <p1510:client id="{F2688D2E-D8D5-42EB-A3FB-1B22F015F3AF}" v="54" dt="2019-11-14T17:13:15.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412-A742-995C-586D293C312C}"/>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412-A742-995C-586D293C312C}"/>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412-A742-995C-586D293C312C}"/>
            </c:ext>
          </c:extLst>
        </c:ser>
        <c:dLbls>
          <c:showLegendKey val="0"/>
          <c:showVal val="0"/>
          <c:showCatName val="0"/>
          <c:showSerName val="0"/>
          <c:showPercent val="0"/>
          <c:showBubbleSize val="0"/>
        </c:dLbls>
        <c:gapWidth val="219"/>
        <c:overlap val="-27"/>
        <c:axId val="-1086760112"/>
        <c:axId val="-1066674736"/>
      </c:barChart>
      <c:catAx>
        <c:axId val="-108676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6674736"/>
        <c:crosses val="autoZero"/>
        <c:auto val="1"/>
        <c:lblAlgn val="ctr"/>
        <c:lblOffset val="100"/>
        <c:noMultiLvlLbl val="0"/>
      </c:catAx>
      <c:valAx>
        <c:axId val="-106667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676011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11/15/19</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1</a:t>
            </a:fld>
            <a:endParaRPr lang="en-US"/>
          </a:p>
        </p:txBody>
      </p:sp>
    </p:spTree>
    <p:extLst>
      <p:ext uri="{BB962C8B-B14F-4D97-AF65-F5344CB8AC3E}">
        <p14:creationId xmlns:p14="http://schemas.microsoft.com/office/powerpoint/2010/main" val="51329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2</a:t>
            </a:fld>
            <a:endParaRPr lang="en-US"/>
          </a:p>
        </p:txBody>
      </p:sp>
    </p:spTree>
    <p:extLst>
      <p:ext uri="{BB962C8B-B14F-4D97-AF65-F5344CB8AC3E}">
        <p14:creationId xmlns:p14="http://schemas.microsoft.com/office/powerpoint/2010/main" val="28465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 operator communication</a:t>
            </a:r>
          </a:p>
          <a:p>
            <a:r>
              <a:rPr lang="en-US" dirty="0"/>
              <a:t>Visual interface that allows</a:t>
            </a:r>
          </a:p>
        </p:txBody>
      </p:sp>
      <p:sp>
        <p:nvSpPr>
          <p:cNvPr id="4" name="Slide Number Placeholder 3"/>
          <p:cNvSpPr>
            <a:spLocks noGrp="1"/>
          </p:cNvSpPr>
          <p:nvPr>
            <p:ph type="sldNum" sz="quarter" idx="10"/>
          </p:nvPr>
        </p:nvSpPr>
        <p:spPr/>
        <p:txBody>
          <a:bodyPr/>
          <a:lstStyle/>
          <a:p>
            <a:fld id="{551F6536-074C-7C47-ADA5-29478494173A}" type="slidenum">
              <a:rPr lang="en-US" smtClean="0"/>
              <a:t>3</a:t>
            </a:fld>
            <a:endParaRPr lang="en-US"/>
          </a:p>
        </p:txBody>
      </p:sp>
    </p:spTree>
    <p:extLst>
      <p:ext uri="{BB962C8B-B14F-4D97-AF65-F5344CB8AC3E}">
        <p14:creationId xmlns:p14="http://schemas.microsoft.com/office/powerpoint/2010/main" val="59655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4</a:t>
            </a:fld>
            <a:endParaRPr lang="en-US"/>
          </a:p>
        </p:txBody>
      </p:sp>
    </p:spTree>
    <p:extLst>
      <p:ext uri="{BB962C8B-B14F-4D97-AF65-F5344CB8AC3E}">
        <p14:creationId xmlns:p14="http://schemas.microsoft.com/office/powerpoint/2010/main" val="74154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a:p>
            <a:r>
              <a:rPr lang="en-US" dirty="0"/>
              <a:t>BP need cargo from one of their rigs to be delivered to another rigs  They check our website to see what cargo vessel, with enough room, will be passing by the rig. Once found they can book the space from our software.</a:t>
            </a:r>
          </a:p>
        </p:txBody>
      </p:sp>
      <p:sp>
        <p:nvSpPr>
          <p:cNvPr id="4" name="Slide Number Placeholder 3"/>
          <p:cNvSpPr>
            <a:spLocks noGrp="1"/>
          </p:cNvSpPr>
          <p:nvPr>
            <p:ph type="sldNum" sz="quarter" idx="10"/>
          </p:nvPr>
        </p:nvSpPr>
        <p:spPr/>
        <p:txBody>
          <a:bodyPr/>
          <a:lstStyle/>
          <a:p>
            <a:fld id="{551F6536-074C-7C47-ADA5-29478494173A}" type="slidenum">
              <a:rPr lang="en-US" smtClean="0"/>
              <a:t>5</a:t>
            </a:fld>
            <a:endParaRPr lang="en-US"/>
          </a:p>
        </p:txBody>
      </p:sp>
    </p:spTree>
    <p:extLst>
      <p:ext uri="{BB962C8B-B14F-4D97-AF65-F5344CB8AC3E}">
        <p14:creationId xmlns:p14="http://schemas.microsoft.com/office/powerpoint/2010/main" val="260896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7</a:t>
            </a:fld>
            <a:endParaRPr lang="en-US"/>
          </a:p>
        </p:txBody>
      </p:sp>
    </p:spTree>
    <p:extLst>
      <p:ext uri="{BB962C8B-B14F-4D97-AF65-F5344CB8AC3E}">
        <p14:creationId xmlns:p14="http://schemas.microsoft.com/office/powerpoint/2010/main" val="3863878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8</a:t>
            </a:fld>
            <a:endParaRPr lang="en-US"/>
          </a:p>
        </p:txBody>
      </p:sp>
    </p:spTree>
    <p:extLst>
      <p:ext uri="{BB962C8B-B14F-4D97-AF65-F5344CB8AC3E}">
        <p14:creationId xmlns:p14="http://schemas.microsoft.com/office/powerpoint/2010/main" val="4120962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1F6536-074C-7C47-ADA5-29478494173A}" type="slidenum">
              <a:rPr lang="en-US" smtClean="0"/>
              <a:t>9</a:t>
            </a:fld>
            <a:endParaRPr lang="en-US"/>
          </a:p>
        </p:txBody>
      </p:sp>
    </p:spTree>
    <p:extLst>
      <p:ext uri="{BB962C8B-B14F-4D97-AF65-F5344CB8AC3E}">
        <p14:creationId xmlns:p14="http://schemas.microsoft.com/office/powerpoint/2010/main" val="299062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15 November 2019</a:t>
            </a:fld>
            <a:endParaRPr lang="en-US"/>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tc>
                  <a:txBody>
                    <a:bodyPr/>
                    <a:lstStyle/>
                    <a:p>
                      <a:endParaRPr lang="en-US">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extLst>
                  <a:ext uri="{0D108BD9-81ED-4DB2-BD59-A6C34878D82A}">
                    <a16:rowId xmlns:a16="http://schemas.microsoft.com/office/drawing/2014/main" val="10001"/>
                  </a:ext>
                </a:extLst>
              </a:tr>
              <a:tr h="391304">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extLst>
                  <a:ext uri="{0D108BD9-81ED-4DB2-BD59-A6C34878D82A}">
                    <a16:rowId xmlns:a16="http://schemas.microsoft.com/office/drawing/2014/main" val="10002"/>
                  </a:ext>
                </a:extLst>
              </a:tr>
              <a:tr h="391304">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extLst>
                  <a:ext uri="{0D108BD9-81ED-4DB2-BD59-A6C34878D82A}">
                    <a16:rowId xmlns:a16="http://schemas.microsoft.com/office/drawing/2014/main" val="10003"/>
                  </a:ext>
                </a:extLst>
              </a:tr>
              <a:tr h="391304">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extLst>
                  <a:ext uri="{0D108BD9-81ED-4DB2-BD59-A6C34878D82A}">
                    <a16:rowId xmlns:a16="http://schemas.microsoft.com/office/drawing/2014/main" val="10004"/>
                  </a:ext>
                </a:extLst>
              </a:tr>
              <a:tr h="391304">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extLst>
                  <a:ext uri="{0D108BD9-81ED-4DB2-BD59-A6C34878D82A}">
                    <a16:rowId xmlns:a16="http://schemas.microsoft.com/office/drawing/2014/main" val="10005"/>
                  </a:ext>
                </a:extLst>
              </a:tr>
              <a:tr h="391304">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extLst>
                  <a:ext uri="{0D108BD9-81ED-4DB2-BD59-A6C34878D82A}">
                    <a16:rowId xmlns:a16="http://schemas.microsoft.com/office/drawing/2014/main" val="10006"/>
                  </a:ext>
                </a:extLst>
              </a:tr>
              <a:tr h="391304">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extLst>
                  <a:ext uri="{0D108BD9-81ED-4DB2-BD59-A6C34878D82A}">
                    <a16:rowId xmlns:a16="http://schemas.microsoft.com/office/drawing/2014/main" val="10007"/>
                  </a:ext>
                </a:extLst>
              </a:tr>
              <a:tr h="391304">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tc>
                  <a:txBody>
                    <a:bodyPr/>
                    <a:lstStyle/>
                    <a:p>
                      <a:endParaRPr lang="en-US"/>
                    </a:p>
                  </a:txBody>
                  <a:tcPr>
                    <a:solidFill>
                      <a:srgbClr val="F0E9EE"/>
                    </a:solidFill>
                  </a:tcPr>
                </a:tc>
                <a:extLst>
                  <a:ext uri="{0D108BD9-81ED-4DB2-BD59-A6C34878D82A}">
                    <a16:rowId xmlns:a16="http://schemas.microsoft.com/office/drawing/2014/main" val="10008"/>
                  </a:ext>
                </a:extLst>
              </a:tr>
              <a:tr h="391304">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tc>
                  <a:txBody>
                    <a:bodyPr/>
                    <a:lstStyle/>
                    <a:p>
                      <a:endParaRPr lang="en-US"/>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November 2019</a:t>
            </a:fld>
            <a:endParaRPr lang="en-US"/>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tileRect/>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91428E-8B3F-0748-8321-218717D1B8FF}"/>
              </a:ext>
            </a:extLst>
          </p:cNvPr>
          <p:cNvPicPr>
            <a:picLocks noChangeAspect="1"/>
          </p:cNvPicPr>
          <p:nvPr/>
        </p:nvPicPr>
        <p:blipFill>
          <a:blip r:embed="rId3"/>
          <a:stretch>
            <a:fillRect/>
          </a:stretch>
        </p:blipFill>
        <p:spPr>
          <a:xfrm>
            <a:off x="4134340" y="1707850"/>
            <a:ext cx="3923320" cy="3442300"/>
          </a:xfrm>
          <a:prstGeom prst="rect">
            <a:avLst/>
          </a:prstGeom>
        </p:spPr>
      </p:pic>
    </p:spTree>
    <p:extLst>
      <p:ext uri="{BB962C8B-B14F-4D97-AF65-F5344CB8AC3E}">
        <p14:creationId xmlns:p14="http://schemas.microsoft.com/office/powerpoint/2010/main" val="7169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chemeClr val="accent1">
                <a:lumMod val="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tileRect/>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3CFC73-D063-CD43-B651-BE9B6E84F780}"/>
              </a:ext>
            </a:extLst>
          </p:cNvPr>
          <p:cNvGrpSpPr/>
          <p:nvPr/>
        </p:nvGrpSpPr>
        <p:grpSpPr>
          <a:xfrm>
            <a:off x="1583310" y="1263533"/>
            <a:ext cx="9025380" cy="4330933"/>
            <a:chOff x="1672555" y="1192914"/>
            <a:chExt cx="9025380" cy="4330933"/>
          </a:xfrm>
        </p:grpSpPr>
        <p:grpSp>
          <p:nvGrpSpPr>
            <p:cNvPr id="33" name="Group 32">
              <a:extLst>
                <a:ext uri="{FF2B5EF4-FFF2-40B4-BE49-F238E27FC236}">
                  <a16:creationId xmlns:a16="http://schemas.microsoft.com/office/drawing/2014/main" id="{073747FA-B794-994A-8E21-405FF2A7D933}"/>
                </a:ext>
              </a:extLst>
            </p:cNvPr>
            <p:cNvGrpSpPr/>
            <p:nvPr/>
          </p:nvGrpSpPr>
          <p:grpSpPr>
            <a:xfrm>
              <a:off x="4424219" y="1763650"/>
              <a:ext cx="3343562" cy="2855686"/>
              <a:chOff x="3905747" y="1708281"/>
              <a:chExt cx="3343562" cy="2855686"/>
            </a:xfrm>
          </p:grpSpPr>
          <p:sp>
            <p:nvSpPr>
              <p:cNvPr id="8" name="Oval 7">
                <a:extLst>
                  <a:ext uri="{FF2B5EF4-FFF2-40B4-BE49-F238E27FC236}">
                    <a16:creationId xmlns:a16="http://schemas.microsoft.com/office/drawing/2014/main" id="{C15980D0-569D-3247-A11D-619A5C46EBF3}"/>
                  </a:ext>
                </a:extLst>
              </p:cNvPr>
              <p:cNvSpPr/>
              <p:nvPr/>
            </p:nvSpPr>
            <p:spPr>
              <a:xfrm>
                <a:off x="4106494" y="1708281"/>
                <a:ext cx="1080000" cy="108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F93FA98-ED59-3E45-B69C-0F0792AAC735}"/>
                  </a:ext>
                </a:extLst>
              </p:cNvPr>
              <p:cNvSpPr/>
              <p:nvPr/>
            </p:nvSpPr>
            <p:spPr>
              <a:xfrm>
                <a:off x="5963346" y="3483967"/>
                <a:ext cx="1080000" cy="108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9846B24-517F-014C-8CDF-F1B835B8FB9B}"/>
                  </a:ext>
                </a:extLst>
              </p:cNvPr>
              <p:cNvSpPr/>
              <p:nvPr/>
            </p:nvSpPr>
            <p:spPr>
              <a:xfrm>
                <a:off x="3905747" y="2783141"/>
                <a:ext cx="1080000" cy="10800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BB59DE5-9B18-6C42-A96B-9F5A79EB4C3C}"/>
                  </a:ext>
                </a:extLst>
              </p:cNvPr>
              <p:cNvSpPr/>
              <p:nvPr/>
            </p:nvSpPr>
            <p:spPr>
              <a:xfrm>
                <a:off x="5144748" y="2047276"/>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DD56F6-DD15-8A44-8EFE-925EC415531E}"/>
                  </a:ext>
                </a:extLst>
              </p:cNvPr>
              <p:cNvSpPr/>
              <p:nvPr/>
            </p:nvSpPr>
            <p:spPr>
              <a:xfrm>
                <a:off x="6169309" y="2417406"/>
                <a:ext cx="1080000" cy="108000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B3D256E-4F56-DC4B-ADE0-722ADB23CBB4}"/>
                  </a:ext>
                </a:extLst>
              </p:cNvPr>
              <p:cNvSpPr/>
              <p:nvPr/>
            </p:nvSpPr>
            <p:spPr>
              <a:xfrm>
                <a:off x="4938391" y="3114173"/>
                <a:ext cx="1080000" cy="108000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Arrow Connector 1">
              <a:extLst>
                <a:ext uri="{FF2B5EF4-FFF2-40B4-BE49-F238E27FC236}">
                  <a16:creationId xmlns:a16="http://schemas.microsoft.com/office/drawing/2014/main" id="{A3D23572-36C3-4B38-A235-C60DA8BE35DC}"/>
                </a:ext>
              </a:extLst>
            </p:cNvPr>
            <p:cNvCxnSpPr>
              <a:cxnSpLocks/>
            </p:cNvCxnSpPr>
            <p:nvPr/>
          </p:nvCxnSpPr>
          <p:spPr>
            <a:xfrm flipV="1">
              <a:off x="2464966" y="1763650"/>
              <a:ext cx="270000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836B5A-99CD-0443-A96A-B5EDF2B914DA}"/>
                </a:ext>
              </a:extLst>
            </p:cNvPr>
            <p:cNvCxnSpPr>
              <a:cxnSpLocks/>
            </p:cNvCxnSpPr>
            <p:nvPr/>
          </p:nvCxnSpPr>
          <p:spPr>
            <a:xfrm>
              <a:off x="1724219" y="3382460"/>
              <a:ext cx="270000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2ABE08-9926-6148-94D3-8DE8112859A5}"/>
                </a:ext>
              </a:extLst>
            </p:cNvPr>
            <p:cNvCxnSpPr>
              <a:cxnSpLocks/>
            </p:cNvCxnSpPr>
            <p:nvPr/>
          </p:nvCxnSpPr>
          <p:spPr>
            <a:xfrm>
              <a:off x="7767781" y="3012775"/>
              <a:ext cx="270000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465D95-49BB-D94F-83D8-6AB2217EB426}"/>
                </a:ext>
              </a:extLst>
            </p:cNvPr>
            <p:cNvCxnSpPr>
              <a:cxnSpLocks/>
            </p:cNvCxnSpPr>
            <p:nvPr/>
          </p:nvCxnSpPr>
          <p:spPr>
            <a:xfrm>
              <a:off x="6983791" y="4619336"/>
              <a:ext cx="2700000" cy="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042465A-5E1B-0F4A-AFFE-9228084F10C8}"/>
                </a:ext>
              </a:extLst>
            </p:cNvPr>
            <p:cNvSpPr txBox="1"/>
            <p:nvPr/>
          </p:nvSpPr>
          <p:spPr>
            <a:xfrm>
              <a:off x="2387079" y="1447743"/>
              <a:ext cx="1674882" cy="369332"/>
            </a:xfrm>
            <a:prstGeom prst="rect">
              <a:avLst/>
            </a:prstGeom>
            <a:noFill/>
          </p:spPr>
          <p:txBody>
            <a:bodyPr wrap="square" rtlCol="0">
              <a:spAutoFit/>
            </a:bodyPr>
            <a:lstStyle/>
            <a:p>
              <a:r>
                <a:rPr lang="en-US"/>
                <a:t>Gregor Marston</a:t>
              </a:r>
            </a:p>
          </p:txBody>
        </p:sp>
        <p:sp>
          <p:nvSpPr>
            <p:cNvPr id="57" name="TextBox 56">
              <a:extLst>
                <a:ext uri="{FF2B5EF4-FFF2-40B4-BE49-F238E27FC236}">
                  <a16:creationId xmlns:a16="http://schemas.microsoft.com/office/drawing/2014/main" id="{9A7FCB05-0D9D-D945-8D2A-BCBAE985289E}"/>
                </a:ext>
              </a:extLst>
            </p:cNvPr>
            <p:cNvSpPr txBox="1"/>
            <p:nvPr/>
          </p:nvSpPr>
          <p:spPr>
            <a:xfrm>
              <a:off x="1672555" y="3058652"/>
              <a:ext cx="1682640" cy="369332"/>
            </a:xfrm>
            <a:prstGeom prst="rect">
              <a:avLst/>
            </a:prstGeom>
            <a:noFill/>
          </p:spPr>
          <p:txBody>
            <a:bodyPr wrap="square" rtlCol="0">
              <a:spAutoFit/>
            </a:bodyPr>
            <a:lstStyle/>
            <a:p>
              <a:r>
                <a:rPr lang="en-US"/>
                <a:t>Nicholas Rennie</a:t>
              </a:r>
            </a:p>
          </p:txBody>
        </p:sp>
        <p:sp>
          <p:nvSpPr>
            <p:cNvPr id="77" name="TextBox 76">
              <a:extLst>
                <a:ext uri="{FF2B5EF4-FFF2-40B4-BE49-F238E27FC236}">
                  <a16:creationId xmlns:a16="http://schemas.microsoft.com/office/drawing/2014/main" id="{9F354B07-A194-6D4C-BF92-C5306D26E3BA}"/>
                </a:ext>
              </a:extLst>
            </p:cNvPr>
            <p:cNvSpPr txBox="1"/>
            <p:nvPr/>
          </p:nvSpPr>
          <p:spPr>
            <a:xfrm>
              <a:off x="3247371" y="4479795"/>
              <a:ext cx="1269771" cy="369332"/>
            </a:xfrm>
            <a:prstGeom prst="rect">
              <a:avLst/>
            </a:prstGeom>
            <a:noFill/>
          </p:spPr>
          <p:txBody>
            <a:bodyPr wrap="none" rtlCol="0">
              <a:spAutoFit/>
            </a:bodyPr>
            <a:lstStyle/>
            <a:p>
              <a:r>
                <a:rPr lang="en-US" dirty="0"/>
                <a:t>Paula Jones</a:t>
              </a:r>
            </a:p>
          </p:txBody>
        </p:sp>
        <p:sp>
          <p:nvSpPr>
            <p:cNvPr id="79" name="TextBox 78">
              <a:extLst>
                <a:ext uri="{FF2B5EF4-FFF2-40B4-BE49-F238E27FC236}">
                  <a16:creationId xmlns:a16="http://schemas.microsoft.com/office/drawing/2014/main" id="{C4790178-88BB-4742-B1BD-3F7B7383833B}"/>
                </a:ext>
              </a:extLst>
            </p:cNvPr>
            <p:cNvSpPr txBox="1"/>
            <p:nvPr/>
          </p:nvSpPr>
          <p:spPr>
            <a:xfrm>
              <a:off x="8520492" y="4277794"/>
              <a:ext cx="1234633" cy="369332"/>
            </a:xfrm>
            <a:prstGeom prst="rect">
              <a:avLst/>
            </a:prstGeom>
            <a:noFill/>
          </p:spPr>
          <p:txBody>
            <a:bodyPr wrap="square" rtlCol="0" anchor="t">
              <a:spAutoFit/>
            </a:bodyPr>
            <a:lstStyle/>
            <a:p>
              <a:r>
                <a:rPr lang="en-US"/>
                <a:t>John Smart</a:t>
              </a:r>
            </a:p>
          </p:txBody>
        </p:sp>
        <p:sp>
          <p:nvSpPr>
            <p:cNvPr id="80" name="TextBox 79">
              <a:extLst>
                <a:ext uri="{FF2B5EF4-FFF2-40B4-BE49-F238E27FC236}">
                  <a16:creationId xmlns:a16="http://schemas.microsoft.com/office/drawing/2014/main" id="{1C68AF75-DBF1-8644-9CBB-0DD5399EEFB4}"/>
                </a:ext>
              </a:extLst>
            </p:cNvPr>
            <p:cNvSpPr txBox="1"/>
            <p:nvPr/>
          </p:nvSpPr>
          <p:spPr>
            <a:xfrm>
              <a:off x="8198575" y="2643043"/>
              <a:ext cx="2499360" cy="369332"/>
            </a:xfrm>
            <a:prstGeom prst="rect">
              <a:avLst/>
            </a:prstGeom>
            <a:noFill/>
          </p:spPr>
          <p:txBody>
            <a:bodyPr wrap="square" rtlCol="0">
              <a:spAutoFit/>
            </a:bodyPr>
            <a:lstStyle/>
            <a:p>
              <a:r>
                <a:rPr lang="en-GB"/>
                <a:t>Monika </a:t>
              </a:r>
              <a:r>
                <a:rPr lang="en-GB" err="1"/>
                <a:t>Sahajdakiewicz</a:t>
              </a:r>
              <a:endParaRPr lang="en-GB"/>
            </a:p>
          </p:txBody>
        </p:sp>
        <p:cxnSp>
          <p:nvCxnSpPr>
            <p:cNvPr id="17" name="Straight Connector 16">
              <a:extLst>
                <a:ext uri="{FF2B5EF4-FFF2-40B4-BE49-F238E27FC236}">
                  <a16:creationId xmlns:a16="http://schemas.microsoft.com/office/drawing/2014/main" id="{05C3684D-0B68-BE47-A184-8B60638EA997}"/>
                </a:ext>
              </a:extLst>
            </p:cNvPr>
            <p:cNvCxnSpPr>
              <a:cxnSpLocks/>
            </p:cNvCxnSpPr>
            <p:nvPr/>
          </p:nvCxnSpPr>
          <p:spPr>
            <a:xfrm>
              <a:off x="6235685" y="1562645"/>
              <a:ext cx="0" cy="5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3B3B95-295E-5C4E-8CFF-237A807559E4}"/>
                </a:ext>
              </a:extLst>
            </p:cNvPr>
            <p:cNvCxnSpPr>
              <a:cxnSpLocks/>
            </p:cNvCxnSpPr>
            <p:nvPr/>
          </p:nvCxnSpPr>
          <p:spPr>
            <a:xfrm flipV="1">
              <a:off x="6235685" y="1562645"/>
              <a:ext cx="27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C01B07-6AB6-6641-BA99-44193388CA11}"/>
                </a:ext>
              </a:extLst>
            </p:cNvPr>
            <p:cNvSpPr txBox="1"/>
            <p:nvPr/>
          </p:nvSpPr>
          <p:spPr>
            <a:xfrm>
              <a:off x="7084217" y="1192914"/>
              <a:ext cx="1942968" cy="369332"/>
            </a:xfrm>
            <a:prstGeom prst="rect">
              <a:avLst/>
            </a:prstGeom>
            <a:noFill/>
          </p:spPr>
          <p:txBody>
            <a:bodyPr wrap="none" rtlCol="0">
              <a:spAutoFit/>
            </a:bodyPr>
            <a:lstStyle/>
            <a:p>
              <a:r>
                <a:rPr lang="en-US"/>
                <a:t>Francesco Rolando</a:t>
              </a:r>
            </a:p>
          </p:txBody>
        </p:sp>
        <p:cxnSp>
          <p:nvCxnSpPr>
            <p:cNvPr id="46" name="Straight Arrow Connector 45">
              <a:extLst>
                <a:ext uri="{FF2B5EF4-FFF2-40B4-BE49-F238E27FC236}">
                  <a16:creationId xmlns:a16="http://schemas.microsoft.com/office/drawing/2014/main" id="{8AC29732-CC1D-034D-8195-3A4E8956762F}"/>
                </a:ext>
              </a:extLst>
            </p:cNvPr>
            <p:cNvCxnSpPr>
              <a:cxnSpLocks/>
            </p:cNvCxnSpPr>
            <p:nvPr/>
          </p:nvCxnSpPr>
          <p:spPr>
            <a:xfrm flipV="1">
              <a:off x="3306093" y="4800966"/>
              <a:ext cx="270000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65ABEF7-5F28-014A-A056-02F3DD29BAAD}"/>
                </a:ext>
              </a:extLst>
            </p:cNvPr>
            <p:cNvCxnSpPr>
              <a:cxnSpLocks/>
            </p:cNvCxnSpPr>
            <p:nvPr/>
          </p:nvCxnSpPr>
          <p:spPr>
            <a:xfrm>
              <a:off x="5993393" y="4249541"/>
              <a:ext cx="3470" cy="540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B756955-39F8-EC4A-A8DC-8BBE6F9C105E}"/>
                </a:ext>
              </a:extLst>
            </p:cNvPr>
            <p:cNvSpPr txBox="1"/>
            <p:nvPr/>
          </p:nvSpPr>
          <p:spPr>
            <a:xfrm>
              <a:off x="2387079" y="1767630"/>
              <a:ext cx="2031005" cy="738664"/>
            </a:xfrm>
            <a:prstGeom prst="rect">
              <a:avLst/>
            </a:prstGeom>
            <a:noFill/>
          </p:spPr>
          <p:txBody>
            <a:bodyPr wrap="none" rtlCol="0">
              <a:spAutoFit/>
            </a:bodyPr>
            <a:lstStyle/>
            <a:p>
              <a:r>
                <a:rPr lang="en-US" sz="1400" b="1" dirty="0"/>
                <a:t>Computer Science</a:t>
              </a:r>
            </a:p>
            <a:p>
              <a:r>
                <a:rPr lang="en-US" sz="1400" dirty="0"/>
                <a:t>Family links to oil and gas</a:t>
              </a:r>
            </a:p>
            <a:p>
              <a:r>
                <a:rPr lang="en-US" sz="1400" dirty="0"/>
                <a:t>Skilled in Java</a:t>
              </a:r>
            </a:p>
          </p:txBody>
        </p:sp>
        <p:sp>
          <p:nvSpPr>
            <p:cNvPr id="52" name="TextBox 51">
              <a:extLst>
                <a:ext uri="{FF2B5EF4-FFF2-40B4-BE49-F238E27FC236}">
                  <a16:creationId xmlns:a16="http://schemas.microsoft.com/office/drawing/2014/main" id="{3C42C488-D439-8A4D-A8AB-3798DB1031B3}"/>
                </a:ext>
              </a:extLst>
            </p:cNvPr>
            <p:cNvSpPr txBox="1"/>
            <p:nvPr/>
          </p:nvSpPr>
          <p:spPr>
            <a:xfrm>
              <a:off x="1697438" y="3381847"/>
              <a:ext cx="2031005" cy="738664"/>
            </a:xfrm>
            <a:prstGeom prst="rect">
              <a:avLst/>
            </a:prstGeom>
            <a:noFill/>
          </p:spPr>
          <p:txBody>
            <a:bodyPr wrap="none" rtlCol="0">
              <a:spAutoFit/>
            </a:bodyPr>
            <a:lstStyle/>
            <a:p>
              <a:r>
                <a:rPr lang="en-US" sz="1400" b="1" dirty="0"/>
                <a:t>Computer Science</a:t>
              </a:r>
            </a:p>
            <a:p>
              <a:r>
                <a:rPr lang="en-US" sz="1400" dirty="0"/>
                <a:t>Family links to oil and gas</a:t>
              </a:r>
            </a:p>
            <a:p>
              <a:r>
                <a:rPr lang="en-US" sz="1400" dirty="0"/>
                <a:t>Skilled in Visual Studio</a:t>
              </a:r>
            </a:p>
          </p:txBody>
        </p:sp>
        <p:sp>
          <p:nvSpPr>
            <p:cNvPr id="53" name="TextBox 52">
              <a:extLst>
                <a:ext uri="{FF2B5EF4-FFF2-40B4-BE49-F238E27FC236}">
                  <a16:creationId xmlns:a16="http://schemas.microsoft.com/office/drawing/2014/main" id="{A31FA11D-0CDB-3748-8A47-A2C0472E7BF6}"/>
                </a:ext>
              </a:extLst>
            </p:cNvPr>
            <p:cNvSpPr txBox="1"/>
            <p:nvPr/>
          </p:nvSpPr>
          <p:spPr>
            <a:xfrm>
              <a:off x="3252036" y="4785183"/>
              <a:ext cx="2026324" cy="738664"/>
            </a:xfrm>
            <a:prstGeom prst="rect">
              <a:avLst/>
            </a:prstGeom>
            <a:noFill/>
          </p:spPr>
          <p:txBody>
            <a:bodyPr wrap="none" rtlCol="0">
              <a:spAutoFit/>
            </a:bodyPr>
            <a:lstStyle/>
            <a:p>
              <a:r>
                <a:rPr lang="en-US" sz="1400" b="1" dirty="0"/>
                <a:t>Digital Media</a:t>
              </a:r>
            </a:p>
            <a:p>
              <a:r>
                <a:rPr lang="en-US" sz="1400" dirty="0"/>
                <a:t>Used to work at Peterson</a:t>
              </a:r>
            </a:p>
            <a:p>
              <a:r>
                <a:rPr lang="en-US" sz="1400" dirty="0"/>
                <a:t>Skilled in animation</a:t>
              </a:r>
            </a:p>
          </p:txBody>
        </p:sp>
        <p:sp>
          <p:nvSpPr>
            <p:cNvPr id="54" name="TextBox 53">
              <a:extLst>
                <a:ext uri="{FF2B5EF4-FFF2-40B4-BE49-F238E27FC236}">
                  <a16:creationId xmlns:a16="http://schemas.microsoft.com/office/drawing/2014/main" id="{238DAF78-BB27-5146-99B1-02662E44B8DC}"/>
                </a:ext>
              </a:extLst>
            </p:cNvPr>
            <p:cNvSpPr txBox="1"/>
            <p:nvPr/>
          </p:nvSpPr>
          <p:spPr>
            <a:xfrm>
              <a:off x="7502986" y="1551636"/>
              <a:ext cx="1524199" cy="738664"/>
            </a:xfrm>
            <a:prstGeom prst="rect">
              <a:avLst/>
            </a:prstGeom>
            <a:noFill/>
          </p:spPr>
          <p:txBody>
            <a:bodyPr wrap="none" rtlCol="0">
              <a:spAutoFit/>
            </a:bodyPr>
            <a:lstStyle/>
            <a:p>
              <a:pPr algn="r"/>
              <a:r>
                <a:rPr lang="en-US" sz="1400" b="1" dirty="0"/>
                <a:t>Computer Science</a:t>
              </a:r>
            </a:p>
            <a:p>
              <a:pPr algn="r"/>
              <a:r>
                <a:rPr lang="en-US" sz="1400" dirty="0"/>
                <a:t>Fluent in Italian</a:t>
              </a:r>
            </a:p>
            <a:p>
              <a:pPr algn="r"/>
              <a:r>
                <a:rPr lang="en-US" sz="1400" dirty="0"/>
                <a:t>Skilled in SQL</a:t>
              </a:r>
            </a:p>
          </p:txBody>
        </p:sp>
        <p:sp>
          <p:nvSpPr>
            <p:cNvPr id="55" name="TextBox 54">
              <a:extLst>
                <a:ext uri="{FF2B5EF4-FFF2-40B4-BE49-F238E27FC236}">
                  <a16:creationId xmlns:a16="http://schemas.microsoft.com/office/drawing/2014/main" id="{3A3A9F6F-85E1-9745-A0FA-384B479145EF}"/>
                </a:ext>
              </a:extLst>
            </p:cNvPr>
            <p:cNvSpPr txBox="1"/>
            <p:nvPr/>
          </p:nvSpPr>
          <p:spPr>
            <a:xfrm>
              <a:off x="8583209" y="3020764"/>
              <a:ext cx="1936236" cy="738664"/>
            </a:xfrm>
            <a:prstGeom prst="rect">
              <a:avLst/>
            </a:prstGeom>
            <a:noFill/>
          </p:spPr>
          <p:txBody>
            <a:bodyPr wrap="none" rtlCol="0">
              <a:spAutoFit/>
            </a:bodyPr>
            <a:lstStyle/>
            <a:p>
              <a:pPr algn="r"/>
              <a:r>
                <a:rPr lang="en-US" sz="1400" b="1" dirty="0"/>
                <a:t>Digital Media</a:t>
              </a:r>
            </a:p>
            <a:p>
              <a:pPr algn="r"/>
              <a:r>
                <a:rPr lang="en-US" sz="1400" dirty="0"/>
                <a:t>Fluent in Polish</a:t>
              </a:r>
            </a:p>
            <a:p>
              <a:pPr algn="r"/>
              <a:r>
                <a:rPr lang="en-US" sz="1400" dirty="0"/>
                <a:t>Skilled at graphic design</a:t>
              </a:r>
            </a:p>
          </p:txBody>
        </p:sp>
        <p:sp>
          <p:nvSpPr>
            <p:cNvPr id="58" name="TextBox 57">
              <a:extLst>
                <a:ext uri="{FF2B5EF4-FFF2-40B4-BE49-F238E27FC236}">
                  <a16:creationId xmlns:a16="http://schemas.microsoft.com/office/drawing/2014/main" id="{826C07E0-4E1E-4443-8D44-935B0B5258C9}"/>
                </a:ext>
              </a:extLst>
            </p:cNvPr>
            <p:cNvSpPr txBox="1"/>
            <p:nvPr/>
          </p:nvSpPr>
          <p:spPr>
            <a:xfrm>
              <a:off x="8230862" y="4647126"/>
              <a:ext cx="1524263" cy="738664"/>
            </a:xfrm>
            <a:prstGeom prst="rect">
              <a:avLst/>
            </a:prstGeom>
            <a:noFill/>
          </p:spPr>
          <p:txBody>
            <a:bodyPr wrap="none" rtlCol="0">
              <a:spAutoFit/>
            </a:bodyPr>
            <a:lstStyle/>
            <a:p>
              <a:pPr algn="r"/>
              <a:r>
                <a:rPr lang="en-US" sz="1400" b="1" dirty="0"/>
                <a:t>Computer Science</a:t>
              </a:r>
            </a:p>
            <a:p>
              <a:pPr algn="r"/>
              <a:r>
                <a:rPr lang="en-US" sz="1400" dirty="0"/>
                <a:t>From the USA</a:t>
              </a:r>
            </a:p>
            <a:p>
              <a:pPr algn="r"/>
              <a:r>
                <a:rPr lang="en-US" sz="1400" dirty="0"/>
                <a:t>Skilled in C++</a:t>
              </a:r>
            </a:p>
          </p:txBody>
        </p:sp>
      </p:grpSp>
    </p:spTree>
    <p:extLst>
      <p:ext uri="{BB962C8B-B14F-4D97-AF65-F5344CB8AC3E}">
        <p14:creationId xmlns:p14="http://schemas.microsoft.com/office/powerpoint/2010/main" val="96236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EBB01-5185-684A-A8B6-3E33279AAB4A}"/>
              </a:ext>
            </a:extLst>
          </p:cNvPr>
          <p:cNvSpPr/>
          <p:nvPr/>
        </p:nvSpPr>
        <p:spPr>
          <a:xfrm>
            <a:off x="1431131" y="985837"/>
            <a:ext cx="9329737" cy="4886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a:extLst>
              <a:ext uri="{FF2B5EF4-FFF2-40B4-BE49-F238E27FC236}">
                <a16:creationId xmlns:a16="http://schemas.microsoft.com/office/drawing/2014/main" id="{645C7F81-D544-9542-AE65-F973C01A0F91}"/>
              </a:ext>
            </a:extLst>
          </p:cNvPr>
          <p:cNvCxnSpPr/>
          <p:nvPr/>
        </p:nvCxnSpPr>
        <p:spPr>
          <a:xfrm>
            <a:off x="3786188" y="985837"/>
            <a:ext cx="0" cy="4886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AA399B-6CF3-EA4C-BD83-84A0863F56C5}"/>
              </a:ext>
            </a:extLst>
          </p:cNvPr>
          <p:cNvCxnSpPr/>
          <p:nvPr/>
        </p:nvCxnSpPr>
        <p:spPr>
          <a:xfrm flipH="1">
            <a:off x="1431131" y="1428750"/>
            <a:ext cx="2352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22">
            <a:extLst>
              <a:ext uri="{FF2B5EF4-FFF2-40B4-BE49-F238E27FC236}">
                <a16:creationId xmlns:a16="http://schemas.microsoft.com/office/drawing/2014/main" id="{C935F265-E558-CE48-808D-579AD047C240}"/>
              </a:ext>
            </a:extLst>
          </p:cNvPr>
          <p:cNvSpPr/>
          <p:nvPr/>
        </p:nvSpPr>
        <p:spPr>
          <a:xfrm>
            <a:off x="3781167" y="2669059"/>
            <a:ext cx="1383957" cy="3200400"/>
          </a:xfrm>
          <a:custGeom>
            <a:avLst/>
            <a:gdLst>
              <a:gd name="connsiteX0" fmla="*/ 0 w 1383957"/>
              <a:gd name="connsiteY0" fmla="*/ 0 h 3200400"/>
              <a:gd name="connsiteX1" fmla="*/ 210065 w 1383957"/>
              <a:gd name="connsiteY1" fmla="*/ 284206 h 3200400"/>
              <a:gd name="connsiteX2" fmla="*/ 407773 w 1383957"/>
              <a:gd name="connsiteY2" fmla="*/ 926757 h 3200400"/>
              <a:gd name="connsiteX3" fmla="*/ 543698 w 1383957"/>
              <a:gd name="connsiteY3" fmla="*/ 2075935 h 3200400"/>
              <a:gd name="connsiteX4" fmla="*/ 753762 w 1383957"/>
              <a:gd name="connsiteY4" fmla="*/ 2483708 h 3200400"/>
              <a:gd name="connsiteX5" fmla="*/ 1136822 w 1383957"/>
              <a:gd name="connsiteY5" fmla="*/ 2669060 h 3200400"/>
              <a:gd name="connsiteX6" fmla="*/ 1383957 w 1383957"/>
              <a:gd name="connsiteY6" fmla="*/ 320040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57" h="3200400">
                <a:moveTo>
                  <a:pt x="0" y="0"/>
                </a:moveTo>
                <a:lnTo>
                  <a:pt x="210065" y="284206"/>
                </a:lnTo>
                <a:lnTo>
                  <a:pt x="407773" y="926757"/>
                </a:lnTo>
                <a:lnTo>
                  <a:pt x="543698" y="2075935"/>
                </a:lnTo>
                <a:lnTo>
                  <a:pt x="753762" y="2483708"/>
                </a:lnTo>
                <a:lnTo>
                  <a:pt x="1136822" y="2669060"/>
                </a:lnTo>
                <a:lnTo>
                  <a:pt x="1383957" y="32004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775A4665-5DCF-8142-9A29-D18424CF9A40}"/>
              </a:ext>
            </a:extLst>
          </p:cNvPr>
          <p:cNvSpPr/>
          <p:nvPr/>
        </p:nvSpPr>
        <p:spPr>
          <a:xfrm>
            <a:off x="6095999" y="3428999"/>
            <a:ext cx="360000" cy="36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71F6B1E5-D0F2-3F43-97D8-845AA29714EB}"/>
              </a:ext>
            </a:extLst>
          </p:cNvPr>
          <p:cNvSpPr/>
          <p:nvPr/>
        </p:nvSpPr>
        <p:spPr>
          <a:xfrm>
            <a:off x="8765059" y="3799799"/>
            <a:ext cx="360000" cy="36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45A393BD-79E7-904E-BE36-9661D7A5E975}"/>
              </a:ext>
            </a:extLst>
          </p:cNvPr>
          <p:cNvGrpSpPr/>
          <p:nvPr/>
        </p:nvGrpSpPr>
        <p:grpSpPr>
          <a:xfrm>
            <a:off x="1500621" y="5136650"/>
            <a:ext cx="2206036" cy="657704"/>
            <a:chOff x="1522107" y="2255951"/>
            <a:chExt cx="2206036" cy="657704"/>
          </a:xfrm>
        </p:grpSpPr>
        <p:sp>
          <p:nvSpPr>
            <p:cNvPr id="24" name="Rectangle 23">
              <a:extLst>
                <a:ext uri="{FF2B5EF4-FFF2-40B4-BE49-F238E27FC236}">
                  <a16:creationId xmlns:a16="http://schemas.microsoft.com/office/drawing/2014/main" id="{35AA18F1-F7F1-404B-9C63-013BF0D3CAA6}"/>
                </a:ext>
              </a:extLst>
            </p:cNvPr>
            <p:cNvSpPr/>
            <p:nvPr/>
          </p:nvSpPr>
          <p:spPr>
            <a:xfrm>
              <a:off x="1522107" y="2255951"/>
              <a:ext cx="2206036" cy="657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1730020-ECE1-CD40-A45A-200C32BCF141}"/>
                </a:ext>
              </a:extLst>
            </p:cNvPr>
            <p:cNvSpPr txBox="1"/>
            <p:nvPr/>
          </p:nvSpPr>
          <p:spPr>
            <a:xfrm>
              <a:off x="1932251" y="2382150"/>
              <a:ext cx="1311641" cy="400110"/>
            </a:xfrm>
            <a:prstGeom prst="rect">
              <a:avLst/>
            </a:prstGeom>
            <a:noFill/>
          </p:spPr>
          <p:txBody>
            <a:bodyPr wrap="none" rtlCol="0">
              <a:spAutoFit/>
            </a:bodyPr>
            <a:lstStyle/>
            <a:p>
              <a:r>
                <a:rPr lang="en-US" sz="2000" dirty="0"/>
                <a:t>Add Vessel</a:t>
              </a:r>
            </a:p>
          </p:txBody>
        </p:sp>
      </p:grpSp>
      <p:cxnSp>
        <p:nvCxnSpPr>
          <p:cNvPr id="35" name="Straight Connector 34">
            <a:extLst>
              <a:ext uri="{FF2B5EF4-FFF2-40B4-BE49-F238E27FC236}">
                <a16:creationId xmlns:a16="http://schemas.microsoft.com/office/drawing/2014/main" id="{C5385597-5C85-374C-BB0A-B13DF14A8EE7}"/>
              </a:ext>
            </a:extLst>
          </p:cNvPr>
          <p:cNvCxnSpPr>
            <a:cxnSpLocks/>
          </p:cNvCxnSpPr>
          <p:nvPr/>
        </p:nvCxnSpPr>
        <p:spPr>
          <a:xfrm flipH="1">
            <a:off x="7515160" y="983134"/>
            <a:ext cx="2666934" cy="4886325"/>
          </a:xfrm>
          <a:prstGeom prst="line">
            <a:avLst/>
          </a:prstGeom>
          <a:ln w="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1A368E5-CD35-DC41-B75D-276244B448EE}"/>
              </a:ext>
            </a:extLst>
          </p:cNvPr>
          <p:cNvCxnSpPr>
            <a:cxnSpLocks/>
            <a:stCxn id="23" idx="2"/>
          </p:cNvCxnSpPr>
          <p:nvPr/>
        </p:nvCxnSpPr>
        <p:spPr>
          <a:xfrm>
            <a:off x="4188940" y="3595816"/>
            <a:ext cx="6571928" cy="2026508"/>
          </a:xfrm>
          <a:prstGeom prst="line">
            <a:avLst/>
          </a:prstGeom>
          <a:ln w="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B048459-75BB-5642-9113-1BC163046592}"/>
              </a:ext>
            </a:extLst>
          </p:cNvPr>
          <p:cNvCxnSpPr>
            <a:cxnSpLocks/>
          </p:cNvCxnSpPr>
          <p:nvPr/>
        </p:nvCxnSpPr>
        <p:spPr>
          <a:xfrm flipV="1">
            <a:off x="4188940" y="2777097"/>
            <a:ext cx="6571928" cy="818719"/>
          </a:xfrm>
          <a:prstGeom prst="line">
            <a:avLst/>
          </a:prstGeom>
          <a:ln w="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D450CEE5-4FC6-9140-B636-CA748517418E}"/>
              </a:ext>
            </a:extLst>
          </p:cNvPr>
          <p:cNvGrpSpPr/>
          <p:nvPr/>
        </p:nvGrpSpPr>
        <p:grpSpPr>
          <a:xfrm>
            <a:off x="2099393" y="3431506"/>
            <a:ext cx="1021329" cy="369332"/>
            <a:chOff x="2189864" y="5342535"/>
            <a:chExt cx="1021329" cy="369332"/>
          </a:xfrm>
        </p:grpSpPr>
        <p:sp>
          <p:nvSpPr>
            <p:cNvPr id="45" name="TextBox 44">
              <a:extLst>
                <a:ext uri="{FF2B5EF4-FFF2-40B4-BE49-F238E27FC236}">
                  <a16:creationId xmlns:a16="http://schemas.microsoft.com/office/drawing/2014/main" id="{E48709EF-3ADA-1047-925B-8D64FC5FD391}"/>
                </a:ext>
              </a:extLst>
            </p:cNvPr>
            <p:cNvSpPr txBox="1"/>
            <p:nvPr/>
          </p:nvSpPr>
          <p:spPr>
            <a:xfrm>
              <a:off x="2189864" y="5342535"/>
              <a:ext cx="944013" cy="369332"/>
            </a:xfrm>
            <a:prstGeom prst="rect">
              <a:avLst/>
            </a:prstGeom>
            <a:noFill/>
          </p:spPr>
          <p:txBody>
            <a:bodyPr wrap="square" rtlCol="0">
              <a:spAutoFit/>
            </a:bodyPr>
            <a:lstStyle/>
            <a:p>
              <a:r>
                <a:rPr lang="en-US" dirty="0"/>
                <a:t>Search</a:t>
              </a:r>
            </a:p>
          </p:txBody>
        </p:sp>
        <p:pic>
          <p:nvPicPr>
            <p:cNvPr id="48" name="Graphic 47" descr="Magnifying glass">
              <a:extLst>
                <a:ext uri="{FF2B5EF4-FFF2-40B4-BE49-F238E27FC236}">
                  <a16:creationId xmlns:a16="http://schemas.microsoft.com/office/drawing/2014/main" id="{33846791-F19C-DE42-810A-14D7F7D557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9875" y="5416272"/>
              <a:ext cx="251318" cy="251318"/>
            </a:xfrm>
            <a:prstGeom prst="rect">
              <a:avLst/>
            </a:prstGeom>
          </p:spPr>
        </p:pic>
      </p:grpSp>
      <p:cxnSp>
        <p:nvCxnSpPr>
          <p:cNvPr id="51" name="Straight Connector 50">
            <a:extLst>
              <a:ext uri="{FF2B5EF4-FFF2-40B4-BE49-F238E27FC236}">
                <a16:creationId xmlns:a16="http://schemas.microsoft.com/office/drawing/2014/main" id="{B8AAD49C-8EE5-C543-A82F-23C1D7240CC7}"/>
              </a:ext>
            </a:extLst>
          </p:cNvPr>
          <p:cNvCxnSpPr/>
          <p:nvPr/>
        </p:nvCxnSpPr>
        <p:spPr>
          <a:xfrm flipH="1">
            <a:off x="1431131" y="1871664"/>
            <a:ext cx="2357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DBEB58E-E457-054C-AA4E-F0FFD3A2C82D}"/>
              </a:ext>
            </a:extLst>
          </p:cNvPr>
          <p:cNvCxnSpPr>
            <a:cxnSpLocks/>
          </p:cNvCxnSpPr>
          <p:nvPr/>
        </p:nvCxnSpPr>
        <p:spPr>
          <a:xfrm flipH="1" flipV="1">
            <a:off x="2607261" y="1428415"/>
            <a:ext cx="2798" cy="438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23BE0B4-1EAC-5344-A7C6-51FB81E8216D}"/>
              </a:ext>
            </a:extLst>
          </p:cNvPr>
          <p:cNvSpPr txBox="1"/>
          <p:nvPr/>
        </p:nvSpPr>
        <p:spPr>
          <a:xfrm>
            <a:off x="2630142" y="1472875"/>
            <a:ext cx="1159485" cy="369332"/>
          </a:xfrm>
          <a:prstGeom prst="rect">
            <a:avLst/>
          </a:prstGeom>
          <a:noFill/>
        </p:spPr>
        <p:txBody>
          <a:bodyPr wrap="none" rtlCol="0">
            <a:spAutoFit/>
          </a:bodyPr>
          <a:lstStyle/>
          <a:p>
            <a:r>
              <a:rPr lang="en-US" dirty="0"/>
              <a:t>My Shares</a:t>
            </a:r>
          </a:p>
        </p:txBody>
      </p:sp>
      <p:sp>
        <p:nvSpPr>
          <p:cNvPr id="59" name="TextBox 58">
            <a:extLst>
              <a:ext uri="{FF2B5EF4-FFF2-40B4-BE49-F238E27FC236}">
                <a16:creationId xmlns:a16="http://schemas.microsoft.com/office/drawing/2014/main" id="{C35DABA8-1458-CE45-B1B2-F96E95D3EFB3}"/>
              </a:ext>
            </a:extLst>
          </p:cNvPr>
          <p:cNvSpPr txBox="1"/>
          <p:nvPr/>
        </p:nvSpPr>
        <p:spPr>
          <a:xfrm>
            <a:off x="1661023" y="1462035"/>
            <a:ext cx="750526" cy="369332"/>
          </a:xfrm>
          <a:prstGeom prst="rect">
            <a:avLst/>
          </a:prstGeom>
          <a:noFill/>
        </p:spPr>
        <p:txBody>
          <a:bodyPr wrap="none" rtlCol="0">
            <a:spAutoFit/>
          </a:bodyPr>
          <a:lstStyle/>
          <a:p>
            <a:r>
              <a:rPr lang="en-US" dirty="0"/>
              <a:t>Home</a:t>
            </a:r>
          </a:p>
        </p:txBody>
      </p:sp>
      <p:sp>
        <p:nvSpPr>
          <p:cNvPr id="60" name="Rectangle 59">
            <a:extLst>
              <a:ext uri="{FF2B5EF4-FFF2-40B4-BE49-F238E27FC236}">
                <a16:creationId xmlns:a16="http://schemas.microsoft.com/office/drawing/2014/main" id="{8E71D638-61C6-8740-9992-99EA74D24ECB}"/>
              </a:ext>
            </a:extLst>
          </p:cNvPr>
          <p:cNvSpPr/>
          <p:nvPr/>
        </p:nvSpPr>
        <p:spPr>
          <a:xfrm>
            <a:off x="1431131" y="1428415"/>
            <a:ext cx="1178928" cy="438002"/>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C62EAAB9-B927-EB48-8585-44F55A7968E9}"/>
              </a:ext>
            </a:extLst>
          </p:cNvPr>
          <p:cNvCxnSpPr/>
          <p:nvPr/>
        </p:nvCxnSpPr>
        <p:spPr>
          <a:xfrm>
            <a:off x="1647068" y="2158474"/>
            <a:ext cx="18511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45A8C12-8B6D-0640-A65D-BC5B5E968D76}"/>
              </a:ext>
            </a:extLst>
          </p:cNvPr>
          <p:cNvSpPr/>
          <p:nvPr/>
        </p:nvSpPr>
        <p:spPr>
          <a:xfrm>
            <a:off x="1855567" y="2125919"/>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4C95D29C-AF78-0446-A456-3D9CEE1EAF9A}"/>
              </a:ext>
            </a:extLst>
          </p:cNvPr>
          <p:cNvGrpSpPr/>
          <p:nvPr/>
        </p:nvGrpSpPr>
        <p:grpSpPr>
          <a:xfrm>
            <a:off x="2282847" y="2300649"/>
            <a:ext cx="654423" cy="307777"/>
            <a:chOff x="1494073" y="2581419"/>
            <a:chExt cx="654423" cy="307777"/>
          </a:xfrm>
        </p:grpSpPr>
        <p:sp>
          <p:nvSpPr>
            <p:cNvPr id="65" name="TextBox 64">
              <a:extLst>
                <a:ext uri="{FF2B5EF4-FFF2-40B4-BE49-F238E27FC236}">
                  <a16:creationId xmlns:a16="http://schemas.microsoft.com/office/drawing/2014/main" id="{4E6F3E5E-90D6-E24B-9510-16AB317B6D18}"/>
                </a:ext>
              </a:extLst>
            </p:cNvPr>
            <p:cNvSpPr txBox="1"/>
            <p:nvPr/>
          </p:nvSpPr>
          <p:spPr>
            <a:xfrm>
              <a:off x="1506071" y="2581419"/>
              <a:ext cx="630429" cy="307777"/>
            </a:xfrm>
            <a:prstGeom prst="rect">
              <a:avLst/>
            </a:prstGeom>
            <a:noFill/>
          </p:spPr>
          <p:txBody>
            <a:bodyPr wrap="none" rtlCol="0">
              <a:spAutoFit/>
            </a:bodyPr>
            <a:lstStyle/>
            <a:p>
              <a:r>
                <a:rPr lang="en-US" sz="1400" dirty="0"/>
                <a:t>+ 4hrs</a:t>
              </a:r>
            </a:p>
          </p:txBody>
        </p:sp>
        <p:sp>
          <p:nvSpPr>
            <p:cNvPr id="66" name="Rectangle 65">
              <a:extLst>
                <a:ext uri="{FF2B5EF4-FFF2-40B4-BE49-F238E27FC236}">
                  <a16:creationId xmlns:a16="http://schemas.microsoft.com/office/drawing/2014/main" id="{A32B7761-46D7-234C-98B8-C77106EDBBEE}"/>
                </a:ext>
              </a:extLst>
            </p:cNvPr>
            <p:cNvSpPr/>
            <p:nvPr/>
          </p:nvSpPr>
          <p:spPr>
            <a:xfrm>
              <a:off x="1494073" y="2588242"/>
              <a:ext cx="654423" cy="2917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1" name="Straight Connector 70">
            <a:extLst>
              <a:ext uri="{FF2B5EF4-FFF2-40B4-BE49-F238E27FC236}">
                <a16:creationId xmlns:a16="http://schemas.microsoft.com/office/drawing/2014/main" id="{5C7B6AD2-4F44-644C-84EB-AA39D0919AD2}"/>
              </a:ext>
            </a:extLst>
          </p:cNvPr>
          <p:cNvCxnSpPr>
            <a:cxnSpLocks/>
          </p:cNvCxnSpPr>
          <p:nvPr/>
        </p:nvCxnSpPr>
        <p:spPr>
          <a:xfrm>
            <a:off x="1426110" y="3799799"/>
            <a:ext cx="2355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AB9FF4C2-4C2E-8C48-9EA5-D71BCCE0F86E}"/>
              </a:ext>
            </a:extLst>
          </p:cNvPr>
          <p:cNvGrpSpPr/>
          <p:nvPr/>
        </p:nvGrpSpPr>
        <p:grpSpPr>
          <a:xfrm>
            <a:off x="1547263" y="2737422"/>
            <a:ext cx="1607918" cy="673701"/>
            <a:chOff x="1500195" y="2740099"/>
            <a:chExt cx="1607918" cy="673701"/>
          </a:xfrm>
        </p:grpSpPr>
        <p:sp>
          <p:nvSpPr>
            <p:cNvPr id="74" name="Rounded Rectangle 73">
              <a:extLst>
                <a:ext uri="{FF2B5EF4-FFF2-40B4-BE49-F238E27FC236}">
                  <a16:creationId xmlns:a16="http://schemas.microsoft.com/office/drawing/2014/main" id="{A498EF27-64BF-0B40-8469-A81263F967E2}"/>
                </a:ext>
              </a:extLst>
            </p:cNvPr>
            <p:cNvSpPr/>
            <p:nvPr/>
          </p:nvSpPr>
          <p:spPr>
            <a:xfrm>
              <a:off x="1500195" y="2740099"/>
              <a:ext cx="794224" cy="3263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BP</a:t>
              </a:r>
            </a:p>
          </p:txBody>
        </p:sp>
        <p:sp>
          <p:nvSpPr>
            <p:cNvPr id="75" name="Rounded Rectangle 74">
              <a:extLst>
                <a:ext uri="{FF2B5EF4-FFF2-40B4-BE49-F238E27FC236}">
                  <a16:creationId xmlns:a16="http://schemas.microsoft.com/office/drawing/2014/main" id="{6E2DEBB0-5698-D04A-98D1-E608CF5D3300}"/>
                </a:ext>
              </a:extLst>
            </p:cNvPr>
            <p:cNvSpPr/>
            <p:nvPr/>
          </p:nvSpPr>
          <p:spPr>
            <a:xfrm>
              <a:off x="2313889" y="2746553"/>
              <a:ext cx="794224" cy="3263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Shell</a:t>
              </a:r>
            </a:p>
          </p:txBody>
        </p:sp>
        <p:sp>
          <p:nvSpPr>
            <p:cNvPr id="76" name="Rounded Rectangle 75">
              <a:extLst>
                <a:ext uri="{FF2B5EF4-FFF2-40B4-BE49-F238E27FC236}">
                  <a16:creationId xmlns:a16="http://schemas.microsoft.com/office/drawing/2014/main" id="{51898352-AB51-4545-AE81-5ACB2C3CC209}"/>
                </a:ext>
              </a:extLst>
            </p:cNvPr>
            <p:cNvSpPr/>
            <p:nvPr/>
          </p:nvSpPr>
          <p:spPr>
            <a:xfrm>
              <a:off x="1711840" y="3087411"/>
              <a:ext cx="794224" cy="3263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Total</a:t>
              </a:r>
            </a:p>
          </p:txBody>
        </p:sp>
      </p:grpSp>
      <p:sp>
        <p:nvSpPr>
          <p:cNvPr id="79" name="TextBox 78">
            <a:extLst>
              <a:ext uri="{FF2B5EF4-FFF2-40B4-BE49-F238E27FC236}">
                <a16:creationId xmlns:a16="http://schemas.microsoft.com/office/drawing/2014/main" id="{1A5C5AB0-4B20-024B-908B-188CFB01982F}"/>
              </a:ext>
            </a:extLst>
          </p:cNvPr>
          <p:cNvSpPr txBox="1"/>
          <p:nvPr/>
        </p:nvSpPr>
        <p:spPr>
          <a:xfrm>
            <a:off x="1483216" y="3868133"/>
            <a:ext cx="1211935" cy="369332"/>
          </a:xfrm>
          <a:prstGeom prst="rect">
            <a:avLst/>
          </a:prstGeom>
          <a:noFill/>
        </p:spPr>
        <p:txBody>
          <a:bodyPr wrap="none" rtlCol="0">
            <a:spAutoFit/>
          </a:bodyPr>
          <a:lstStyle/>
          <a:p>
            <a:r>
              <a:rPr lang="en-US" dirty="0"/>
              <a:t>My Vessels</a:t>
            </a:r>
          </a:p>
        </p:txBody>
      </p:sp>
      <p:sp>
        <p:nvSpPr>
          <p:cNvPr id="81" name="TextBox 80">
            <a:extLst>
              <a:ext uri="{FF2B5EF4-FFF2-40B4-BE49-F238E27FC236}">
                <a16:creationId xmlns:a16="http://schemas.microsoft.com/office/drawing/2014/main" id="{C7297FBB-E115-444C-A743-22C122EFB2DE}"/>
              </a:ext>
            </a:extLst>
          </p:cNvPr>
          <p:cNvSpPr txBox="1"/>
          <p:nvPr/>
        </p:nvSpPr>
        <p:spPr>
          <a:xfrm>
            <a:off x="1634554" y="1025002"/>
            <a:ext cx="1913857" cy="369332"/>
          </a:xfrm>
          <a:prstGeom prst="rect">
            <a:avLst/>
          </a:prstGeom>
          <a:noFill/>
        </p:spPr>
        <p:txBody>
          <a:bodyPr wrap="none" rtlCol="0">
            <a:spAutoFit/>
          </a:bodyPr>
          <a:lstStyle/>
          <a:p>
            <a:r>
              <a:rPr lang="en-US" dirty="0" err="1"/>
              <a:t>ExampleCompany</a:t>
            </a:r>
            <a:endParaRPr lang="en-US" dirty="0"/>
          </a:p>
        </p:txBody>
      </p:sp>
    </p:spTree>
    <p:extLst>
      <p:ext uri="{BB962C8B-B14F-4D97-AF65-F5344CB8AC3E}">
        <p14:creationId xmlns:p14="http://schemas.microsoft.com/office/powerpoint/2010/main" val="268589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C3F572E-5009-C749-9AB5-1356C8499877}"/>
              </a:ext>
            </a:extLst>
          </p:cNvPr>
          <p:cNvGrpSpPr/>
          <p:nvPr/>
        </p:nvGrpSpPr>
        <p:grpSpPr>
          <a:xfrm>
            <a:off x="1854966" y="1548062"/>
            <a:ext cx="8482067" cy="3761875"/>
            <a:chOff x="1575582" y="1378634"/>
            <a:chExt cx="8482067" cy="3761875"/>
          </a:xfrm>
        </p:grpSpPr>
        <p:sp>
          <p:nvSpPr>
            <p:cNvPr id="3" name="TextBox 2">
              <a:extLst>
                <a:ext uri="{FF2B5EF4-FFF2-40B4-BE49-F238E27FC236}">
                  <a16:creationId xmlns:a16="http://schemas.microsoft.com/office/drawing/2014/main" id="{A6401D55-291F-5C42-9987-374FE42E74F7}"/>
                </a:ext>
              </a:extLst>
            </p:cNvPr>
            <p:cNvSpPr txBox="1"/>
            <p:nvPr/>
          </p:nvSpPr>
          <p:spPr>
            <a:xfrm>
              <a:off x="1575582" y="1378634"/>
              <a:ext cx="8482066" cy="1569660"/>
            </a:xfrm>
            <a:prstGeom prst="rect">
              <a:avLst/>
            </a:prstGeom>
            <a:noFill/>
          </p:spPr>
          <p:txBody>
            <a:bodyPr wrap="none" rtlCol="0">
              <a:spAutoFit/>
            </a:bodyPr>
            <a:lstStyle/>
            <a:p>
              <a:r>
                <a:rPr lang="en-US" sz="2400" dirty="0"/>
                <a:t>“£150 million is spent on North Sea energy logistics every year and</a:t>
              </a:r>
            </a:p>
            <a:p>
              <a:r>
                <a:rPr lang="en-US" sz="2400" dirty="0"/>
                <a:t>chartered vessels spend 50% of their time not in use.”</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Oil and Gas Authority UK</a:t>
              </a:r>
            </a:p>
          </p:txBody>
        </p:sp>
        <p:sp>
          <p:nvSpPr>
            <p:cNvPr id="4" name="TextBox 3">
              <a:extLst>
                <a:ext uri="{FF2B5EF4-FFF2-40B4-BE49-F238E27FC236}">
                  <a16:creationId xmlns:a16="http://schemas.microsoft.com/office/drawing/2014/main" id="{246029C2-9B73-1F44-9495-E254011B63F8}"/>
                </a:ext>
              </a:extLst>
            </p:cNvPr>
            <p:cNvSpPr txBox="1"/>
            <p:nvPr/>
          </p:nvSpPr>
          <p:spPr>
            <a:xfrm>
              <a:off x="1575583" y="3570849"/>
              <a:ext cx="8482066" cy="1569660"/>
            </a:xfrm>
            <a:prstGeom prst="rect">
              <a:avLst/>
            </a:prstGeom>
            <a:noFill/>
          </p:spPr>
          <p:txBody>
            <a:bodyPr wrap="square" rtlCol="0">
              <a:spAutoFit/>
            </a:bodyPr>
            <a:lstStyle/>
            <a:p>
              <a:r>
                <a:rPr lang="en-US" sz="2400" dirty="0"/>
                <a:t>“Definitely can see that operators would benefit particularly as they reduce their presence in any specific area.”</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err="1"/>
                <a:t>Chrysaor</a:t>
              </a:r>
              <a:endParaRPr lang="en-US" sz="2400" dirty="0"/>
            </a:p>
          </p:txBody>
        </p:sp>
      </p:grpSp>
    </p:spTree>
    <p:extLst>
      <p:ext uri="{BB962C8B-B14F-4D97-AF65-F5344CB8AC3E}">
        <p14:creationId xmlns:p14="http://schemas.microsoft.com/office/powerpoint/2010/main" val="13743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User">
            <a:extLst>
              <a:ext uri="{FF2B5EF4-FFF2-40B4-BE49-F238E27FC236}">
                <a16:creationId xmlns:a16="http://schemas.microsoft.com/office/drawing/2014/main" id="{3834AC62-51D0-4849-9574-DCF39A77D2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6121" y="871169"/>
            <a:ext cx="914400" cy="914400"/>
          </a:xfrm>
          <a:prstGeom prst="rect">
            <a:avLst/>
          </a:prstGeom>
        </p:spPr>
      </p:pic>
      <p:graphicFrame>
        <p:nvGraphicFramePr>
          <p:cNvPr id="10" name="Table 9">
            <a:extLst>
              <a:ext uri="{FF2B5EF4-FFF2-40B4-BE49-F238E27FC236}">
                <a16:creationId xmlns:a16="http://schemas.microsoft.com/office/drawing/2014/main" id="{2EE3C22A-E6A2-D242-9A5D-D9906890524F}"/>
              </a:ext>
            </a:extLst>
          </p:cNvPr>
          <p:cNvGraphicFramePr>
            <a:graphicFrameLocks noGrp="1"/>
          </p:cNvGraphicFramePr>
          <p:nvPr>
            <p:extLst>
              <p:ext uri="{D42A27DB-BD31-4B8C-83A1-F6EECF244321}">
                <p14:modId xmlns:p14="http://schemas.microsoft.com/office/powerpoint/2010/main" val="3660049816"/>
              </p:ext>
            </p:extLst>
          </p:nvPr>
        </p:nvGraphicFramePr>
        <p:xfrm>
          <a:off x="2032000" y="2446798"/>
          <a:ext cx="8128000" cy="1737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998565"/>
                    </a:ext>
                  </a:extLst>
                </a:gridCol>
                <a:gridCol w="4064000">
                  <a:extLst>
                    <a:ext uri="{9D8B030D-6E8A-4147-A177-3AD203B41FA5}">
                      <a16:colId xmlns:a16="http://schemas.microsoft.com/office/drawing/2014/main" val="340688024"/>
                    </a:ext>
                  </a:extLst>
                </a:gridCol>
              </a:tblGrid>
              <a:tr h="370840">
                <a:tc>
                  <a:txBody>
                    <a:bodyPr/>
                    <a:lstStyle/>
                    <a:p>
                      <a:pPr algn="ctr"/>
                      <a:r>
                        <a:rPr lang="en-US" sz="2400" b="0" dirty="0">
                          <a:solidFill>
                            <a:schemeClr val="tx1"/>
                          </a:solidFill>
                        </a:rPr>
                        <a:t>Before</a:t>
                      </a:r>
                    </a:p>
                  </a:txBody>
                  <a:tcPr>
                    <a:solidFill>
                      <a:schemeClr val="tx1">
                        <a:alpha val="10000"/>
                      </a:schemeClr>
                    </a:solidFill>
                  </a:tcPr>
                </a:tc>
                <a:tc>
                  <a:txBody>
                    <a:bodyPr/>
                    <a:lstStyle/>
                    <a:p>
                      <a:pPr algn="ctr"/>
                      <a:r>
                        <a:rPr lang="en-US" sz="2400" b="0" dirty="0">
                          <a:solidFill>
                            <a:schemeClr val="tx1"/>
                          </a:solidFill>
                        </a:rPr>
                        <a:t>After</a:t>
                      </a:r>
                      <a:endParaRPr lang="en-US" sz="2000" b="0" dirty="0">
                        <a:solidFill>
                          <a:schemeClr val="tx1"/>
                        </a:solidFill>
                      </a:endParaRPr>
                    </a:p>
                  </a:txBody>
                  <a:tcPr>
                    <a:solidFill>
                      <a:schemeClr val="tx1">
                        <a:alpha val="10000"/>
                      </a:schemeClr>
                    </a:solidFill>
                  </a:tcPr>
                </a:tc>
                <a:extLst>
                  <a:ext uri="{0D108BD9-81ED-4DB2-BD59-A6C34878D82A}">
                    <a16:rowId xmlns:a16="http://schemas.microsoft.com/office/drawing/2014/main" val="6417180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Jim pays £200,000 to rent a vessel from Peterson for one year</a:t>
                      </a:r>
                    </a:p>
                  </a:txBody>
                  <a:tcPr>
                    <a:solidFill>
                      <a:schemeClr val="tx1">
                        <a:alpha val="5000"/>
                      </a:schemeClr>
                    </a:solidFill>
                  </a:tcPr>
                </a:tc>
                <a:tc>
                  <a:txBody>
                    <a:bodyPr/>
                    <a:lstStyle/>
                    <a:p>
                      <a:pPr algn="l"/>
                      <a:r>
                        <a:rPr lang="en-US" b="0" dirty="0">
                          <a:solidFill>
                            <a:schemeClr val="tx1"/>
                          </a:solidFill>
                        </a:rPr>
                        <a:t>Jim pays £6000 to use </a:t>
                      </a:r>
                      <a:r>
                        <a:rPr lang="en-US" b="0" dirty="0" err="1">
                          <a:solidFill>
                            <a:schemeClr val="tx1"/>
                          </a:solidFill>
                        </a:rPr>
                        <a:t>SpaceShips</a:t>
                      </a:r>
                      <a:r>
                        <a:rPr lang="en-US" b="0" dirty="0">
                          <a:solidFill>
                            <a:schemeClr val="tx1"/>
                          </a:solidFill>
                        </a:rPr>
                        <a:t> for one year</a:t>
                      </a:r>
                    </a:p>
                  </a:txBody>
                  <a:tcPr>
                    <a:solidFill>
                      <a:schemeClr val="tx1">
                        <a:alpha val="5000"/>
                      </a:schemeClr>
                    </a:solidFill>
                  </a:tcPr>
                </a:tc>
                <a:extLst>
                  <a:ext uri="{0D108BD9-81ED-4DB2-BD59-A6C34878D82A}">
                    <a16:rowId xmlns:a16="http://schemas.microsoft.com/office/drawing/2014/main" val="634018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Jim does not always need to use the vessel he wastes £80,000</a:t>
                      </a:r>
                    </a:p>
                  </a:txBody>
                  <a:tcPr>
                    <a:solidFill>
                      <a:schemeClr val="tx1">
                        <a:alpha val="5000"/>
                      </a:schemeClr>
                    </a:solidFill>
                  </a:tcPr>
                </a:tc>
                <a:tc>
                  <a:txBody>
                    <a:bodyPr/>
                    <a:lstStyle/>
                    <a:p>
                      <a:pPr algn="l"/>
                      <a:r>
                        <a:rPr lang="en-US" b="0" dirty="0">
                          <a:solidFill>
                            <a:schemeClr val="tx1"/>
                          </a:solidFill>
                        </a:rPr>
                        <a:t>Since Jim only pays to use a vessel when he needs it he only pays £50,000</a:t>
                      </a:r>
                    </a:p>
                  </a:txBody>
                  <a:tcPr>
                    <a:solidFill>
                      <a:schemeClr val="tx1">
                        <a:alpha val="5000"/>
                      </a:schemeClr>
                    </a:solidFill>
                  </a:tcPr>
                </a:tc>
                <a:extLst>
                  <a:ext uri="{0D108BD9-81ED-4DB2-BD59-A6C34878D82A}">
                    <a16:rowId xmlns:a16="http://schemas.microsoft.com/office/drawing/2014/main" val="1774279065"/>
                  </a:ext>
                </a:extLst>
              </a:tr>
            </a:tbl>
          </a:graphicData>
        </a:graphic>
      </p:graphicFrame>
      <p:sp>
        <p:nvSpPr>
          <p:cNvPr id="11" name="TextBox 10">
            <a:extLst>
              <a:ext uri="{FF2B5EF4-FFF2-40B4-BE49-F238E27FC236}">
                <a16:creationId xmlns:a16="http://schemas.microsoft.com/office/drawing/2014/main" id="{4FA22856-2BAD-2A46-9D70-DDFB0470FAB8}"/>
              </a:ext>
            </a:extLst>
          </p:cNvPr>
          <p:cNvSpPr txBox="1"/>
          <p:nvPr/>
        </p:nvSpPr>
        <p:spPr>
          <a:xfrm>
            <a:off x="5383192" y="1702366"/>
            <a:ext cx="1640257" cy="369332"/>
          </a:xfrm>
          <a:prstGeom prst="rect">
            <a:avLst/>
          </a:prstGeom>
          <a:noFill/>
        </p:spPr>
        <p:txBody>
          <a:bodyPr wrap="none" rtlCol="0">
            <a:spAutoFit/>
          </a:bodyPr>
          <a:lstStyle/>
          <a:p>
            <a:r>
              <a:rPr lang="en-US" dirty="0"/>
              <a:t>Jim works at BP</a:t>
            </a:r>
          </a:p>
        </p:txBody>
      </p:sp>
      <p:sp>
        <p:nvSpPr>
          <p:cNvPr id="14" name="TextBox 13">
            <a:extLst>
              <a:ext uri="{FF2B5EF4-FFF2-40B4-BE49-F238E27FC236}">
                <a16:creationId xmlns:a16="http://schemas.microsoft.com/office/drawing/2014/main" id="{1972CC91-4F06-094B-9A17-BBB6F0C74A9C}"/>
              </a:ext>
            </a:extLst>
          </p:cNvPr>
          <p:cNvSpPr txBox="1"/>
          <p:nvPr/>
        </p:nvSpPr>
        <p:spPr>
          <a:xfrm>
            <a:off x="4832032" y="4603581"/>
            <a:ext cx="2527936"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Jim saves £144,000</a:t>
            </a:r>
          </a:p>
          <a:p>
            <a:pPr marL="342900" indent="-342900">
              <a:buFont typeface="Arial" panose="020B0604020202020204" pitchFamily="34" charset="0"/>
              <a:buChar char="•"/>
            </a:pPr>
            <a:r>
              <a:rPr lang="en-US" sz="2000" dirty="0"/>
              <a:t>Less CO</a:t>
            </a:r>
            <a:r>
              <a:rPr lang="en-US" sz="2000" baseline="-25000" dirty="0"/>
              <a:t>2</a:t>
            </a:r>
            <a:r>
              <a:rPr lang="en-US" sz="2000" dirty="0"/>
              <a:t> is omitted</a:t>
            </a:r>
            <a:endParaRPr lang="en-US" sz="2000" baseline="-25000" dirty="0"/>
          </a:p>
        </p:txBody>
      </p:sp>
      <p:cxnSp>
        <p:nvCxnSpPr>
          <p:cNvPr id="16" name="Straight Connector 15">
            <a:extLst>
              <a:ext uri="{FF2B5EF4-FFF2-40B4-BE49-F238E27FC236}">
                <a16:creationId xmlns:a16="http://schemas.microsoft.com/office/drawing/2014/main" id="{0F2C9606-2065-8646-8385-2E0B6405AEFE}"/>
              </a:ext>
            </a:extLst>
          </p:cNvPr>
          <p:cNvCxnSpPr/>
          <p:nvPr/>
        </p:nvCxnSpPr>
        <p:spPr>
          <a:xfrm>
            <a:off x="3637156" y="5730891"/>
            <a:ext cx="4917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1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423E-B2B9-4868-9AA2-57D68391F8DA}"/>
              </a:ext>
            </a:extLst>
          </p:cNvPr>
          <p:cNvSpPr>
            <a:spLocks noGrp="1"/>
          </p:cNvSpPr>
          <p:nvPr>
            <p:ph type="title"/>
          </p:nvPr>
        </p:nvSpPr>
        <p:spPr/>
        <p:txBody>
          <a:bodyPr/>
          <a:lstStyle/>
          <a:p>
            <a:r>
              <a:rPr lang="en-US" b="0">
                <a:ea typeface="+mn-lt"/>
                <a:cs typeface="+mn-lt"/>
              </a:rPr>
              <a:t>Development Required</a:t>
            </a:r>
          </a:p>
        </p:txBody>
      </p:sp>
      <p:sp>
        <p:nvSpPr>
          <p:cNvPr id="3" name="Text Placeholder 2">
            <a:extLst>
              <a:ext uri="{FF2B5EF4-FFF2-40B4-BE49-F238E27FC236}">
                <a16:creationId xmlns:a16="http://schemas.microsoft.com/office/drawing/2014/main" id="{12A93AD1-178F-4E51-8337-1AACFF226AC3}"/>
              </a:ext>
            </a:extLst>
          </p:cNvPr>
          <p:cNvSpPr>
            <a:spLocks noGrp="1"/>
          </p:cNvSpPr>
          <p:nvPr>
            <p:ph type="body" idx="1"/>
          </p:nvPr>
        </p:nvSpPr>
        <p:spPr>
          <a:xfrm>
            <a:off x="586318" y="3343498"/>
            <a:ext cx="10528300" cy="667193"/>
          </a:xfrm>
        </p:spPr>
        <p:txBody>
          <a:bodyPr anchor="t"/>
          <a:lstStyle/>
          <a:p>
            <a:pPr marL="342900" indent="-342900">
              <a:buFont typeface="Arial" panose="020B0604020202020204" pitchFamily="34" charset="0"/>
              <a:buChar char="•"/>
            </a:pPr>
            <a:r>
              <a:rPr lang="en-US" dirty="0">
                <a:ea typeface="+mn-lt"/>
                <a:cs typeface="+mn-lt"/>
              </a:rPr>
              <a:t>Build software in Java</a:t>
            </a:r>
          </a:p>
          <a:p>
            <a:pPr marL="342900" indent="-342900">
              <a:buFont typeface="Arial" panose="020B0604020202020204" pitchFamily="34" charset="0"/>
              <a:buChar char="•"/>
            </a:pPr>
            <a:r>
              <a:rPr lang="en-US" dirty="0">
                <a:ea typeface="+mn-lt"/>
                <a:cs typeface="+mn-lt"/>
              </a:rPr>
              <a:t>Rent a server</a:t>
            </a:r>
          </a:p>
          <a:p>
            <a:pPr marL="342900" indent="-342900">
              <a:buFont typeface="Arial" panose="020B0604020202020204" pitchFamily="34" charset="0"/>
              <a:buChar char="•"/>
            </a:pPr>
            <a:r>
              <a:rPr lang="en-US" dirty="0">
                <a:ea typeface="+mn-lt"/>
                <a:cs typeface="+mn-lt"/>
              </a:rPr>
              <a:t>Obtain AIS license </a:t>
            </a:r>
          </a:p>
          <a:p>
            <a:pPr marL="342900" indent="-342900">
              <a:buFont typeface="Arial" panose="020B0604020202020204" pitchFamily="34" charset="0"/>
              <a:buChar char="•"/>
            </a:pPr>
            <a:r>
              <a:rPr lang="en-US" dirty="0">
                <a:ea typeface="+mn-lt"/>
                <a:cs typeface="+mn-lt"/>
              </a:rPr>
              <a:t>Data protection</a:t>
            </a:r>
          </a:p>
          <a:p>
            <a:pPr marL="342900" indent="-342900">
              <a:buFont typeface="Arial" panose="020B0604020202020204" pitchFamily="34" charset="0"/>
              <a:buChar char="•"/>
            </a:pPr>
            <a:r>
              <a:rPr lang="en-US" dirty="0">
                <a:ea typeface="+mn-lt"/>
                <a:cs typeface="+mn-lt"/>
              </a:rPr>
              <a:t>Marketing</a:t>
            </a:r>
          </a:p>
        </p:txBody>
      </p:sp>
      <p:sp>
        <p:nvSpPr>
          <p:cNvPr id="6" name="Slide Number Placeholder 5">
            <a:extLst>
              <a:ext uri="{FF2B5EF4-FFF2-40B4-BE49-F238E27FC236}">
                <a16:creationId xmlns:a16="http://schemas.microsoft.com/office/drawing/2014/main" id="{10082740-7D70-4E64-A856-5CD6ADA21884}"/>
              </a:ext>
            </a:extLst>
          </p:cNvPr>
          <p:cNvSpPr>
            <a:spLocks noGrp="1"/>
          </p:cNvSpPr>
          <p:nvPr>
            <p:ph type="sldNum" sz="quarter" idx="12"/>
          </p:nvPr>
        </p:nvSpPr>
        <p:spPr/>
        <p:txBody>
          <a:bodyPr/>
          <a:lstStyle/>
          <a:p>
            <a:fld id="{437794D7-DC86-9A4E-9C9F-0B324FE8876A}" type="slidenum">
              <a:rPr lang="en-US" smtClean="0"/>
              <a:pPr/>
              <a:t>6</a:t>
            </a:fld>
            <a:endParaRPr lang="en-US"/>
          </a:p>
        </p:txBody>
      </p:sp>
    </p:spTree>
    <p:extLst>
      <p:ext uri="{BB962C8B-B14F-4D97-AF65-F5344CB8AC3E}">
        <p14:creationId xmlns:p14="http://schemas.microsoft.com/office/powerpoint/2010/main" val="12475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01F2D7-74E0-424D-A9A6-26AF311A415E}"/>
              </a:ext>
            </a:extLst>
          </p:cNvPr>
          <p:cNvGraphicFramePr>
            <a:graphicFrameLocks noGrp="1"/>
          </p:cNvGraphicFramePr>
          <p:nvPr>
            <p:extLst>
              <p:ext uri="{D42A27DB-BD31-4B8C-83A1-F6EECF244321}">
                <p14:modId xmlns:p14="http://schemas.microsoft.com/office/powerpoint/2010/main" val="1905037923"/>
              </p:ext>
            </p:extLst>
          </p:nvPr>
        </p:nvGraphicFramePr>
        <p:xfrm>
          <a:off x="2095024" y="1501554"/>
          <a:ext cx="8001951" cy="3854891"/>
        </p:xfrm>
        <a:graphic>
          <a:graphicData uri="http://schemas.openxmlformats.org/drawingml/2006/table">
            <a:tbl>
              <a:tblPr firstRow="1" firstCol="1" bandRow="1"/>
              <a:tblGrid>
                <a:gridCol w="2667317">
                  <a:extLst>
                    <a:ext uri="{9D8B030D-6E8A-4147-A177-3AD203B41FA5}">
                      <a16:colId xmlns:a16="http://schemas.microsoft.com/office/drawing/2014/main" val="3260956497"/>
                    </a:ext>
                  </a:extLst>
                </a:gridCol>
                <a:gridCol w="2667317">
                  <a:extLst>
                    <a:ext uri="{9D8B030D-6E8A-4147-A177-3AD203B41FA5}">
                      <a16:colId xmlns:a16="http://schemas.microsoft.com/office/drawing/2014/main" val="3278924223"/>
                    </a:ext>
                  </a:extLst>
                </a:gridCol>
                <a:gridCol w="2667317">
                  <a:extLst>
                    <a:ext uri="{9D8B030D-6E8A-4147-A177-3AD203B41FA5}">
                      <a16:colId xmlns:a16="http://schemas.microsoft.com/office/drawing/2014/main" val="2177927316"/>
                    </a:ext>
                  </a:extLst>
                </a:gridCol>
              </a:tblGrid>
              <a:tr h="738795">
                <a:tc>
                  <a:txBody>
                    <a:bodyPr/>
                    <a:lstStyle/>
                    <a:p>
                      <a:pPr algn="l" fontAlgn="t">
                        <a:spcBef>
                          <a:spcPts val="0"/>
                        </a:spcBef>
                        <a:spcAft>
                          <a:spcPts val="0"/>
                        </a:spcAft>
                        <a:tabLst>
                          <a:tab pos="465455" algn="l"/>
                        </a:tabLs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p>
                      <a:pPr algn="l" fontAlgn="t">
                        <a:spcBef>
                          <a:spcPts val="0"/>
                        </a:spcBef>
                        <a:spcAft>
                          <a:spcPts val="0"/>
                        </a:spcAft>
                        <a:tabLst>
                          <a:tab pos="465455" algn="l"/>
                        </a:tabLs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2400" b="1" i="0" u="none" strike="noStrike" dirty="0" err="1">
                          <a:effectLst/>
                          <a:latin typeface="+mn-lt"/>
                          <a:ea typeface="MS Mincho" panose="02020609040205080304" pitchFamily="49" charset="-128"/>
                          <a:cs typeface="Times New Roman" panose="02020603050405020304" pitchFamily="18" charset="0"/>
                        </a:rPr>
                        <a:t>SpaceShips</a:t>
                      </a: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r>
                        <a:rPr lang="en-US" sz="2400" b="0" i="0" u="none" strike="noStrike" dirty="0">
                          <a:effectLst/>
                          <a:latin typeface="+mn-lt"/>
                          <a:ea typeface="MS Mincho" panose="02020609040205080304" pitchFamily="49" charset="-128"/>
                          <a:cs typeface="Times New Roman" panose="02020603050405020304" pitchFamily="18" charset="0"/>
                        </a:rPr>
                        <a:t>Peterson</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677235"/>
                  </a:ext>
                </a:extLst>
              </a:tr>
              <a:tr h="482287">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Allows users to view nearby vessels and their capacity</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736946"/>
                  </a:ext>
                </a:extLst>
              </a:tr>
              <a:tr h="752153">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Available to everyone - not just AMLA</a:t>
                      </a: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292780"/>
                  </a:ext>
                </a:extLst>
              </a:tr>
              <a:tr h="747132">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Hosts inter operator communication</a:t>
                      </a: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190070"/>
                  </a:ext>
                </a:extLst>
              </a:tr>
              <a:tr h="763361">
                <a:tc>
                  <a:txBody>
                    <a:bodyPr/>
                    <a:lstStyle/>
                    <a:p>
                      <a:pPr algn="ctr" fontAlgn="t">
                        <a:spcBef>
                          <a:spcPts val="0"/>
                        </a:spcBef>
                        <a:spcAft>
                          <a:spcPts val="0"/>
                        </a:spcAft>
                      </a:pPr>
                      <a:r>
                        <a:rPr lang="en-US" sz="1800" b="0" i="0" u="none" strike="noStrike" dirty="0">
                          <a:effectLst/>
                          <a:latin typeface="+mn-lt"/>
                        </a:rPr>
                        <a:t>All in one application to find and share vessels</a:t>
                      </a: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800" b="0" i="0" u="none" strike="noStrike" dirty="0">
                          <a:effectLst/>
                          <a:latin typeface="+mn-lt"/>
                          <a:ea typeface="MS Mincho" panose="02020609040205080304" pitchFamily="49" charset="-128"/>
                          <a:cs typeface="Times New Roman" panose="02020603050405020304" pitchFamily="18" charset="0"/>
                        </a:rPr>
                        <a:t> </a:t>
                      </a:r>
                      <a:endParaRPr lang="en-US" sz="1800" b="0" i="0" u="none" strike="noStrike" dirty="0">
                        <a:effectLst/>
                        <a:latin typeface="+mn-lt"/>
                      </a:endParaRPr>
                    </a:p>
                  </a:txBody>
                  <a:tcPr marL="219525" marR="219525" marT="3049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657938"/>
                  </a:ext>
                </a:extLst>
              </a:tr>
            </a:tbl>
          </a:graphicData>
        </a:graphic>
      </p:graphicFrame>
      <p:pic>
        <p:nvPicPr>
          <p:cNvPr id="5" name="Graphic 4" descr="Tick">
            <a:extLst>
              <a:ext uri="{FF2B5EF4-FFF2-40B4-BE49-F238E27FC236}">
                <a16:creationId xmlns:a16="http://schemas.microsoft.com/office/drawing/2014/main" id="{581F7D4D-FABF-984A-B50C-60B847E60C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7400" y="2446474"/>
            <a:ext cx="457200" cy="457200"/>
          </a:xfrm>
          <a:prstGeom prst="rect">
            <a:avLst/>
          </a:prstGeom>
        </p:spPr>
      </p:pic>
      <p:pic>
        <p:nvPicPr>
          <p:cNvPr id="6" name="Graphic 5" descr="Tick">
            <a:extLst>
              <a:ext uri="{FF2B5EF4-FFF2-40B4-BE49-F238E27FC236}">
                <a16:creationId xmlns:a16="http://schemas.microsoft.com/office/drawing/2014/main" id="{64CDD44F-FB44-D143-9395-1190C0D2A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7399" y="3249363"/>
            <a:ext cx="457200" cy="457200"/>
          </a:xfrm>
          <a:prstGeom prst="rect">
            <a:avLst/>
          </a:prstGeom>
        </p:spPr>
      </p:pic>
      <p:pic>
        <p:nvPicPr>
          <p:cNvPr id="7" name="Graphic 6" descr="Tick">
            <a:extLst>
              <a:ext uri="{FF2B5EF4-FFF2-40B4-BE49-F238E27FC236}">
                <a16:creationId xmlns:a16="http://schemas.microsoft.com/office/drawing/2014/main" id="{D22C4DBC-315F-1F44-BA3F-5063BE14B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7399" y="3963970"/>
            <a:ext cx="457200" cy="457200"/>
          </a:xfrm>
          <a:prstGeom prst="rect">
            <a:avLst/>
          </a:prstGeom>
        </p:spPr>
      </p:pic>
      <p:pic>
        <p:nvPicPr>
          <p:cNvPr id="8" name="Graphic 7" descr="Tick">
            <a:extLst>
              <a:ext uri="{FF2B5EF4-FFF2-40B4-BE49-F238E27FC236}">
                <a16:creationId xmlns:a16="http://schemas.microsoft.com/office/drawing/2014/main" id="{506D769F-B38D-234A-97AB-8B63EFAB44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3681" y="4724788"/>
            <a:ext cx="457200" cy="457200"/>
          </a:xfrm>
          <a:prstGeom prst="rect">
            <a:avLst/>
          </a:prstGeom>
        </p:spPr>
      </p:pic>
      <p:pic>
        <p:nvPicPr>
          <p:cNvPr id="9" name="Graphic 8" descr="Tick">
            <a:extLst>
              <a:ext uri="{FF2B5EF4-FFF2-40B4-BE49-F238E27FC236}">
                <a16:creationId xmlns:a16="http://schemas.microsoft.com/office/drawing/2014/main" id="{996CAB4B-EA62-1743-B6DD-ABB7867E2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9184" y="2446474"/>
            <a:ext cx="457200" cy="457200"/>
          </a:xfrm>
          <a:prstGeom prst="rect">
            <a:avLst/>
          </a:prstGeom>
        </p:spPr>
      </p:pic>
      <p:pic>
        <p:nvPicPr>
          <p:cNvPr id="11" name="Graphic 10" descr="Close">
            <a:extLst>
              <a:ext uri="{FF2B5EF4-FFF2-40B4-BE49-F238E27FC236}">
                <a16:creationId xmlns:a16="http://schemas.microsoft.com/office/drawing/2014/main" id="{DF82F4FA-8765-1D44-B5CA-9D101CFE4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1569" y="3225639"/>
            <a:ext cx="514815" cy="514815"/>
          </a:xfrm>
          <a:prstGeom prst="rect">
            <a:avLst/>
          </a:prstGeom>
        </p:spPr>
      </p:pic>
      <p:pic>
        <p:nvPicPr>
          <p:cNvPr id="14" name="Graphic 13" descr="Close">
            <a:extLst>
              <a:ext uri="{FF2B5EF4-FFF2-40B4-BE49-F238E27FC236}">
                <a16:creationId xmlns:a16="http://schemas.microsoft.com/office/drawing/2014/main" id="{C70A755B-D948-F048-B50D-27FE577820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1568" y="3963970"/>
            <a:ext cx="514815" cy="514815"/>
          </a:xfrm>
          <a:prstGeom prst="rect">
            <a:avLst/>
          </a:prstGeom>
        </p:spPr>
      </p:pic>
      <p:pic>
        <p:nvPicPr>
          <p:cNvPr id="15" name="Graphic 14" descr="Close">
            <a:extLst>
              <a:ext uri="{FF2B5EF4-FFF2-40B4-BE49-F238E27FC236}">
                <a16:creationId xmlns:a16="http://schemas.microsoft.com/office/drawing/2014/main" id="{E87345CC-8A43-394D-9EDC-B6997A81F6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8778" y="4695981"/>
            <a:ext cx="514815" cy="514815"/>
          </a:xfrm>
          <a:prstGeom prst="rect">
            <a:avLst/>
          </a:prstGeom>
        </p:spPr>
      </p:pic>
    </p:spTree>
    <p:extLst>
      <p:ext uri="{BB962C8B-B14F-4D97-AF65-F5344CB8AC3E}">
        <p14:creationId xmlns:p14="http://schemas.microsoft.com/office/powerpoint/2010/main" val="140674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F2D45FB-3785-6440-B611-CEAB2A74E7FC}"/>
              </a:ext>
            </a:extLst>
          </p:cNvPr>
          <p:cNvSpPr/>
          <p:nvPr/>
        </p:nvSpPr>
        <p:spPr>
          <a:xfrm>
            <a:off x="4296000" y="1629000"/>
            <a:ext cx="36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6AE388-4BBB-F64E-98DD-1A9445235B2C}"/>
              </a:ext>
            </a:extLst>
          </p:cNvPr>
          <p:cNvSpPr txBox="1"/>
          <p:nvPr/>
        </p:nvSpPr>
        <p:spPr>
          <a:xfrm>
            <a:off x="5412414" y="2531327"/>
            <a:ext cx="1367169" cy="369332"/>
          </a:xfrm>
          <a:prstGeom prst="rect">
            <a:avLst/>
          </a:prstGeom>
          <a:noFill/>
        </p:spPr>
        <p:txBody>
          <a:bodyPr wrap="none" rtlCol="0">
            <a:spAutoFit/>
          </a:bodyPr>
          <a:lstStyle/>
          <a:p>
            <a:r>
              <a:rPr lang="en-US" dirty="0"/>
              <a:t>£500/month</a:t>
            </a:r>
          </a:p>
        </p:txBody>
      </p:sp>
      <p:sp>
        <p:nvSpPr>
          <p:cNvPr id="7" name="TextBox 6">
            <a:extLst>
              <a:ext uri="{FF2B5EF4-FFF2-40B4-BE49-F238E27FC236}">
                <a16:creationId xmlns:a16="http://schemas.microsoft.com/office/drawing/2014/main" id="{48578E28-61DB-854F-A24C-71E673FB1A37}"/>
              </a:ext>
            </a:extLst>
          </p:cNvPr>
          <p:cNvSpPr txBox="1"/>
          <p:nvPr/>
        </p:nvSpPr>
        <p:spPr>
          <a:xfrm>
            <a:off x="4937891" y="3957342"/>
            <a:ext cx="2316211" cy="369332"/>
          </a:xfrm>
          <a:prstGeom prst="rect">
            <a:avLst/>
          </a:prstGeom>
          <a:noFill/>
        </p:spPr>
        <p:txBody>
          <a:bodyPr wrap="none" rtlCol="0">
            <a:spAutoFit/>
          </a:bodyPr>
          <a:lstStyle/>
          <a:p>
            <a:r>
              <a:rPr lang="en-US" dirty="0"/>
              <a:t>20% cut of every share</a:t>
            </a:r>
          </a:p>
        </p:txBody>
      </p:sp>
      <p:cxnSp>
        <p:nvCxnSpPr>
          <p:cNvPr id="9" name="Straight Connector 8">
            <a:extLst>
              <a:ext uri="{FF2B5EF4-FFF2-40B4-BE49-F238E27FC236}">
                <a16:creationId xmlns:a16="http://schemas.microsoft.com/office/drawing/2014/main" id="{4BD78759-FBDA-A842-AB9C-0A2FFB1914A0}"/>
              </a:ext>
            </a:extLst>
          </p:cNvPr>
          <p:cNvCxnSpPr>
            <a:cxnSpLocks/>
          </p:cNvCxnSpPr>
          <p:nvPr/>
        </p:nvCxnSpPr>
        <p:spPr>
          <a:xfrm>
            <a:off x="4424705" y="3429000"/>
            <a:ext cx="3342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8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91428E-8B3F-0748-8321-218717D1B8FF}"/>
              </a:ext>
            </a:extLst>
          </p:cNvPr>
          <p:cNvPicPr>
            <a:picLocks noChangeAspect="1"/>
          </p:cNvPicPr>
          <p:nvPr/>
        </p:nvPicPr>
        <p:blipFill>
          <a:blip r:embed="rId3"/>
          <a:stretch>
            <a:fillRect/>
          </a:stretch>
        </p:blipFill>
        <p:spPr>
          <a:xfrm>
            <a:off x="4134340" y="1707850"/>
            <a:ext cx="3923320" cy="3442300"/>
          </a:xfrm>
          <a:prstGeom prst="rect">
            <a:avLst/>
          </a:prstGeom>
        </p:spPr>
      </p:pic>
    </p:spTree>
    <p:extLst>
      <p:ext uri="{BB962C8B-B14F-4D97-AF65-F5344CB8AC3E}">
        <p14:creationId xmlns:p14="http://schemas.microsoft.com/office/powerpoint/2010/main" val="1585464961"/>
      </p:ext>
    </p:extLst>
  </p:cSld>
  <p:clrMapOvr>
    <a:masterClrMapping/>
  </p:clrMapOvr>
</p:sld>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0BFB761324104D930F4C87712F7566" ma:contentTypeVersion="6" ma:contentTypeDescription="Create a new document." ma:contentTypeScope="" ma:versionID="8631b0c99af5a68f720c8de483686f0d">
  <xsd:schema xmlns:xsd="http://www.w3.org/2001/XMLSchema" xmlns:xs="http://www.w3.org/2001/XMLSchema" xmlns:p="http://schemas.microsoft.com/office/2006/metadata/properties" xmlns:ns2="494d5452-e1ac-4616-a9e7-15c987aff09d" targetNamespace="http://schemas.microsoft.com/office/2006/metadata/properties" ma:root="true" ma:fieldsID="cb33311e66f896491ed12c8a847aba32" ns2:_="">
    <xsd:import namespace="494d5452-e1ac-4616-a9e7-15c987aff09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4d5452-e1ac-4616-a9e7-15c987aff0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167D18-CF21-4605-9477-D4889BE6CE02}">
  <ds:schemaRefs>
    <ds:schemaRef ds:uri="http://schemas.microsoft.com/sharepoint/v3/contenttype/forms"/>
  </ds:schemaRefs>
</ds:datastoreItem>
</file>

<file path=customXml/itemProps2.xml><?xml version="1.0" encoding="utf-8"?>
<ds:datastoreItem xmlns:ds="http://schemas.openxmlformats.org/officeDocument/2006/customXml" ds:itemID="{35D7EB24-881D-4C51-B688-BBD420218E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4d5452-e1ac-4616-a9e7-15c987aff0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4465F3-0EB0-4AF8-88D3-2D2810C76AD9}">
  <ds:schemaRefs>
    <ds:schemaRef ds:uri="http://purl.org/dc/terms/"/>
    <ds:schemaRef ds:uri="494d5452-e1ac-4616-a9e7-15c987aff09d"/>
    <ds:schemaRef ds:uri="http://schemas.microsoft.com/office/infopath/2007/PartnerControls"/>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231</TotalTime>
  <Words>335</Words>
  <Application>Microsoft Macintosh PowerPoint</Application>
  <PresentationFormat>Widescreen</PresentationFormat>
  <Paragraphs>87</Paragraphs>
  <Slides>9</Slides>
  <Notes>8</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Arial</vt:lpstr>
      <vt:lpstr>Calibri</vt:lpstr>
      <vt:lpstr>Office Theme</vt:lpstr>
      <vt:lpstr>1_Custom Design</vt:lpstr>
      <vt:lpstr>Custom Design</vt:lpstr>
      <vt:lpstr>PowerPoint Presentation</vt:lpstr>
      <vt:lpstr>PowerPoint Presentation</vt:lpstr>
      <vt:lpstr>PowerPoint Presentation</vt:lpstr>
      <vt:lpstr>PowerPoint Presentation</vt:lpstr>
      <vt:lpstr>PowerPoint Presentation</vt:lpstr>
      <vt:lpstr>Development Required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 MARSTON (1910299)</dc:creator>
  <cp:lastModifiedBy>GREGOR MARSTON (1910299)</cp:lastModifiedBy>
  <cp:revision>4</cp:revision>
  <dcterms:created xsi:type="dcterms:W3CDTF">2019-11-15T09:02:39Z</dcterms:created>
  <dcterms:modified xsi:type="dcterms:W3CDTF">2019-11-15T12:58:28Z</dcterms:modified>
</cp:coreProperties>
</file>