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0" autoAdjust="0"/>
    <p:restoredTop sz="90957" autoAdjust="0"/>
  </p:normalViewPr>
  <p:slideViewPr>
    <p:cSldViewPr snapToGrid="0">
      <p:cViewPr varScale="1">
        <p:scale>
          <a:sx n="87" d="100"/>
          <a:sy n="87" d="100"/>
        </p:scale>
        <p:origin x="10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24593D-732F-4109-9EE1-D877BF5DEB86}" type="datetimeFigureOut">
              <a:rPr lang="zh-CN" altLang="en-US" smtClean="0"/>
              <a:t>16/7/27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ACEB6B-6336-453F-B7E1-BD4C6E086D8E}" type="slidenum">
              <a:rPr lang="zh-CN" altLang="en-US" smtClean="0"/>
              <a:t>‹#›</a:t>
            </a:fld>
            <a:endParaRPr lang="zh-CN" altLang="en-US"/>
          </a:p>
        </p:txBody>
      </p:sp>
    </p:spTree>
    <p:extLst>
      <p:ext uri="{BB962C8B-B14F-4D97-AF65-F5344CB8AC3E}">
        <p14:creationId xmlns:p14="http://schemas.microsoft.com/office/powerpoint/2010/main" val="421793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ACEB6B-6336-453F-B7E1-BD4C6E086D8E}" type="slidenum">
              <a:rPr lang="zh-CN" altLang="en-US" smtClean="0"/>
              <a:t>1</a:t>
            </a:fld>
            <a:endParaRPr lang="zh-CN" altLang="en-US"/>
          </a:p>
        </p:txBody>
      </p:sp>
    </p:spTree>
    <p:extLst>
      <p:ext uri="{BB962C8B-B14F-4D97-AF65-F5344CB8AC3E}">
        <p14:creationId xmlns:p14="http://schemas.microsoft.com/office/powerpoint/2010/main" val="2046501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FOCUS: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focus on anxiety and depression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Depression is very common but serious illness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IMPACT OF SURROUNDINGS ON PATIENTS: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need of social contact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people are willing to help friends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people who do not want to tell closed one about their depression would like to talk to a stranger about it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friends can participate in offline cure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listener: trained peer counselors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male do not mind friends know about their mental problem while female do not mind family know about their mental problem: provide choices for offline cure</a:t>
            </a: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DESIGN: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favorite way to do consultation: face-to-face &gt; phone &gt; message &gt; E-mail, not letter or video chat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Prefer message communication with doctors at the beginning, and face-to-face in further treatment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simple design: not mental-health-specific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training is essential, when a psychologist shift from face-to-face counseling to online counselling, certain training is required</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users’ privacy and website safety are the most important</a:t>
            </a:r>
            <a:endParaRPr lang="zh-CN"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SERVICE: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ask one question and pay a little bit for a respond from a professional</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online psychological assessment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collaborating with existed clinics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choice of language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online therapy is suitable for psychotherapy in the early stage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online psychological assessment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listener: trained peer counselors</a:t>
            </a: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PEOPLE’S ATTITUDE TOWARDS PSYCHOLOGICAL ASSITANCE: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people still don't really understand what is mental health</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most students think that mental health supports should available for them whenever needed.</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People don’t treat it as the first choice.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Students are more likely to search for help than young workers, but young workers would like to pay more time and money when necessary</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Mostly people do not want to use an app about psychological assistance</a:t>
            </a:r>
            <a:endParaRPr lang="zh-CN"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DISADVANTAGE OF TRADITIONAL PSYCHOLOGICAL TREATMENT: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cost of people going to see the psychologist is very expensive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 appointment takes so much time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language barrier</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Campus psychological supports can’t fulfill the demand for students.</a:t>
            </a:r>
            <a:endParaRPr lang="zh-CN"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MOST COMMON REASON TO HAVE MENTAL HEALTH CHALLENGE: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Most students facing mental challenge related to future employment. Their way of releasing stress is to shift attention and back to work later.</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Students gain pressure mainly in study, while young workers more in family issues and the conflict between family and working (balancing)</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Young professionals may confront more problems in working if they expose to others that they have mental health issues (e.g. may not continue to be hired), so they’ll try to hide their problems and thus avoid face-to-face treatment; students have less concerns on it and more willing to have face-to-face treatment)</a:t>
            </a: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DISADAVANTAGE OF ONLINE PSYCHOLOGICAL TREATMENT: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lack of legal protection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not face-to-face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trust issue</a:t>
            </a:r>
            <a:endParaRPr lang="zh-CN"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EACEB6B-6336-453F-B7E1-BD4C6E086D8E}" type="slidenum">
              <a:rPr lang="zh-CN" altLang="en-US" smtClean="0"/>
              <a:t>2</a:t>
            </a:fld>
            <a:endParaRPr lang="zh-CN" altLang="en-US"/>
          </a:p>
        </p:txBody>
      </p:sp>
    </p:spTree>
    <p:extLst>
      <p:ext uri="{BB962C8B-B14F-4D97-AF65-F5344CB8AC3E}">
        <p14:creationId xmlns:p14="http://schemas.microsoft.com/office/powerpoint/2010/main" val="1763375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Since</a:t>
            </a:r>
            <a:r>
              <a:rPr lang="en-US" altLang="zh-CN" baseline="0" dirty="0"/>
              <a:t> we change the big picture of our project, most of the results from the research will be used as reference but not addressed in the system.  </a:t>
            </a:r>
            <a:endParaRPr lang="zh-CN" altLang="en-US" dirty="0"/>
          </a:p>
        </p:txBody>
      </p:sp>
      <p:sp>
        <p:nvSpPr>
          <p:cNvPr id="4" name="灯片编号占位符 3"/>
          <p:cNvSpPr>
            <a:spLocks noGrp="1"/>
          </p:cNvSpPr>
          <p:nvPr>
            <p:ph type="sldNum" sz="quarter" idx="10"/>
          </p:nvPr>
        </p:nvSpPr>
        <p:spPr/>
        <p:txBody>
          <a:bodyPr/>
          <a:lstStyle/>
          <a:p>
            <a:fld id="{4EACEB6B-6336-453F-B7E1-BD4C6E086D8E}" type="slidenum">
              <a:rPr lang="zh-CN" altLang="en-US" smtClean="0"/>
              <a:t>3</a:t>
            </a:fld>
            <a:endParaRPr lang="zh-CN" altLang="en-US"/>
          </a:p>
        </p:txBody>
      </p:sp>
    </p:spTree>
    <p:extLst>
      <p:ext uri="{BB962C8B-B14F-4D97-AF65-F5344CB8AC3E}">
        <p14:creationId xmlns:p14="http://schemas.microsoft.com/office/powerpoint/2010/main" val="2351421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Key Persona:</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Ben - 20 years old student of u of t, who is studying in apply math. He is studying very hard but very easy to get stress when the workload is intense. (Depress)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Sam - 23 years old new employee who is working at IBM technical support group. He is not very used to his working pace. (Negative thought)</a:t>
            </a:r>
            <a:endParaRPr lang="zh-CN" altLang="zh-CN" sz="1200" kern="1200" dirty="0">
              <a:solidFill>
                <a:schemeClr val="tx1"/>
              </a:solidFill>
              <a:effectLst/>
              <a:latin typeface="+mn-lt"/>
              <a:ea typeface="+mn-ea"/>
              <a:cs typeface="+mn-cs"/>
            </a:endParaRPr>
          </a:p>
          <a:p>
            <a:endParaRPr lang="en-US" altLang="zh-CN" dirty="0"/>
          </a:p>
          <a:p>
            <a:r>
              <a:rPr lang="en-US" altLang="zh-CN" sz="1200" kern="1200" dirty="0">
                <a:solidFill>
                  <a:schemeClr val="tx1"/>
                </a:solidFill>
                <a:effectLst/>
                <a:latin typeface="+mn-lt"/>
                <a:ea typeface="+mn-ea"/>
                <a:cs typeface="+mn-cs"/>
              </a:rPr>
              <a:t>Key Scenarios: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Ben was having two large assignments within one month. He worked very hard for these assignments. However, in the last 30 minutes of first deadline, he fell to sleep and failed to submit the assignment. He felt so depressed and lose confidence to continue the other assignment.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Sam has newly graduated from university and got the job at IBM. As a new graduated he find out he still has so many things has to learn in the new environment, it caused him run out of time to finish his own task. He felt very helpless.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Key Principle: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 design should respect the confidentiality of customer information unless getting permissions from the customers.</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EACEB6B-6336-453F-B7E1-BD4C6E086D8E}" type="slidenum">
              <a:rPr lang="zh-CN" altLang="en-US" smtClean="0"/>
              <a:t>8</a:t>
            </a:fld>
            <a:endParaRPr lang="zh-CN" altLang="en-US"/>
          </a:p>
        </p:txBody>
      </p:sp>
    </p:spTree>
    <p:extLst>
      <p:ext uri="{BB962C8B-B14F-4D97-AF65-F5344CB8AC3E}">
        <p14:creationId xmlns:p14="http://schemas.microsoft.com/office/powerpoint/2010/main" val="689753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latin typeface="helvetica" charset="0"/>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latin typeface="helvetica"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单击以编辑母版副标题样式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lvl1pPr>
              <a:defRPr>
                <a:latin typeface="helvetica" charset="0"/>
              </a:defRPr>
            </a:lvl1pPr>
          </a:lstStyle>
          <a:p>
            <a:fld id="{B61BEF0D-F0BB-DE4B-95CE-6DB70DBA9567}" type="datetimeFigureOut">
              <a:rPr lang="en-US" smtClean="0"/>
              <a:pPr/>
              <a:t>7/27/16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lvl1pPr>
              <a:defRPr>
                <a:latin typeface="helvetica" charset="0"/>
              </a:defRPr>
            </a:lvl1p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lvl1pPr>
              <a:defRPr>
                <a:latin typeface="helvetica" charset="0"/>
              </a:defRPr>
            </a:lvl1p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atin typeface="helvetica" charset="0"/>
              </a:defRPr>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atin typeface="helvetica" charset="0"/>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dirty="0"/>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atin typeface="helvetica"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编辑母版文本样式</a:t>
            </a:r>
          </a:p>
        </p:txBody>
      </p:sp>
      <p:sp>
        <p:nvSpPr>
          <p:cNvPr id="5" name="Date Placeholder 4"/>
          <p:cNvSpPr>
            <a:spLocks noGrp="1"/>
          </p:cNvSpPr>
          <p:nvPr>
            <p:ph type="dt" sz="half" idx="10"/>
          </p:nvPr>
        </p:nvSpPr>
        <p:spPr/>
        <p:txBody>
          <a:bodyPr/>
          <a:lstStyle>
            <a:lvl1pPr>
              <a:defRPr>
                <a:latin typeface="helvetica" charset="0"/>
              </a:defRPr>
            </a:lvl1pPr>
          </a:lstStyle>
          <a:p>
            <a:fld id="{B61BEF0D-F0BB-DE4B-95CE-6DB70DBA9567}" type="datetimeFigureOut">
              <a:rPr lang="en-US" smtClean="0"/>
              <a:pPr/>
              <a:t>7/27/16</a:t>
            </a:fld>
            <a:endParaRPr lang="en-US" dirty="0"/>
          </a:p>
        </p:txBody>
      </p:sp>
      <p:sp>
        <p:nvSpPr>
          <p:cNvPr id="6" name="Footer Placeholder 5"/>
          <p:cNvSpPr>
            <a:spLocks noGrp="1"/>
          </p:cNvSpPr>
          <p:nvPr>
            <p:ph type="ftr" sz="quarter" idx="11"/>
          </p:nvPr>
        </p:nvSpPr>
        <p:spPr/>
        <p:txBody>
          <a:bodyPr/>
          <a:lstStyle>
            <a:lvl1pPr>
              <a:defRPr>
                <a:latin typeface="helvetica" charset="0"/>
              </a:defRPr>
            </a:lvl1pPr>
          </a:lstStyle>
          <a:p>
            <a:endParaRPr lang="en-US" dirty="0"/>
          </a:p>
        </p:txBody>
      </p:sp>
      <p:sp>
        <p:nvSpPr>
          <p:cNvPr id="7" name="Slide Number Placeholder 6"/>
          <p:cNvSpPr>
            <a:spLocks noGrp="1"/>
          </p:cNvSpPr>
          <p:nvPr>
            <p:ph type="sldNum" sz="quarter" idx="12"/>
          </p:nvPr>
        </p:nvSpPr>
        <p:spPr/>
        <p:txBody>
          <a:bodyPr/>
          <a:lstStyle>
            <a:lvl1pPr>
              <a:defRPr>
                <a:latin typeface="helvetica"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atin typeface="helvetica" charset="0"/>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latin typeface="helvetica"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编辑母版文本样式</a:t>
            </a:r>
          </a:p>
        </p:txBody>
      </p:sp>
      <p:sp>
        <p:nvSpPr>
          <p:cNvPr id="4" name="Date Placeholder 3"/>
          <p:cNvSpPr>
            <a:spLocks noGrp="1"/>
          </p:cNvSpPr>
          <p:nvPr>
            <p:ph type="dt" sz="half" idx="10"/>
          </p:nvPr>
        </p:nvSpPr>
        <p:spPr/>
        <p:txBody>
          <a:bodyPr/>
          <a:lstStyle>
            <a:lvl1pPr>
              <a:defRPr>
                <a:latin typeface="helvetica" charset="0"/>
              </a:defRPr>
            </a:lvl1pPr>
          </a:lstStyle>
          <a:p>
            <a:fld id="{B61BEF0D-F0BB-DE4B-95CE-6DB70DBA9567}" type="datetimeFigureOut">
              <a:rPr lang="en-US" smtClean="0"/>
              <a:pPr/>
              <a:t>7/27/16</a:t>
            </a:fld>
            <a:endParaRPr lang="en-US" dirty="0"/>
          </a:p>
        </p:txBody>
      </p:sp>
      <p:sp>
        <p:nvSpPr>
          <p:cNvPr id="5" name="Footer Placeholder 4"/>
          <p:cNvSpPr>
            <a:spLocks noGrp="1"/>
          </p:cNvSpPr>
          <p:nvPr>
            <p:ph type="ftr" sz="quarter" idx="11"/>
          </p:nvPr>
        </p:nvSpPr>
        <p:spPr/>
        <p:txBody>
          <a:bodyPr/>
          <a:lstStyle>
            <a:lvl1pPr>
              <a:defRPr>
                <a:latin typeface="helvetica"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helvetica"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latin typeface="helvetica" charset="0"/>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latin typeface="helvetica" charset="0"/>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latin typeface="helvetica" charset="0"/>
              </a:defRPr>
            </a:lvl1pPr>
          </a:lstStyle>
          <a:p>
            <a:r>
              <a:rPr lang="zh-CN" altLang="en-US" dirty="0"/>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atin typeface="helvetica"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latin typeface="helvetica"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编辑母版文本样式</a:t>
            </a:r>
          </a:p>
        </p:txBody>
      </p:sp>
      <p:sp>
        <p:nvSpPr>
          <p:cNvPr id="4" name="Date Placeholder 3"/>
          <p:cNvSpPr>
            <a:spLocks noGrp="1"/>
          </p:cNvSpPr>
          <p:nvPr>
            <p:ph type="dt" sz="half" idx="10"/>
          </p:nvPr>
        </p:nvSpPr>
        <p:spPr/>
        <p:txBody>
          <a:bodyPr/>
          <a:lstStyle>
            <a:lvl1pPr>
              <a:defRPr>
                <a:latin typeface="helvetica" charset="0"/>
              </a:defRPr>
            </a:lvl1pPr>
          </a:lstStyle>
          <a:p>
            <a:fld id="{B61BEF0D-F0BB-DE4B-95CE-6DB70DBA9567}" type="datetimeFigureOut">
              <a:rPr lang="en-US" smtClean="0"/>
              <a:pPr/>
              <a:t>7/27/16</a:t>
            </a:fld>
            <a:endParaRPr lang="en-US" dirty="0"/>
          </a:p>
        </p:txBody>
      </p:sp>
      <p:sp>
        <p:nvSpPr>
          <p:cNvPr id="5" name="Footer Placeholder 4"/>
          <p:cNvSpPr>
            <a:spLocks noGrp="1"/>
          </p:cNvSpPr>
          <p:nvPr>
            <p:ph type="ftr" sz="quarter" idx="11"/>
          </p:nvPr>
        </p:nvSpPr>
        <p:spPr/>
        <p:txBody>
          <a:bodyPr/>
          <a:lstStyle>
            <a:lvl1pPr>
              <a:defRPr>
                <a:latin typeface="helvetica"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helvetica"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atin typeface="helvetica" charset="0"/>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latin typeface="helvetica"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编辑母版文本样式</a:t>
            </a:r>
          </a:p>
        </p:txBody>
      </p:sp>
      <p:sp>
        <p:nvSpPr>
          <p:cNvPr id="4" name="Date Placeholder 3"/>
          <p:cNvSpPr>
            <a:spLocks noGrp="1"/>
          </p:cNvSpPr>
          <p:nvPr>
            <p:ph type="dt" sz="half" idx="10"/>
          </p:nvPr>
        </p:nvSpPr>
        <p:spPr/>
        <p:txBody>
          <a:bodyPr/>
          <a:lstStyle>
            <a:lvl1pPr>
              <a:defRPr>
                <a:latin typeface="helvetica" charset="0"/>
              </a:defRPr>
            </a:lvl1pPr>
          </a:lstStyle>
          <a:p>
            <a:fld id="{B61BEF0D-F0BB-DE4B-95CE-6DB70DBA9567}" type="datetimeFigureOut">
              <a:rPr lang="en-US" smtClean="0"/>
              <a:pPr/>
              <a:t>7/27/16</a:t>
            </a:fld>
            <a:endParaRPr lang="en-US" dirty="0"/>
          </a:p>
        </p:txBody>
      </p:sp>
      <p:sp>
        <p:nvSpPr>
          <p:cNvPr id="5" name="Footer Placeholder 4"/>
          <p:cNvSpPr>
            <a:spLocks noGrp="1"/>
          </p:cNvSpPr>
          <p:nvPr>
            <p:ph type="ftr" sz="quarter" idx="11"/>
          </p:nvPr>
        </p:nvSpPr>
        <p:spPr/>
        <p:txBody>
          <a:bodyPr/>
          <a:lstStyle>
            <a:lvl1pPr>
              <a:defRPr>
                <a:latin typeface="helvetica"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helvetica"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latin typeface="helvetica" charset="0"/>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latin typeface="helvetica" charset="0"/>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latin typeface="helvetica" charset="0"/>
              </a:defRPr>
            </a:lvl1pPr>
          </a:lstStyle>
          <a:p>
            <a:r>
              <a:rPr lang="zh-CN" altLang="en-US" dirty="0"/>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latin typeface="helvetica" charset="0"/>
              </a:defRPr>
            </a:lvl1pPr>
          </a:lstStyle>
          <a:p>
            <a:pPr marL="0" lvl="0">
              <a:spcBef>
                <a:spcPct val="0"/>
              </a:spcBef>
              <a:buNone/>
            </a:pPr>
            <a:r>
              <a:rPr lang="zh-CN" altLang="en-US" dirty="0"/>
              <a:t>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latin typeface="helvetica"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编辑母版文本样式</a:t>
            </a:r>
          </a:p>
        </p:txBody>
      </p:sp>
      <p:sp>
        <p:nvSpPr>
          <p:cNvPr id="4" name="Date Placeholder 3"/>
          <p:cNvSpPr>
            <a:spLocks noGrp="1"/>
          </p:cNvSpPr>
          <p:nvPr>
            <p:ph type="dt" sz="half" idx="10"/>
          </p:nvPr>
        </p:nvSpPr>
        <p:spPr/>
        <p:txBody>
          <a:bodyPr/>
          <a:lstStyle>
            <a:lvl1pPr>
              <a:defRPr>
                <a:latin typeface="helvetica" charset="0"/>
              </a:defRPr>
            </a:lvl1pPr>
          </a:lstStyle>
          <a:p>
            <a:fld id="{B61BEF0D-F0BB-DE4B-95CE-6DB70DBA9567}" type="datetimeFigureOut">
              <a:rPr lang="en-US" smtClean="0"/>
              <a:pPr/>
              <a:t>7/27/16</a:t>
            </a:fld>
            <a:endParaRPr lang="en-US" dirty="0"/>
          </a:p>
        </p:txBody>
      </p:sp>
      <p:sp>
        <p:nvSpPr>
          <p:cNvPr id="5" name="Footer Placeholder 4"/>
          <p:cNvSpPr>
            <a:spLocks noGrp="1"/>
          </p:cNvSpPr>
          <p:nvPr>
            <p:ph type="ftr" sz="quarter" idx="11"/>
          </p:nvPr>
        </p:nvSpPr>
        <p:spPr/>
        <p:txBody>
          <a:bodyPr/>
          <a:lstStyle>
            <a:lvl1pPr>
              <a:defRPr>
                <a:latin typeface="helvetica"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helvetica"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atin typeface="helvetica" charset="0"/>
              </a:defRPr>
            </a:lvl1pPr>
          </a:lstStyle>
          <a:p>
            <a:pPr marL="0" lvl="0"/>
            <a:r>
              <a:rPr lang="zh-CN" altLang="en-US" dirty="0"/>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latin typeface="helvetica" charset="0"/>
              </a:defRPr>
            </a:lvl1pPr>
          </a:lstStyle>
          <a:p>
            <a:pPr marL="0" lvl="0">
              <a:spcBef>
                <a:spcPct val="0"/>
              </a:spcBef>
              <a:buNone/>
            </a:pPr>
            <a:r>
              <a:rPr lang="zh-CN" altLang="en-US" dirty="0"/>
              <a:t>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latin typeface="helvetica"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编辑母版文本样式</a:t>
            </a:r>
          </a:p>
        </p:txBody>
      </p:sp>
      <p:sp>
        <p:nvSpPr>
          <p:cNvPr id="4" name="Date Placeholder 3"/>
          <p:cNvSpPr>
            <a:spLocks noGrp="1"/>
          </p:cNvSpPr>
          <p:nvPr>
            <p:ph type="dt" sz="half" idx="10"/>
          </p:nvPr>
        </p:nvSpPr>
        <p:spPr/>
        <p:txBody>
          <a:bodyPr/>
          <a:lstStyle>
            <a:lvl1pPr>
              <a:defRPr>
                <a:latin typeface="helvetica" charset="0"/>
              </a:defRPr>
            </a:lvl1pPr>
          </a:lstStyle>
          <a:p>
            <a:fld id="{B61BEF0D-F0BB-DE4B-95CE-6DB70DBA9567}" type="datetimeFigureOut">
              <a:rPr lang="en-US" smtClean="0"/>
              <a:pPr/>
              <a:t>7/27/16</a:t>
            </a:fld>
            <a:endParaRPr lang="en-US" dirty="0"/>
          </a:p>
        </p:txBody>
      </p:sp>
      <p:sp>
        <p:nvSpPr>
          <p:cNvPr id="5" name="Footer Placeholder 4"/>
          <p:cNvSpPr>
            <a:spLocks noGrp="1"/>
          </p:cNvSpPr>
          <p:nvPr>
            <p:ph type="ftr" sz="quarter" idx="11"/>
          </p:nvPr>
        </p:nvSpPr>
        <p:spPr/>
        <p:txBody>
          <a:bodyPr/>
          <a:lstStyle>
            <a:lvl1pPr>
              <a:defRPr>
                <a:latin typeface="helvetica"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helvetica"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lvl1pPr>
              <a:defRPr>
                <a:latin typeface="helvetica" charset="0"/>
              </a:defRPr>
            </a:lvl1pPr>
            <a:lvl2pPr>
              <a:defRPr>
                <a:latin typeface="helvetica" charset="0"/>
              </a:defRPr>
            </a:lvl2pPr>
            <a:lvl3pPr>
              <a:defRPr>
                <a:latin typeface="helvetica" charset="0"/>
              </a:defRPr>
            </a:lvl3pPr>
            <a:lvl4pPr>
              <a:defRPr>
                <a:latin typeface="helvetica" charset="0"/>
              </a:defRPr>
            </a:lvl4pPr>
            <a:lvl5pPr>
              <a:defRPr>
                <a:latin typeface="helvetica"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lvl1pPr>
              <a:defRPr>
                <a:latin typeface="helvetica" charset="0"/>
              </a:defRPr>
            </a:lvl1pPr>
          </a:lstStyle>
          <a:p>
            <a:fld id="{B61BEF0D-F0BB-DE4B-95CE-6DB70DBA9567}" type="datetimeFigureOut">
              <a:rPr lang="en-US" smtClean="0"/>
              <a:pPr/>
              <a:t>7/27/16</a:t>
            </a:fld>
            <a:endParaRPr lang="en-US" dirty="0"/>
          </a:p>
        </p:txBody>
      </p:sp>
      <p:sp>
        <p:nvSpPr>
          <p:cNvPr id="5" name="Footer Placeholder 4"/>
          <p:cNvSpPr>
            <a:spLocks noGrp="1"/>
          </p:cNvSpPr>
          <p:nvPr>
            <p:ph type="ftr" sz="quarter" idx="11"/>
          </p:nvPr>
        </p:nvSpPr>
        <p:spPr/>
        <p:txBody>
          <a:bodyPr/>
          <a:lstStyle>
            <a:lvl1pPr>
              <a:defRPr>
                <a:latin typeface="helvetica"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helvetica" charset="0"/>
              </a:defRPr>
            </a:lvl1p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lvl1pPr>
              <a:defRPr>
                <a:latin typeface="helvetica" charset="0"/>
              </a:defRPr>
            </a:lvl1pPr>
          </a:lstStyle>
          <a:p>
            <a:r>
              <a:rPr lang="zh-CN" altLang="en-US" dirty="0"/>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lvl1pPr>
              <a:defRPr>
                <a:latin typeface="helvetica" charset="0"/>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lvl1pPr>
              <a:defRPr>
                <a:latin typeface="helvetica" charset="0"/>
              </a:defRPr>
            </a:lvl1pPr>
            <a:lvl2pPr>
              <a:defRPr>
                <a:latin typeface="helvetica" charset="0"/>
              </a:defRPr>
            </a:lvl2pPr>
            <a:lvl3pPr>
              <a:defRPr>
                <a:latin typeface="helvetica" charset="0"/>
              </a:defRPr>
            </a:lvl3pPr>
            <a:lvl4pPr>
              <a:defRPr>
                <a:latin typeface="helvetica" charset="0"/>
              </a:defRPr>
            </a:lvl4pPr>
            <a:lvl5pPr>
              <a:defRPr>
                <a:latin typeface="helvetica"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lvl1pPr>
              <a:defRPr>
                <a:latin typeface="helvetica" charset="0"/>
              </a:defRPr>
            </a:lvl1pPr>
          </a:lstStyle>
          <a:p>
            <a:fld id="{B61BEF0D-F0BB-DE4B-95CE-6DB70DBA9567}" type="datetimeFigureOut">
              <a:rPr lang="en-US" smtClean="0"/>
              <a:pPr/>
              <a:t>7/27/16</a:t>
            </a:fld>
            <a:endParaRPr lang="en-US" dirty="0"/>
          </a:p>
        </p:txBody>
      </p:sp>
      <p:sp>
        <p:nvSpPr>
          <p:cNvPr id="5" name="Footer Placeholder 4"/>
          <p:cNvSpPr>
            <a:spLocks noGrp="1"/>
          </p:cNvSpPr>
          <p:nvPr>
            <p:ph type="ftr" sz="quarter" idx="11"/>
          </p:nvPr>
        </p:nvSpPr>
        <p:spPr/>
        <p:txBody>
          <a:bodyPr/>
          <a:lstStyle>
            <a:lvl1pPr>
              <a:defRPr>
                <a:latin typeface="helvetica"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helvetica"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lvl1pPr>
              <a:defRPr>
                <a:latin typeface="helvetica" charset="0"/>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nchor="ctr"/>
          <a:lstStyle>
            <a:lvl1pPr>
              <a:defRPr>
                <a:latin typeface="helvetica" charset="0"/>
              </a:defRPr>
            </a:lvl1pPr>
            <a:lvl2pPr>
              <a:defRPr>
                <a:latin typeface="helvetica" charset="0"/>
              </a:defRPr>
            </a:lvl2pPr>
            <a:lvl3pPr>
              <a:defRPr>
                <a:latin typeface="helvetica" charset="0"/>
              </a:defRPr>
            </a:lvl3pPr>
            <a:lvl4pPr>
              <a:defRPr>
                <a:latin typeface="helvetica" charset="0"/>
              </a:defRPr>
            </a:lvl4pPr>
            <a:lvl5pPr>
              <a:defRPr>
                <a:latin typeface="helvetica"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lvl1pPr>
              <a:defRPr>
                <a:latin typeface="helvetica" charset="0"/>
              </a:defRPr>
            </a:lvl1pPr>
          </a:lstStyle>
          <a:p>
            <a:fld id="{B61BEF0D-F0BB-DE4B-95CE-6DB70DBA9567}" type="datetimeFigureOut">
              <a:rPr lang="en-US" smtClean="0"/>
              <a:pPr/>
              <a:t>7/27/16</a:t>
            </a:fld>
            <a:endParaRPr lang="en-US" dirty="0"/>
          </a:p>
        </p:txBody>
      </p:sp>
      <p:sp>
        <p:nvSpPr>
          <p:cNvPr id="5" name="Footer Placeholder 4"/>
          <p:cNvSpPr>
            <a:spLocks noGrp="1"/>
          </p:cNvSpPr>
          <p:nvPr>
            <p:ph type="ftr" sz="quarter" idx="11"/>
          </p:nvPr>
        </p:nvSpPr>
        <p:spPr/>
        <p:txBody>
          <a:bodyPr/>
          <a:lstStyle>
            <a:lvl1pPr>
              <a:defRPr>
                <a:latin typeface="helvetica"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helvetica"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atin typeface="helvetica" charset="0"/>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latin typeface="helvetica"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编辑母版文本样式</a:t>
            </a:r>
          </a:p>
        </p:txBody>
      </p:sp>
      <p:sp>
        <p:nvSpPr>
          <p:cNvPr id="4" name="Date Placeholder 3"/>
          <p:cNvSpPr>
            <a:spLocks noGrp="1"/>
          </p:cNvSpPr>
          <p:nvPr>
            <p:ph type="dt" sz="half" idx="10"/>
          </p:nvPr>
        </p:nvSpPr>
        <p:spPr/>
        <p:txBody>
          <a:bodyPr/>
          <a:lstStyle>
            <a:lvl1pPr>
              <a:defRPr>
                <a:latin typeface="helvetica" charset="0"/>
              </a:defRPr>
            </a:lvl1pPr>
          </a:lstStyle>
          <a:p>
            <a:fld id="{B61BEF0D-F0BB-DE4B-95CE-6DB70DBA9567}" type="datetimeFigureOut">
              <a:rPr lang="en-US" smtClean="0"/>
              <a:pPr/>
              <a:t>7/27/16</a:t>
            </a:fld>
            <a:endParaRPr lang="en-US" dirty="0"/>
          </a:p>
        </p:txBody>
      </p:sp>
      <p:sp>
        <p:nvSpPr>
          <p:cNvPr id="5" name="Footer Placeholder 4"/>
          <p:cNvSpPr>
            <a:spLocks noGrp="1"/>
          </p:cNvSpPr>
          <p:nvPr>
            <p:ph type="ftr" sz="quarter" idx="11"/>
          </p:nvPr>
        </p:nvSpPr>
        <p:spPr/>
        <p:txBody>
          <a:bodyPr/>
          <a:lstStyle>
            <a:lvl1pPr>
              <a:defRPr>
                <a:latin typeface="helvetica"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helvetica"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lvl1pPr>
              <a:defRPr>
                <a:latin typeface="helvetica" charset="0"/>
              </a:defRPr>
            </a:lvl1pPr>
          </a:lstStyle>
          <a:p>
            <a:r>
              <a:rPr lang="zh-CN" altLang="en-US" dirty="0"/>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lvl1pPr>
              <a:defRPr>
                <a:latin typeface="helvetica" charset="0"/>
              </a:defRPr>
            </a:lvl1pPr>
            <a:lvl2pPr>
              <a:defRPr>
                <a:latin typeface="helvetica" charset="0"/>
              </a:defRPr>
            </a:lvl2pPr>
            <a:lvl3pPr>
              <a:defRPr>
                <a:latin typeface="helvetica" charset="0"/>
              </a:defRPr>
            </a:lvl3pPr>
            <a:lvl4pPr>
              <a:defRPr>
                <a:latin typeface="helvetica" charset="0"/>
              </a:defRPr>
            </a:lvl4pPr>
            <a:lvl5pPr>
              <a:defRPr>
                <a:latin typeface="helvetica"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lvl1pPr>
              <a:defRPr>
                <a:latin typeface="helvetica" charset="0"/>
              </a:defRPr>
            </a:lvl1pPr>
            <a:lvl2pPr>
              <a:defRPr>
                <a:latin typeface="helvetica" charset="0"/>
              </a:defRPr>
            </a:lvl2pPr>
            <a:lvl3pPr>
              <a:defRPr>
                <a:latin typeface="helvetica" charset="0"/>
              </a:defRPr>
            </a:lvl3pPr>
            <a:lvl4pPr>
              <a:defRPr>
                <a:latin typeface="helvetica" charset="0"/>
              </a:defRPr>
            </a:lvl4pPr>
            <a:lvl5pPr>
              <a:defRPr>
                <a:latin typeface="helvetica"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p:txBody>
          <a:bodyPr/>
          <a:lstStyle>
            <a:lvl1pPr>
              <a:defRPr>
                <a:latin typeface="helvetica" charset="0"/>
              </a:defRPr>
            </a:lvl1pPr>
          </a:lstStyle>
          <a:p>
            <a:fld id="{B61BEF0D-F0BB-DE4B-95CE-6DB70DBA9567}" type="datetimeFigureOut">
              <a:rPr lang="en-US" smtClean="0"/>
              <a:pPr/>
              <a:t>7/27/16</a:t>
            </a:fld>
            <a:endParaRPr lang="en-US" dirty="0"/>
          </a:p>
        </p:txBody>
      </p:sp>
      <p:sp>
        <p:nvSpPr>
          <p:cNvPr id="6" name="Footer Placeholder 5"/>
          <p:cNvSpPr>
            <a:spLocks noGrp="1"/>
          </p:cNvSpPr>
          <p:nvPr>
            <p:ph type="ftr" sz="quarter" idx="11"/>
          </p:nvPr>
        </p:nvSpPr>
        <p:spPr/>
        <p:txBody>
          <a:bodyPr/>
          <a:lstStyle>
            <a:lvl1pPr>
              <a:defRPr>
                <a:latin typeface="helvetica" charset="0"/>
              </a:defRPr>
            </a:lvl1pPr>
          </a:lstStyle>
          <a:p>
            <a:endParaRPr lang="en-US" dirty="0"/>
          </a:p>
        </p:txBody>
      </p:sp>
      <p:sp>
        <p:nvSpPr>
          <p:cNvPr id="7" name="Slide Number Placeholder 6"/>
          <p:cNvSpPr>
            <a:spLocks noGrp="1"/>
          </p:cNvSpPr>
          <p:nvPr>
            <p:ph type="sldNum" sz="quarter" idx="12"/>
          </p:nvPr>
        </p:nvSpPr>
        <p:spPr/>
        <p:txBody>
          <a:bodyPr/>
          <a:lstStyle>
            <a:lvl1pPr>
              <a:defRPr>
                <a:latin typeface="helvetica"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charset="0"/>
              </a:defRPr>
            </a:lvl1pPr>
          </a:lstStyle>
          <a:p>
            <a:r>
              <a:rPr lang="zh-CN" altLang="en-US" dirty="0"/>
              <a:t>单击此处编辑母版标题样式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atin typeface="helvetica"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lvl1pPr>
              <a:defRPr>
                <a:latin typeface="helvetica" charset="0"/>
              </a:defRPr>
            </a:lvl1pPr>
            <a:lvl2pPr>
              <a:defRPr>
                <a:latin typeface="helvetica" charset="0"/>
              </a:defRPr>
            </a:lvl2pPr>
            <a:lvl3pPr>
              <a:defRPr>
                <a:latin typeface="helvetica" charset="0"/>
              </a:defRPr>
            </a:lvl3pPr>
            <a:lvl4pPr>
              <a:defRPr>
                <a:latin typeface="helvetica" charset="0"/>
              </a:defRPr>
            </a:lvl4pPr>
            <a:lvl5pPr>
              <a:defRPr>
                <a:latin typeface="helvetica"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atin typeface="helvetica"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lvl1pPr>
              <a:defRPr>
                <a:latin typeface="helvetica" charset="0"/>
              </a:defRPr>
            </a:lvl1pPr>
            <a:lvl2pPr>
              <a:defRPr>
                <a:latin typeface="helvetica" charset="0"/>
              </a:defRPr>
            </a:lvl2pPr>
            <a:lvl3pPr>
              <a:defRPr>
                <a:latin typeface="helvetica" charset="0"/>
              </a:defRPr>
            </a:lvl3pPr>
            <a:lvl4pPr>
              <a:defRPr>
                <a:latin typeface="helvetica" charset="0"/>
              </a:defRPr>
            </a:lvl4pPr>
            <a:lvl5pPr>
              <a:defRPr>
                <a:latin typeface="helvetica"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Date Placeholder 6"/>
          <p:cNvSpPr>
            <a:spLocks noGrp="1"/>
          </p:cNvSpPr>
          <p:nvPr>
            <p:ph type="dt" sz="half" idx="10"/>
          </p:nvPr>
        </p:nvSpPr>
        <p:spPr/>
        <p:txBody>
          <a:bodyPr/>
          <a:lstStyle>
            <a:lvl1pPr>
              <a:defRPr>
                <a:latin typeface="helvetica" charset="0"/>
              </a:defRPr>
            </a:lvl1pPr>
          </a:lstStyle>
          <a:p>
            <a:fld id="{B61BEF0D-F0BB-DE4B-95CE-6DB70DBA9567}" type="datetimeFigureOut">
              <a:rPr lang="en-US" smtClean="0"/>
              <a:pPr/>
              <a:t>7/27/16</a:t>
            </a:fld>
            <a:endParaRPr lang="en-US" dirty="0"/>
          </a:p>
        </p:txBody>
      </p:sp>
      <p:sp>
        <p:nvSpPr>
          <p:cNvPr id="8" name="Footer Placeholder 7"/>
          <p:cNvSpPr>
            <a:spLocks noGrp="1"/>
          </p:cNvSpPr>
          <p:nvPr>
            <p:ph type="ftr" sz="quarter" idx="11"/>
          </p:nvPr>
        </p:nvSpPr>
        <p:spPr/>
        <p:txBody>
          <a:bodyPr/>
          <a:lstStyle>
            <a:lvl1pPr>
              <a:defRPr>
                <a:latin typeface="helvetica" charset="0"/>
              </a:defRPr>
            </a:lvl1pPr>
          </a:lstStyle>
          <a:p>
            <a:endParaRPr lang="en-US" dirty="0"/>
          </a:p>
        </p:txBody>
      </p:sp>
      <p:sp>
        <p:nvSpPr>
          <p:cNvPr id="9" name="Slide Number Placeholder 8"/>
          <p:cNvSpPr>
            <a:spLocks noGrp="1"/>
          </p:cNvSpPr>
          <p:nvPr>
            <p:ph type="sldNum" sz="quarter" idx="12"/>
          </p:nvPr>
        </p:nvSpPr>
        <p:spPr/>
        <p:txBody>
          <a:bodyPr/>
          <a:lstStyle>
            <a:lvl1pPr>
              <a:defRPr>
                <a:latin typeface="helvetica"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lvl1pPr>
              <a:defRPr>
                <a:latin typeface="helvetica" charset="0"/>
              </a:defRPr>
            </a:lvl1pPr>
          </a:lstStyle>
          <a:p>
            <a:r>
              <a:rPr lang="zh-CN" altLang="en-US" dirty="0"/>
              <a:t>单击此处编辑母版标题样式</a:t>
            </a:r>
            <a:endParaRPr lang="en-US" dirty="0"/>
          </a:p>
        </p:txBody>
      </p:sp>
      <p:sp>
        <p:nvSpPr>
          <p:cNvPr id="3" name="Date Placeholder 2"/>
          <p:cNvSpPr>
            <a:spLocks noGrp="1"/>
          </p:cNvSpPr>
          <p:nvPr>
            <p:ph type="dt" sz="half" idx="10"/>
          </p:nvPr>
        </p:nvSpPr>
        <p:spPr/>
        <p:txBody>
          <a:bodyPr/>
          <a:lstStyle>
            <a:lvl1pPr>
              <a:defRPr>
                <a:latin typeface="helvetica" charset="0"/>
              </a:defRPr>
            </a:lvl1pPr>
          </a:lstStyle>
          <a:p>
            <a:fld id="{B61BEF0D-F0BB-DE4B-95CE-6DB70DBA9567}" type="datetimeFigureOut">
              <a:rPr lang="en-US" smtClean="0"/>
              <a:pPr/>
              <a:t>7/27/16</a:t>
            </a:fld>
            <a:endParaRPr lang="en-US" dirty="0"/>
          </a:p>
        </p:txBody>
      </p:sp>
      <p:sp>
        <p:nvSpPr>
          <p:cNvPr id="4" name="Footer Placeholder 3"/>
          <p:cNvSpPr>
            <a:spLocks noGrp="1"/>
          </p:cNvSpPr>
          <p:nvPr>
            <p:ph type="ftr" sz="quarter" idx="11"/>
          </p:nvPr>
        </p:nvSpPr>
        <p:spPr/>
        <p:txBody>
          <a:bodyPr/>
          <a:lstStyle>
            <a:lvl1pPr>
              <a:defRPr>
                <a:latin typeface="helvetica" charset="0"/>
              </a:defRPr>
            </a:lvl1pPr>
          </a:lstStyle>
          <a:p>
            <a:endParaRPr lang="en-US" dirty="0"/>
          </a:p>
        </p:txBody>
      </p:sp>
      <p:sp>
        <p:nvSpPr>
          <p:cNvPr id="5" name="Slide Number Placeholder 4"/>
          <p:cNvSpPr>
            <a:spLocks noGrp="1"/>
          </p:cNvSpPr>
          <p:nvPr>
            <p:ph type="sldNum" sz="quarter" idx="12"/>
          </p:nvPr>
        </p:nvSpPr>
        <p:spPr/>
        <p:txBody>
          <a:bodyPr/>
          <a:lstStyle>
            <a:lvl1pPr>
              <a:defRPr>
                <a:latin typeface="helvetica"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lvl1pPr>
              <a:defRPr>
                <a:latin typeface="helvetica" charset="0"/>
              </a:defRPr>
            </a:lvl1pPr>
          </a:lstStyle>
          <a:p>
            <a:fld id="{B61BEF0D-F0BB-DE4B-95CE-6DB70DBA9567}" type="datetimeFigureOut">
              <a:rPr lang="en-US" smtClean="0"/>
              <a:pPr/>
              <a:t>7/27/16</a:t>
            </a:fld>
            <a:endParaRPr lang="en-US" dirty="0"/>
          </a:p>
        </p:txBody>
      </p:sp>
      <p:sp>
        <p:nvSpPr>
          <p:cNvPr id="3" name="Footer Placeholder 2"/>
          <p:cNvSpPr>
            <a:spLocks noGrp="1"/>
          </p:cNvSpPr>
          <p:nvPr>
            <p:ph type="ftr" sz="quarter" idx="11"/>
          </p:nvPr>
        </p:nvSpPr>
        <p:spPr/>
        <p:txBody>
          <a:bodyPr/>
          <a:lstStyle>
            <a:lvl1pPr>
              <a:defRPr>
                <a:latin typeface="helvetica" charset="0"/>
              </a:defRPr>
            </a:lvl1pPr>
          </a:lstStyle>
          <a:p>
            <a:endParaRPr lang="en-US" dirty="0"/>
          </a:p>
        </p:txBody>
      </p:sp>
      <p:sp>
        <p:nvSpPr>
          <p:cNvPr id="4" name="Slide Number Placeholder 3"/>
          <p:cNvSpPr>
            <a:spLocks noGrp="1"/>
          </p:cNvSpPr>
          <p:nvPr>
            <p:ph type="sldNum" sz="quarter" idx="12"/>
          </p:nvPr>
        </p:nvSpPr>
        <p:spPr/>
        <p:txBody>
          <a:bodyPr/>
          <a:lstStyle>
            <a:lvl1pPr>
              <a:defRPr>
                <a:latin typeface="helvetica"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atin typeface="helvetica" charset="0"/>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lvl1pPr>
              <a:defRPr>
                <a:latin typeface="helvetica" charset="0"/>
              </a:defRPr>
            </a:lvl1pPr>
            <a:lvl2pPr>
              <a:defRPr>
                <a:latin typeface="helvetica" charset="0"/>
              </a:defRPr>
            </a:lvl2pPr>
            <a:lvl3pPr>
              <a:defRPr>
                <a:latin typeface="helvetica" charset="0"/>
              </a:defRPr>
            </a:lvl3pPr>
            <a:lvl4pPr>
              <a:defRPr>
                <a:latin typeface="helvetica" charset="0"/>
              </a:defRPr>
            </a:lvl4pPr>
            <a:lvl5pPr>
              <a:defRPr>
                <a:latin typeface="helvetica"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atin typeface="helvetica"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编辑母版文本样式</a:t>
            </a:r>
          </a:p>
        </p:txBody>
      </p:sp>
      <p:sp>
        <p:nvSpPr>
          <p:cNvPr id="5" name="Date Placeholder 4"/>
          <p:cNvSpPr>
            <a:spLocks noGrp="1"/>
          </p:cNvSpPr>
          <p:nvPr>
            <p:ph type="dt" sz="half" idx="10"/>
          </p:nvPr>
        </p:nvSpPr>
        <p:spPr/>
        <p:txBody>
          <a:bodyPr/>
          <a:lstStyle>
            <a:lvl1pPr>
              <a:defRPr>
                <a:latin typeface="helvetica" charset="0"/>
              </a:defRPr>
            </a:lvl1pPr>
          </a:lstStyle>
          <a:p>
            <a:fld id="{B61BEF0D-F0BB-DE4B-95CE-6DB70DBA9567}" type="datetimeFigureOut">
              <a:rPr lang="en-US" smtClean="0"/>
              <a:pPr/>
              <a:t>7/27/16</a:t>
            </a:fld>
            <a:endParaRPr lang="en-US" dirty="0"/>
          </a:p>
        </p:txBody>
      </p:sp>
      <p:sp>
        <p:nvSpPr>
          <p:cNvPr id="6" name="Footer Placeholder 5"/>
          <p:cNvSpPr>
            <a:spLocks noGrp="1"/>
          </p:cNvSpPr>
          <p:nvPr>
            <p:ph type="ftr" sz="quarter" idx="11"/>
          </p:nvPr>
        </p:nvSpPr>
        <p:spPr/>
        <p:txBody>
          <a:bodyPr/>
          <a:lstStyle>
            <a:lvl1pPr>
              <a:defRPr>
                <a:latin typeface="helvetica" charset="0"/>
              </a:defRPr>
            </a:lvl1pPr>
          </a:lstStyle>
          <a:p>
            <a:endParaRPr lang="en-US" dirty="0"/>
          </a:p>
        </p:txBody>
      </p:sp>
      <p:sp>
        <p:nvSpPr>
          <p:cNvPr id="7" name="Slide Number Placeholder 6"/>
          <p:cNvSpPr>
            <a:spLocks noGrp="1"/>
          </p:cNvSpPr>
          <p:nvPr>
            <p:ph type="sldNum" sz="quarter" idx="12"/>
          </p:nvPr>
        </p:nvSpPr>
        <p:spPr/>
        <p:txBody>
          <a:bodyPr/>
          <a:lstStyle>
            <a:lvl1pPr>
              <a:defRPr>
                <a:latin typeface="helvetica"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atin typeface="helvetica" charset="0"/>
              </a:defRPr>
            </a:lvl1pPr>
          </a:lstStyle>
          <a:p>
            <a:r>
              <a:rPr lang="zh-CN" altLang="en-US" dirty="0"/>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atin typeface="helvetica" charset="0"/>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dirty="0"/>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atin typeface="helvetica"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编辑母版文本样式</a:t>
            </a:r>
          </a:p>
        </p:txBody>
      </p:sp>
      <p:sp>
        <p:nvSpPr>
          <p:cNvPr id="5" name="Date Placeholder 4"/>
          <p:cNvSpPr>
            <a:spLocks noGrp="1"/>
          </p:cNvSpPr>
          <p:nvPr>
            <p:ph type="dt" sz="half" idx="10"/>
          </p:nvPr>
        </p:nvSpPr>
        <p:spPr/>
        <p:txBody>
          <a:bodyPr/>
          <a:lstStyle>
            <a:lvl1pPr>
              <a:defRPr>
                <a:latin typeface="helvetica" charset="0"/>
              </a:defRPr>
            </a:lvl1pPr>
          </a:lstStyle>
          <a:p>
            <a:fld id="{B61BEF0D-F0BB-DE4B-95CE-6DB70DBA9567}" type="datetimeFigureOut">
              <a:rPr lang="en-US" smtClean="0"/>
              <a:pPr/>
              <a:t>7/27/16</a:t>
            </a:fld>
            <a:endParaRPr lang="en-US" dirty="0"/>
          </a:p>
        </p:txBody>
      </p:sp>
      <p:sp>
        <p:nvSpPr>
          <p:cNvPr id="6" name="Footer Placeholder 5"/>
          <p:cNvSpPr>
            <a:spLocks noGrp="1"/>
          </p:cNvSpPr>
          <p:nvPr>
            <p:ph type="ftr" sz="quarter" idx="11"/>
          </p:nvPr>
        </p:nvSpPr>
        <p:spPr/>
        <p:txBody>
          <a:bodyPr/>
          <a:lstStyle>
            <a:lvl1pPr>
              <a:defRPr>
                <a:latin typeface="helvetica" charset="0"/>
              </a:defRPr>
            </a:lvl1pPr>
          </a:lstStyle>
          <a:p>
            <a:endParaRPr lang="en-US" dirty="0"/>
          </a:p>
        </p:txBody>
      </p:sp>
      <p:sp>
        <p:nvSpPr>
          <p:cNvPr id="7" name="Slide Number Placeholder 6"/>
          <p:cNvSpPr>
            <a:spLocks noGrp="1"/>
          </p:cNvSpPr>
          <p:nvPr>
            <p:ph type="sldNum" sz="quarter" idx="12"/>
          </p:nvPr>
        </p:nvSpPr>
        <p:spPr/>
        <p:txBody>
          <a:bodyPr/>
          <a:lstStyle>
            <a:lvl1pPr>
              <a:defRPr>
                <a:latin typeface="helvetica" charset="0"/>
              </a:defRPr>
            </a:lvl1p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helvetica" charset="0"/>
              </a:defRPr>
            </a:lvl1pPr>
          </a:lstStyle>
          <a:p>
            <a:fld id="{B61BEF0D-F0BB-DE4B-95CE-6DB70DBA9567}" type="datetimeFigureOut">
              <a:rPr lang="en-US" smtClean="0"/>
              <a:pPr/>
              <a:t>7/27/16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helvetica" charset="0"/>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helvetica" charset="0"/>
              </a:defRPr>
            </a:lvl1pPr>
          </a:lstStyle>
          <a:p>
            <a:fld id="{D57F1E4F-1CFF-5643-939E-217C01CDF56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helvetica"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helvetica" charset="0"/>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helvetica" charset="0"/>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helvetica" charset="0"/>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helvetica" charset="0"/>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helvetica" charset="0"/>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jpg"/><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40310" y="1033825"/>
            <a:ext cx="7970845" cy="2421464"/>
          </a:xfrm>
        </p:spPr>
        <p:txBody>
          <a:bodyPr/>
          <a:lstStyle/>
          <a:p>
            <a:pPr algn="l"/>
            <a:r>
              <a:rPr lang="en-US" altLang="zh-CN" dirty="0">
                <a:ea typeface="helvetica" charset="0"/>
                <a:cs typeface="helvetica" charset="0"/>
              </a:rPr>
              <a:t>Group </a:t>
            </a:r>
            <a:r>
              <a:rPr lang="en-US" altLang="zh-CN" dirty="0" err="1">
                <a:ea typeface="helvetica" charset="0"/>
                <a:cs typeface="helvetica" charset="0"/>
              </a:rPr>
              <a:t>Germany_task</a:t>
            </a:r>
            <a:r>
              <a:rPr lang="en-US" altLang="zh-CN" dirty="0">
                <a:ea typeface="helvetica" charset="0"/>
                <a:cs typeface="helvetica" charset="0"/>
              </a:rPr>
              <a:t>   </a:t>
            </a:r>
            <a:endParaRPr lang="zh-CN" altLang="en-US" dirty="0">
              <a:ea typeface="helvetica" charset="0"/>
              <a:cs typeface="helvetica" charset="0"/>
            </a:endParaRPr>
          </a:p>
        </p:txBody>
      </p:sp>
      <p:sp>
        <p:nvSpPr>
          <p:cNvPr id="3" name="副标题 2"/>
          <p:cNvSpPr>
            <a:spLocks noGrp="1"/>
          </p:cNvSpPr>
          <p:nvPr>
            <p:ph type="subTitle" idx="1"/>
          </p:nvPr>
        </p:nvSpPr>
        <p:spPr>
          <a:xfrm>
            <a:off x="2139280" y="4311756"/>
            <a:ext cx="7571875" cy="1646100"/>
          </a:xfrm>
        </p:spPr>
        <p:txBody>
          <a:bodyPr>
            <a:normAutofit fontScale="92500" lnSpcReduction="20000"/>
          </a:bodyPr>
          <a:lstStyle/>
          <a:p>
            <a:r>
              <a:rPr lang="en-US" altLang="zh-CN" dirty="0" err="1"/>
              <a:t>Yunzhou</a:t>
            </a:r>
            <a:r>
              <a:rPr lang="en-US" altLang="zh-CN" dirty="0"/>
              <a:t> </a:t>
            </a:r>
            <a:r>
              <a:rPr lang="en-US" altLang="zh-CN" dirty="0" smtClean="0"/>
              <a:t>Feng</a:t>
            </a:r>
          </a:p>
          <a:p>
            <a:r>
              <a:rPr lang="en-US" altLang="zh-CN" dirty="0" err="1" smtClean="0"/>
              <a:t>Ziyang</a:t>
            </a:r>
            <a:r>
              <a:rPr lang="en-US" altLang="zh-CN" dirty="0" smtClean="0"/>
              <a:t> </a:t>
            </a:r>
            <a:r>
              <a:rPr lang="en-US" altLang="zh-CN" dirty="0" err="1" smtClean="0"/>
              <a:t>jiang</a:t>
            </a:r>
            <a:endParaRPr lang="en-US" altLang="zh-CN" dirty="0" smtClean="0"/>
          </a:p>
          <a:p>
            <a:r>
              <a:rPr lang="en-US" altLang="zh-CN" dirty="0" err="1" smtClean="0"/>
              <a:t>Jingyu</a:t>
            </a:r>
            <a:r>
              <a:rPr lang="en-US" altLang="zh-CN" dirty="0" smtClean="0"/>
              <a:t> </a:t>
            </a:r>
            <a:r>
              <a:rPr lang="en-US" altLang="zh-CN" dirty="0" err="1" smtClean="0"/>
              <a:t>su</a:t>
            </a:r>
            <a:endParaRPr lang="en-US" altLang="zh-CN" dirty="0" smtClean="0"/>
          </a:p>
          <a:p>
            <a:r>
              <a:rPr lang="en-US" altLang="zh-CN" dirty="0" err="1" smtClean="0"/>
              <a:t>Weining</a:t>
            </a:r>
            <a:r>
              <a:rPr lang="en-US" altLang="zh-CN" dirty="0" smtClean="0"/>
              <a:t> </a:t>
            </a:r>
            <a:r>
              <a:rPr lang="en-US" altLang="zh-CN" dirty="0" err="1" smtClean="0"/>
              <a:t>chen</a:t>
            </a:r>
            <a:endParaRPr lang="en-US" altLang="zh-CN" dirty="0" smtClean="0"/>
          </a:p>
          <a:p>
            <a:r>
              <a:rPr lang="en-US" altLang="zh-CN" dirty="0" err="1" smtClean="0"/>
              <a:t>Kecheng</a:t>
            </a:r>
            <a:r>
              <a:rPr lang="en-US" altLang="zh-CN" dirty="0" smtClean="0"/>
              <a:t> </a:t>
            </a:r>
            <a:r>
              <a:rPr lang="en-US" altLang="zh-CN" dirty="0"/>
              <a:t>li</a:t>
            </a:r>
            <a:endParaRPr lang="zh-CN" altLang="en-US" dirty="0"/>
          </a:p>
        </p:txBody>
      </p:sp>
    </p:spTree>
    <p:extLst>
      <p:ext uri="{BB962C8B-B14F-4D97-AF65-F5344CB8AC3E}">
        <p14:creationId xmlns:p14="http://schemas.microsoft.com/office/powerpoint/2010/main" val="18901008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5" name="内容占位符 4"/>
          <p:cNvPicPr>
            <a:picLocks noGrp="1" noChangeAspect="1"/>
          </p:cNvPicPr>
          <p:nvPr>
            <p:ph idx="1"/>
          </p:nvPr>
        </p:nvPicPr>
        <p:blipFill>
          <a:blip r:embed="rId2"/>
          <a:stretch>
            <a:fillRect/>
          </a:stretch>
        </p:blipFill>
        <p:spPr>
          <a:xfrm>
            <a:off x="312987" y="277091"/>
            <a:ext cx="11540961" cy="6329946"/>
          </a:xfrm>
        </p:spPr>
      </p:pic>
    </p:spTree>
    <p:extLst>
      <p:ext uri="{BB962C8B-B14F-4D97-AF65-F5344CB8AC3E}">
        <p14:creationId xmlns:p14="http://schemas.microsoft.com/office/powerpoint/2010/main" val="4183146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fontScale="90000"/>
          </a:bodyPr>
          <a:lstStyle/>
          <a:p>
            <a:r>
              <a:rPr lang="en-US" altLang="zh-CN" b="1" dirty="0"/>
              <a:t>Plans for Individual Low Fi Prototypes &amp; Usability Testing</a:t>
            </a:r>
            <a:br>
              <a:rPr lang="en-US" altLang="zh-CN" b="1" dirty="0"/>
            </a:br>
            <a:endParaRPr lang="zh-CN" altLang="en-US" dirty="0"/>
          </a:p>
        </p:txBody>
      </p:sp>
      <p:sp>
        <p:nvSpPr>
          <p:cNvPr id="7" name="内容占位符 6"/>
          <p:cNvSpPr>
            <a:spLocks noGrp="1"/>
          </p:cNvSpPr>
          <p:nvPr>
            <p:ph idx="1"/>
          </p:nvPr>
        </p:nvSpPr>
        <p:spPr/>
        <p:txBody>
          <a:bodyPr>
            <a:normAutofit/>
          </a:bodyPr>
          <a:lstStyle/>
          <a:p>
            <a:r>
              <a:rPr lang="en-US" altLang="zh-CN" sz="2400" dirty="0"/>
              <a:t>Personal Profile – </a:t>
            </a:r>
            <a:r>
              <a:rPr lang="en-US" altLang="zh-CN" sz="2400" dirty="0" err="1"/>
              <a:t>Jingyu</a:t>
            </a:r>
            <a:r>
              <a:rPr lang="en-US" altLang="zh-CN" sz="2400" dirty="0"/>
              <a:t> Su </a:t>
            </a:r>
          </a:p>
          <a:p>
            <a:r>
              <a:rPr lang="en-US" altLang="zh-CN" sz="2400" dirty="0"/>
              <a:t>Post – </a:t>
            </a:r>
            <a:r>
              <a:rPr lang="en-US" altLang="zh-CN" sz="2400" dirty="0" err="1"/>
              <a:t>Ziyang</a:t>
            </a:r>
            <a:r>
              <a:rPr lang="en-US" altLang="zh-CN" sz="2400" dirty="0"/>
              <a:t> Jiang </a:t>
            </a:r>
          </a:p>
          <a:p>
            <a:r>
              <a:rPr lang="en-US" altLang="zh-CN" sz="2400" dirty="0"/>
              <a:t>Moment – </a:t>
            </a:r>
            <a:r>
              <a:rPr lang="en-US" altLang="zh-CN" sz="2400" dirty="0" err="1"/>
              <a:t>Yunzhou</a:t>
            </a:r>
            <a:r>
              <a:rPr lang="en-US" altLang="zh-CN" sz="2400" dirty="0"/>
              <a:t> Feng </a:t>
            </a:r>
          </a:p>
          <a:p>
            <a:r>
              <a:rPr lang="en-US" altLang="zh-CN" sz="2400" dirty="0"/>
              <a:t>Recommendation – </a:t>
            </a:r>
            <a:r>
              <a:rPr lang="en-US" altLang="zh-CN" sz="2400" dirty="0" err="1"/>
              <a:t>Kecheng</a:t>
            </a:r>
            <a:r>
              <a:rPr lang="en-US" altLang="zh-CN" sz="2400" dirty="0"/>
              <a:t> Li </a:t>
            </a:r>
          </a:p>
          <a:p>
            <a:r>
              <a:rPr lang="en-US" altLang="zh-CN" sz="2400" dirty="0"/>
              <a:t>First-login page, introduction and friend search – </a:t>
            </a:r>
            <a:r>
              <a:rPr lang="en-US" altLang="zh-CN" sz="2400" dirty="0" err="1"/>
              <a:t>Weining</a:t>
            </a:r>
            <a:r>
              <a:rPr lang="en-US" altLang="zh-CN" sz="2400" dirty="0"/>
              <a:t> Chen</a:t>
            </a:r>
            <a:endParaRPr lang="zh-CN" altLang="en-US" sz="2400" dirty="0"/>
          </a:p>
        </p:txBody>
      </p:sp>
    </p:spTree>
    <p:extLst>
      <p:ext uri="{BB962C8B-B14F-4D97-AF65-F5344CB8AC3E}">
        <p14:creationId xmlns:p14="http://schemas.microsoft.com/office/powerpoint/2010/main" val="1050331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930442"/>
            <a:ext cx="10131425" cy="1456267"/>
          </a:xfrm>
        </p:spPr>
        <p:txBody>
          <a:bodyPr>
            <a:normAutofit fontScale="90000"/>
          </a:bodyPr>
          <a:lstStyle/>
          <a:p>
            <a:r>
              <a:rPr lang="en-US" altLang="zh-CN" sz="4000" b="1" dirty="0">
                <a:solidFill>
                  <a:schemeClr val="tx2">
                    <a:lumMod val="90000"/>
                  </a:schemeClr>
                </a:solidFill>
              </a:rPr>
              <a:t>User Research Results</a:t>
            </a:r>
            <a:r>
              <a:rPr lang="en-US" altLang="zh-CN" b="1" dirty="0"/>
              <a:t/>
            </a:r>
            <a:br>
              <a:rPr lang="en-US" altLang="zh-CN" b="1" dirty="0"/>
            </a:br>
            <a:r>
              <a:rPr lang="en-US" altLang="zh-CN" b="1" dirty="0"/>
              <a:t/>
            </a:r>
            <a:br>
              <a:rPr lang="en-US" altLang="zh-CN" b="1" dirty="0"/>
            </a:br>
            <a:endParaRPr lang="zh-CN" altLang="en-US" dirty="0"/>
          </a:p>
        </p:txBody>
      </p:sp>
      <p:sp>
        <p:nvSpPr>
          <p:cNvPr id="3" name="内容占位符 2"/>
          <p:cNvSpPr>
            <a:spLocks noGrp="1"/>
          </p:cNvSpPr>
          <p:nvPr>
            <p:ph idx="1"/>
          </p:nvPr>
        </p:nvSpPr>
        <p:spPr>
          <a:xfrm>
            <a:off x="685801" y="2831877"/>
            <a:ext cx="10511588" cy="3649133"/>
          </a:xfrm>
        </p:spPr>
        <p:txBody>
          <a:bodyPr>
            <a:normAutofit fontScale="92500" lnSpcReduction="20000"/>
          </a:bodyPr>
          <a:lstStyle/>
          <a:p>
            <a:r>
              <a:rPr lang="en-US" altLang="zh-CN" sz="2000" b="1" dirty="0">
                <a:latin typeface="Helvetica" charset="0"/>
                <a:ea typeface="Helvetica" charset="0"/>
                <a:cs typeface="Helvetica" charset="0"/>
              </a:rPr>
              <a:t>FOCUS: </a:t>
            </a:r>
            <a:r>
              <a:rPr lang="en-US" altLang="zh-CN" sz="2000" dirty="0">
                <a:latin typeface="Helvetica" charset="0"/>
                <a:ea typeface="Helvetica" charset="0"/>
                <a:cs typeface="Helvetica" charset="0"/>
              </a:rPr>
              <a:t>anxiety &amp; depression</a:t>
            </a:r>
          </a:p>
          <a:p>
            <a:r>
              <a:rPr lang="en-US" altLang="zh-CN" sz="2000" b="1" dirty="0">
                <a:latin typeface="Helvetica" charset="0"/>
                <a:ea typeface="Helvetica" charset="0"/>
                <a:cs typeface="Helvetica" charset="0"/>
              </a:rPr>
              <a:t>IMPACT OF SURROUNDINGS ON PATIENTS:  </a:t>
            </a:r>
            <a:r>
              <a:rPr lang="en-US" altLang="zh-CN" sz="2000" dirty="0">
                <a:latin typeface="Helvetica" charset="0"/>
                <a:ea typeface="Helvetica" charset="0"/>
                <a:cs typeface="Helvetica" charset="0"/>
              </a:rPr>
              <a:t>social contacts, friend, friends, listeners</a:t>
            </a:r>
          </a:p>
          <a:p>
            <a:r>
              <a:rPr lang="en-US" altLang="zh-CN" sz="2000" b="1" dirty="0">
                <a:latin typeface="Helvetica" charset="0"/>
                <a:ea typeface="Helvetica" charset="0"/>
                <a:cs typeface="Helvetica" charset="0"/>
              </a:rPr>
              <a:t>DESIGN:</a:t>
            </a:r>
            <a:r>
              <a:rPr lang="en-US" altLang="zh-CN" sz="2000" dirty="0">
                <a:latin typeface="Helvetica" charset="0"/>
                <a:ea typeface="Helvetica" charset="0"/>
                <a:cs typeface="Helvetica" charset="0"/>
              </a:rPr>
              <a:t> communication methods, simple design, trained professionals, safety, privacy</a:t>
            </a:r>
          </a:p>
          <a:p>
            <a:r>
              <a:rPr lang="en-US" altLang="zh-CN" sz="2000" b="1" dirty="0">
                <a:latin typeface="Helvetica" charset="0"/>
                <a:ea typeface="Helvetica" charset="0"/>
                <a:cs typeface="Helvetica" charset="0"/>
              </a:rPr>
              <a:t>SERVICE: </a:t>
            </a:r>
            <a:r>
              <a:rPr lang="en-US" altLang="zh-CN" sz="2000" dirty="0">
                <a:latin typeface="Helvetica" charset="0"/>
                <a:ea typeface="Helvetica" charset="0"/>
                <a:cs typeface="Helvetica" charset="0"/>
              </a:rPr>
              <a:t>one question, assessment, clinics, language, listeners</a:t>
            </a:r>
          </a:p>
          <a:p>
            <a:r>
              <a:rPr lang="en-US" altLang="zh-CN" sz="2000" b="1" dirty="0">
                <a:latin typeface="Helvetica" charset="0"/>
                <a:ea typeface="Helvetica" charset="0"/>
                <a:cs typeface="Helvetica" charset="0"/>
              </a:rPr>
              <a:t>PEOPLE’S ATTITUDE TOWARDS PSYCHOLOGICAL ASSITANCE: </a:t>
            </a:r>
            <a:r>
              <a:rPr lang="en-US" altLang="zh-CN" sz="2000" dirty="0">
                <a:latin typeface="Helvetica" charset="0"/>
                <a:ea typeface="Helvetica" charset="0"/>
                <a:cs typeface="Helvetica" charset="0"/>
              </a:rPr>
              <a:t>not positive</a:t>
            </a:r>
          </a:p>
          <a:p>
            <a:r>
              <a:rPr lang="en-US" altLang="zh-CN" sz="2000" b="1" dirty="0">
                <a:latin typeface="Helvetica" charset="0"/>
                <a:ea typeface="Helvetica" charset="0"/>
                <a:cs typeface="Helvetica" charset="0"/>
              </a:rPr>
              <a:t>DISADVANTAGE OF TRADITIONAL PSYCHOLOGICAL TREATMENT: </a:t>
            </a:r>
            <a:r>
              <a:rPr lang="en-US" altLang="zh-CN" sz="2000" dirty="0">
                <a:latin typeface="Helvetica" charset="0"/>
                <a:ea typeface="Helvetica" charset="0"/>
                <a:cs typeface="Helvetica" charset="0"/>
              </a:rPr>
              <a:t>cost, time, language, shortage</a:t>
            </a:r>
          </a:p>
          <a:p>
            <a:r>
              <a:rPr lang="en-US" altLang="zh-CN" sz="2000" b="1" dirty="0">
                <a:latin typeface="Helvetica" charset="0"/>
                <a:ea typeface="Helvetica" charset="0"/>
                <a:cs typeface="Helvetica" charset="0"/>
              </a:rPr>
              <a:t>REASON WHY MENTAL HEALTH CHALLENGE: </a:t>
            </a:r>
            <a:r>
              <a:rPr lang="en-US" altLang="zh-CN" sz="2000" dirty="0">
                <a:latin typeface="Helvetica" charset="0"/>
                <a:ea typeface="Helvetica" charset="0"/>
                <a:cs typeface="Helvetica" charset="0"/>
              </a:rPr>
              <a:t>work, family, relationship, study</a:t>
            </a:r>
            <a:endParaRPr lang="zh-CN" altLang="zh-CN" sz="2000" dirty="0">
              <a:latin typeface="Helvetica" charset="0"/>
              <a:ea typeface="Helvetica" charset="0"/>
              <a:cs typeface="Helvetica" charset="0"/>
            </a:endParaRPr>
          </a:p>
          <a:p>
            <a:r>
              <a:rPr lang="en-US" altLang="zh-CN" sz="2000" b="1" dirty="0">
                <a:latin typeface="Helvetica" charset="0"/>
                <a:ea typeface="Helvetica" charset="0"/>
                <a:cs typeface="Helvetica" charset="0"/>
              </a:rPr>
              <a:t>DISADAVANTAGE OF ONLINE PSYCHOLOGICAL TREATMENT: </a:t>
            </a:r>
            <a:r>
              <a:rPr lang="en-US" altLang="zh-CN" sz="2000" dirty="0">
                <a:latin typeface="Helvetica" charset="0"/>
                <a:ea typeface="Helvetica" charset="0"/>
                <a:cs typeface="Helvetica" charset="0"/>
              </a:rPr>
              <a:t>legality, not face-to-face, trust</a:t>
            </a:r>
          </a:p>
          <a:p>
            <a:endParaRPr lang="en-US" altLang="zh-CN" dirty="0"/>
          </a:p>
          <a:p>
            <a:endParaRPr lang="zh-CN" altLang="zh-CN" dirty="0"/>
          </a:p>
          <a:p>
            <a:endParaRPr lang="en-US" altLang="zh-CN" dirty="0"/>
          </a:p>
        </p:txBody>
      </p:sp>
    </p:spTree>
    <p:extLst>
      <p:ext uri="{BB962C8B-B14F-4D97-AF65-F5344CB8AC3E}">
        <p14:creationId xmlns:p14="http://schemas.microsoft.com/office/powerpoint/2010/main" val="19288740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User needs list</a:t>
            </a:r>
            <a:endParaRPr lang="zh-CN" altLang="en-US" dirty="0"/>
          </a:p>
        </p:txBody>
      </p:sp>
      <p:sp>
        <p:nvSpPr>
          <p:cNvPr id="3" name="内容占位符 2"/>
          <p:cNvSpPr>
            <a:spLocks noGrp="1"/>
          </p:cNvSpPr>
          <p:nvPr>
            <p:ph idx="1"/>
          </p:nvPr>
        </p:nvSpPr>
        <p:spPr/>
        <p:txBody>
          <a:bodyPr/>
          <a:lstStyle/>
          <a:p>
            <a:pPr marL="0" indent="0">
              <a:buNone/>
            </a:pPr>
            <a:r>
              <a:rPr lang="en-US" altLang="zh-CN" sz="2400" dirty="0"/>
              <a:t>Will:  </a:t>
            </a:r>
            <a:endParaRPr lang="zh-CN" altLang="en-US" sz="2400" dirty="0"/>
          </a:p>
          <a:p>
            <a:r>
              <a:rPr lang="en-US" altLang="zh-CN" sz="2400" dirty="0" smtClean="0"/>
              <a:t>keep </a:t>
            </a:r>
            <a:r>
              <a:rPr lang="en-US" altLang="zh-CN" sz="2400" dirty="0"/>
              <a:t>daily post (short </a:t>
            </a:r>
            <a:r>
              <a:rPr lang="en-US" altLang="zh-CN" sz="2400" dirty="0" smtClean="0"/>
              <a:t>diary)</a:t>
            </a:r>
            <a:endParaRPr lang="zh-CN" altLang="en-US" sz="2400" dirty="0" smtClean="0"/>
          </a:p>
          <a:p>
            <a:r>
              <a:rPr lang="en-US" altLang="zh-CN" sz="2400" dirty="0" smtClean="0"/>
              <a:t>think positive</a:t>
            </a:r>
            <a:endParaRPr lang="zh-CN" altLang="en-US" sz="2400" dirty="0" smtClean="0"/>
          </a:p>
          <a:p>
            <a:r>
              <a:rPr lang="en-US" altLang="zh-CN" sz="2400" dirty="0" smtClean="0"/>
              <a:t>sharing happiness</a:t>
            </a:r>
            <a:endParaRPr lang="zh-CN" altLang="en-US" sz="2400" dirty="0" smtClean="0"/>
          </a:p>
          <a:p>
            <a:r>
              <a:rPr lang="en-US" altLang="zh-CN" sz="2400" dirty="0" smtClean="0"/>
              <a:t> </a:t>
            </a:r>
            <a:r>
              <a:rPr lang="en-US" altLang="zh-CN" sz="2400" dirty="0"/>
              <a:t>interact with friends</a:t>
            </a:r>
          </a:p>
          <a:p>
            <a:pPr marL="0" indent="0">
              <a:buNone/>
            </a:pPr>
            <a:endParaRPr lang="en-US" altLang="zh-CN" sz="2400" dirty="0"/>
          </a:p>
          <a:p>
            <a:pPr marL="0" indent="0">
              <a:buNone/>
            </a:pPr>
            <a:r>
              <a:rPr lang="en-US" altLang="zh-CN" sz="2400" dirty="0" smtClean="0">
                <a:latin typeface="Helvetica" charset="0"/>
                <a:ea typeface="Helvetica" charset="0"/>
                <a:cs typeface="Helvetica" charset="0"/>
              </a:rPr>
              <a:t>Won’t</a:t>
            </a:r>
            <a:r>
              <a:rPr lang="en-US" altLang="zh-CN" sz="2400" dirty="0">
                <a:latin typeface="Helvetica" charset="0"/>
                <a:ea typeface="Helvetica" charset="0"/>
                <a:cs typeface="Helvetica" charset="0"/>
              </a:rPr>
              <a:t>: anything else</a:t>
            </a:r>
          </a:p>
          <a:p>
            <a:pPr marL="0" indent="0">
              <a:buNone/>
            </a:pPr>
            <a:endParaRPr lang="en-US" altLang="zh-CN" dirty="0"/>
          </a:p>
        </p:txBody>
      </p:sp>
    </p:spTree>
    <p:extLst>
      <p:ext uri="{BB962C8B-B14F-4D97-AF65-F5344CB8AC3E}">
        <p14:creationId xmlns:p14="http://schemas.microsoft.com/office/powerpoint/2010/main" val="1175758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9338" y="924203"/>
            <a:ext cx="10131425" cy="1456267"/>
          </a:xfrm>
        </p:spPr>
        <p:txBody>
          <a:bodyPr/>
          <a:lstStyle/>
          <a:p>
            <a:r>
              <a:rPr lang="en-US" altLang="zh-CN" dirty="0"/>
              <a:t>Stakeholders and impact on them</a:t>
            </a:r>
            <a:br>
              <a:rPr lang="en-US" altLang="zh-CN" dirty="0"/>
            </a:br>
            <a:endParaRPr lang="zh-CN" altLang="en-US" dirty="0"/>
          </a:p>
        </p:txBody>
      </p:sp>
      <p:sp>
        <p:nvSpPr>
          <p:cNvPr id="7" name="文本框 6"/>
          <p:cNvSpPr txBox="1"/>
          <p:nvPr/>
        </p:nvSpPr>
        <p:spPr>
          <a:xfrm>
            <a:off x="870703" y="2380470"/>
            <a:ext cx="9408694" cy="3416320"/>
          </a:xfrm>
          <a:prstGeom prst="rect">
            <a:avLst/>
          </a:prstGeom>
          <a:noFill/>
        </p:spPr>
        <p:txBody>
          <a:bodyPr wrap="square" rtlCol="0">
            <a:spAutoFit/>
          </a:bodyPr>
          <a:lstStyle/>
          <a:p>
            <a:r>
              <a:rPr lang="en-US" altLang="zh-CN" sz="2400" b="1" dirty="0">
                <a:latin typeface="helvetica" charset="0"/>
              </a:rPr>
              <a:t>Users: </a:t>
            </a:r>
            <a:r>
              <a:rPr lang="en-US" altLang="zh-CN" sz="2400" dirty="0">
                <a:latin typeface="helvetica" charset="0"/>
              </a:rPr>
              <a:t>think more positive, be happier, </a:t>
            </a:r>
            <a:endParaRPr lang="zh-CN" altLang="en-US" sz="2400" dirty="0" smtClean="0">
              <a:latin typeface="helvetica" charset="0"/>
            </a:endParaRPr>
          </a:p>
          <a:p>
            <a:endParaRPr lang="en-US" altLang="zh-CN" sz="2400" dirty="0">
              <a:latin typeface="helvetica" charset="0"/>
            </a:endParaRPr>
          </a:p>
          <a:p>
            <a:r>
              <a:rPr lang="en-US" altLang="zh-CN" sz="2400" b="1" dirty="0">
                <a:latin typeface="helvetica" charset="0"/>
              </a:rPr>
              <a:t>Friends: </a:t>
            </a:r>
            <a:r>
              <a:rPr lang="en-US" altLang="zh-CN" sz="2400" dirty="0">
                <a:latin typeface="helvetica" charset="0"/>
              </a:rPr>
              <a:t>share happiness and have </a:t>
            </a:r>
            <a:r>
              <a:rPr lang="en-US" altLang="zh-CN" sz="2400" dirty="0" smtClean="0">
                <a:latin typeface="helvetica" charset="0"/>
              </a:rPr>
              <a:t>closer </a:t>
            </a:r>
            <a:r>
              <a:rPr lang="en-US" altLang="zh-CN" sz="2400" dirty="0">
                <a:latin typeface="helvetica" charset="0"/>
              </a:rPr>
              <a:t>ties to friends by helping and encouraging each </a:t>
            </a:r>
            <a:r>
              <a:rPr lang="en-US" altLang="zh-CN" sz="2400" dirty="0" smtClean="0">
                <a:latin typeface="helvetica" charset="0"/>
              </a:rPr>
              <a:t>other</a:t>
            </a:r>
            <a:endParaRPr lang="zh-CN" altLang="en-US" sz="2400" dirty="0" smtClean="0">
              <a:latin typeface="helvetica" charset="0"/>
            </a:endParaRPr>
          </a:p>
          <a:p>
            <a:endParaRPr lang="en-US" altLang="zh-CN" sz="2400" dirty="0">
              <a:latin typeface="helvetica" charset="0"/>
            </a:endParaRPr>
          </a:p>
          <a:p>
            <a:r>
              <a:rPr lang="en-US" altLang="zh-CN" sz="2400" b="1" dirty="0">
                <a:latin typeface="helvetica" charset="0"/>
              </a:rPr>
              <a:t>Family: </a:t>
            </a:r>
            <a:r>
              <a:rPr lang="en-US" altLang="zh-CN" sz="2400" dirty="0">
                <a:latin typeface="helvetica" charset="0"/>
              </a:rPr>
              <a:t>have chance to know about other family members’ situation and help them, support </a:t>
            </a:r>
            <a:r>
              <a:rPr lang="en-US" altLang="zh-CN" sz="2400" dirty="0" smtClean="0">
                <a:latin typeface="helvetica" charset="0"/>
              </a:rPr>
              <a:t>them</a:t>
            </a:r>
            <a:endParaRPr lang="zh-CN" altLang="en-US" sz="2400" dirty="0" smtClean="0">
              <a:latin typeface="helvetica" charset="0"/>
            </a:endParaRPr>
          </a:p>
          <a:p>
            <a:endParaRPr lang="en-US" altLang="zh-CN" sz="2400" dirty="0">
              <a:latin typeface="helvetica" charset="0"/>
            </a:endParaRPr>
          </a:p>
          <a:p>
            <a:r>
              <a:rPr lang="en-US" altLang="zh-CN" sz="2400" b="1" dirty="0">
                <a:latin typeface="helvetica" charset="0"/>
              </a:rPr>
              <a:t>Administrator: </a:t>
            </a:r>
            <a:r>
              <a:rPr lang="en-US" altLang="zh-CN" sz="2400" dirty="0">
                <a:latin typeface="helvetica" charset="0"/>
              </a:rPr>
              <a:t>gain plentiful positive energy</a:t>
            </a:r>
            <a:endParaRPr lang="zh-CN" altLang="en-US" sz="2400" dirty="0">
              <a:latin typeface="helvetica" charset="0"/>
            </a:endParaRPr>
          </a:p>
        </p:txBody>
      </p:sp>
    </p:spTree>
    <p:extLst>
      <p:ext uri="{BB962C8B-B14F-4D97-AF65-F5344CB8AC3E}">
        <p14:creationId xmlns:p14="http://schemas.microsoft.com/office/powerpoint/2010/main" val="38526951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8306" y="685800"/>
            <a:ext cx="10131425" cy="1456267"/>
          </a:xfrm>
        </p:spPr>
        <p:txBody>
          <a:bodyPr>
            <a:normAutofit/>
          </a:bodyPr>
          <a:lstStyle/>
          <a:p>
            <a:r>
              <a:rPr lang="en-US" altLang="zh-CN" dirty="0"/>
              <a:t>Primary personas:</a:t>
            </a:r>
            <a:r>
              <a:rPr lang="zh-CN" altLang="en-US" dirty="0"/>
              <a:t/>
            </a:r>
            <a:br>
              <a:rPr lang="zh-CN" altLang="en-US" dirty="0"/>
            </a:br>
            <a:endParaRPr lang="zh-CN" altLang="en-US" dirty="0"/>
          </a:p>
        </p:txBody>
      </p:sp>
      <p:sp>
        <p:nvSpPr>
          <p:cNvPr id="3" name="内容占位符 2"/>
          <p:cNvSpPr>
            <a:spLocks noGrp="1"/>
          </p:cNvSpPr>
          <p:nvPr>
            <p:ph idx="1"/>
          </p:nvPr>
        </p:nvSpPr>
        <p:spPr>
          <a:xfrm>
            <a:off x="878306" y="317500"/>
            <a:ext cx="10131425" cy="3649133"/>
          </a:xfrm>
        </p:spPr>
        <p:txBody>
          <a:bodyPr>
            <a:normAutofit/>
          </a:bodyPr>
          <a:lstStyle/>
          <a:p>
            <a:r>
              <a:rPr lang="en-US" altLang="zh-CN" sz="2400" dirty="0"/>
              <a:t>people who feel slightly depressed, unhappy or negative, and they want to be/keep positive or make a change.</a:t>
            </a:r>
            <a:endParaRPr lang="zh-CN" altLang="en-US" sz="2400" dirty="0"/>
          </a:p>
        </p:txBody>
      </p:sp>
      <p:sp>
        <p:nvSpPr>
          <p:cNvPr id="4" name="文本框 3"/>
          <p:cNvSpPr txBox="1"/>
          <p:nvPr/>
        </p:nvSpPr>
        <p:spPr>
          <a:xfrm>
            <a:off x="878306" y="2725069"/>
            <a:ext cx="7411452" cy="646331"/>
          </a:xfrm>
          <a:prstGeom prst="rect">
            <a:avLst/>
          </a:prstGeom>
          <a:noFill/>
        </p:spPr>
        <p:txBody>
          <a:bodyPr wrap="square" rtlCol="0">
            <a:spAutoFit/>
          </a:bodyPr>
          <a:lstStyle/>
          <a:p>
            <a:r>
              <a:rPr lang="en-US" altLang="zh-CN" sz="3600" dirty="0">
                <a:latin typeface="helvetica" charset="0"/>
              </a:rPr>
              <a:t>Scenarios:</a:t>
            </a:r>
            <a:endParaRPr lang="zh-CN" altLang="en-US" sz="3600" dirty="0">
              <a:latin typeface="helvetica" charset="0"/>
            </a:endParaRPr>
          </a:p>
        </p:txBody>
      </p:sp>
      <p:sp>
        <p:nvSpPr>
          <p:cNvPr id="6" name="文本框 5"/>
          <p:cNvSpPr txBox="1"/>
          <p:nvPr/>
        </p:nvSpPr>
        <p:spPr>
          <a:xfrm>
            <a:off x="1271337" y="3624532"/>
            <a:ext cx="8578516" cy="3046988"/>
          </a:xfrm>
          <a:prstGeom prst="rect">
            <a:avLst/>
          </a:prstGeom>
          <a:noFill/>
        </p:spPr>
        <p:txBody>
          <a:bodyPr wrap="square" rtlCol="0">
            <a:spAutoFit/>
          </a:bodyPr>
          <a:lstStyle/>
          <a:p>
            <a:pPr marL="342900" indent="-342900">
              <a:buAutoNum type="arabicPeriod"/>
            </a:pPr>
            <a:r>
              <a:rPr lang="en-US" altLang="zh-CN" sz="2400" dirty="0">
                <a:latin typeface="helvetica" charset="0"/>
              </a:rPr>
              <a:t>A girl who just breaks up with her boyfriend and feels very sad and she wants to use the app to get help and encouragement.</a:t>
            </a:r>
          </a:p>
          <a:p>
            <a:pPr marL="342900" indent="-342900">
              <a:buAutoNum type="arabicPeriod"/>
            </a:pPr>
            <a:r>
              <a:rPr lang="en-US" altLang="zh-CN" sz="2400" dirty="0">
                <a:latin typeface="helvetica" charset="0"/>
              </a:rPr>
              <a:t>People who are on a new stage of their life feel panic, loss and nervous. They need some support and positive energy to help them get everything back on track from the app. </a:t>
            </a:r>
          </a:p>
          <a:p>
            <a:pPr marL="342900" indent="-342900">
              <a:buAutoNum type="arabicPeriod"/>
            </a:pPr>
            <a:r>
              <a:rPr lang="en-US" altLang="zh-CN" sz="2400" dirty="0">
                <a:latin typeface="helvetica" charset="0"/>
              </a:rPr>
              <a:t>Parents have depressed kids and want to help them and know about them. They expect the app can help them. </a:t>
            </a:r>
            <a:endParaRPr lang="zh-CN" altLang="en-US" sz="2400" dirty="0">
              <a:latin typeface="helvetica" charset="0"/>
            </a:endParaRPr>
          </a:p>
        </p:txBody>
      </p:sp>
    </p:spTree>
    <p:extLst>
      <p:ext uri="{BB962C8B-B14F-4D97-AF65-F5344CB8AC3E}">
        <p14:creationId xmlns:p14="http://schemas.microsoft.com/office/powerpoint/2010/main" val="2977948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62262" y="0"/>
            <a:ext cx="10131425" cy="1456267"/>
          </a:xfrm>
        </p:spPr>
        <p:txBody>
          <a:bodyPr/>
          <a:lstStyle/>
          <a:p>
            <a:r>
              <a:rPr lang="en-US" altLang="zh-CN" dirty="0"/>
              <a:t>Design requirements</a:t>
            </a:r>
            <a:endParaRPr lang="zh-CN" altLang="en-US" dirty="0"/>
          </a:p>
        </p:txBody>
      </p:sp>
      <p:sp>
        <p:nvSpPr>
          <p:cNvPr id="5" name="文本框 4"/>
          <p:cNvSpPr txBox="1"/>
          <p:nvPr/>
        </p:nvSpPr>
        <p:spPr>
          <a:xfrm>
            <a:off x="1652753" y="1456267"/>
            <a:ext cx="8550442" cy="5170646"/>
          </a:xfrm>
          <a:prstGeom prst="rect">
            <a:avLst/>
          </a:prstGeom>
          <a:noFill/>
        </p:spPr>
        <p:txBody>
          <a:bodyPr wrap="square" rtlCol="0">
            <a:spAutoFit/>
          </a:bodyPr>
          <a:lstStyle/>
          <a:p>
            <a:r>
              <a:rPr lang="en-US" altLang="zh-CN" sz="2400" dirty="0">
                <a:latin typeface="helvetica" charset="0"/>
              </a:rPr>
              <a:t>Problem: help people think positive</a:t>
            </a:r>
          </a:p>
          <a:p>
            <a:r>
              <a:rPr lang="en-US" altLang="zh-CN" sz="2400" dirty="0">
                <a:latin typeface="helvetica" charset="0"/>
              </a:rPr>
              <a:t>Design principles: less functions, neat, clean, easy to understand and use</a:t>
            </a:r>
          </a:p>
          <a:p>
            <a:r>
              <a:rPr lang="en-US" altLang="zh-CN" sz="2400" dirty="0">
                <a:latin typeface="helvetica" charset="0"/>
              </a:rPr>
              <a:t>Measure of success: </a:t>
            </a:r>
          </a:p>
          <a:p>
            <a:pPr marL="342900" indent="-342900">
              <a:buFont typeface="Arial" panose="020B0604020202020204" pitchFamily="34" charset="0"/>
              <a:buChar char="•"/>
            </a:pPr>
            <a:r>
              <a:rPr lang="en-US" altLang="zh-CN" sz="2400" dirty="0">
                <a:latin typeface="helvetica" charset="0"/>
              </a:rPr>
              <a:t>willingness to recommend to friends</a:t>
            </a:r>
          </a:p>
          <a:p>
            <a:pPr marL="342900" indent="-342900">
              <a:buFont typeface="Arial" panose="020B0604020202020204" pitchFamily="34" charset="0"/>
              <a:buChar char="•"/>
            </a:pPr>
            <a:r>
              <a:rPr lang="en-US" altLang="zh-CN" sz="2400" dirty="0">
                <a:latin typeface="helvetica" charset="0"/>
              </a:rPr>
              <a:t>share on social networks</a:t>
            </a:r>
          </a:p>
          <a:p>
            <a:pPr marL="342900" indent="-342900">
              <a:buFont typeface="Arial" panose="020B0604020202020204" pitchFamily="34" charset="0"/>
              <a:buChar char="•"/>
            </a:pPr>
            <a:r>
              <a:rPr lang="en-US" altLang="zh-CN" sz="2400" dirty="0">
                <a:latin typeface="helvetica" charset="0"/>
              </a:rPr>
              <a:t>downloads</a:t>
            </a:r>
          </a:p>
          <a:p>
            <a:pPr marL="342900" indent="-342900">
              <a:buFont typeface="Arial" panose="020B0604020202020204" pitchFamily="34" charset="0"/>
              <a:buChar char="•"/>
            </a:pPr>
            <a:r>
              <a:rPr lang="en-US" altLang="zh-CN" sz="2400" dirty="0">
                <a:latin typeface="helvetica" charset="0"/>
              </a:rPr>
              <a:t>share on social media</a:t>
            </a:r>
          </a:p>
          <a:p>
            <a:pPr marL="342900" indent="-342900">
              <a:buFont typeface="Arial" panose="020B0604020202020204" pitchFamily="34" charset="0"/>
              <a:buChar char="•"/>
            </a:pPr>
            <a:r>
              <a:rPr lang="en-US" altLang="zh-CN" sz="2400" dirty="0">
                <a:latin typeface="helvetica" charset="0"/>
              </a:rPr>
              <a:t>comment rate</a:t>
            </a:r>
          </a:p>
          <a:p>
            <a:pPr marL="342900" indent="-342900">
              <a:buFont typeface="Arial" panose="020B0604020202020204" pitchFamily="34" charset="0"/>
              <a:buChar char="•"/>
            </a:pPr>
            <a:r>
              <a:rPr lang="en-US" altLang="zh-CN" sz="2400" dirty="0">
                <a:latin typeface="helvetica" charset="0"/>
              </a:rPr>
              <a:t>use frequency</a:t>
            </a:r>
          </a:p>
          <a:p>
            <a:pPr marL="342900" indent="-342900">
              <a:buFont typeface="Arial" panose="020B0604020202020204" pitchFamily="34" charset="0"/>
              <a:buChar char="•"/>
            </a:pPr>
            <a:r>
              <a:rPr lang="en-US" altLang="zh-CN" sz="2400" dirty="0">
                <a:latin typeface="helvetica" charset="0"/>
              </a:rPr>
              <a:t>duration of usage</a:t>
            </a:r>
          </a:p>
          <a:p>
            <a:pPr marL="342900" indent="-342900">
              <a:buFont typeface="Arial" panose="020B0604020202020204" pitchFamily="34" charset="0"/>
              <a:buChar char="•"/>
            </a:pPr>
            <a:r>
              <a:rPr lang="en-US" altLang="zh-CN" sz="2400" dirty="0">
                <a:latin typeface="helvetica" charset="0"/>
              </a:rPr>
              <a:t>Registrations</a:t>
            </a:r>
          </a:p>
          <a:p>
            <a:pPr marL="342900" indent="-342900">
              <a:buFont typeface="Arial" panose="020B0604020202020204" pitchFamily="34" charset="0"/>
              <a:buChar char="•"/>
            </a:pPr>
            <a:r>
              <a:rPr lang="en-US" altLang="zh-CN" sz="2400" dirty="0">
                <a:latin typeface="helvetica" charset="0"/>
              </a:rPr>
              <a:t>average posts</a:t>
            </a:r>
          </a:p>
          <a:p>
            <a:endParaRPr lang="zh-CN" altLang="en-US" dirty="0">
              <a:latin typeface="helvetica" charset="0"/>
            </a:endParaRPr>
          </a:p>
        </p:txBody>
      </p:sp>
    </p:spTree>
    <p:extLst>
      <p:ext uri="{BB962C8B-B14F-4D97-AF65-F5344CB8AC3E}">
        <p14:creationId xmlns:p14="http://schemas.microsoft.com/office/powerpoint/2010/main" val="1601421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8963" y="625642"/>
            <a:ext cx="2887578" cy="2308324"/>
          </a:xfrm>
          <a:prstGeom prst="rect">
            <a:avLst/>
          </a:prstGeom>
          <a:noFill/>
        </p:spPr>
        <p:txBody>
          <a:bodyPr wrap="square" rtlCol="0">
            <a:spAutoFit/>
          </a:bodyPr>
          <a:lstStyle/>
          <a:p>
            <a:r>
              <a:rPr lang="en-US" altLang="zh-CN" sz="2400" dirty="0">
                <a:latin typeface="helvetica" charset="0"/>
              </a:rPr>
              <a:t>Environmental requirements</a:t>
            </a:r>
          </a:p>
          <a:p>
            <a:endParaRPr lang="en-US" altLang="zh-CN" dirty="0">
              <a:latin typeface="helvetica" charset="0"/>
            </a:endParaRPr>
          </a:p>
          <a:p>
            <a:pPr marL="285750" indent="-285750">
              <a:buFont typeface="Arial" panose="020B0604020202020204" pitchFamily="34" charset="0"/>
              <a:buChar char="•"/>
            </a:pPr>
            <a:r>
              <a:rPr lang="en-US" altLang="zh-CN" sz="2000" dirty="0">
                <a:latin typeface="helvetica" charset="0"/>
              </a:rPr>
              <a:t>Internet access</a:t>
            </a:r>
          </a:p>
          <a:p>
            <a:pPr marL="285750" indent="-285750">
              <a:buFont typeface="Arial" panose="020B0604020202020204" pitchFamily="34" charset="0"/>
              <a:buChar char="•"/>
            </a:pPr>
            <a:r>
              <a:rPr lang="en-US" altLang="zh-CN" sz="2000" dirty="0">
                <a:latin typeface="helvetica" charset="0"/>
              </a:rPr>
              <a:t>Mobile devices</a:t>
            </a:r>
          </a:p>
          <a:p>
            <a:pPr marL="285750" indent="-285750">
              <a:buFont typeface="Arial" panose="020B0604020202020204" pitchFamily="34" charset="0"/>
              <a:buChar char="•"/>
            </a:pPr>
            <a:r>
              <a:rPr lang="en-US" altLang="zh-CN" sz="2000" dirty="0">
                <a:latin typeface="helvetica" charset="0"/>
              </a:rPr>
              <a:t>Ability to read &amp; type</a:t>
            </a:r>
          </a:p>
          <a:p>
            <a:endParaRPr lang="en-US" altLang="zh-CN" dirty="0">
              <a:latin typeface="helvetica" charset="0"/>
            </a:endParaRPr>
          </a:p>
        </p:txBody>
      </p:sp>
      <p:sp>
        <p:nvSpPr>
          <p:cNvPr id="5" name="文本框 4"/>
          <p:cNvSpPr txBox="1"/>
          <p:nvPr/>
        </p:nvSpPr>
        <p:spPr>
          <a:xfrm>
            <a:off x="3256541" y="609600"/>
            <a:ext cx="2614863" cy="6032421"/>
          </a:xfrm>
          <a:prstGeom prst="rect">
            <a:avLst/>
          </a:prstGeom>
          <a:noFill/>
        </p:spPr>
        <p:txBody>
          <a:bodyPr wrap="square" rtlCol="0">
            <a:spAutoFit/>
          </a:bodyPr>
          <a:lstStyle/>
          <a:p>
            <a:r>
              <a:rPr lang="en-US" altLang="zh-CN" sz="2400" dirty="0">
                <a:latin typeface="helvetica" charset="0"/>
              </a:rPr>
              <a:t>Functional requirements</a:t>
            </a:r>
          </a:p>
          <a:p>
            <a:endParaRPr lang="en-US" altLang="zh-CN" dirty="0">
              <a:latin typeface="helvetica" charset="0"/>
            </a:endParaRPr>
          </a:p>
          <a:p>
            <a:pPr marL="285750" indent="-285750">
              <a:buFont typeface="Arial" panose="020B0604020202020204" pitchFamily="34" charset="0"/>
              <a:buChar char="•"/>
            </a:pPr>
            <a:r>
              <a:rPr lang="en-US" altLang="zh-CN" sz="2000" dirty="0">
                <a:latin typeface="helvetica" charset="0"/>
              </a:rPr>
              <a:t>Post happy thoughts, experience, </a:t>
            </a:r>
            <a:r>
              <a:rPr lang="en-US" altLang="zh-CN" sz="2000" dirty="0" err="1">
                <a:latin typeface="helvetica" charset="0"/>
              </a:rPr>
              <a:t>etc</a:t>
            </a:r>
            <a:r>
              <a:rPr lang="en-US" altLang="zh-CN" sz="2000" dirty="0">
                <a:latin typeface="helvetica" charset="0"/>
              </a:rPr>
              <a:t> (short diary)</a:t>
            </a:r>
          </a:p>
          <a:p>
            <a:pPr marL="285750" indent="-285750">
              <a:buFont typeface="Arial" panose="020B0604020202020204" pitchFamily="34" charset="0"/>
              <a:buChar char="•"/>
            </a:pPr>
            <a:r>
              <a:rPr lang="en-US" altLang="zh-CN" sz="2000" dirty="0">
                <a:latin typeface="helvetica" charset="0"/>
              </a:rPr>
              <a:t>Comment, like, follow, share</a:t>
            </a:r>
          </a:p>
          <a:p>
            <a:pPr marL="285750" indent="-285750">
              <a:buFont typeface="Arial" panose="020B0604020202020204" pitchFamily="34" charset="0"/>
              <a:buChar char="•"/>
            </a:pPr>
            <a:r>
              <a:rPr lang="en-US" altLang="zh-CN" sz="2000" dirty="0">
                <a:latin typeface="helvetica" charset="0"/>
              </a:rPr>
              <a:t>Personal profile &amp; home page</a:t>
            </a:r>
          </a:p>
          <a:p>
            <a:pPr marL="285750" indent="-285750">
              <a:buFont typeface="Arial" panose="020B0604020202020204" pitchFamily="34" charset="0"/>
              <a:buChar char="•"/>
            </a:pPr>
            <a:r>
              <a:rPr lang="en-US" altLang="zh-CN" sz="2000" dirty="0">
                <a:latin typeface="helvetica" charset="0"/>
              </a:rPr>
              <a:t>Authentication &amp; authorization (registration)</a:t>
            </a:r>
          </a:p>
          <a:p>
            <a:pPr marL="285750" indent="-285750">
              <a:buFont typeface="Arial" panose="020B0604020202020204" pitchFamily="34" charset="0"/>
              <a:buChar char="•"/>
            </a:pPr>
            <a:r>
              <a:rPr lang="en-US" altLang="zh-CN" sz="2000" dirty="0">
                <a:latin typeface="helvetica" charset="0"/>
              </a:rPr>
              <a:t>Administration</a:t>
            </a:r>
          </a:p>
          <a:p>
            <a:pPr marL="285750" indent="-285750">
              <a:buFont typeface="Arial" panose="020B0604020202020204" pitchFamily="34" charset="0"/>
              <a:buChar char="•"/>
            </a:pPr>
            <a:r>
              <a:rPr lang="en-US" altLang="zh-CN" sz="2000" dirty="0">
                <a:latin typeface="helvetica" charset="0"/>
              </a:rPr>
              <a:t>Search &amp; recommendation</a:t>
            </a:r>
          </a:p>
          <a:p>
            <a:pPr marL="285750" indent="-285750">
              <a:buFont typeface="Arial" panose="020B0604020202020204" pitchFamily="34" charset="0"/>
              <a:buChar char="•"/>
            </a:pPr>
            <a:r>
              <a:rPr lang="en-US" altLang="zh-CN" sz="2000" dirty="0">
                <a:latin typeface="helvetica" charset="0"/>
              </a:rPr>
              <a:t>Notification</a:t>
            </a:r>
          </a:p>
          <a:p>
            <a:pPr marL="285750" indent="-285750">
              <a:buFont typeface="Arial" panose="020B0604020202020204" pitchFamily="34" charset="0"/>
              <a:buChar char="•"/>
            </a:pPr>
            <a:r>
              <a:rPr lang="en-US" altLang="zh-CN" sz="2000" dirty="0">
                <a:latin typeface="helvetica" charset="0"/>
              </a:rPr>
              <a:t>Setting </a:t>
            </a:r>
            <a:endParaRPr lang="zh-CN" altLang="en-US" sz="2000" dirty="0">
              <a:latin typeface="helvetica" charset="0"/>
            </a:endParaRPr>
          </a:p>
        </p:txBody>
      </p:sp>
      <p:sp>
        <p:nvSpPr>
          <p:cNvPr id="6" name="文本框 5"/>
          <p:cNvSpPr txBox="1"/>
          <p:nvPr/>
        </p:nvSpPr>
        <p:spPr>
          <a:xfrm>
            <a:off x="6312566" y="625642"/>
            <a:ext cx="2454442" cy="6032421"/>
          </a:xfrm>
          <a:prstGeom prst="rect">
            <a:avLst/>
          </a:prstGeom>
          <a:noFill/>
        </p:spPr>
        <p:txBody>
          <a:bodyPr wrap="square" rtlCol="0">
            <a:spAutoFit/>
          </a:bodyPr>
          <a:lstStyle/>
          <a:p>
            <a:r>
              <a:rPr lang="en-US" altLang="zh-CN" sz="2400" dirty="0">
                <a:latin typeface="helvetica" charset="0"/>
              </a:rPr>
              <a:t>Technical requirements</a:t>
            </a:r>
          </a:p>
          <a:p>
            <a:endParaRPr lang="en-US" altLang="zh-CN" dirty="0">
              <a:latin typeface="helvetica" charset="0"/>
            </a:endParaRPr>
          </a:p>
          <a:p>
            <a:pPr marL="285750" indent="-285750">
              <a:buFont typeface="Arial" panose="020B0604020202020204" pitchFamily="34" charset="0"/>
              <a:buChar char="•"/>
            </a:pPr>
            <a:r>
              <a:rPr lang="en-US" altLang="zh-CN" sz="2000" dirty="0">
                <a:latin typeface="helvetica" charset="0"/>
              </a:rPr>
              <a:t>Privacy protection</a:t>
            </a:r>
          </a:p>
          <a:p>
            <a:pPr marL="285750" indent="-285750">
              <a:buFont typeface="Arial" panose="020B0604020202020204" pitchFamily="34" charset="0"/>
              <a:buChar char="•"/>
            </a:pPr>
            <a:r>
              <a:rPr lang="en-US" altLang="zh-CN" sz="2000" dirty="0">
                <a:latin typeface="helvetica" charset="0"/>
              </a:rPr>
              <a:t>Database</a:t>
            </a:r>
          </a:p>
          <a:p>
            <a:pPr marL="285750" indent="-285750">
              <a:buFont typeface="Arial" panose="020B0604020202020204" pitchFamily="34" charset="0"/>
              <a:buChar char="•"/>
            </a:pPr>
            <a:r>
              <a:rPr lang="en-US" altLang="zh-CN" sz="2000" dirty="0">
                <a:latin typeface="helvetica" charset="0"/>
              </a:rPr>
              <a:t>Memory support</a:t>
            </a:r>
          </a:p>
          <a:p>
            <a:pPr marL="285750" indent="-285750">
              <a:buFont typeface="Arial" panose="020B0604020202020204" pitchFamily="34" charset="0"/>
              <a:buChar char="•"/>
            </a:pPr>
            <a:r>
              <a:rPr lang="en-US" altLang="zh-CN" sz="2000" dirty="0">
                <a:latin typeface="helvetica" charset="0"/>
              </a:rPr>
              <a:t>Responding speed (performance)</a:t>
            </a:r>
          </a:p>
          <a:p>
            <a:pPr marL="285750" indent="-285750">
              <a:buFont typeface="Arial" panose="020B0604020202020204" pitchFamily="34" charset="0"/>
              <a:buChar char="•"/>
            </a:pPr>
            <a:r>
              <a:rPr lang="en-US" altLang="zh-CN" sz="2000" dirty="0">
                <a:latin typeface="helvetica" charset="0"/>
              </a:rPr>
              <a:t>Programming language</a:t>
            </a:r>
          </a:p>
          <a:p>
            <a:pPr marL="285750" indent="-285750">
              <a:buFont typeface="Arial" panose="020B0604020202020204" pitchFamily="34" charset="0"/>
              <a:buChar char="•"/>
            </a:pPr>
            <a:r>
              <a:rPr lang="en-US" altLang="zh-CN" sz="2000" dirty="0">
                <a:latin typeface="helvetica" charset="0"/>
              </a:rPr>
              <a:t>Responsive web design</a:t>
            </a:r>
          </a:p>
          <a:p>
            <a:pPr marL="285750" indent="-285750">
              <a:buFont typeface="Arial" panose="020B0604020202020204" pitchFamily="34" charset="0"/>
              <a:buChar char="•"/>
            </a:pPr>
            <a:r>
              <a:rPr lang="en-US" altLang="zh-CN" sz="2000" dirty="0">
                <a:latin typeface="helvetica" charset="0"/>
              </a:rPr>
              <a:t>Operating environment</a:t>
            </a:r>
          </a:p>
          <a:p>
            <a:pPr marL="285750" indent="-285750">
              <a:buFont typeface="Arial" panose="020B0604020202020204" pitchFamily="34" charset="0"/>
              <a:buChar char="•"/>
            </a:pPr>
            <a:r>
              <a:rPr lang="en-US" altLang="zh-CN" sz="2000" dirty="0">
                <a:latin typeface="helvetica" charset="0"/>
              </a:rPr>
              <a:t>Screen on the device</a:t>
            </a:r>
          </a:p>
          <a:p>
            <a:pPr marL="285750" indent="-285750">
              <a:buFont typeface="Arial" panose="020B0604020202020204" pitchFamily="34" charset="0"/>
              <a:buChar char="•"/>
            </a:pPr>
            <a:r>
              <a:rPr lang="en-US" altLang="zh-CN" sz="2000" dirty="0">
                <a:latin typeface="helvetica" charset="0"/>
              </a:rPr>
              <a:t>Internet access</a:t>
            </a:r>
          </a:p>
        </p:txBody>
      </p:sp>
      <p:sp>
        <p:nvSpPr>
          <p:cNvPr id="7" name="文本框 6"/>
          <p:cNvSpPr txBox="1"/>
          <p:nvPr/>
        </p:nvSpPr>
        <p:spPr>
          <a:xfrm>
            <a:off x="8987589" y="625642"/>
            <a:ext cx="2454442" cy="4124206"/>
          </a:xfrm>
          <a:prstGeom prst="rect">
            <a:avLst/>
          </a:prstGeom>
          <a:noFill/>
        </p:spPr>
        <p:txBody>
          <a:bodyPr wrap="square" rtlCol="0">
            <a:spAutoFit/>
          </a:bodyPr>
          <a:lstStyle/>
          <a:p>
            <a:r>
              <a:rPr lang="en-US" altLang="zh-CN" sz="2400" dirty="0">
                <a:latin typeface="helvetica" charset="0"/>
              </a:rPr>
              <a:t>Usability requirements</a:t>
            </a:r>
          </a:p>
          <a:p>
            <a:endParaRPr lang="en-US" altLang="zh-CN" dirty="0">
              <a:latin typeface="helvetica" charset="0"/>
            </a:endParaRPr>
          </a:p>
          <a:p>
            <a:pPr marL="285750" indent="-285750">
              <a:buFont typeface="Arial" panose="020B0604020202020204" pitchFamily="34" charset="0"/>
              <a:buChar char="•"/>
            </a:pPr>
            <a:r>
              <a:rPr lang="en-US" altLang="zh-CN" sz="2000" dirty="0">
                <a:latin typeface="helvetica" charset="0"/>
              </a:rPr>
              <a:t>Ability to read and type</a:t>
            </a:r>
          </a:p>
          <a:p>
            <a:pPr marL="285750" indent="-285750">
              <a:buFont typeface="Arial" panose="020B0604020202020204" pitchFamily="34" charset="0"/>
              <a:buChar char="•"/>
            </a:pPr>
            <a:r>
              <a:rPr lang="en-US" altLang="zh-CN" sz="2000" dirty="0">
                <a:latin typeface="helvetica" charset="0"/>
              </a:rPr>
              <a:t>Have mobile devices and know how to use it</a:t>
            </a:r>
          </a:p>
          <a:p>
            <a:pPr marL="285750" indent="-285750">
              <a:buFont typeface="Arial" panose="020B0604020202020204" pitchFamily="34" charset="0"/>
              <a:buChar char="•"/>
            </a:pPr>
            <a:r>
              <a:rPr lang="en-US" altLang="zh-CN" sz="2000" dirty="0">
                <a:latin typeface="helvetica" charset="0"/>
              </a:rPr>
              <a:t>Incentive for sharing</a:t>
            </a:r>
          </a:p>
          <a:p>
            <a:pPr marL="285750" indent="-285750">
              <a:buFont typeface="Arial" panose="020B0604020202020204" pitchFamily="34" charset="0"/>
              <a:buChar char="•"/>
            </a:pPr>
            <a:endParaRPr lang="en-US" altLang="zh-CN" dirty="0">
              <a:latin typeface="helvetica" charset="0"/>
            </a:endParaRPr>
          </a:p>
          <a:p>
            <a:endParaRPr lang="en-US" altLang="zh-CN" dirty="0">
              <a:latin typeface="helvetica" charset="0"/>
            </a:endParaRPr>
          </a:p>
        </p:txBody>
      </p:sp>
    </p:spTree>
    <p:extLst>
      <p:ext uri="{BB962C8B-B14F-4D97-AF65-F5344CB8AC3E}">
        <p14:creationId xmlns:p14="http://schemas.microsoft.com/office/powerpoint/2010/main" val="934205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6221" y="0"/>
            <a:ext cx="10131427" cy="2165683"/>
          </a:xfrm>
        </p:spPr>
        <p:txBody>
          <a:bodyPr/>
          <a:lstStyle/>
          <a:p>
            <a:pPr algn="ctr"/>
            <a:r>
              <a:rPr lang="en-US" altLang="zh-CN" b="1" dirty="0"/>
              <a:t/>
            </a:r>
            <a:br>
              <a:rPr lang="en-US" altLang="zh-CN" b="1" dirty="0"/>
            </a:br>
            <a:r>
              <a:rPr lang="en-US" altLang="zh-CN" sz="3600" b="1" dirty="0"/>
              <a:t>SHORT FORM CREATIVE BRIEF</a:t>
            </a:r>
            <a:r>
              <a:rPr lang="en-US" altLang="zh-CN" b="1" dirty="0"/>
              <a:t/>
            </a:r>
            <a:br>
              <a:rPr lang="en-US" altLang="zh-CN" b="1" dirty="0"/>
            </a:br>
            <a:endParaRPr lang="zh-CN" altLang="en-US" dirty="0"/>
          </a:p>
        </p:txBody>
      </p:sp>
      <p:sp>
        <p:nvSpPr>
          <p:cNvPr id="3" name="文本占位符 2"/>
          <p:cNvSpPr>
            <a:spLocks noGrp="1"/>
          </p:cNvSpPr>
          <p:nvPr>
            <p:ph type="body" idx="1"/>
          </p:nvPr>
        </p:nvSpPr>
        <p:spPr>
          <a:xfrm>
            <a:off x="673768" y="1206201"/>
            <a:ext cx="10303880" cy="3469105"/>
          </a:xfrm>
        </p:spPr>
        <p:txBody>
          <a:bodyPr>
            <a:normAutofit/>
          </a:bodyPr>
          <a:lstStyle/>
          <a:p>
            <a:endParaRPr lang="en-US" altLang="zh-CN" dirty="0"/>
          </a:p>
          <a:p>
            <a:r>
              <a:rPr lang="en-US" altLang="zh-CN" dirty="0"/>
              <a:t>Project Objective:  Encourage and lead people to discover and record their happiness in daily lives, and create a supportive social environment for them.</a:t>
            </a:r>
          </a:p>
          <a:p>
            <a:endParaRPr lang="en-US" altLang="zh-CN" dirty="0"/>
          </a:p>
          <a:p>
            <a:r>
              <a:rPr lang="en-US" altLang="zh-CN" dirty="0"/>
              <a:t>Key principle: confidentiality </a:t>
            </a:r>
          </a:p>
          <a:p>
            <a:r>
              <a:rPr lang="en-US" altLang="zh-CN" dirty="0"/>
              <a:t>            </a:t>
            </a:r>
          </a:p>
          <a:p>
            <a:r>
              <a:rPr lang="en-US" altLang="zh-CN" dirty="0"/>
              <a:t>              Straight-A Ben                                                       Freshman Sam</a:t>
            </a:r>
          </a:p>
          <a:p>
            <a:endParaRPr lang="en-US" altLang="zh-CN" dirty="0"/>
          </a:p>
          <a:p>
            <a:endParaRPr lang="zh-CN" altLang="en-US" dirty="0"/>
          </a:p>
        </p:txBody>
      </p:sp>
      <p:pic>
        <p:nvPicPr>
          <p:cNvPr id="6" name="图片 5"/>
          <p:cNvPicPr>
            <a:picLocks noChangeAspect="1"/>
          </p:cNvPicPr>
          <p:nvPr/>
        </p:nvPicPr>
        <p:blipFill>
          <a:blip r:embed="rId3"/>
          <a:stretch>
            <a:fillRect/>
          </a:stretch>
        </p:blipFill>
        <p:spPr>
          <a:xfrm>
            <a:off x="6570245" y="4036665"/>
            <a:ext cx="3295650" cy="2354036"/>
          </a:xfrm>
          <a:prstGeom prst="rect">
            <a:avLst/>
          </a:prstGeom>
        </p:spPr>
      </p:pic>
      <p:pic>
        <p:nvPicPr>
          <p:cNvPr id="7" name="图片 6"/>
          <p:cNvPicPr>
            <a:picLocks noChangeAspect="1"/>
          </p:cNvPicPr>
          <p:nvPr/>
        </p:nvPicPr>
        <p:blipFill>
          <a:blip r:embed="rId4"/>
          <a:stretch>
            <a:fillRect/>
          </a:stretch>
        </p:blipFill>
        <p:spPr>
          <a:xfrm>
            <a:off x="1478881" y="4036665"/>
            <a:ext cx="2354036" cy="2354036"/>
          </a:xfrm>
          <a:prstGeom prst="rect">
            <a:avLst/>
          </a:prstGeom>
        </p:spPr>
      </p:pic>
    </p:spTree>
    <p:extLst>
      <p:ext uri="{BB962C8B-B14F-4D97-AF65-F5344CB8AC3E}">
        <p14:creationId xmlns:p14="http://schemas.microsoft.com/office/powerpoint/2010/main" val="3589498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b="1" dirty="0"/>
              <a:t>Experience Map</a:t>
            </a:r>
            <a:br>
              <a:rPr lang="en-US" altLang="zh-CN" b="1" dirty="0"/>
            </a:br>
            <a:endParaRPr lang="zh-CN" altLang="en-US" dirty="0"/>
          </a:p>
        </p:txBody>
      </p:sp>
      <p:sp>
        <p:nvSpPr>
          <p:cNvPr id="5" name="副标题 4"/>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1522335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TM03457452[[fn=天体]]</Template>
  <TotalTime>448</TotalTime>
  <Words>599</Words>
  <Application>Microsoft Macintosh PowerPoint</Application>
  <PresentationFormat>Widescreen</PresentationFormat>
  <Paragraphs>171</Paragraphs>
  <Slides>11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Helvetica</vt:lpstr>
      <vt:lpstr>Helvetica</vt:lpstr>
      <vt:lpstr>宋体</vt:lpstr>
      <vt:lpstr>等线</vt:lpstr>
      <vt:lpstr>Arial</vt:lpstr>
      <vt:lpstr>天体</vt:lpstr>
      <vt:lpstr>Group Germany_task   </vt:lpstr>
      <vt:lpstr>User Research Results  </vt:lpstr>
      <vt:lpstr>User needs list</vt:lpstr>
      <vt:lpstr>Stakeholders and impact on them </vt:lpstr>
      <vt:lpstr>Primary personas: </vt:lpstr>
      <vt:lpstr>Design requirements</vt:lpstr>
      <vt:lpstr>PowerPoint Presentation</vt:lpstr>
      <vt:lpstr> SHORT FORM CREATIVE BRIEF </vt:lpstr>
      <vt:lpstr>Experience Map </vt:lpstr>
      <vt:lpstr>PowerPoint Presentation</vt:lpstr>
      <vt:lpstr>Plans for Individual Low Fi Prototypes &amp; Usability Testing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dc:title>
  <dc:creator>Gypsy</dc:creator>
  <cp:lastModifiedBy>Ziyang Jiang</cp:lastModifiedBy>
  <cp:revision>27</cp:revision>
  <dcterms:created xsi:type="dcterms:W3CDTF">2016-07-27T14:27:23Z</dcterms:created>
  <dcterms:modified xsi:type="dcterms:W3CDTF">2016-07-27T21:57:25Z</dcterms:modified>
</cp:coreProperties>
</file>