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4" r:id="rId3"/>
    <p:sldId id="259" r:id="rId4"/>
    <p:sldId id="262" r:id="rId5"/>
    <p:sldId id="277" r:id="rId6"/>
    <p:sldId id="278" r:id="rId7"/>
    <p:sldId id="279" r:id="rId8"/>
    <p:sldId id="280" r:id="rId9"/>
    <p:sldId id="281" r:id="rId10"/>
    <p:sldId id="283" r:id="rId11"/>
    <p:sldId id="284" r:id="rId12"/>
    <p:sldId id="275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76" r:id="rId24"/>
    <p:sldId id="29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B1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8" autoAdjust="0"/>
    <p:restoredTop sz="96242" autoAdjust="0"/>
  </p:normalViewPr>
  <p:slideViewPr>
    <p:cSldViewPr snapToGrid="0">
      <p:cViewPr varScale="1">
        <p:scale>
          <a:sx n="110" d="100"/>
          <a:sy n="110" d="100"/>
        </p:scale>
        <p:origin x="63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16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F422E-D74D-46B9-AB01-15178AF3AA17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2A856-5844-46C3-8DB5-778B7F0BC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96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27DB0-F6FF-4338-AD0C-60E32880752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FAD16-93C4-4128-912C-A06D0861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9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FAD16-93C4-4128-912C-A06D0861F2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41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FAD16-93C4-4128-912C-A06D0861F2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66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FAD16-93C4-4128-912C-A06D0861F2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33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FAD16-93C4-4128-912C-A06D0861F2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86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FAD16-93C4-4128-912C-A06D0861F2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53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FAD16-93C4-4128-912C-A06D0861F2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96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FAD16-93C4-4128-912C-A06D0861F2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84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FAD16-93C4-4128-912C-A06D0861F2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06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FAD16-93C4-4128-912C-A06D0861F2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5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FAD16-93C4-4128-912C-A06D0861F2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89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539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332163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5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2C0F3B5B-451D-41B7-840D-C3136C470C3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64339" y="1009650"/>
            <a:ext cx="5827922" cy="3376613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or Drag Here to Add Picture</a:t>
            </a:r>
            <a:endParaRPr lang="id-ID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680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latin typeface="+mj-lt"/>
              </a:rPr>
              <a:t>PAGE</a:t>
            </a:r>
            <a:fld id="{1FF971EA-3A6D-44E0-AE21-1C9457776B3F}" type="slidenum">
              <a:rPr lang="en-US" sz="1200" smtClean="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490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bg1"/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039748" y="6377809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solidFill>
                  <a:schemeClr val="bg1"/>
                </a:solidFill>
                <a:latin typeface="+mj-lt"/>
              </a:rPr>
              <a:t>PAGE</a:t>
            </a:r>
            <a:fld id="{1FF971EA-3A6D-44E0-AE21-1C9457776B3F}" type="slidenum">
              <a:rPr lang="en-US" sz="12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543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 dirty="0">
              <a:latin typeface="+mj-lt"/>
            </a:endParaRPr>
          </a:p>
        </p:txBody>
      </p:sp>
      <p:sp>
        <p:nvSpPr>
          <p:cNvPr id="6" name="Rectangle 5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752DFED-9BE1-46A5-81AE-B0130748EE73}"/>
              </a:ext>
            </a:extLst>
          </p:cNvPr>
          <p:cNvSpPr/>
          <p:nvPr userDrawn="1"/>
        </p:nvSpPr>
        <p:spPr>
          <a:xfrm>
            <a:off x="1719473" y="932990"/>
            <a:ext cx="3989645" cy="3989645"/>
          </a:xfrm>
          <a:prstGeom prst="frame">
            <a:avLst>
              <a:gd name="adj1" fmla="val 142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1904CE9-FC93-4C19-8291-B3B6C853B97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70764" y="1475302"/>
            <a:ext cx="3989645" cy="3989645"/>
          </a:xfrm>
          <a:solidFill>
            <a:schemeClr val="accent2"/>
          </a:solidFill>
        </p:spPr>
      </p:sp>
    </p:spTree>
    <p:extLst>
      <p:ext uri="{BB962C8B-B14F-4D97-AF65-F5344CB8AC3E}">
        <p14:creationId xmlns:p14="http://schemas.microsoft.com/office/powerpoint/2010/main" val="1102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 dirty="0">
              <a:latin typeface="+mj-lt"/>
            </a:endParaRPr>
          </a:p>
        </p:txBody>
      </p:sp>
      <p:sp>
        <p:nvSpPr>
          <p:cNvPr id="34" name="Rectangle 33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8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 dirty="0">
              <a:latin typeface="+mj-lt"/>
            </a:endParaRPr>
          </a:p>
        </p:txBody>
      </p:sp>
      <p:sp>
        <p:nvSpPr>
          <p:cNvPr id="25" name="Rectangle 24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1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972573" y="2610407"/>
            <a:ext cx="2314575" cy="2312988"/>
          </a:xfrm>
          <a:prstGeom prst="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5010409" y="2610407"/>
            <a:ext cx="2314575" cy="2312988"/>
          </a:xfrm>
          <a:prstGeom prst="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7936074" y="2610407"/>
            <a:ext cx="2314575" cy="2312988"/>
          </a:xfrm>
          <a:prstGeom prst="rect">
            <a:avLst/>
          </a:prstGeom>
          <a:solidFill>
            <a:schemeClr val="accent4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 dirty="0">
              <a:latin typeface="+mj-lt"/>
            </a:endParaRPr>
          </a:p>
        </p:txBody>
      </p:sp>
      <p:sp>
        <p:nvSpPr>
          <p:cNvPr id="31" name="Rectangle 30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11"/>
          <p:cNvSpPr txBox="1"/>
          <p:nvPr userDrawn="1"/>
        </p:nvSpPr>
        <p:spPr>
          <a:xfrm>
            <a:off x="2135039" y="5200584"/>
            <a:ext cx="1989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CHARLES K SMITH</a:t>
            </a:r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3" name="TextBox 63"/>
          <p:cNvSpPr txBox="1"/>
          <p:nvPr userDrawn="1"/>
        </p:nvSpPr>
        <p:spPr>
          <a:xfrm>
            <a:off x="2485294" y="5502341"/>
            <a:ext cx="1289135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0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General Manager</a:t>
            </a:r>
          </a:p>
        </p:txBody>
      </p:sp>
      <p:sp>
        <p:nvSpPr>
          <p:cNvPr id="34" name="TextBox 57"/>
          <p:cNvSpPr txBox="1"/>
          <p:nvPr userDrawn="1"/>
        </p:nvSpPr>
        <p:spPr>
          <a:xfrm>
            <a:off x="5223491" y="5200584"/>
            <a:ext cx="1887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DELTON R SMITH</a:t>
            </a:r>
          </a:p>
        </p:txBody>
      </p:sp>
      <p:sp>
        <p:nvSpPr>
          <p:cNvPr id="35" name="TextBox 64"/>
          <p:cNvSpPr txBox="1"/>
          <p:nvPr userDrawn="1"/>
        </p:nvSpPr>
        <p:spPr>
          <a:xfrm>
            <a:off x="5395819" y="5502341"/>
            <a:ext cx="1542409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0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Chief Excutive Officer</a:t>
            </a:r>
          </a:p>
        </p:txBody>
      </p:sp>
      <p:sp>
        <p:nvSpPr>
          <p:cNvPr id="36" name="TextBox 11"/>
          <p:cNvSpPr txBox="1"/>
          <p:nvPr userDrawn="1"/>
        </p:nvSpPr>
        <p:spPr>
          <a:xfrm>
            <a:off x="8153041" y="5200584"/>
            <a:ext cx="188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BRENNAN SMITH</a:t>
            </a:r>
          </a:p>
        </p:txBody>
      </p:sp>
      <p:sp>
        <p:nvSpPr>
          <p:cNvPr id="37" name="TextBox 63"/>
          <p:cNvSpPr txBox="1"/>
          <p:nvPr userDrawn="1"/>
        </p:nvSpPr>
        <p:spPr>
          <a:xfrm>
            <a:off x="8460817" y="5502341"/>
            <a:ext cx="1265090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0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Creative Director</a:t>
            </a:r>
          </a:p>
        </p:txBody>
      </p:sp>
    </p:spTree>
    <p:extLst>
      <p:ext uri="{BB962C8B-B14F-4D97-AF65-F5344CB8AC3E}">
        <p14:creationId xmlns:p14="http://schemas.microsoft.com/office/powerpoint/2010/main" val="30817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001359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15592" y="6400892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latin typeface="+mj-lt"/>
              </a:rPr>
              <a:pPr algn="ctr"/>
              <a:t>‹#›</a:t>
            </a:fld>
            <a:endParaRPr lang="en-US" sz="1600" dirty="0">
              <a:latin typeface="+mj-lt"/>
            </a:endParaRPr>
          </a:p>
        </p:txBody>
      </p:sp>
      <p:sp>
        <p:nvSpPr>
          <p:cNvPr id="9" name="Rectangle 8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6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15592" y="6400892"/>
            <a:ext cx="26452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bg1"/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1459134" y="6331642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FF971EA-3A6D-44E0-AE21-1C9457776B3F}" type="slidenum">
              <a:rPr lang="en-US" sz="1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 rot="900000">
            <a:off x="11338841" y="6154604"/>
            <a:ext cx="723409" cy="723409"/>
          </a:xfrm>
          <a:prstGeom prst="rect">
            <a:avLst/>
          </a:prstGeom>
          <a:noFill/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3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468A1-4B87-439B-82EC-C3C09A9F3392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971EA-3A6D-44E0-AE21-1C9457776B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4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  <p:sldLayoutId id="2147483653" r:id="rId5"/>
    <p:sldLayoutId id="2147483654" r:id="rId6"/>
    <p:sldLayoutId id="2147483659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jpeg"/><Relationship Id="rId5" Type="http://schemas.openxmlformats.org/officeDocument/2006/relationships/image" Target="../media/image49.jpe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1975096" y="2367171"/>
            <a:ext cx="824180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BUSINESS INSIGHTS</a:t>
            </a:r>
          </a:p>
          <a:p>
            <a:pPr algn="ctr"/>
            <a:r>
              <a:rPr lang="en-US" altLang="ko-KR" sz="6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OF GAMES  </a:t>
            </a:r>
            <a:endParaRPr lang="en-US" sz="4400" spc="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674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7412" y="740995"/>
            <a:ext cx="2343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3.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이상치 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83DD5-E5DA-1B4F-D65C-26C5063F6CB1}"/>
              </a:ext>
            </a:extLst>
          </p:cNvPr>
          <p:cNvSpPr txBox="1"/>
          <p:nvPr/>
        </p:nvSpPr>
        <p:spPr>
          <a:xfrm>
            <a:off x="9696159" y="3161485"/>
            <a:ext cx="2244307" cy="1440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Max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값이 평균에 비해 큼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하지만 게임의 특성 고려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게임 특성상 편차가 크다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일부 게임의 인기도가 높다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따라서 이상치 제거하지 않음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009ECDD-1B45-A4CB-0CC0-AFC536D41094}"/>
              </a:ext>
            </a:extLst>
          </p:cNvPr>
          <p:cNvGrpSpPr/>
          <p:nvPr/>
        </p:nvGrpSpPr>
        <p:grpSpPr>
          <a:xfrm>
            <a:off x="852257" y="1448881"/>
            <a:ext cx="8718208" cy="4896000"/>
            <a:chOff x="1905721" y="407528"/>
            <a:chExt cx="8718208" cy="489600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3178BC2-C781-7E61-E3F0-E26419596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721" y="434873"/>
              <a:ext cx="4292796" cy="24460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EED2096-11AF-E362-9F96-B74B99B01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7672" y="407528"/>
              <a:ext cx="4296257" cy="244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4F3A4B4-ACB2-368F-DBD3-C20ABDD55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721" y="2840522"/>
              <a:ext cx="4296257" cy="244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309CD00-102C-F06B-CEE1-ED9A4D640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7672" y="2855528"/>
              <a:ext cx="4296257" cy="2448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8613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7412" y="732286"/>
            <a:ext cx="3129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3.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기타 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-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연도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83DD5-E5DA-1B4F-D65C-26C5063F6CB1}"/>
              </a:ext>
            </a:extLst>
          </p:cNvPr>
          <p:cNvSpPr txBox="1"/>
          <p:nvPr/>
        </p:nvSpPr>
        <p:spPr>
          <a:xfrm>
            <a:off x="7233915" y="2431611"/>
            <a:ext cx="4685711" cy="199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연도 값에 올바르지 않은 값이 존재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해당 값은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19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혹은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생략된 값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따라서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자리 수만 있는 것은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200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더함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자리 중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이나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시작하는 건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더함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자리 중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8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이나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9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시작하는 건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19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더함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네자리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수는 통과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해당 방법으로 연도를 모두 올바른 형태로 전환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3D6C19-7FF3-4048-E8FC-9FB560F11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412" y="1440172"/>
            <a:ext cx="5731510" cy="513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4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010291" y="3471221"/>
            <a:ext cx="3457599" cy="1165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클러스터링을 이용한 분석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국가별 장르 분석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분석에 대한 고찰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고찰을 통한 추가 분석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42289" y="2401160"/>
            <a:ext cx="3118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ANALYSIS</a:t>
            </a:r>
            <a:endParaRPr lang="en-US" sz="5400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34820" y="2322303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/>
                </a:solidFill>
              </a:rPr>
              <a:t>데이터 분석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900000">
            <a:off x="7153460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0EFD2093-1A82-5A79-3B4A-1C71FB6AF3F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1" r="69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0763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423" y="633587"/>
            <a:ext cx="5767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1.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국가별 선호 장르 변화 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4B91AF-EAEC-C49A-CEB1-A013428EB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9" y="1393463"/>
            <a:ext cx="2888641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7D4EEC-0B98-AAD5-A212-AB4D11D20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789" y="3632200"/>
            <a:ext cx="2888641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1F5F9E6-17F8-688E-DBBD-5EBF9B1BF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998" y="1393463"/>
            <a:ext cx="2888641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18936EF-AC98-0796-DD22-0864323AC3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639" y="3632200"/>
            <a:ext cx="2939600" cy="288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68B89516-2018-FE2F-AEAD-20157B91ABCF}"/>
              </a:ext>
            </a:extLst>
          </p:cNvPr>
          <p:cNvGrpSpPr/>
          <p:nvPr/>
        </p:nvGrpSpPr>
        <p:grpSpPr>
          <a:xfrm>
            <a:off x="174759" y="1393463"/>
            <a:ext cx="11519480" cy="5118737"/>
            <a:chOff x="174759" y="1393463"/>
            <a:chExt cx="11519480" cy="5118737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8B2A5BC-05EB-A4D6-B400-C5DDCA5A1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759" y="1393463"/>
              <a:ext cx="2888641" cy="28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B899565-C228-2E38-BED3-5B8DD5AE9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2789" y="3632200"/>
              <a:ext cx="2888641" cy="28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D8DFA32-98D3-B3A9-B187-37909730F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5998" y="1393463"/>
              <a:ext cx="2888641" cy="28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DCD1CB38-6C63-ACC3-9843-900D74BA0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4639" y="3632200"/>
              <a:ext cx="2939600" cy="288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FF16EA6-A641-4B19-6D22-442AD9D81F5B}"/>
              </a:ext>
            </a:extLst>
          </p:cNvPr>
          <p:cNvSpPr txBox="1"/>
          <p:nvPr/>
        </p:nvSpPr>
        <p:spPr>
          <a:xfrm>
            <a:off x="8754639" y="2016171"/>
            <a:ext cx="3262602" cy="609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대부분 지역에서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Action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장르가 흥행함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지역별로 선호하는 게임의 장르가 비슷함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675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22458" y="842595"/>
            <a:ext cx="3600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2. NA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시장 파악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7AAB7A-2BD6-FD57-6082-7A09E87B5B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459" y="1550481"/>
            <a:ext cx="2527561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42FFD68-A3E3-5FE5-4D4B-275ECBAAE9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35" y="4070481"/>
            <a:ext cx="2514985" cy="27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1A1F7E-1908-0510-282F-C844CA09DB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228" y="1871142"/>
            <a:ext cx="2763649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9245CA-A593-3C7E-12B0-A408B455D02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228" y="3391658"/>
            <a:ext cx="2763649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98DD82-8937-F92B-3654-A7D27F86E5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228" y="4912174"/>
            <a:ext cx="2763649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E60A7C-F7CE-7BC1-9112-E0D067F108E3}"/>
              </a:ext>
            </a:extLst>
          </p:cNvPr>
          <p:cNvSpPr txBox="1"/>
          <p:nvPr/>
        </p:nvSpPr>
        <p:spPr>
          <a:xfrm>
            <a:off x="7192085" y="3211592"/>
            <a:ext cx="4685711" cy="171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전체 연도 중 가장 인기 있는 장르 상위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 추출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왼쪽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pie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그래프는 가장 인기있는 종목의 전체 비율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오른쪽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pie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그래프는 가장 인기 있는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개의 게임을 제외한 전체 비율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결론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가장 인기있는 게임을 제외하면 나머지는 장르와 유사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따라서 인기 있는 게임이 있는 것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장르의 인기라고 보기 어려움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386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7305" y="842595"/>
            <a:ext cx="35509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3. EU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시장 파악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60A7C-F7CE-7BC1-9112-E0D067F108E3}"/>
              </a:ext>
            </a:extLst>
          </p:cNvPr>
          <p:cNvSpPr txBox="1"/>
          <p:nvPr/>
        </p:nvSpPr>
        <p:spPr>
          <a:xfrm>
            <a:off x="7192085" y="3211592"/>
            <a:ext cx="4685711" cy="171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전체 연도 중 가장 인기 있는 장르 상위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 추출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왼쪽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pie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그래프는 가장 인기있는 종목의 전체 비율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오른쪽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pie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그래프는 가장 인기 있는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개의 게임을 제외한 전체 비율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결론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가장 인기있는 게임을 제외하면 나머지는 장르와 유사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따라서 인기 있는 게임이 있는 것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미국만큼은 아니지만 장르의 유행이라고 보기 어려움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7D1C87-E64E-7D61-F993-3657F33109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305" y="1550481"/>
            <a:ext cx="2527561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8406E4B-4DCC-ABBA-BC03-B21DC8144E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592" y="4070481"/>
            <a:ext cx="2514985" cy="27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DC3FE61-A447-D1F2-70FD-7B34C8A091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071" y="1919973"/>
            <a:ext cx="2763649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A1B0C7E-D62C-5E11-C399-46DBE08C367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38" y="3429000"/>
            <a:ext cx="2763649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9EB80B4-5C02-8117-A1E0-ACB45CB2E0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38" y="5021420"/>
            <a:ext cx="2763649" cy="14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528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22646" y="842595"/>
            <a:ext cx="34002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4. JP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시장 파악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60A7C-F7CE-7BC1-9112-E0D067F108E3}"/>
              </a:ext>
            </a:extLst>
          </p:cNvPr>
          <p:cNvSpPr txBox="1"/>
          <p:nvPr/>
        </p:nvSpPr>
        <p:spPr>
          <a:xfrm>
            <a:off x="7192085" y="3578087"/>
            <a:ext cx="4685711" cy="609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일본은 다양한 게임들이 분포함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따라서 일부 게임이 흥했다고 보기 어려움 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CBE4E55-6829-0216-3A4D-468567649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75" y="2229394"/>
            <a:ext cx="3317092" cy="3307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A68EF3C-588D-60B6-00B4-FE08E9F13F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867" y="2229394"/>
            <a:ext cx="3317091" cy="3561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068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9110" y="842595"/>
            <a:ext cx="41873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5. Other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시장 파악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60A7C-F7CE-7BC1-9112-E0D067F108E3}"/>
              </a:ext>
            </a:extLst>
          </p:cNvPr>
          <p:cNvSpPr txBox="1"/>
          <p:nvPr/>
        </p:nvSpPr>
        <p:spPr>
          <a:xfrm>
            <a:off x="7192084" y="3327129"/>
            <a:ext cx="4685711" cy="1440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전체 연도 중 가장 인기 있는 장르 상위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 추출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왼쪽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pie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그래프는 가장 인기있는 종목의 전체 비율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오른쪽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pie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그래프는 가장 인기 있는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개의 게임을 제외한 전체 비율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결론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가장 인기있는 게임을 제외하면 나머지는 장르와 유사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따라서 인기 있는 게임이 있는 것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29782B-5496-ABD5-10BB-89BDE90994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305" y="1527519"/>
            <a:ext cx="2572150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7421B27-43B5-80FB-08B9-B5A41F742F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098" y="4070481"/>
            <a:ext cx="2559357" cy="27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ACC393-EC67-C72F-D963-C42B1D8CEC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945" y="1726600"/>
            <a:ext cx="2763649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B14F87-8BFB-4CFB-360E-CB1687F693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945" y="3288498"/>
            <a:ext cx="2763649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35D0EBB-83D1-491E-A35E-98CD2282A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421" y="4850396"/>
            <a:ext cx="2762697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75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7305" y="819633"/>
            <a:ext cx="5139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6.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전체 시장 크기 파악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60A7C-F7CE-7BC1-9112-E0D067F108E3}"/>
              </a:ext>
            </a:extLst>
          </p:cNvPr>
          <p:cNvSpPr txBox="1"/>
          <p:nvPr/>
        </p:nvSpPr>
        <p:spPr>
          <a:xfrm>
            <a:off x="6887284" y="3187792"/>
            <a:ext cx="4685711" cy="1163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전체 시장 크기는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NA &gt; EU &gt; JP &gt; Other</a:t>
            </a: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따라서 다양하여 분석이 어려운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JP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시장을 제외하고 생각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분석 방향은 시장을 선도하는 특정 게임을 파악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또한 그 게임들이 시장을 선도할 수 있었던 특성이 무엇인지 파악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CF2BAC-F91A-3059-DE83-A27E304FA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465" y="1527518"/>
            <a:ext cx="5020532" cy="50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41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9273" y="819632"/>
            <a:ext cx="4395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7.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게임 클러스터링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60A7C-F7CE-7BC1-9112-E0D067F108E3}"/>
              </a:ext>
            </a:extLst>
          </p:cNvPr>
          <p:cNvSpPr txBox="1"/>
          <p:nvPr/>
        </p:nvSpPr>
        <p:spPr>
          <a:xfrm>
            <a:off x="1129222" y="5102664"/>
            <a:ext cx="9047564" cy="88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PCA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이용하기 위해 상관계수 분석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-&gt;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가장 큰 두 시장의 상세한 동향을 알기 위해 축소를 하지 않음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클러스터링은 모든 판매 값이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이하인 것을 따로 추출 후 클러스터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분류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나머지 값을 이용하여 클러스터링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 [0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중하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1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중상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2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3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4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]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클러스터링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08E3EE-925F-811E-3B7C-E62F4B868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3" y="1754785"/>
            <a:ext cx="4424105" cy="2732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4184A749-F945-B0C5-EE88-AB9E1EB1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648" y="1786888"/>
            <a:ext cx="5809771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66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549435" y="2875002"/>
            <a:ext cx="90931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spc="600" dirty="0">
                <a:solidFill>
                  <a:schemeClr val="bg1"/>
                </a:solidFill>
                <a:latin typeface="+mj-lt"/>
              </a:rPr>
              <a:t>GAME </a:t>
            </a:r>
            <a:r>
              <a:rPr lang="en-US" altLang="ko-KR" sz="6600" spc="600" dirty="0">
                <a:solidFill>
                  <a:schemeClr val="bg1"/>
                </a:solidFill>
                <a:latin typeface="+mj-lt"/>
              </a:rPr>
              <a:t>DATA ANALYSIS</a:t>
            </a:r>
            <a:endParaRPr lang="en-US" sz="4400" spc="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119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9273" y="819632"/>
            <a:ext cx="4395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7.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게임 클러스터링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60A7C-F7CE-7BC1-9112-E0D067F108E3}"/>
              </a:ext>
            </a:extLst>
          </p:cNvPr>
          <p:cNvSpPr txBox="1"/>
          <p:nvPr/>
        </p:nvSpPr>
        <p:spPr>
          <a:xfrm>
            <a:off x="1129222" y="5102664"/>
            <a:ext cx="9047564" cy="88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16000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개의 데이터 중 약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14000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개가 클러스터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포함됨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압도적인 양에도 불구하고 절반정도 차지하고 있음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따라서 클러스터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0, 1, 2, 3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게임들을 분석하여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어떻게 하면 성공한 게임을 만들까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?”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대해 분석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E667FD9-52F8-2A9F-8BB4-1F32CAC029CA}"/>
              </a:ext>
            </a:extLst>
          </p:cNvPr>
          <p:cNvGrpSpPr/>
          <p:nvPr/>
        </p:nvGrpSpPr>
        <p:grpSpPr>
          <a:xfrm>
            <a:off x="588567" y="1989000"/>
            <a:ext cx="10952823" cy="2880000"/>
            <a:chOff x="370850" y="1989000"/>
            <a:chExt cx="10952823" cy="2880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A874A6C-349B-0F8D-9DDA-568164E29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850" y="1989000"/>
              <a:ext cx="2779665" cy="28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75179A4-F5BD-E79C-77A7-2D6804052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6304" y="1989000"/>
              <a:ext cx="2779665" cy="28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F921049-C12B-833D-689E-56618036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3004" y="1989000"/>
              <a:ext cx="2779665" cy="28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1D4D9A4-662D-4352-5139-D499CCABD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4008" y="1989000"/>
              <a:ext cx="2779665" cy="2880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6087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4716" y="819632"/>
            <a:ext cx="49087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8.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배급사 클러스터링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60A7C-F7CE-7BC1-9112-E0D067F108E3}"/>
              </a:ext>
            </a:extLst>
          </p:cNvPr>
          <p:cNvSpPr txBox="1"/>
          <p:nvPr/>
        </p:nvSpPr>
        <p:spPr>
          <a:xfrm>
            <a:off x="1129222" y="5102664"/>
            <a:ext cx="9047564" cy="609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배급사별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cluster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평균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NA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판매 평균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EU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판매 평균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JP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판매 평균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Other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판매 평균으로 다시 배열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해당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column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이용하여 클러스터링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E10467E-15EC-A077-BD7A-D39B9C54B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222" y="1527518"/>
            <a:ext cx="7162964" cy="332991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6778C1-EA2A-E7F4-A512-0C735AFC2A24}"/>
              </a:ext>
            </a:extLst>
          </p:cNvPr>
          <p:cNvSpPr txBox="1"/>
          <p:nvPr/>
        </p:nvSpPr>
        <p:spPr>
          <a:xfrm>
            <a:off x="8476692" y="2056586"/>
            <a:ext cx="3159749" cy="2271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게임은 제작 및 배급에 따른 투자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기획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흥행이 결정된다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따라서 게임 산업을 선도하는 배급사가 존재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또한 투자 별 흥행정도에 따라 최대 목표치를 설정할 수 있음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그렇기 때문에 배급사에 대한 클러스터링을 진행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062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60A7C-F7CE-7BC1-9112-E0D067F108E3}"/>
              </a:ext>
            </a:extLst>
          </p:cNvPr>
          <p:cNvSpPr txBox="1"/>
          <p:nvPr/>
        </p:nvSpPr>
        <p:spPr>
          <a:xfrm>
            <a:off x="770534" y="5189774"/>
            <a:ext cx="10165795" cy="1440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상위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개의 배급사를 따로 추출하고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나머지 배급사는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Other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묶음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미국과 유럽의 상위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 배급사는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Nintendo / Electronic Arts / Activision / Sony Computer Entertainment / Ubisoft</a:t>
            </a: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일본의 상위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 배급사는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Nintendo  /Namco Bandai Games / Konami Digital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Entertainmnet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/ Sony Computer Entertainment / Capcom</a:t>
            </a: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외 상위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 배급사는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Electronic Arts / Nintendo / Sony Computer Entertainment / Activision  / Take-Two Interactive</a:t>
            </a: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E54CD6-C56B-FE62-C436-19FC711822A6}"/>
              </a:ext>
            </a:extLst>
          </p:cNvPr>
          <p:cNvSpPr txBox="1"/>
          <p:nvPr/>
        </p:nvSpPr>
        <p:spPr>
          <a:xfrm>
            <a:off x="944716" y="819632"/>
            <a:ext cx="49087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8.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배급사 클러스터링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2AA2875-E764-B6A8-037E-B3D20FD16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216" y="960490"/>
            <a:ext cx="2708929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AA74BE1-DCFD-0D05-A1A0-CEBB80091A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145" y="960490"/>
            <a:ext cx="2708929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3534901-AACD-D27A-9FFB-4605E34D7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019" y="3120490"/>
            <a:ext cx="2722928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A189480-9FDC-D8D5-E6EB-929A188788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478" y="3120490"/>
            <a:ext cx="2614127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B5819EF7-8C98-34E2-794D-E87C953DA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021" y="1796925"/>
            <a:ext cx="4844531" cy="264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14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942289" y="2401160"/>
            <a:ext cx="1646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결론</a:t>
            </a:r>
            <a:endParaRPr lang="en-US" sz="5400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 rot="900000">
            <a:off x="7153460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개체 틀 8" descr="텍스트, 표지판, 클립아트이(가) 표시된 사진&#10;&#10;자동 생성된 설명">
            <a:extLst>
              <a:ext uri="{FF2B5EF4-FFF2-40B4-BE49-F238E27FC236}">
                <a16:creationId xmlns:a16="http://schemas.microsoft.com/office/drawing/2014/main" id="{63B5AD3F-95B4-5FA3-B01F-4596818120C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8" r="147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790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60A7C-F7CE-7BC1-9112-E0D067F108E3}"/>
              </a:ext>
            </a:extLst>
          </p:cNvPr>
          <p:cNvSpPr txBox="1"/>
          <p:nvPr/>
        </p:nvSpPr>
        <p:spPr>
          <a:xfrm>
            <a:off x="770534" y="3900905"/>
            <a:ext cx="10165795" cy="2271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대부분 지역의 선호 장르가 유사함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모든 지역에서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Action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장르가 많이 선호됨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하지만 이는 일부 게임이 시장 대부분을 차지하여 보여지는 결과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따라서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모든 지역에 유사한 장르가 유행한다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보단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특정 인기 있는 게임이 장르를 선도한다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더 맞는 말이다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유행하는 게임 대부분은 일부 배급사가 투자한다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따라서 성공한 게임을 만들기 위해서는 배급사의 분석이 필요함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배급사에 따른 투자 정도와 재정 상태를 고려하여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투자 수준을 통한 최대 흥행 정도를 예측 가능함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다음 분기에 만들 게임은 추가적인 기업 분석을 통해 유행한 게임의 특징을 확인하고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유행을 선도하는 게임을 만들어야 함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E54CD6-C56B-FE62-C436-19FC711822A6}"/>
              </a:ext>
            </a:extLst>
          </p:cNvPr>
          <p:cNvSpPr txBox="1"/>
          <p:nvPr/>
        </p:nvSpPr>
        <p:spPr>
          <a:xfrm>
            <a:off x="387367" y="685151"/>
            <a:ext cx="1340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결론</a:t>
            </a:r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4572C0D-63FA-F439-C118-32B670F0B6E7}"/>
              </a:ext>
            </a:extLst>
          </p:cNvPr>
          <p:cNvGrpSpPr/>
          <p:nvPr/>
        </p:nvGrpSpPr>
        <p:grpSpPr>
          <a:xfrm>
            <a:off x="387367" y="1474160"/>
            <a:ext cx="10950423" cy="2454161"/>
            <a:chOff x="944716" y="1474160"/>
            <a:chExt cx="10950423" cy="2454161"/>
          </a:xfrm>
        </p:grpSpPr>
        <p:sp>
          <p:nvSpPr>
            <p:cNvPr id="3" name="AutoShape 2" descr="닌텐도 흰색 로고 (빨간색 배...">
              <a:extLst>
                <a:ext uri="{FF2B5EF4-FFF2-40B4-BE49-F238E27FC236}">
                  <a16:creationId xmlns:a16="http://schemas.microsoft.com/office/drawing/2014/main" id="{57555EF7-5455-8BE0-A47E-D14B1466EA5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8197" name="Picture 5">
              <a:extLst>
                <a:ext uri="{FF2B5EF4-FFF2-40B4-BE49-F238E27FC236}">
                  <a16:creationId xmlns:a16="http://schemas.microsoft.com/office/drawing/2014/main" id="{A6F7CBE5-1DC3-81B7-5F1E-94DD72103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716" y="1487133"/>
              <a:ext cx="3712353" cy="1273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8" name="Picture 6">
              <a:extLst>
                <a:ext uri="{FF2B5EF4-FFF2-40B4-BE49-F238E27FC236}">
                  <a16:creationId xmlns:a16="http://schemas.microsoft.com/office/drawing/2014/main" id="{8A365F55-FE37-0626-C6AD-E745C3A959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716" y="1487133"/>
              <a:ext cx="3712353" cy="1273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0" name="Picture 8">
              <a:extLst>
                <a:ext uri="{FF2B5EF4-FFF2-40B4-BE49-F238E27FC236}">
                  <a16:creationId xmlns:a16="http://schemas.microsoft.com/office/drawing/2014/main" id="{CD4DA9AB-BD91-5681-C7FF-6DA8B01D92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7068" y="1474961"/>
              <a:ext cx="2371811" cy="2382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2" name="Picture 10" descr="Activision | Prototype Wiki | Fandom">
              <a:extLst>
                <a:ext uri="{FF2B5EF4-FFF2-40B4-BE49-F238E27FC236}">
                  <a16:creationId xmlns:a16="http://schemas.microsoft.com/office/drawing/2014/main" id="{C112EB47-07F4-8E65-A9E4-A31E0BE762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51" b="31031"/>
            <a:stretch/>
          </p:blipFill>
          <p:spPr bwMode="auto">
            <a:xfrm>
              <a:off x="944716" y="2808990"/>
              <a:ext cx="3712353" cy="1119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4" name="Picture 12" descr="SCE] 소니 컴퓨터 엔터테인먼트는 이제 없어집니다... : 네이버 블로그">
              <a:extLst>
                <a:ext uri="{FF2B5EF4-FFF2-40B4-BE49-F238E27FC236}">
                  <a16:creationId xmlns:a16="http://schemas.microsoft.com/office/drawing/2014/main" id="{E8F0F815-A067-223C-C375-96B696A517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8879" y="1474160"/>
              <a:ext cx="2946770" cy="238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8" name="Picture 16">
              <a:extLst>
                <a:ext uri="{FF2B5EF4-FFF2-40B4-BE49-F238E27FC236}">
                  <a16:creationId xmlns:a16="http://schemas.microsoft.com/office/drawing/2014/main" id="{2DE5B586-6A57-34BA-6FA1-DEA3C8DA9A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0721" y="1474160"/>
              <a:ext cx="2604418" cy="238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2773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010291" y="3471221"/>
            <a:ext cx="3457599" cy="144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EDA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통한 데이터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전처리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결측치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중복치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이상치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기타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오류값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42289" y="2401160"/>
            <a:ext cx="1455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EDA</a:t>
            </a:r>
            <a:endParaRPr lang="en-US" sz="5400" spc="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62468" y="2322303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1"/>
                </a:solidFill>
              </a:rPr>
              <a:t>데이터 </a:t>
            </a:r>
            <a:r>
              <a:rPr lang="ko-KR" altLang="en-US" sz="1400" dirty="0" err="1">
                <a:solidFill>
                  <a:schemeClr val="accent1"/>
                </a:solidFill>
              </a:rPr>
              <a:t>전처리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900000">
            <a:off x="7153460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개체 틀 10">
            <a:extLst>
              <a:ext uri="{FF2B5EF4-FFF2-40B4-BE49-F238E27FC236}">
                <a16:creationId xmlns:a16="http://schemas.microsoft.com/office/drawing/2014/main" id="{B597F5CD-671D-9CEB-12EE-12352D23CC3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" r="22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7769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7411" y="4876281"/>
            <a:ext cx="4685711" cy="88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게임 이름이 같으면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장르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연도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배급사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]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동일할 것으로 예상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동일하지 않은 값들을 뽑았더니 아무것도 나오지 않음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따라서 게임 이름을 통한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결측치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데이터 추가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411" y="740995"/>
            <a:ext cx="2343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1. </a:t>
            </a:r>
            <a:r>
              <a:rPr lang="ko-KR" alt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결측치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0FE90E-1C02-B407-EDEB-5315E63E3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744"/>
          <a:stretch/>
        </p:blipFill>
        <p:spPr>
          <a:xfrm>
            <a:off x="1287411" y="2177363"/>
            <a:ext cx="10503172" cy="250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2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7411" y="2397010"/>
            <a:ext cx="4685711" cy="33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이름이 같은 값들에 동일한 값이 들어가도록 코딩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411" y="740995"/>
            <a:ext cx="2343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1. </a:t>
            </a:r>
            <a:r>
              <a:rPr lang="ko-KR" alt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결측치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9107A2-AA4D-C798-9965-FD300EBFDF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18246" b="-1144"/>
          <a:stretch/>
        </p:blipFill>
        <p:spPr>
          <a:xfrm>
            <a:off x="1340531" y="1735394"/>
            <a:ext cx="9510938" cy="707886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7D701B9-4AAB-B12D-939D-368E3FB425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84"/>
          <a:stretch/>
        </p:blipFill>
        <p:spPr>
          <a:xfrm>
            <a:off x="1347414" y="2861278"/>
            <a:ext cx="3120084" cy="30331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9539E8-1A6B-EF0E-33B1-1E356BCABBE1}"/>
              </a:ext>
            </a:extLst>
          </p:cNvPr>
          <p:cNvSpPr txBox="1"/>
          <p:nvPr/>
        </p:nvSpPr>
        <p:spPr>
          <a:xfrm>
            <a:off x="4467498" y="2861278"/>
            <a:ext cx="4685711" cy="33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대체해도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결측치가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존재함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7" name="그림 6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6AFD6072-EE91-EBBD-A378-1CC8B052E4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526" b="47212"/>
          <a:stretch/>
        </p:blipFill>
        <p:spPr>
          <a:xfrm>
            <a:off x="4467498" y="3391409"/>
            <a:ext cx="7307772" cy="18395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4FAEEE-00AC-34BD-D087-E180EC43F940}"/>
              </a:ext>
            </a:extLst>
          </p:cNvPr>
          <p:cNvSpPr txBox="1"/>
          <p:nvPr/>
        </p:nvSpPr>
        <p:spPr>
          <a:xfrm>
            <a:off x="4467498" y="5726823"/>
            <a:ext cx="5216433" cy="33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  <a:buSzPct val="150000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모두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결측치인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값들이 존재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이럴 경우에는 대체 불가능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따라서 제거해주기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126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7411" y="740995"/>
            <a:ext cx="2343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1. </a:t>
            </a:r>
            <a:r>
              <a:rPr lang="ko-KR" alt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결측치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ED3B73-8650-AC1E-B041-18F52AEAA2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155"/>
          <a:stretch/>
        </p:blipFill>
        <p:spPr>
          <a:xfrm>
            <a:off x="1287411" y="1448881"/>
            <a:ext cx="5740406" cy="44443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083DD5-E5DA-1B4F-D65C-26C5063F6CB1}"/>
              </a:ext>
            </a:extLst>
          </p:cNvPr>
          <p:cNvSpPr txBox="1"/>
          <p:nvPr/>
        </p:nvSpPr>
        <p:spPr>
          <a:xfrm>
            <a:off x="7027817" y="3227672"/>
            <a:ext cx="4685711" cy="88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연도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결측치를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모두 제거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 후 장르와 배급사가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결측치인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값을 모두 제거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해당 값을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df_clean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적용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767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7411" y="740995"/>
            <a:ext cx="2343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2.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중복치 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83DD5-E5DA-1B4F-D65C-26C5063F6CB1}"/>
              </a:ext>
            </a:extLst>
          </p:cNvPr>
          <p:cNvSpPr txBox="1"/>
          <p:nvPr/>
        </p:nvSpPr>
        <p:spPr>
          <a:xfrm>
            <a:off x="1288466" y="3786797"/>
            <a:ext cx="4685711" cy="33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중복치 없음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4F329B-F8BE-3276-5152-3FE1F6949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519"/>
          <a:stretch/>
        </p:blipFill>
        <p:spPr>
          <a:xfrm>
            <a:off x="1287411" y="2250069"/>
            <a:ext cx="4991469" cy="136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7412" y="740995"/>
            <a:ext cx="2343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3.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이상치 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83DD5-E5DA-1B4F-D65C-26C5063F6CB1}"/>
              </a:ext>
            </a:extLst>
          </p:cNvPr>
          <p:cNvSpPr txBox="1"/>
          <p:nvPr/>
        </p:nvSpPr>
        <p:spPr>
          <a:xfrm>
            <a:off x="6444343" y="1448881"/>
            <a:ext cx="4685711" cy="1163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이상치를 확인하기 위해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통계값을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확인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(describe)</a:t>
            </a: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하지만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통계값이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나오지 않음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나오지 않은 이유는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object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형태이므로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형태를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float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형태로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바꿔야함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80BDE1-23B8-8633-A58E-3B5A8CECD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38791"/>
          <a:stretch/>
        </p:blipFill>
        <p:spPr>
          <a:xfrm>
            <a:off x="1287412" y="1448881"/>
            <a:ext cx="5156931" cy="4817369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90F6079-6EFE-BD95-A9A3-CC09EC530E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5" t="17109" r="42947" b="24552"/>
          <a:stretch/>
        </p:blipFill>
        <p:spPr>
          <a:xfrm>
            <a:off x="6444343" y="2745044"/>
            <a:ext cx="4685711" cy="25020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F062D2-0BF8-FE73-FD6D-9EF9DB9701F2}"/>
              </a:ext>
            </a:extLst>
          </p:cNvPr>
          <p:cNvSpPr txBox="1"/>
          <p:nvPr/>
        </p:nvSpPr>
        <p:spPr>
          <a:xfrm>
            <a:off x="6538997" y="5379469"/>
            <a:ext cx="4685711" cy="88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바꾸기 위해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astype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사용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하지만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480K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라는 수가 있어서 변환이 불가능함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따라서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찾아서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바꿔주어야함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11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7412" y="740995"/>
            <a:ext cx="2343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3. </a:t>
            </a:r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이상치 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 rot="900000">
            <a:off x="5734296" y="-481705"/>
            <a:ext cx="723409" cy="723409"/>
          </a:xfrm>
          <a:prstGeom prst="rect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83DD5-E5DA-1B4F-D65C-26C5063F6CB1}"/>
              </a:ext>
            </a:extLst>
          </p:cNvPr>
          <p:cNvSpPr txBox="1"/>
          <p:nvPr/>
        </p:nvSpPr>
        <p:spPr>
          <a:xfrm>
            <a:off x="1287412" y="4430293"/>
            <a:ext cx="4685711" cy="1163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값을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찾아줌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찾은 후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에는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0.001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곱해줌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모두 제거해주기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 algn="just">
              <a:lnSpc>
                <a:spcPct val="150000"/>
              </a:lnSpc>
              <a:buClr>
                <a:schemeClr val="accent1"/>
              </a:buClr>
              <a:buSzPct val="150000"/>
              <a:buFontTx/>
              <a:buChar char="-"/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제거 후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float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변환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C83C41-5EEB-A76F-8DD2-50977191F1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59"/>
          <a:stretch/>
        </p:blipFill>
        <p:spPr>
          <a:xfrm>
            <a:off x="1287412" y="2052942"/>
            <a:ext cx="9787080" cy="21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Hexon-Tosc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6C6BA"/>
      </a:accent1>
      <a:accent2>
        <a:srgbClr val="3F434D"/>
      </a:accent2>
      <a:accent3>
        <a:srgbClr val="46C6BA"/>
      </a:accent3>
      <a:accent4>
        <a:srgbClr val="3F434D"/>
      </a:accent4>
      <a:accent5>
        <a:srgbClr val="46C6BA"/>
      </a:accent5>
      <a:accent6>
        <a:srgbClr val="3F434D"/>
      </a:accent6>
      <a:hlink>
        <a:srgbClr val="0563C1"/>
      </a:hlink>
      <a:folHlink>
        <a:srgbClr val="954F72"/>
      </a:folHlink>
    </a:clrScheme>
    <a:fontScheme name="Business">
      <a:majorFont>
        <a:latin typeface="Montserrat Semi Bo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858</Words>
  <Application>Microsoft Office PowerPoint</Application>
  <PresentationFormat>와이드스크린</PresentationFormat>
  <Paragraphs>128</Paragraphs>
  <Slides>24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Montserrat Semi Bold</vt:lpstr>
      <vt:lpstr>함초롬바탕</vt:lpstr>
      <vt:lpstr>Arial</vt:lpstr>
      <vt:lpstr>Calibri</vt:lpstr>
      <vt:lpstr>Lato</vt:lpstr>
      <vt:lpstr>Raleway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ilhamsyahvutra@outlook.com</dc:creator>
  <cp:lastModifiedBy>이 민엽</cp:lastModifiedBy>
  <cp:revision>54</cp:revision>
  <dcterms:created xsi:type="dcterms:W3CDTF">2018-05-05T03:43:01Z</dcterms:created>
  <dcterms:modified xsi:type="dcterms:W3CDTF">2023-03-13T06:13:27Z</dcterms:modified>
</cp:coreProperties>
</file>