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5" r:id="rId3"/>
    <p:sldId id="261" r:id="rId4"/>
    <p:sldId id="277" r:id="rId5"/>
    <p:sldId id="278" r:id="rId6"/>
    <p:sldId id="280" r:id="rId7"/>
    <p:sldId id="281" r:id="rId8"/>
    <p:sldId id="276" r:id="rId9"/>
    <p:sldId id="265" r:id="rId10"/>
    <p:sldId id="282" r:id="rId11"/>
    <p:sldId id="287" r:id="rId12"/>
    <p:sldId id="284" r:id="rId13"/>
    <p:sldId id="288" r:id="rId14"/>
    <p:sldId id="289" r:id="rId15"/>
    <p:sldId id="290" r:id="rId16"/>
    <p:sldId id="285" r:id="rId17"/>
    <p:sldId id="291" r:id="rId18"/>
    <p:sldId id="262" r:id="rId19"/>
    <p:sldId id="292" r:id="rId20"/>
    <p:sldId id="295" r:id="rId21"/>
    <p:sldId id="296" r:id="rId22"/>
    <p:sldId id="297" r:id="rId23"/>
    <p:sldId id="300" r:id="rId24"/>
    <p:sldId id="302" r:id="rId25"/>
    <p:sldId id="301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52485" autoAdjust="0"/>
  </p:normalViewPr>
  <p:slideViewPr>
    <p:cSldViewPr snapToGrid="0">
      <p:cViewPr varScale="1">
        <p:scale>
          <a:sx n="58" d="100"/>
          <a:sy n="58" d="100"/>
        </p:scale>
        <p:origin x="26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녹조</a:t>
            </a:r>
            <a:r>
              <a:rPr lang="ko-KR" altLang="en-US" dirty="0"/>
              <a:t> 예측 모델링을 주제로 발표할 </a:t>
            </a:r>
            <a:r>
              <a:rPr lang="en-US" altLang="ko-KR" dirty="0"/>
              <a:t>AI 18</a:t>
            </a:r>
            <a:r>
              <a:rPr lang="ko-KR" altLang="en-US" dirty="0"/>
              <a:t>기 이민엽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0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이 알고리즘 사용하여 유해 남조류와 유사한 거동을 가지는 미생물들을 분류했습니다</a:t>
            </a:r>
            <a:r>
              <a:rPr lang="en-US" altLang="ko-KR" dirty="0"/>
              <a:t>. </a:t>
            </a:r>
            <a:r>
              <a:rPr lang="ko-KR" altLang="en-US" dirty="0"/>
              <a:t>첫번째 그래프르 보시면 빨간색으로 그려진 것이 </a:t>
            </a:r>
            <a:r>
              <a:rPr lang="ko-KR" altLang="en-US" dirty="0" err="1"/>
              <a:t>마이크로시스틴의</a:t>
            </a:r>
            <a:r>
              <a:rPr lang="ko-KR" altLang="en-US" dirty="0"/>
              <a:t> 거동이고</a:t>
            </a:r>
            <a:r>
              <a:rPr lang="en-US" altLang="ko-KR" dirty="0"/>
              <a:t>, </a:t>
            </a:r>
            <a:r>
              <a:rPr lang="ko-KR" altLang="en-US" dirty="0"/>
              <a:t>뒤에 회색으로 보이는 것이 유사성 기준 상위 </a:t>
            </a:r>
            <a:r>
              <a:rPr lang="en-US" altLang="ko-KR" dirty="0"/>
              <a:t>5</a:t>
            </a:r>
            <a:r>
              <a:rPr lang="ko-KR" altLang="en-US" dirty="0"/>
              <a:t>개를 그렸습니다</a:t>
            </a:r>
            <a:r>
              <a:rPr lang="en-US" altLang="ko-KR" dirty="0"/>
              <a:t>. </a:t>
            </a:r>
            <a:r>
              <a:rPr lang="ko-KR" altLang="en-US" dirty="0"/>
              <a:t>보시면서 어</a:t>
            </a:r>
            <a:r>
              <a:rPr lang="en-US" altLang="ko-KR" dirty="0"/>
              <a:t>? </a:t>
            </a:r>
            <a:r>
              <a:rPr lang="ko-KR" altLang="en-US" dirty="0"/>
              <a:t>비슷하지 </a:t>
            </a:r>
            <a:r>
              <a:rPr lang="ko-KR" altLang="en-US" dirty="0" err="1"/>
              <a:t>않은거</a:t>
            </a:r>
            <a:r>
              <a:rPr lang="ko-KR" altLang="en-US" dirty="0"/>
              <a:t> 같은데</a:t>
            </a:r>
            <a:r>
              <a:rPr lang="en-US" altLang="ko-KR" dirty="0"/>
              <a:t>? </a:t>
            </a:r>
            <a:r>
              <a:rPr lang="ko-KR" altLang="en-US" dirty="0"/>
              <a:t>라고 생각하실 수도 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데이터의 행은 </a:t>
            </a:r>
            <a:r>
              <a:rPr lang="en-US" altLang="ko-KR" dirty="0"/>
              <a:t>475</a:t>
            </a:r>
            <a:r>
              <a:rPr lang="ko-KR" altLang="en-US" dirty="0"/>
              <a:t>개로</a:t>
            </a:r>
            <a:r>
              <a:rPr lang="en-US" altLang="ko-KR" dirty="0"/>
              <a:t>, </a:t>
            </a:r>
            <a:r>
              <a:rPr lang="ko-KR" altLang="en-US" dirty="0"/>
              <a:t>현재는 </a:t>
            </a:r>
            <a:r>
              <a:rPr lang="en-US" altLang="ko-KR" dirty="0"/>
              <a:t>150</a:t>
            </a:r>
            <a:r>
              <a:rPr lang="ko-KR" altLang="en-US" dirty="0"/>
              <a:t>개부터 </a:t>
            </a:r>
            <a:r>
              <a:rPr lang="en-US" altLang="ko-KR" dirty="0"/>
              <a:t>450</a:t>
            </a:r>
            <a:r>
              <a:rPr lang="ko-KR" altLang="en-US" dirty="0" err="1"/>
              <a:t>개까지만</a:t>
            </a:r>
            <a:r>
              <a:rPr lang="ko-KR" altLang="en-US" dirty="0"/>
              <a:t> 그렸습니다</a:t>
            </a:r>
            <a:r>
              <a:rPr lang="en-US" altLang="ko-KR" dirty="0"/>
              <a:t>. </a:t>
            </a:r>
            <a:r>
              <a:rPr lang="ko-KR" altLang="en-US" dirty="0"/>
              <a:t>이 범위 외에서도 유사한 거동을 보일 수 있는 점을 참고해주시면 </a:t>
            </a:r>
            <a:r>
              <a:rPr lang="ko-KR" altLang="en-US" dirty="0" err="1"/>
              <a:t>좋을거</a:t>
            </a:r>
            <a:r>
              <a:rPr lang="ko-KR" altLang="en-US" dirty="0"/>
              <a:t> 같아요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 그래프는 마이크로 </a:t>
            </a:r>
            <a:r>
              <a:rPr lang="ko-KR" altLang="en-US" dirty="0" err="1"/>
              <a:t>시스틴과</a:t>
            </a:r>
            <a:r>
              <a:rPr lang="ko-KR" altLang="en-US" dirty="0"/>
              <a:t> 각 미생물 사이의 거리입니다</a:t>
            </a:r>
            <a:r>
              <a:rPr lang="en-US" altLang="ko-KR" dirty="0"/>
              <a:t>. </a:t>
            </a:r>
            <a:r>
              <a:rPr lang="ko-KR" altLang="en-US" dirty="0"/>
              <a:t>두 그래프 사이의 거리가 가까울 수록 유사하다고 해석할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보이시는 </a:t>
            </a:r>
            <a:r>
              <a:rPr lang="en-US" altLang="ko-KR" dirty="0"/>
              <a:t>5</a:t>
            </a:r>
            <a:r>
              <a:rPr lang="ko-KR" altLang="en-US" dirty="0"/>
              <a:t>개의 미생물이 가장 유사하다고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2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미생물과 수질 데이터를 이용하여 분석을 진행했습니다</a:t>
            </a:r>
            <a:r>
              <a:rPr lang="en-US" altLang="ko-KR" dirty="0"/>
              <a:t>. K</a:t>
            </a:r>
            <a:r>
              <a:rPr lang="ko-KR" altLang="en-US" dirty="0"/>
              <a:t>가 </a:t>
            </a:r>
            <a:r>
              <a:rPr lang="en-US" altLang="ko-KR" dirty="0"/>
              <a:t>45</a:t>
            </a:r>
            <a:r>
              <a:rPr lang="ko-KR" altLang="en-US" dirty="0"/>
              <a:t>라는 의미는 상위 </a:t>
            </a:r>
            <a:r>
              <a:rPr lang="en-US" altLang="ko-KR" dirty="0"/>
              <a:t>45</a:t>
            </a:r>
            <a:r>
              <a:rPr lang="ko-KR" altLang="en-US" dirty="0"/>
              <a:t>개의 미생물을 이용했다는 의미이고</a:t>
            </a:r>
            <a:r>
              <a:rPr lang="en-US" altLang="ko-KR" dirty="0"/>
              <a:t>, </a:t>
            </a:r>
            <a:r>
              <a:rPr lang="ko-KR" altLang="en-US" dirty="0"/>
              <a:t>왼쪽 그래프는 </a:t>
            </a:r>
            <a:r>
              <a:rPr lang="en-US" altLang="ko-KR" dirty="0"/>
              <a:t>K</a:t>
            </a:r>
            <a:r>
              <a:rPr lang="ko-KR" altLang="en-US" dirty="0"/>
              <a:t>의 값에 따라 변하는 </a:t>
            </a:r>
            <a:r>
              <a:rPr lang="en-US" altLang="ko-KR" dirty="0"/>
              <a:t>R2 score</a:t>
            </a:r>
            <a:r>
              <a:rPr lang="ko-KR" altLang="en-US" dirty="0"/>
              <a:t>를 시각화한 그래프입니다</a:t>
            </a:r>
            <a:r>
              <a:rPr lang="en-US" altLang="ko-KR" dirty="0"/>
              <a:t>. </a:t>
            </a:r>
            <a:r>
              <a:rPr lang="ko-KR" altLang="en-US" dirty="0"/>
              <a:t>파란색은 트레인 데이터고</a:t>
            </a:r>
            <a:r>
              <a:rPr lang="en-US" altLang="ko-KR" dirty="0"/>
              <a:t>, </a:t>
            </a:r>
            <a:r>
              <a:rPr lang="ko-KR" altLang="en-US" dirty="0"/>
              <a:t>주황색은 </a:t>
            </a:r>
            <a:r>
              <a:rPr lang="ko-KR" altLang="en-US" dirty="0" err="1"/>
              <a:t>벨리데이션</a:t>
            </a:r>
            <a:r>
              <a:rPr lang="ko-KR" altLang="en-US" dirty="0"/>
              <a:t> 데이터 입니다</a:t>
            </a:r>
            <a:r>
              <a:rPr lang="en-US" altLang="ko-KR" dirty="0"/>
              <a:t>. R2 </a:t>
            </a:r>
            <a:r>
              <a:rPr lang="en-US" altLang="ko-KR" dirty="0" err="1"/>
              <a:t>socre</a:t>
            </a:r>
            <a:r>
              <a:rPr lang="ko-KR" altLang="en-US" dirty="0"/>
              <a:t>은 </a:t>
            </a:r>
            <a:r>
              <a:rPr lang="ko-KR" altLang="en-US" dirty="0" err="1"/>
              <a:t>벨리데이션</a:t>
            </a:r>
            <a:r>
              <a:rPr lang="ko-KR" altLang="en-US" dirty="0"/>
              <a:t> 기준 </a:t>
            </a:r>
            <a:r>
              <a:rPr lang="en-US" altLang="ko-KR" dirty="0"/>
              <a:t>0.1</a:t>
            </a:r>
            <a:r>
              <a:rPr lang="ko-KR" altLang="en-US" dirty="0"/>
              <a:t>로 매우 낮게 나왔습니다</a:t>
            </a:r>
            <a:r>
              <a:rPr lang="en-US" altLang="ko-KR" dirty="0"/>
              <a:t>. </a:t>
            </a:r>
            <a:r>
              <a:rPr lang="ko-KR" altLang="en-US" dirty="0"/>
              <a:t>또한 순열 중요도를 확인했을 때 비슷한 거동을 보인다고 분석한 미생물들 중 두개만 상위 </a:t>
            </a:r>
            <a:r>
              <a:rPr lang="en-US" altLang="ko-KR" dirty="0"/>
              <a:t>10</a:t>
            </a:r>
            <a:r>
              <a:rPr lang="ko-KR" altLang="en-US" dirty="0"/>
              <a:t>개 안에 포함되었습니다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28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ko-KR" altLang="en-US" dirty="0" err="1"/>
              <a:t>수다나베나에</a:t>
            </a:r>
            <a:r>
              <a:rPr lang="ko-KR" altLang="en-US" dirty="0"/>
              <a:t> 대해 동일하게 진행했습니다</a:t>
            </a:r>
            <a:r>
              <a:rPr lang="en-US" altLang="ko-KR" dirty="0"/>
              <a:t>. </a:t>
            </a:r>
            <a:r>
              <a:rPr lang="ko-KR" altLang="en-US" dirty="0"/>
              <a:t>두 그래프 역시 마이크로 </a:t>
            </a:r>
            <a:r>
              <a:rPr lang="ko-KR" altLang="en-US" dirty="0" err="1"/>
              <a:t>시스틴과</a:t>
            </a:r>
            <a:r>
              <a:rPr lang="ko-KR" altLang="en-US" dirty="0"/>
              <a:t> 동일한 의미를 가지고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0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수나다베나의</a:t>
            </a:r>
            <a:r>
              <a:rPr lang="ko-KR" altLang="en-US" dirty="0"/>
              <a:t> 경우 </a:t>
            </a:r>
            <a:r>
              <a:rPr lang="ko-KR" altLang="en-US" dirty="0" err="1"/>
              <a:t>벨리데이션</a:t>
            </a:r>
            <a:r>
              <a:rPr lang="ko-KR" altLang="en-US" dirty="0"/>
              <a:t> 기준 </a:t>
            </a:r>
            <a:r>
              <a:rPr lang="en-US" altLang="ko-KR" dirty="0"/>
              <a:t>R2 score</a:t>
            </a:r>
            <a:r>
              <a:rPr lang="ko-KR" altLang="en-US" dirty="0"/>
              <a:t>이 </a:t>
            </a:r>
            <a:r>
              <a:rPr lang="en-US" altLang="ko-KR" dirty="0"/>
              <a:t>0.23</a:t>
            </a:r>
            <a:r>
              <a:rPr lang="ko-KR" altLang="en-US" dirty="0"/>
              <a:t>이 측정되었습니다</a:t>
            </a:r>
            <a:r>
              <a:rPr lang="en-US" altLang="ko-KR" dirty="0"/>
              <a:t>. </a:t>
            </a:r>
            <a:r>
              <a:rPr lang="ko-KR" altLang="en-US" dirty="0"/>
              <a:t>또한 비슷한 거동을 지닌다고 분석된 상위 </a:t>
            </a:r>
            <a:r>
              <a:rPr lang="en-US" altLang="ko-KR" dirty="0"/>
              <a:t>5</a:t>
            </a:r>
            <a:r>
              <a:rPr lang="ko-KR" altLang="en-US" dirty="0"/>
              <a:t>개의 미생물들 중 어떤 것도 순열 중요도에 포함되지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16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오실라토이얼</a:t>
            </a:r>
            <a:r>
              <a:rPr lang="en-US" altLang="ko-KR" dirty="0"/>
              <a:t> </a:t>
            </a:r>
            <a:r>
              <a:rPr lang="ko-KR" altLang="en-US" dirty="0"/>
              <a:t>역시 동일한 의미의 그래프입니다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4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오실라토이얼의</a:t>
            </a:r>
            <a:r>
              <a:rPr lang="ko-KR" altLang="en-US" dirty="0"/>
              <a:t> </a:t>
            </a:r>
            <a:r>
              <a:rPr lang="en-US" altLang="ko-KR" dirty="0"/>
              <a:t>R2 score</a:t>
            </a:r>
            <a:r>
              <a:rPr lang="ko-KR" altLang="en-US" dirty="0"/>
              <a:t>은 </a:t>
            </a:r>
            <a:r>
              <a:rPr lang="ko-KR" altLang="en-US" dirty="0" err="1"/>
              <a:t>벨리데이션</a:t>
            </a:r>
            <a:r>
              <a:rPr lang="ko-KR" altLang="en-US" dirty="0"/>
              <a:t> 기준 </a:t>
            </a:r>
            <a:r>
              <a:rPr lang="en-US" altLang="ko-KR" dirty="0"/>
              <a:t>0.12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 역시 매우 낮은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심지어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최적화 했음에도 과적합이 발생한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그래프를 보시면 비슷한 거동을 가진 상위 </a:t>
            </a:r>
            <a:r>
              <a:rPr lang="en-US" altLang="ko-KR" dirty="0"/>
              <a:t>5</a:t>
            </a:r>
            <a:r>
              <a:rPr lang="ko-KR" altLang="en-US" dirty="0"/>
              <a:t>개 미생물들 모두 순열 중요도상위 </a:t>
            </a:r>
            <a:r>
              <a:rPr lang="en-US" altLang="ko-KR" dirty="0"/>
              <a:t>10</a:t>
            </a:r>
            <a:r>
              <a:rPr lang="ko-KR" altLang="en-US" dirty="0"/>
              <a:t>개에 포함되지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아파니조메논</a:t>
            </a:r>
            <a:r>
              <a:rPr lang="ko-KR" altLang="en-US" dirty="0"/>
              <a:t> 역시 동일한 의미의 그래프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7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아파니조메논의</a:t>
            </a:r>
            <a:r>
              <a:rPr lang="ko-KR" altLang="en-US" dirty="0"/>
              <a:t> </a:t>
            </a:r>
            <a:r>
              <a:rPr lang="en-US" altLang="ko-KR" dirty="0"/>
              <a:t>R2 score</a:t>
            </a:r>
            <a:r>
              <a:rPr lang="ko-KR" altLang="en-US" dirty="0"/>
              <a:t>은 </a:t>
            </a:r>
            <a:r>
              <a:rPr lang="en-US" altLang="ko-KR" dirty="0"/>
              <a:t>0.01</a:t>
            </a:r>
            <a:r>
              <a:rPr lang="ko-KR" altLang="en-US" dirty="0"/>
              <a:t>로 매우 낮았습니다</a:t>
            </a:r>
            <a:r>
              <a:rPr lang="en-US" altLang="ko-KR" dirty="0"/>
              <a:t>. </a:t>
            </a:r>
            <a:r>
              <a:rPr lang="ko-KR" altLang="en-US" dirty="0"/>
              <a:t>또한 순열중요도 역시 상위 </a:t>
            </a:r>
            <a:r>
              <a:rPr lang="en-US" altLang="ko-KR" dirty="0"/>
              <a:t>2</a:t>
            </a:r>
            <a:r>
              <a:rPr lang="ko-KR" altLang="en-US" dirty="0"/>
              <a:t>개만 의미가 있었으며</a:t>
            </a:r>
            <a:r>
              <a:rPr lang="en-US" altLang="ko-KR" dirty="0"/>
              <a:t>, </a:t>
            </a:r>
            <a:r>
              <a:rPr lang="ko-KR" altLang="en-US" dirty="0"/>
              <a:t>비슷한 거동을 가진 </a:t>
            </a:r>
            <a:r>
              <a:rPr lang="en-US" altLang="ko-KR" dirty="0"/>
              <a:t>5</a:t>
            </a:r>
            <a:r>
              <a:rPr lang="ko-KR" altLang="en-US" dirty="0"/>
              <a:t>개의 미생물들은 상위 </a:t>
            </a:r>
            <a:r>
              <a:rPr lang="en-US" altLang="ko-KR" dirty="0"/>
              <a:t>10</a:t>
            </a:r>
            <a:r>
              <a:rPr lang="ko-KR" altLang="en-US" dirty="0"/>
              <a:t>개의 순열중요도에 포함되지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4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 set</a:t>
            </a:r>
            <a:r>
              <a:rPr lang="ko-KR" altLang="en-US" dirty="0"/>
              <a:t>에 대한 </a:t>
            </a:r>
            <a:r>
              <a:rPr lang="en-US" altLang="ko-KR" dirty="0"/>
              <a:t>R2 score</a:t>
            </a:r>
            <a:r>
              <a:rPr lang="ko-KR" altLang="en-US" dirty="0"/>
              <a:t>은 의미가 없다고 판단되어 진행하지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en-US" altLang="ko-KR" dirty="0"/>
              <a:t>R2 score</a:t>
            </a:r>
            <a:r>
              <a:rPr lang="ko-KR" altLang="en-US" dirty="0"/>
              <a:t>이 낮게 나왔을까요</a:t>
            </a:r>
            <a:r>
              <a:rPr lang="en-US" altLang="ko-KR" dirty="0"/>
              <a:t>? </a:t>
            </a:r>
            <a:r>
              <a:rPr lang="ko-KR" altLang="en-US" dirty="0"/>
              <a:t>우선 미생물의 커뮤니티는 단순히 증감으로 확인할 수 없습니다</a:t>
            </a:r>
            <a:r>
              <a:rPr lang="en-US" altLang="ko-KR" dirty="0"/>
              <a:t>. </a:t>
            </a:r>
            <a:r>
              <a:rPr lang="ko-KR" altLang="en-US" dirty="0"/>
              <a:t>미생물의 커뮤니티는 굉장히 복잡하고 상호 관계적이며</a:t>
            </a:r>
            <a:r>
              <a:rPr lang="en-US" altLang="ko-KR" dirty="0"/>
              <a:t>, </a:t>
            </a:r>
            <a:r>
              <a:rPr lang="ko-KR" altLang="en-US" dirty="0"/>
              <a:t>단순히 연관이 되어있다 로 끝나지 않고 포식 및 기생 공생 등 다양한 관계가 존재합니다</a:t>
            </a:r>
            <a:r>
              <a:rPr lang="en-US" altLang="ko-KR" dirty="0"/>
              <a:t>. </a:t>
            </a:r>
            <a:r>
              <a:rPr lang="ko-KR" altLang="en-US" dirty="0"/>
              <a:t>그렇기 때문에 증감 분석 만으로 미생물 </a:t>
            </a:r>
            <a:r>
              <a:rPr lang="ko-KR" altLang="en-US" dirty="0" err="1"/>
              <a:t>커뮤티니를</a:t>
            </a:r>
            <a:r>
              <a:rPr lang="ko-KR" altLang="en-US" dirty="0"/>
              <a:t> 분석하기에는 한계가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두번째로 환경 자료 특성상 정확도가 떨어집니다</a:t>
            </a:r>
            <a:r>
              <a:rPr lang="en-US" altLang="ko-KR" dirty="0"/>
              <a:t>. </a:t>
            </a:r>
            <a:r>
              <a:rPr lang="ko-KR" altLang="en-US" dirty="0"/>
              <a:t>미생물을 측정하기 위해서는 현미경을 이용하여 직접 </a:t>
            </a:r>
            <a:r>
              <a:rPr lang="ko-KR" altLang="en-US" dirty="0" err="1"/>
              <a:t>카운팅을</a:t>
            </a:r>
            <a:r>
              <a:rPr lang="ko-KR" altLang="en-US" dirty="0"/>
              <a:t> 하거나</a:t>
            </a:r>
            <a:r>
              <a:rPr lang="en-US" altLang="ko-KR" dirty="0"/>
              <a:t>, </a:t>
            </a:r>
            <a:r>
              <a:rPr lang="ko-KR" altLang="en-US" dirty="0"/>
              <a:t>프로그램을 이용하여 </a:t>
            </a:r>
            <a:r>
              <a:rPr lang="ko-KR" altLang="en-US" dirty="0" err="1"/>
              <a:t>카운팅을</a:t>
            </a:r>
            <a:r>
              <a:rPr lang="ko-KR" altLang="en-US" dirty="0"/>
              <a:t> 진행합니다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넓은 범위의 환경 분석은 어렵고</a:t>
            </a:r>
            <a:r>
              <a:rPr lang="en-US" altLang="ko-KR" dirty="0"/>
              <a:t>, </a:t>
            </a:r>
            <a:r>
              <a:rPr lang="ko-KR" altLang="en-US" dirty="0"/>
              <a:t>모집단에 대한 추론이 어렵습니다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이번 모델의 </a:t>
            </a:r>
            <a:r>
              <a:rPr lang="en-US" altLang="ko-KR" dirty="0"/>
              <a:t>R2 Score</a:t>
            </a:r>
            <a:r>
              <a:rPr lang="ko-KR" altLang="en-US" dirty="0"/>
              <a:t>이 낮게 나왔다고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가설에서는 다이나믹 타임 </a:t>
            </a:r>
            <a:r>
              <a:rPr lang="ko-KR" altLang="en-US" dirty="0" err="1"/>
              <a:t>워핑을</a:t>
            </a:r>
            <a:r>
              <a:rPr lang="ko-KR" altLang="en-US" dirty="0"/>
              <a:t> 이용한 미생물 거동 분석을 진행했고</a:t>
            </a:r>
            <a:r>
              <a:rPr lang="en-US" altLang="ko-KR" dirty="0"/>
              <a:t>, </a:t>
            </a:r>
            <a:r>
              <a:rPr lang="ko-KR" altLang="en-US" dirty="0"/>
              <a:t>비슷한 거동의 미생물끼리 클러스터링을 진행했습니다</a:t>
            </a:r>
            <a:r>
              <a:rPr lang="en-US" altLang="ko-KR" dirty="0"/>
              <a:t>. </a:t>
            </a:r>
            <a:r>
              <a:rPr lang="ko-KR" altLang="en-US" dirty="0"/>
              <a:t>물론 비지도학습의 클러스터링과는 다르지만</a:t>
            </a:r>
            <a:r>
              <a:rPr lang="en-US" altLang="ko-KR" dirty="0"/>
              <a:t>, </a:t>
            </a:r>
            <a:r>
              <a:rPr lang="ko-KR" altLang="en-US" dirty="0"/>
              <a:t>대략적인 집단을 파악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결과적으로 제가 세운 가설이 잘못됐을 수도</a:t>
            </a:r>
            <a:r>
              <a:rPr lang="en-US" altLang="ko-KR" dirty="0"/>
              <a:t>, </a:t>
            </a:r>
            <a:r>
              <a:rPr lang="ko-KR" altLang="en-US" dirty="0"/>
              <a:t>혹은 더 전문적인 커뮤니티 분석이 필요하다고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가설로는 미생물이 거주하는 수질에 대한 지표를 통해 </a:t>
            </a:r>
            <a:r>
              <a:rPr lang="ko-KR" altLang="en-US" dirty="0" err="1"/>
              <a:t>녹조</a:t>
            </a:r>
            <a:r>
              <a:rPr lang="ko-KR" altLang="en-US" dirty="0"/>
              <a:t> 현상 정도 예측을 진행해보았습니다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제가 말씀드릴 주제는 </a:t>
            </a:r>
            <a:r>
              <a:rPr lang="ko-KR" altLang="en-US" dirty="0" err="1"/>
              <a:t>녹조</a:t>
            </a:r>
            <a:r>
              <a:rPr lang="ko-KR" altLang="en-US" dirty="0"/>
              <a:t> 현상에 대한 예측입니다</a:t>
            </a:r>
            <a:r>
              <a:rPr lang="en-US" altLang="ko-KR" dirty="0"/>
              <a:t>. </a:t>
            </a:r>
            <a:r>
              <a:rPr lang="ko-KR" altLang="en-US" dirty="0" err="1"/>
              <a:t>녹조</a:t>
            </a:r>
            <a:r>
              <a:rPr lang="ko-KR" altLang="en-US" dirty="0"/>
              <a:t> 현상의 원인으로는 첫번째 오염물질이 유입입니다</a:t>
            </a:r>
            <a:r>
              <a:rPr lang="en-US" altLang="ko-KR" dirty="0"/>
              <a:t>. </a:t>
            </a:r>
            <a:r>
              <a:rPr lang="ko-KR" altLang="en-US" dirty="0"/>
              <a:t>오염물질이 유입되면 수중 질소와 인의 농도가 높아져 조류가 생장하기 좋은 환경으로 변합니다</a:t>
            </a:r>
            <a:r>
              <a:rPr lang="en-US" altLang="ko-KR" dirty="0"/>
              <a:t>. </a:t>
            </a:r>
            <a:r>
              <a:rPr lang="ko-KR" altLang="en-US" dirty="0"/>
              <a:t>두번째 원인으로는 수온의 상승입니다</a:t>
            </a:r>
            <a:r>
              <a:rPr lang="en-US" altLang="ko-KR" dirty="0"/>
              <a:t>. </a:t>
            </a:r>
            <a:r>
              <a:rPr lang="ko-KR" altLang="en-US" dirty="0"/>
              <a:t>모두 아시겠지만</a:t>
            </a:r>
            <a:r>
              <a:rPr lang="en-US" altLang="ko-KR" dirty="0"/>
              <a:t>, </a:t>
            </a:r>
            <a:r>
              <a:rPr lang="ko-KR" altLang="en-US" dirty="0"/>
              <a:t>추운 환경보다는 더운 환경에서 대부분의 생명체가 활성화하게 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녹조</a:t>
            </a:r>
            <a:r>
              <a:rPr lang="ko-KR" altLang="en-US" dirty="0"/>
              <a:t> 역시 수온이 증가하면 더 높은 활성도를 보입니다</a:t>
            </a:r>
            <a:r>
              <a:rPr lang="en-US" altLang="ko-KR" dirty="0"/>
              <a:t>. </a:t>
            </a:r>
            <a:r>
              <a:rPr lang="ko-KR" altLang="en-US" dirty="0"/>
              <a:t>다른 조건으로는</a:t>
            </a:r>
            <a:r>
              <a:rPr lang="en-US" altLang="ko-KR" dirty="0"/>
              <a:t> </a:t>
            </a:r>
            <a:r>
              <a:rPr lang="ko-KR" altLang="en-US" dirty="0"/>
              <a:t>일사량이 증가하고</a:t>
            </a:r>
            <a:r>
              <a:rPr lang="en-US" altLang="ko-KR" dirty="0"/>
              <a:t>, </a:t>
            </a:r>
            <a:r>
              <a:rPr lang="ko-KR" altLang="en-US" dirty="0"/>
              <a:t>물순환이 정체될 때 </a:t>
            </a:r>
            <a:r>
              <a:rPr lang="ko-KR" altLang="en-US" dirty="0" err="1"/>
              <a:t>녹조</a:t>
            </a:r>
            <a:r>
              <a:rPr lang="ko-KR" altLang="en-US" dirty="0"/>
              <a:t> 현상이 일어나게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ko-KR" altLang="en-US" dirty="0" err="1"/>
              <a:t>녹조</a:t>
            </a:r>
            <a:r>
              <a:rPr lang="ko-KR" altLang="en-US" dirty="0"/>
              <a:t> 현상은 어떤 문제를 일으킬까요</a:t>
            </a:r>
            <a:r>
              <a:rPr lang="en-US" altLang="ko-KR" dirty="0"/>
              <a:t>? </a:t>
            </a:r>
            <a:r>
              <a:rPr lang="ko-KR" altLang="en-US" dirty="0" err="1"/>
              <a:t>녹조가</a:t>
            </a:r>
            <a:r>
              <a:rPr lang="ko-KR" altLang="en-US" dirty="0"/>
              <a:t> 표면에 가득 </a:t>
            </a:r>
            <a:r>
              <a:rPr lang="ko-KR" altLang="en-US" dirty="0" err="1"/>
              <a:t>차게되면</a:t>
            </a:r>
            <a:r>
              <a:rPr lang="ko-KR" altLang="en-US" dirty="0"/>
              <a:t> 광합성을 하기 위해 햇빛을 사용하게 되고</a:t>
            </a:r>
            <a:r>
              <a:rPr lang="en-US" altLang="ko-KR" dirty="0"/>
              <a:t>, </a:t>
            </a:r>
            <a:r>
              <a:rPr lang="ko-KR" altLang="en-US" dirty="0"/>
              <a:t>자연스럽게 수중에 일사량이 감소하게 됩니다</a:t>
            </a:r>
            <a:r>
              <a:rPr lang="en-US" altLang="ko-KR" dirty="0"/>
              <a:t>. </a:t>
            </a:r>
            <a:r>
              <a:rPr lang="ko-KR" altLang="en-US" dirty="0"/>
              <a:t>물 속에 있는 광합성 식물들은 광합성을 하지 못해 산소를 </a:t>
            </a:r>
            <a:r>
              <a:rPr lang="ko-KR" altLang="en-US" dirty="0" err="1"/>
              <a:t>소비하게됩니다</a:t>
            </a:r>
            <a:r>
              <a:rPr lang="en-US" altLang="ko-KR" dirty="0"/>
              <a:t>. </a:t>
            </a:r>
            <a:r>
              <a:rPr lang="ko-KR" altLang="en-US" dirty="0"/>
              <a:t>이에 따라 수중 산소량이 감소하게 되고</a:t>
            </a:r>
            <a:r>
              <a:rPr lang="en-US" altLang="ko-KR" dirty="0"/>
              <a:t>, </a:t>
            </a:r>
            <a:r>
              <a:rPr lang="ko-KR" altLang="en-US" dirty="0"/>
              <a:t>산소로 호흡하는 어류나 기타 동물들은 산소 결핍을 겪게 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녹조</a:t>
            </a:r>
            <a:r>
              <a:rPr lang="ko-KR" altLang="en-US" dirty="0"/>
              <a:t> 현상이 심화되면 동식물의 시체가 부패하고</a:t>
            </a:r>
            <a:r>
              <a:rPr lang="en-US" altLang="ko-KR" dirty="0"/>
              <a:t>, </a:t>
            </a:r>
            <a:r>
              <a:rPr lang="ko-KR" altLang="en-US" dirty="0"/>
              <a:t>부패하는 과정에서 많은 미생물과 세균이 산소를 이용하여 분해하기 때문에 악순환의 반복이 일어납니다</a:t>
            </a:r>
            <a:r>
              <a:rPr lang="en-US" altLang="ko-KR" dirty="0"/>
              <a:t>. </a:t>
            </a:r>
            <a:r>
              <a:rPr lang="ko-KR" altLang="en-US" dirty="0"/>
              <a:t>결과적으로 </a:t>
            </a:r>
            <a:r>
              <a:rPr lang="ko-KR" altLang="en-US" dirty="0" err="1"/>
              <a:t>녹조</a:t>
            </a:r>
            <a:r>
              <a:rPr lang="ko-KR" altLang="en-US" dirty="0"/>
              <a:t> 현상은 수생태계에 지대한 악영향을 미치게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많은 연구에서 주로 이야기하는 유해 남조류는 </a:t>
            </a:r>
            <a:r>
              <a:rPr lang="ko-KR" altLang="en-US" dirty="0" err="1"/>
              <a:t>마이크로시스틴</a:t>
            </a:r>
            <a:r>
              <a:rPr lang="en-US" altLang="ko-KR" dirty="0"/>
              <a:t>, </a:t>
            </a:r>
            <a:r>
              <a:rPr lang="ko-KR" altLang="en-US" dirty="0" err="1"/>
              <a:t>수다나베나</a:t>
            </a:r>
            <a:r>
              <a:rPr lang="en-US" altLang="ko-KR" dirty="0"/>
              <a:t>, </a:t>
            </a:r>
            <a:r>
              <a:rPr lang="ko-KR" altLang="en-US" dirty="0" err="1"/>
              <a:t>오실라토이얼</a:t>
            </a:r>
            <a:r>
              <a:rPr lang="en-US" altLang="ko-KR" dirty="0"/>
              <a:t>, </a:t>
            </a:r>
            <a:r>
              <a:rPr lang="ko-KR" altLang="en-US" dirty="0" err="1"/>
              <a:t>아파니조메논을</a:t>
            </a:r>
            <a:r>
              <a:rPr lang="ko-KR" altLang="en-US" dirty="0"/>
              <a:t> 유해 남조류로 분류합니다</a:t>
            </a:r>
            <a:r>
              <a:rPr lang="en-US" altLang="ko-KR" dirty="0"/>
              <a:t>. </a:t>
            </a:r>
            <a:r>
              <a:rPr lang="ko-KR" altLang="en-US" dirty="0"/>
              <a:t>저는 이번 프로젝트에서 이 네 종류의 유해 남조류를 이용했습니다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8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처음에 말씀드린 네 종류의 유해 남조류로 클러스터링을 진행했습니다</a:t>
            </a:r>
            <a:r>
              <a:rPr lang="en-US" altLang="ko-KR" dirty="0"/>
              <a:t>. 4</a:t>
            </a:r>
            <a:r>
              <a:rPr lang="ko-KR" altLang="en-US" dirty="0"/>
              <a:t>차원 데이터에 대해 </a:t>
            </a:r>
            <a:r>
              <a:rPr lang="en-US" altLang="ko-KR" dirty="0"/>
              <a:t>PCA</a:t>
            </a:r>
            <a:r>
              <a:rPr lang="ko-KR" altLang="en-US" dirty="0"/>
              <a:t>를 사용했고</a:t>
            </a:r>
            <a:r>
              <a:rPr lang="en-US" altLang="ko-KR" dirty="0"/>
              <a:t>, 2</a:t>
            </a:r>
            <a:r>
              <a:rPr lang="ko-KR" altLang="en-US" dirty="0"/>
              <a:t>차원으로 </a:t>
            </a:r>
            <a:r>
              <a:rPr lang="ko-KR" altLang="en-US" dirty="0" err="1"/>
              <a:t>시각화했습니다</a:t>
            </a:r>
            <a:r>
              <a:rPr lang="en-US" altLang="ko-KR" dirty="0"/>
              <a:t>. </a:t>
            </a:r>
            <a:r>
              <a:rPr lang="ko-KR" altLang="en-US" dirty="0"/>
              <a:t>오른쪽 그래프는 주성분에 따른 분산을 나타내었고</a:t>
            </a:r>
            <a:r>
              <a:rPr lang="en-US" altLang="ko-KR" dirty="0"/>
              <a:t>, PC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개 사용하는 것은 정보를 잘 담고 있다고 말할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클러스터를 </a:t>
            </a:r>
            <a:r>
              <a:rPr lang="en-US" altLang="ko-KR" dirty="0"/>
              <a:t>4</a:t>
            </a:r>
            <a:r>
              <a:rPr lang="ko-KR" altLang="en-US" dirty="0"/>
              <a:t>개로 분류했습니다</a:t>
            </a:r>
            <a:r>
              <a:rPr lang="en-US" altLang="ko-KR" dirty="0"/>
              <a:t>. </a:t>
            </a:r>
            <a:r>
              <a:rPr lang="ko-KR" altLang="en-US" dirty="0"/>
              <a:t>분류 기준은 </a:t>
            </a:r>
            <a:r>
              <a:rPr lang="ko-KR" altLang="en-US" dirty="0" err="1"/>
              <a:t>엘보우</a:t>
            </a:r>
            <a:r>
              <a:rPr lang="ko-KR" altLang="en-US" dirty="0"/>
              <a:t> 메소드를 사용했습니다</a:t>
            </a:r>
            <a:r>
              <a:rPr lang="en-US" altLang="ko-KR" dirty="0"/>
              <a:t>. </a:t>
            </a:r>
            <a:r>
              <a:rPr lang="ko-KR" altLang="en-US" dirty="0"/>
              <a:t>결과는 왼쪽 그래프와 같습니다</a:t>
            </a:r>
            <a:r>
              <a:rPr lang="en-US" altLang="ko-KR" dirty="0"/>
              <a:t>. </a:t>
            </a:r>
            <a:r>
              <a:rPr lang="ko-KR" altLang="en-US" dirty="0"/>
              <a:t>왼쪽 그래프를 보시면 노란색 점을 확인할 수 </a:t>
            </a:r>
            <a:r>
              <a:rPr lang="ko-KR" altLang="en-US" dirty="0" err="1"/>
              <a:t>있으신대요</a:t>
            </a:r>
            <a:r>
              <a:rPr lang="en-US" altLang="ko-KR" dirty="0"/>
              <a:t>, </a:t>
            </a:r>
            <a:r>
              <a:rPr lang="ko-KR" altLang="en-US" dirty="0"/>
              <a:t>저 점은 데이터가 </a:t>
            </a:r>
            <a:r>
              <a:rPr lang="en-US" altLang="ko-KR" dirty="0"/>
              <a:t>1</a:t>
            </a:r>
            <a:r>
              <a:rPr lang="ko-KR" altLang="en-US" dirty="0"/>
              <a:t>개이므로 분류 모델링에 오차를 만들 수 있다고 판단하여 제거했습니다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3</a:t>
            </a:r>
            <a:r>
              <a:rPr lang="ko-KR" altLang="en-US" dirty="0"/>
              <a:t>종류의 클러스터를 가지고 분류 분석을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1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보실 그래프는 각 유해 </a:t>
            </a:r>
            <a:r>
              <a:rPr lang="ko-KR" altLang="en-US" dirty="0" err="1"/>
              <a:t>남조류</a:t>
            </a:r>
            <a:r>
              <a:rPr lang="ko-KR" altLang="en-US" dirty="0"/>
              <a:t> 별 클러스터의 분포입니다</a:t>
            </a:r>
            <a:r>
              <a:rPr lang="en-US" altLang="ko-KR" dirty="0"/>
              <a:t>. </a:t>
            </a:r>
            <a:r>
              <a:rPr lang="ko-KR" altLang="en-US" dirty="0" err="1"/>
              <a:t>마이크로시스틴은</a:t>
            </a:r>
            <a:r>
              <a:rPr lang="ko-KR" altLang="en-US" dirty="0"/>
              <a:t> 분산이 정확히 나눠져 있어 크기를 비교할 수 있었습니다</a:t>
            </a:r>
            <a:r>
              <a:rPr lang="en-US" altLang="ko-KR" dirty="0"/>
              <a:t>. </a:t>
            </a:r>
            <a:r>
              <a:rPr lang="ko-KR" altLang="en-US" dirty="0"/>
              <a:t>크기는 클러스터 </a:t>
            </a:r>
            <a:r>
              <a:rPr lang="en-US" altLang="ko-KR" dirty="0"/>
              <a:t>1</a:t>
            </a:r>
            <a:r>
              <a:rPr lang="ko-KR" altLang="en-US" dirty="0"/>
              <a:t>이 가장 컸고</a:t>
            </a:r>
            <a:r>
              <a:rPr lang="en-US" altLang="ko-KR" dirty="0"/>
              <a:t>, </a:t>
            </a:r>
            <a:r>
              <a:rPr lang="ko-KR" altLang="en-US" dirty="0"/>
              <a:t>그 다음으로 </a:t>
            </a:r>
            <a:r>
              <a:rPr lang="en-US" altLang="ko-KR" dirty="0"/>
              <a:t>2, 0 </a:t>
            </a:r>
            <a:r>
              <a:rPr lang="ko-KR" altLang="en-US" dirty="0"/>
              <a:t>순서였습니다</a:t>
            </a:r>
            <a:r>
              <a:rPr lang="en-US" altLang="ko-KR" dirty="0"/>
              <a:t>. </a:t>
            </a:r>
            <a:r>
              <a:rPr lang="ko-KR" altLang="en-US" dirty="0" err="1"/>
              <a:t>수다나베나는</a:t>
            </a:r>
            <a:r>
              <a:rPr lang="ko-KR" altLang="en-US" dirty="0"/>
              <a:t> 보시는 것처럼 분산의 크기를 비교할 수 없어 크기 분석이 불가능했습니다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오실라토이얼은</a:t>
            </a:r>
            <a:r>
              <a:rPr lang="ko-KR" altLang="en-US" dirty="0"/>
              <a:t> 클러스터 </a:t>
            </a:r>
            <a:r>
              <a:rPr lang="en-US" altLang="ko-KR" dirty="0"/>
              <a:t>1 </a:t>
            </a:r>
            <a:r>
              <a:rPr lang="ko-KR" altLang="en-US" dirty="0"/>
              <a:t>평균이 가장 컸고</a:t>
            </a:r>
            <a:r>
              <a:rPr lang="en-US" altLang="ko-KR" dirty="0"/>
              <a:t>, </a:t>
            </a:r>
            <a:r>
              <a:rPr lang="ko-KR" altLang="en-US" dirty="0"/>
              <a:t>나머지 두 클러스터는 비교가 불가능했습니다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아파니조메논은</a:t>
            </a:r>
            <a:r>
              <a:rPr lang="ko-KR" altLang="en-US" dirty="0"/>
              <a:t> 세 클러스터를 비교할 수 없었습니다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결과적으로 클러스터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ko-KR" altLang="en-US" dirty="0" err="1"/>
              <a:t>녹조</a:t>
            </a:r>
            <a:r>
              <a:rPr lang="ko-KR" altLang="en-US" dirty="0"/>
              <a:t> 현상이 심각한 상태</a:t>
            </a:r>
            <a:r>
              <a:rPr lang="en-US" altLang="ko-KR" dirty="0"/>
              <a:t>, </a:t>
            </a:r>
            <a:r>
              <a:rPr lang="ko-KR" altLang="en-US" dirty="0"/>
              <a:t>클러스터 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ko-KR" altLang="en-US" dirty="0" err="1"/>
              <a:t>녹조</a:t>
            </a:r>
            <a:r>
              <a:rPr lang="ko-KR" altLang="en-US" dirty="0"/>
              <a:t> 현상이 의심스러운 상태</a:t>
            </a:r>
            <a:r>
              <a:rPr lang="en-US" altLang="ko-KR" dirty="0"/>
              <a:t>, </a:t>
            </a:r>
            <a:r>
              <a:rPr lang="ko-KR" altLang="en-US" dirty="0"/>
              <a:t>클러스터 </a:t>
            </a:r>
            <a:r>
              <a:rPr lang="en-US" altLang="ko-KR" dirty="0"/>
              <a:t>0</a:t>
            </a:r>
            <a:r>
              <a:rPr lang="ko-KR" altLang="en-US" dirty="0"/>
              <a:t>은 평상시라고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3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해당 모델에 대한 </a:t>
            </a:r>
            <a:r>
              <a:rPr lang="ko-KR" altLang="en-US" dirty="0" err="1"/>
              <a:t>컴퓨전</a:t>
            </a:r>
            <a:r>
              <a:rPr lang="ko-KR" altLang="en-US" dirty="0"/>
              <a:t> </a:t>
            </a:r>
            <a:r>
              <a:rPr lang="ko-KR" altLang="en-US" dirty="0" err="1"/>
              <a:t>메트릭스입니다</a:t>
            </a:r>
            <a:r>
              <a:rPr lang="en-US" altLang="ko-KR" dirty="0"/>
              <a:t>. </a:t>
            </a:r>
            <a:r>
              <a:rPr lang="ko-KR" altLang="en-US" dirty="0" err="1"/>
              <a:t>컨퓨젼</a:t>
            </a:r>
            <a:r>
              <a:rPr lang="ko-KR" altLang="en-US" dirty="0"/>
              <a:t> </a:t>
            </a:r>
            <a:r>
              <a:rPr lang="ko-KR" altLang="en-US" dirty="0" err="1"/>
              <a:t>메트릭스를</a:t>
            </a:r>
            <a:r>
              <a:rPr lang="ko-KR" altLang="en-US" dirty="0"/>
              <a:t> 보시면 대부분의 값들이 </a:t>
            </a:r>
            <a:r>
              <a:rPr lang="en-US" altLang="ko-KR" dirty="0"/>
              <a:t>0</a:t>
            </a:r>
            <a:r>
              <a:rPr lang="ko-KR" altLang="en-US" dirty="0"/>
              <a:t>에 쏠려 있는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9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모델링의 결론입니다</a:t>
            </a:r>
            <a:r>
              <a:rPr lang="en-US" altLang="ko-KR" dirty="0"/>
              <a:t>. </a:t>
            </a:r>
            <a:r>
              <a:rPr lang="ko-KR" altLang="en-US" dirty="0"/>
              <a:t>해당 모델의 예측 정확도가 </a:t>
            </a:r>
            <a:r>
              <a:rPr lang="en-US" altLang="ko-KR" dirty="0"/>
              <a:t>0.97</a:t>
            </a:r>
            <a:r>
              <a:rPr lang="ko-KR" altLang="en-US" dirty="0"/>
              <a:t>로 나왔습니다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가장 많은 빈도로 만든 </a:t>
            </a:r>
            <a:r>
              <a:rPr lang="en-US" altLang="ko-KR" dirty="0"/>
              <a:t>baseline</a:t>
            </a:r>
            <a:r>
              <a:rPr lang="ko-KR" altLang="en-US" dirty="0"/>
              <a:t>의 예측 정확도 역시 </a:t>
            </a:r>
            <a:r>
              <a:rPr lang="en-US" altLang="ko-KR" dirty="0"/>
              <a:t>0.94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결과가 이렇게 나온 이유는 클러스터 </a:t>
            </a:r>
            <a:r>
              <a:rPr lang="en-US" altLang="ko-KR" dirty="0"/>
              <a:t>0</a:t>
            </a:r>
            <a:r>
              <a:rPr lang="ko-KR" altLang="en-US" dirty="0"/>
              <a:t>의 데이터가 압도적으로 많았기 때문입니다</a:t>
            </a:r>
            <a:r>
              <a:rPr lang="en-US" altLang="ko-KR" dirty="0"/>
              <a:t>. </a:t>
            </a:r>
            <a:r>
              <a:rPr lang="ko-KR" altLang="en-US" dirty="0"/>
              <a:t>이를 위해서는 추가적인 자료 수입이 필요하며</a:t>
            </a:r>
            <a:r>
              <a:rPr lang="en-US" altLang="ko-KR" dirty="0"/>
              <a:t>, </a:t>
            </a:r>
            <a:r>
              <a:rPr lang="ko-KR" altLang="en-US" dirty="0"/>
              <a:t>이 모델은 적합하지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추가적인 </a:t>
            </a:r>
            <a:r>
              <a:rPr lang="ko-KR" altLang="en-US" dirty="0" err="1"/>
              <a:t>해야할</a:t>
            </a:r>
            <a:r>
              <a:rPr lang="ko-KR" altLang="en-US" dirty="0"/>
              <a:t> 부분은 </a:t>
            </a:r>
            <a:r>
              <a:rPr lang="ko-KR" altLang="en-US" dirty="0" err="1"/>
              <a:t>클러스터링입니다</a:t>
            </a:r>
            <a:r>
              <a:rPr lang="en-US" altLang="ko-KR" dirty="0"/>
              <a:t>. </a:t>
            </a:r>
            <a:r>
              <a:rPr lang="ko-KR" altLang="en-US" dirty="0"/>
              <a:t>트레인과 테스트 셋의 클러스터는 동일하게 적용하면 안됩니다</a:t>
            </a:r>
            <a:r>
              <a:rPr lang="en-US" altLang="ko-KR" dirty="0"/>
              <a:t>. </a:t>
            </a:r>
            <a:r>
              <a:rPr lang="ko-KR" altLang="en-US" dirty="0"/>
              <a:t>물론 해당 데이터를 </a:t>
            </a:r>
            <a:r>
              <a:rPr lang="ko-KR" altLang="en-US" dirty="0" err="1"/>
              <a:t>학습시킬때</a:t>
            </a:r>
            <a:r>
              <a:rPr lang="ko-KR" altLang="en-US" dirty="0"/>
              <a:t> 정보누수를 막기 위해 클러스터에 사용된 컬럼을 제거했습니다</a:t>
            </a:r>
            <a:r>
              <a:rPr lang="en-US" altLang="ko-KR" dirty="0"/>
              <a:t>. </a:t>
            </a:r>
            <a:r>
              <a:rPr lang="ko-KR" altLang="en-US" dirty="0"/>
              <a:t>하지만 기존 방법은 트레인 데이터 셋은 </a:t>
            </a:r>
            <a:r>
              <a:rPr lang="ko-KR" altLang="en-US" dirty="0" err="1"/>
              <a:t>파이썬으로</a:t>
            </a:r>
            <a:r>
              <a:rPr lang="ko-KR" altLang="en-US" dirty="0"/>
              <a:t> 클러스터링을 한 후</a:t>
            </a:r>
            <a:r>
              <a:rPr lang="en-US" altLang="ko-KR" dirty="0"/>
              <a:t>, </a:t>
            </a:r>
            <a:r>
              <a:rPr lang="ko-KR" altLang="en-US" dirty="0"/>
              <a:t>테스트 데이터 셋에는 전문가가 직접 클러스터링을 진행합니다</a:t>
            </a:r>
            <a:r>
              <a:rPr lang="en-US" altLang="ko-KR" dirty="0"/>
              <a:t>. </a:t>
            </a:r>
            <a:r>
              <a:rPr lang="ko-KR" altLang="en-US" dirty="0"/>
              <a:t>이렇게 생긴 클러스터와 예측된 클러스터를 비교하여 모델의 성능을 평가합니다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해당 방법이 잘못되었지만</a:t>
            </a:r>
            <a:r>
              <a:rPr lang="en-US" altLang="ko-KR" dirty="0"/>
              <a:t>, </a:t>
            </a:r>
            <a:r>
              <a:rPr lang="ko-KR" altLang="en-US" dirty="0" err="1"/>
              <a:t>녹조</a:t>
            </a:r>
            <a:r>
              <a:rPr lang="ko-KR" altLang="en-US" dirty="0"/>
              <a:t> 분류 인사이트를 얻을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8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프로젝트의 최종 결론입니다</a:t>
            </a:r>
            <a:r>
              <a:rPr lang="en-US" altLang="ko-KR" dirty="0"/>
              <a:t>. </a:t>
            </a:r>
            <a:r>
              <a:rPr lang="ko-KR" altLang="en-US" dirty="0"/>
              <a:t>가설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ko-KR" altLang="en-US" dirty="0" err="1"/>
              <a:t>커뮤티니</a:t>
            </a:r>
            <a:r>
              <a:rPr lang="ko-KR" altLang="en-US" dirty="0"/>
              <a:t> 분석을 이용해 </a:t>
            </a:r>
            <a:r>
              <a:rPr lang="ko-KR" altLang="en-US" dirty="0" err="1"/>
              <a:t>녹조</a:t>
            </a:r>
            <a:r>
              <a:rPr lang="ko-KR" altLang="en-US" dirty="0"/>
              <a:t> 발생량을 예측하고자 했습니다</a:t>
            </a:r>
            <a:r>
              <a:rPr lang="en-US" altLang="ko-KR" dirty="0"/>
              <a:t>. </a:t>
            </a:r>
            <a:r>
              <a:rPr lang="ko-KR" altLang="en-US" dirty="0"/>
              <a:t>하지만 커뮤니티 분석이 단순 증감으로는 파악하기 어렵고 더 자세한 조사가 필요하다는 한계가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가설 </a:t>
            </a:r>
            <a:r>
              <a:rPr lang="en-US" altLang="ko-KR" dirty="0"/>
              <a:t>2</a:t>
            </a:r>
            <a:r>
              <a:rPr lang="ko-KR" altLang="en-US" dirty="0"/>
              <a:t>는 수질 데이터를 이용해서 </a:t>
            </a:r>
            <a:r>
              <a:rPr lang="ko-KR" altLang="en-US" dirty="0" err="1"/>
              <a:t>녹조</a:t>
            </a:r>
            <a:r>
              <a:rPr lang="ko-KR" altLang="en-US" dirty="0"/>
              <a:t> 정도를 예측하려고 했지만</a:t>
            </a:r>
            <a:r>
              <a:rPr lang="en-US" altLang="ko-KR" dirty="0"/>
              <a:t>, </a:t>
            </a:r>
            <a:r>
              <a:rPr lang="ko-KR" altLang="en-US" dirty="0"/>
              <a:t>대부분의 클러스터가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쏠려있어</a:t>
            </a:r>
            <a:r>
              <a:rPr lang="ko-KR" altLang="en-US" dirty="0"/>
              <a:t> 정확한 모델링을 하기에는 어려웠습니다</a:t>
            </a:r>
            <a:r>
              <a:rPr lang="en-US" altLang="ko-KR" dirty="0"/>
              <a:t>. </a:t>
            </a:r>
            <a:r>
              <a:rPr lang="ko-KR" altLang="en-US" dirty="0"/>
              <a:t>또한 테스트와 트레인 데이터셋에 따로 클러스터링 진행을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프로젝트에서 높은 성능을 보이는 모델을 만들지는 못했지만</a:t>
            </a:r>
            <a:r>
              <a:rPr lang="en-US" altLang="ko-KR" dirty="0"/>
              <a:t>, section 1</a:t>
            </a:r>
            <a:r>
              <a:rPr lang="ko-KR" altLang="en-US" dirty="0"/>
              <a:t>의 기법들과 혼합해 사용해보았고</a:t>
            </a:r>
            <a:r>
              <a:rPr lang="en-US" altLang="ko-KR" dirty="0"/>
              <a:t>, </a:t>
            </a:r>
            <a:r>
              <a:rPr lang="ko-KR" altLang="en-US" dirty="0"/>
              <a:t>앞으로는 더 많은 방법을 이용하여 인사이트를 </a:t>
            </a:r>
            <a:r>
              <a:rPr lang="ko-KR" altLang="en-US" dirty="0" err="1"/>
              <a:t>넓혀나가고싶습니다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1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ko-KR" altLang="en-US" dirty="0" err="1"/>
              <a:t>녹조</a:t>
            </a:r>
            <a:r>
              <a:rPr lang="ko-KR" altLang="en-US" dirty="0"/>
              <a:t> 발생량 예측 모델을 발표한 이민엽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 프로젝트를 하면서 생각했던 가설에 대해 이야기하겠습니다</a:t>
            </a:r>
            <a:r>
              <a:rPr lang="en-US" altLang="ko-KR" dirty="0"/>
              <a:t>. </a:t>
            </a:r>
            <a:r>
              <a:rPr lang="ko-KR" altLang="en-US" dirty="0"/>
              <a:t>첫번째 가설로는 일반적으로 많은 미생물들은 커뮤니티를 이루고 있습니다</a:t>
            </a:r>
            <a:r>
              <a:rPr lang="en-US" altLang="ko-KR" dirty="0"/>
              <a:t>. </a:t>
            </a:r>
            <a:r>
              <a:rPr lang="ko-KR" altLang="en-US" dirty="0"/>
              <a:t>따라서 우리가 타겟으로 보는 네 종류의 유해 </a:t>
            </a:r>
            <a:r>
              <a:rPr lang="ko-KR" altLang="en-US" dirty="0" err="1"/>
              <a:t>남조류</a:t>
            </a:r>
            <a:r>
              <a:rPr lang="ko-KR" altLang="en-US" dirty="0"/>
              <a:t> 역시 커뮤니티를 이룰 것이고</a:t>
            </a:r>
            <a:r>
              <a:rPr lang="en-US" altLang="ko-KR" dirty="0"/>
              <a:t>, </a:t>
            </a:r>
            <a:r>
              <a:rPr lang="ko-KR" altLang="en-US" dirty="0"/>
              <a:t>이를 통해 예측하는 모델을 만들 수 있다고 생각했습니다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가설로는 </a:t>
            </a:r>
            <a:r>
              <a:rPr lang="ko-KR" altLang="en-US" dirty="0" err="1"/>
              <a:t>녹조의</a:t>
            </a:r>
            <a:r>
              <a:rPr lang="ko-KR" altLang="en-US" dirty="0"/>
              <a:t> 생존 환경은 물이므로</a:t>
            </a:r>
            <a:r>
              <a:rPr lang="en-US" altLang="ko-KR" dirty="0"/>
              <a:t>, </a:t>
            </a:r>
            <a:r>
              <a:rPr lang="ko-KR" altLang="en-US" dirty="0"/>
              <a:t>수질 지표에 영향을 받는다고 생각했습니다</a:t>
            </a:r>
            <a:r>
              <a:rPr lang="en-US" altLang="ko-KR" dirty="0"/>
              <a:t>. </a:t>
            </a:r>
            <a:r>
              <a:rPr lang="ko-KR" altLang="en-US" dirty="0"/>
              <a:t>따라서 수질 지표를 이용해서 유해 남조류를 예측할 수 있다고 생각했습니다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두 가설을 가지고 이번 프로젝트에 참여했습니다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제가 사용한 데이터와 그 데이터의 전치리에 대해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1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사용한 정보는 연세대학교 환경에너지공학부의 </a:t>
            </a:r>
            <a:r>
              <a:rPr lang="ko-KR" altLang="en-US" dirty="0" err="1"/>
              <a:t>이태권</a:t>
            </a:r>
            <a:r>
              <a:rPr lang="ko-KR" altLang="en-US" dirty="0"/>
              <a:t> 교수님이 계시는 </a:t>
            </a:r>
            <a:r>
              <a:rPr lang="ko-KR" altLang="en-US" dirty="0" err="1"/>
              <a:t>생태환경생명공학연구실의</a:t>
            </a:r>
            <a:r>
              <a:rPr lang="ko-KR" altLang="en-US" dirty="0"/>
              <a:t> 자료를 이용했습니다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데이터의 컬럼들은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추가적으로 설명 드릴 부분은 제가 말씀드린 유해 </a:t>
            </a:r>
            <a:r>
              <a:rPr lang="ko-KR" altLang="en-US" dirty="0" err="1"/>
              <a:t>남조류인데요</a:t>
            </a:r>
            <a:r>
              <a:rPr lang="en-US" altLang="ko-KR" dirty="0"/>
              <a:t>. </a:t>
            </a:r>
            <a:r>
              <a:rPr lang="ko-KR" altLang="en-US" dirty="0"/>
              <a:t>제가 초반에 </a:t>
            </a:r>
            <a:r>
              <a:rPr lang="ko-KR" altLang="en-US" dirty="0" err="1"/>
              <a:t>녹조의</a:t>
            </a:r>
            <a:r>
              <a:rPr lang="ko-KR" altLang="en-US" dirty="0"/>
              <a:t> 위험성에 대해 넓게 </a:t>
            </a:r>
            <a:r>
              <a:rPr lang="ko-KR" altLang="en-US" dirty="0" err="1"/>
              <a:t>설명드렸지만</a:t>
            </a:r>
            <a:r>
              <a:rPr lang="en-US" altLang="ko-KR" dirty="0"/>
              <a:t>, </a:t>
            </a:r>
            <a:r>
              <a:rPr lang="ko-KR" altLang="en-US" dirty="0"/>
              <a:t>이번에는 저희가 볼 타겟에 대한 추가 정보를 이야기 해드리겠습니다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마이크로시스틴은</a:t>
            </a:r>
            <a:r>
              <a:rPr lang="ko-KR" altLang="en-US" dirty="0"/>
              <a:t> 급격히 </a:t>
            </a:r>
            <a:r>
              <a:rPr lang="ko-KR" altLang="en-US" dirty="0" err="1"/>
              <a:t>증식할때</a:t>
            </a:r>
            <a:r>
              <a:rPr lang="ko-KR" altLang="en-US" dirty="0"/>
              <a:t> 많은 독소물을 배출합니다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수다나베나</a:t>
            </a:r>
            <a:r>
              <a:rPr lang="ko-KR" altLang="en-US" dirty="0"/>
              <a:t> 역시 대량 번식 시 독소를 생성하여 수질 오염을 일으킵니다</a:t>
            </a:r>
            <a:endParaRPr lang="en-US" altLang="ko-KR" dirty="0"/>
          </a:p>
          <a:p>
            <a:r>
              <a:rPr lang="ko-KR" altLang="en-US" dirty="0" err="1"/>
              <a:t>오실라토이얼은</a:t>
            </a:r>
            <a:r>
              <a:rPr lang="ko-KR" altLang="en-US" dirty="0"/>
              <a:t> 번식을 하여 농도가 높아지면 수질 오염 관련 문제를 일으킵니다</a:t>
            </a:r>
            <a:endParaRPr lang="en-US" altLang="ko-KR" dirty="0"/>
          </a:p>
          <a:p>
            <a:r>
              <a:rPr lang="ko-KR" altLang="en-US" dirty="0" err="1"/>
              <a:t>아파니조메논은</a:t>
            </a:r>
            <a:r>
              <a:rPr lang="ko-KR" altLang="en-US" dirty="0"/>
              <a:t> 농도가 높아질수록 일사량을 감소시켜 햇빛의 침투를 막습니다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분석하기 전에 진행한 데이터 전처리에 대해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Rain column</a:t>
            </a:r>
            <a:r>
              <a:rPr lang="ko-KR" altLang="en-US" dirty="0"/>
              <a:t>의 이상치를 제거했습니다</a:t>
            </a:r>
            <a:r>
              <a:rPr lang="en-US" altLang="ko-KR" dirty="0"/>
              <a:t>. </a:t>
            </a:r>
            <a:r>
              <a:rPr lang="ko-KR" altLang="en-US" dirty="0"/>
              <a:t>비가 많이 물이 빠르게 순환하고</a:t>
            </a:r>
            <a:r>
              <a:rPr lang="en-US" altLang="ko-KR" dirty="0"/>
              <a:t>, </a:t>
            </a:r>
            <a:r>
              <a:rPr lang="ko-KR" altLang="en-US" dirty="0"/>
              <a:t>수온이 내려가게 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녹조를</a:t>
            </a:r>
            <a:r>
              <a:rPr lang="ko-KR" altLang="en-US" dirty="0"/>
              <a:t> 분석하는데 필요가 없기 때문에 제거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두번째로는 위치 정보 처리입니다</a:t>
            </a:r>
            <a:r>
              <a:rPr lang="en-US" altLang="ko-KR" dirty="0"/>
              <a:t>. Lake Column</a:t>
            </a:r>
            <a:r>
              <a:rPr lang="ko-KR" altLang="en-US" dirty="0"/>
              <a:t>은 독립된 호수가 아니라 서로 연결된 호수입니다</a:t>
            </a:r>
            <a:r>
              <a:rPr lang="en-US" altLang="ko-KR" dirty="0"/>
              <a:t>. </a:t>
            </a:r>
            <a:r>
              <a:rPr lang="ko-KR" altLang="en-US" dirty="0"/>
              <a:t>대략적인 지도를 보시면 상류와 하류가 나눠진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서로 영향을 미치기 때문에 추가 전처리를 했습니다</a:t>
            </a:r>
            <a:r>
              <a:rPr lang="en-US" altLang="ko-KR" dirty="0"/>
              <a:t>. </a:t>
            </a:r>
            <a:r>
              <a:rPr lang="ko-KR" altLang="en-US" dirty="0" err="1"/>
              <a:t>전처리</a:t>
            </a:r>
            <a:r>
              <a:rPr lang="ko-KR" altLang="en-US" dirty="0"/>
              <a:t> 과정은 보이시는 것과 같이 숫자로 전환시켰습니다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6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세번째로 </a:t>
            </a:r>
            <a:r>
              <a:rPr lang="ko-KR" altLang="en-US" dirty="0" err="1"/>
              <a:t>결측치를</a:t>
            </a:r>
            <a:r>
              <a:rPr lang="ko-KR" altLang="en-US" dirty="0"/>
              <a:t> 제거했습니다</a:t>
            </a:r>
            <a:r>
              <a:rPr lang="en-US" altLang="ko-KR" dirty="0"/>
              <a:t>. </a:t>
            </a:r>
            <a:r>
              <a:rPr lang="ko-KR" altLang="en-US" dirty="0" err="1"/>
              <a:t>결측이</a:t>
            </a:r>
            <a:r>
              <a:rPr lang="ko-KR" altLang="en-US" dirty="0"/>
              <a:t> 있는 행이 </a:t>
            </a:r>
            <a:r>
              <a:rPr lang="en-US" altLang="ko-KR" dirty="0"/>
              <a:t>2</a:t>
            </a:r>
            <a:r>
              <a:rPr lang="ko-KR" altLang="en-US" dirty="0"/>
              <a:t>개가 있었습니다</a:t>
            </a:r>
            <a:r>
              <a:rPr lang="en-US" altLang="ko-KR" dirty="0"/>
              <a:t>. </a:t>
            </a:r>
            <a:r>
              <a:rPr lang="ko-KR" altLang="en-US" dirty="0"/>
              <a:t>해당 행은 모든 열에 대해서 </a:t>
            </a:r>
            <a:r>
              <a:rPr lang="ko-KR" altLang="en-US" dirty="0" err="1"/>
              <a:t>결측이었기</a:t>
            </a:r>
            <a:r>
              <a:rPr lang="ko-KR" altLang="en-US" dirty="0"/>
              <a:t> 때문에 </a:t>
            </a:r>
            <a:r>
              <a:rPr lang="en-US" altLang="ko-KR" dirty="0" err="1"/>
              <a:t>dropna</a:t>
            </a:r>
            <a:r>
              <a:rPr lang="ko-KR" altLang="en-US" dirty="0"/>
              <a:t>를 이용하여 행 자체를 제거했습니다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계절에 대해서 전처리를 진행했습니다</a:t>
            </a:r>
            <a:r>
              <a:rPr lang="en-US" altLang="ko-KR" dirty="0"/>
              <a:t>. </a:t>
            </a:r>
            <a:r>
              <a:rPr lang="ko-KR" altLang="en-US" dirty="0"/>
              <a:t>보시는 것처럼 봄에 유해 </a:t>
            </a:r>
            <a:r>
              <a:rPr lang="ko-KR" altLang="en-US" dirty="0" err="1"/>
              <a:t>남조류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종의 양이 적습니다</a:t>
            </a:r>
            <a:r>
              <a:rPr lang="en-US" altLang="ko-KR" dirty="0"/>
              <a:t>. </a:t>
            </a:r>
            <a:r>
              <a:rPr lang="ko-KR" altLang="en-US" dirty="0"/>
              <a:t>이는 모델링을 </a:t>
            </a:r>
            <a:r>
              <a:rPr lang="ko-KR" altLang="en-US" dirty="0" err="1"/>
              <a:t>할때</a:t>
            </a:r>
            <a:r>
              <a:rPr lang="ko-KR" altLang="en-US" dirty="0"/>
              <a:t> 오차가 발생하기 때문에 제거했습니다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5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가설입니다</a:t>
            </a:r>
            <a:r>
              <a:rPr lang="en-US" altLang="ko-KR" dirty="0"/>
              <a:t>. </a:t>
            </a:r>
            <a:r>
              <a:rPr lang="ko-KR" altLang="en-US" dirty="0"/>
              <a:t>유해 남조류를 커뮤니티로 예측하고자 모델링을 진행했습니다</a:t>
            </a:r>
            <a:r>
              <a:rPr lang="en-US" altLang="ko-KR" dirty="0"/>
              <a:t>. </a:t>
            </a:r>
            <a:r>
              <a:rPr lang="ko-KR" altLang="en-US" dirty="0"/>
              <a:t>이번 가설에서 중점적으로 </a:t>
            </a:r>
            <a:r>
              <a:rPr lang="ko-KR" altLang="en-US" dirty="0" err="1"/>
              <a:t>보셔야할</a:t>
            </a:r>
            <a:r>
              <a:rPr lang="ko-KR" altLang="en-US" dirty="0"/>
              <a:t> 부분은 시계열 데이터에 대한 클러스터링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시계열 데이터를 어떻게 클러스터링을 했을까 </a:t>
            </a:r>
            <a:r>
              <a:rPr lang="ko-KR" altLang="en-US" dirty="0" err="1"/>
              <a:t>라고</a:t>
            </a:r>
            <a:r>
              <a:rPr lang="ko-KR" altLang="en-US" dirty="0"/>
              <a:t> 궁금하신 분들이 </a:t>
            </a:r>
            <a:r>
              <a:rPr lang="ko-KR" altLang="en-US" dirty="0" err="1"/>
              <a:t>많으실텐데요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저는 </a:t>
            </a:r>
            <a:r>
              <a:rPr lang="ko-KR" altLang="en-US" dirty="0" err="1"/>
              <a:t>동적시간와핑</a:t>
            </a:r>
            <a:r>
              <a:rPr lang="en-US" altLang="ko-KR" dirty="0"/>
              <a:t>, </a:t>
            </a:r>
            <a:r>
              <a:rPr lang="ko-KR" altLang="en-US" dirty="0"/>
              <a:t>즉 다이나믹 타임 </a:t>
            </a:r>
            <a:r>
              <a:rPr lang="ko-KR" altLang="en-US" dirty="0" err="1"/>
              <a:t>와핑을</a:t>
            </a:r>
            <a:r>
              <a:rPr lang="ko-KR" altLang="en-US" dirty="0"/>
              <a:t> 이용했습니다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그림에 보시는 것처럼 시간과 상관없이 두 연속적인 데이터 간의 유사성을 측정하는 알고리즘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알고리즘의 장점은 두 시계열을 매칭시킬 경우에 사용하며</a:t>
            </a:r>
            <a:r>
              <a:rPr lang="en-US" altLang="ko-KR" dirty="0"/>
              <a:t>,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방법과 달리 왜곡과 변형된 파형에 대해서도 적절히 매칭해줍니다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연속된 두 시계열 데이터가 서로 다른 시간에 있어도</a:t>
            </a:r>
            <a:r>
              <a:rPr lang="en-US" altLang="ko-KR" dirty="0"/>
              <a:t>, </a:t>
            </a:r>
            <a:r>
              <a:rPr lang="ko-KR" altLang="en-US" dirty="0"/>
              <a:t>유사하다면 두 데이터 사이의 거리 짧다고 측정됩니다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DTW</a:t>
            </a:r>
            <a:r>
              <a:rPr lang="ko-KR" altLang="en-US" dirty="0"/>
              <a:t>의 값이 작을수록 두 데이터는 유사하다고 해석할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1"/>
          <p:cNvSpPr txBox="1"/>
          <p:nvPr userDrawn="1"/>
        </p:nvSpPr>
        <p:spPr>
          <a:xfrm>
            <a:off x="2135039" y="5200584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3" name="TextBox 63"/>
          <p:cNvSpPr txBox="1"/>
          <p:nvPr userDrawn="1"/>
        </p:nvSpPr>
        <p:spPr>
          <a:xfrm>
            <a:off x="2485294" y="5502341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</a:p>
        </p:txBody>
      </p:sp>
      <p:sp>
        <p:nvSpPr>
          <p:cNvPr id="34" name="TextBox 57"/>
          <p:cNvSpPr txBox="1"/>
          <p:nvPr userDrawn="1"/>
        </p:nvSpPr>
        <p:spPr>
          <a:xfrm>
            <a:off x="5223491" y="520058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</a:p>
        </p:txBody>
      </p:sp>
      <p:sp>
        <p:nvSpPr>
          <p:cNvPr id="35" name="TextBox 64"/>
          <p:cNvSpPr txBox="1"/>
          <p:nvPr userDrawn="1"/>
        </p:nvSpPr>
        <p:spPr>
          <a:xfrm>
            <a:off x="5395819" y="5502341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36" name="TextBox 11"/>
          <p:cNvSpPr txBox="1"/>
          <p:nvPr userDrawn="1"/>
        </p:nvSpPr>
        <p:spPr>
          <a:xfrm>
            <a:off x="8153041" y="520058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</a:p>
        </p:txBody>
      </p:sp>
      <p:sp>
        <p:nvSpPr>
          <p:cNvPr id="37" name="TextBox 63"/>
          <p:cNvSpPr txBox="1"/>
          <p:nvPr userDrawn="1"/>
        </p:nvSpPr>
        <p:spPr>
          <a:xfrm>
            <a:off x="8460817" y="5502341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900000">
            <a:off x="2556401" y="2649932"/>
            <a:ext cx="928522" cy="928522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04311" y="2583508"/>
            <a:ext cx="71833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600" dirty="0" err="1">
                <a:solidFill>
                  <a:schemeClr val="bg1"/>
                </a:solidFill>
                <a:latin typeface="+mj-lt"/>
              </a:rPr>
              <a:t>녹조</a:t>
            </a:r>
            <a:r>
              <a:rPr lang="ko-KR" altLang="en-US" sz="6600" spc="600" dirty="0">
                <a:solidFill>
                  <a:schemeClr val="bg1"/>
                </a:solidFill>
                <a:latin typeface="+mj-lt"/>
              </a:rPr>
              <a:t> 예측 모델링</a:t>
            </a:r>
            <a:endParaRPr lang="en-US" sz="4400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2373" y="3737053"/>
            <a:ext cx="284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머신러닝을</a:t>
            </a:r>
            <a:r>
              <a:rPr lang="ko-KR" altLang="en-US" sz="1200" dirty="0">
                <a:solidFill>
                  <a:schemeClr val="bg1"/>
                </a:solidFill>
              </a:rPr>
              <a:t>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녹조</a:t>
            </a:r>
            <a:r>
              <a:rPr lang="ko-KR" altLang="en-US" sz="1200" dirty="0">
                <a:solidFill>
                  <a:schemeClr val="bg1"/>
                </a:solidFill>
              </a:rPr>
              <a:t> 현상 예측 모델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B3B6E-1038-67BD-7856-23D2F35B92D8}"/>
              </a:ext>
            </a:extLst>
          </p:cNvPr>
          <p:cNvSpPr txBox="1"/>
          <p:nvPr/>
        </p:nvSpPr>
        <p:spPr>
          <a:xfrm>
            <a:off x="9785661" y="5823283"/>
            <a:ext cx="1268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AI_18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  <a:r>
              <a:rPr lang="en-US" altLang="ko-KR" sz="1200" dirty="0">
                <a:solidFill>
                  <a:schemeClr val="bg1"/>
                </a:solidFill>
              </a:rPr>
              <a:t>_</a:t>
            </a:r>
            <a:r>
              <a:rPr lang="ko-KR" altLang="en-US" sz="1200" dirty="0">
                <a:solidFill>
                  <a:schemeClr val="bg1"/>
                </a:solidFill>
              </a:rPr>
              <a:t>이민엽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1020" y="5326410"/>
            <a:ext cx="4288762" cy="88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DTW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두 그래프 사이의 거리가 가까워야 유사하다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미생물이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Microcystis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가장 유사한 거동을 보인다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3896F1-2609-33AD-3239-A69D9018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1" y="1770419"/>
            <a:ext cx="5972400" cy="411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424F83-722F-AEDC-859A-CF6A5E467A94}"/>
              </a:ext>
            </a:extLst>
          </p:cNvPr>
          <p:cNvSpPr txBox="1"/>
          <p:nvPr/>
        </p:nvSpPr>
        <p:spPr>
          <a:xfrm>
            <a:off x="4222731" y="736169"/>
            <a:ext cx="3746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Microcystis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BC41B3-BDF7-6B37-19CE-C26E21E1F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01" y="1770419"/>
            <a:ext cx="4978800" cy="308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D298D-EECF-9F15-A788-3182CDF760B9}"/>
              </a:ext>
            </a:extLst>
          </p:cNvPr>
          <p:cNvSpPr txBox="1"/>
          <p:nvPr/>
        </p:nvSpPr>
        <p:spPr>
          <a:xfrm>
            <a:off x="6900511" y="4962337"/>
            <a:ext cx="4469779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Peridinium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Cryptomonas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Pediastrum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Nitzschia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Navicula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7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905" y="5466764"/>
            <a:ext cx="4871095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= 45 /  Best R2 Score Validation : 0.10 / R2 Score  Training : 0.09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2731" y="736169"/>
            <a:ext cx="3746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Microcystis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03C9AA-42A8-8801-D486-2D5C3DBC8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07" y="1981718"/>
            <a:ext cx="4657997" cy="34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38FC3367-D0BB-B1DB-785C-E0D52D7B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96" y="1981718"/>
            <a:ext cx="4657997" cy="327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96C0E-5FE8-C62B-DC35-423B8E53C43F}"/>
              </a:ext>
            </a:extLst>
          </p:cNvPr>
          <p:cNvSpPr txBox="1"/>
          <p:nvPr/>
        </p:nvSpPr>
        <p:spPr>
          <a:xfrm>
            <a:off x="6277739" y="5487831"/>
            <a:ext cx="6053598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거동이 비슷한 조류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Peridinium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Cryptomonas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Pediastrum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Nitzschia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Navicula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156F4F78-4E01-4644-1088-ACB2CDB2BD1A}"/>
              </a:ext>
            </a:extLst>
          </p:cNvPr>
          <p:cNvSpPr/>
          <p:nvPr/>
        </p:nvSpPr>
        <p:spPr>
          <a:xfrm>
            <a:off x="7698376" y="5409751"/>
            <a:ext cx="862149" cy="590456"/>
          </a:xfrm>
          <a:prstGeom prst="donut">
            <a:avLst>
              <a:gd name="adj" fmla="val 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5508A0-02DA-E26C-2065-0FF1FDDAC14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255380" y="4711337"/>
            <a:ext cx="569255" cy="784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005DA621-B504-25F1-84FE-D235FAC2C3CB}"/>
              </a:ext>
            </a:extLst>
          </p:cNvPr>
          <p:cNvSpPr/>
          <p:nvPr/>
        </p:nvSpPr>
        <p:spPr>
          <a:xfrm>
            <a:off x="9668760" y="5386818"/>
            <a:ext cx="862149" cy="590456"/>
          </a:xfrm>
          <a:prstGeom prst="donut">
            <a:avLst>
              <a:gd name="adj" fmla="val 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D31542-E345-935B-4808-32799388BF5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246671" y="4110446"/>
            <a:ext cx="2548348" cy="1362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0098" y="5333312"/>
            <a:ext cx="4288762" cy="88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DTW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두 그래프 사이의 거리가 가까워야 유사하다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미생물이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Microcystis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가장 유사한 거동을 보인다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5537" y="749455"/>
            <a:ext cx="5020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Pseudanabaena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36DFD97D-2530-0226-0BE0-9AA6E6A71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9" y="1829001"/>
            <a:ext cx="5972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05E19A9D-0415-8E44-38D5-E7F42F92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97" y="1829001"/>
            <a:ext cx="4930964" cy="308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F4298E-DFCA-7870-AB5D-4483AC288CD9}"/>
              </a:ext>
            </a:extLst>
          </p:cNvPr>
          <p:cNvSpPr txBox="1"/>
          <p:nvPr/>
        </p:nvSpPr>
        <p:spPr>
          <a:xfrm>
            <a:off x="6794375" y="4954606"/>
            <a:ext cx="4420208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Synechocystis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Westlla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Euastrum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Euglena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Skeletotonema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905" y="5466764"/>
            <a:ext cx="4871095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= 38 /  Best R2 Score Validation : 0.23 / R2 Score  Training : 0.14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96C0E-5FE8-C62B-DC35-423B8E53C43F}"/>
              </a:ext>
            </a:extLst>
          </p:cNvPr>
          <p:cNvSpPr txBox="1"/>
          <p:nvPr/>
        </p:nvSpPr>
        <p:spPr>
          <a:xfrm>
            <a:off x="6277739" y="5487831"/>
            <a:ext cx="6053598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거동이 비슷한 조류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Synechocystis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Westlla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Euastrum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Euglena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Skeletotonema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3135CD8-B10B-2BB1-170E-E733F858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94" y="1875916"/>
            <a:ext cx="4550910" cy="33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54EB9FFC-C80F-0DAF-89FB-A6B6EA97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97" y="1930998"/>
            <a:ext cx="4871095" cy="328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31D99-822D-0C40-8FB5-DD8C7BE4B824}"/>
              </a:ext>
            </a:extLst>
          </p:cNvPr>
          <p:cNvSpPr txBox="1"/>
          <p:nvPr/>
        </p:nvSpPr>
        <p:spPr>
          <a:xfrm>
            <a:off x="3585537" y="749455"/>
            <a:ext cx="5020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Pseudanabaena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49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0098" y="5333312"/>
            <a:ext cx="4288762" cy="88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DTW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두 그래프 사이의 거리가 가까워야 유사하다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미생물이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Microcystis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가장 유사한 거동을 보인다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8272" y="749455"/>
            <a:ext cx="423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Oscillatoriale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4298E-DFCA-7870-AB5D-4483AC288CD9}"/>
              </a:ext>
            </a:extLst>
          </p:cNvPr>
          <p:cNvSpPr txBox="1"/>
          <p:nvPr/>
        </p:nvSpPr>
        <p:spPr>
          <a:xfrm>
            <a:off x="6729473" y="4929320"/>
            <a:ext cx="5301831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Ankistrodesmus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Merismopedia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Aphanocapsa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Dinobryon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Actinastrum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C7E171B-A94B-ED32-85B3-E17C9C80A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30" y="1829001"/>
            <a:ext cx="5972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D1587596-695C-2756-69B1-14A7ACA75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98" y="1829001"/>
            <a:ext cx="4848985" cy="30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4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905" y="5466764"/>
            <a:ext cx="4871095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= 27 /  Best R2 Score Validation : 0.12 / R2 Score  Training : 0.45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96C0E-5FE8-C62B-DC35-423B8E53C43F}"/>
              </a:ext>
            </a:extLst>
          </p:cNvPr>
          <p:cNvSpPr txBox="1"/>
          <p:nvPr/>
        </p:nvSpPr>
        <p:spPr>
          <a:xfrm>
            <a:off x="6538997" y="5271414"/>
            <a:ext cx="6053598" cy="88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거동이 비슷한 조류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Ankistrodesmus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Merismopedia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Aphanocapsa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Dinobryon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Actinastrum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C244B50-1FF2-50AC-D9E9-E0B30529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14" y="1807803"/>
            <a:ext cx="4545990" cy="346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32D97BBD-B69B-C0CA-F371-3F81E06E7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97" y="1781538"/>
            <a:ext cx="5020927" cy="338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6FE6E-5978-477F-4A01-D8D339F7CFD8}"/>
              </a:ext>
            </a:extLst>
          </p:cNvPr>
          <p:cNvSpPr txBox="1"/>
          <p:nvPr/>
        </p:nvSpPr>
        <p:spPr>
          <a:xfrm>
            <a:off x="3978272" y="749455"/>
            <a:ext cx="423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Oscillatoriale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64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5679" y="5077071"/>
            <a:ext cx="4288762" cy="88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DTW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두 그래프 사이의 거리가 가까워야 유사하다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미생물이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Microcystis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가장 유사한 거동을 보인다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3896F1-2609-33AD-3239-A69D9018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2" y="1770419"/>
            <a:ext cx="5972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719FD-8BB7-D156-0F8E-0B522203E972}"/>
              </a:ext>
            </a:extLst>
          </p:cNvPr>
          <p:cNvSpPr txBox="1"/>
          <p:nvPr/>
        </p:nvSpPr>
        <p:spPr>
          <a:xfrm>
            <a:off x="3488555" y="749455"/>
            <a:ext cx="5214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Aphanizomenon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F080D73-08EF-EADE-F77F-A7B063F9C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7"/>
          <a:stretch/>
        </p:blipFill>
        <p:spPr bwMode="auto">
          <a:xfrm>
            <a:off x="6845679" y="1553492"/>
            <a:ext cx="4825048" cy="32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0F45EC-9F4C-88BB-02D5-4B0D153D0DB7}"/>
              </a:ext>
            </a:extLst>
          </p:cNvPr>
          <p:cNvSpPr txBox="1"/>
          <p:nvPr/>
        </p:nvSpPr>
        <p:spPr>
          <a:xfrm>
            <a:off x="7260697" y="4744223"/>
            <a:ext cx="4288762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Ulpthrix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Synechocystis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Skeletonma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Westella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Euglena</a:t>
            </a:r>
          </a:p>
        </p:txBody>
      </p:sp>
    </p:spTree>
    <p:extLst>
      <p:ext uri="{BB962C8B-B14F-4D97-AF65-F5344CB8AC3E}">
        <p14:creationId xmlns:p14="http://schemas.microsoft.com/office/powerpoint/2010/main" val="25275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905" y="5271414"/>
            <a:ext cx="4871095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= 42 /  Best R2 Score Validation : 0.01 / R2 Score  Training : 0.01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96C0E-5FE8-C62B-DC35-423B8E53C43F}"/>
              </a:ext>
            </a:extLst>
          </p:cNvPr>
          <p:cNvSpPr txBox="1"/>
          <p:nvPr/>
        </p:nvSpPr>
        <p:spPr>
          <a:xfrm>
            <a:off x="6251609" y="5271414"/>
            <a:ext cx="6053598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거동이 비슷한 조류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Ulpthrix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Synechocystis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Skeletonma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Westella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Euglena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6FE6E-5978-477F-4A01-D8D339F7CFD8}"/>
              </a:ext>
            </a:extLst>
          </p:cNvPr>
          <p:cNvSpPr txBox="1"/>
          <p:nvPr/>
        </p:nvSpPr>
        <p:spPr>
          <a:xfrm>
            <a:off x="3488555" y="749455"/>
            <a:ext cx="5214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Aphanizomenon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9068B10-9E64-F1F3-38A8-06E009AF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11" y="1781538"/>
            <a:ext cx="4528593" cy="333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9BA9154B-DBFB-18B2-37ED-E0D3CB11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97" y="1822752"/>
            <a:ext cx="4692831" cy="329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7236" y="1058388"/>
            <a:ext cx="3637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가설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결론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9574" y="651101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accent1"/>
                </a:solidFill>
              </a:rPr>
              <a:t>SUBTITLE HERE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CBDD9-104C-22F3-0941-4303E9E5EB87}"/>
              </a:ext>
            </a:extLst>
          </p:cNvPr>
          <p:cNvSpPr txBox="1"/>
          <p:nvPr/>
        </p:nvSpPr>
        <p:spPr>
          <a:xfrm>
            <a:off x="1727948" y="3126475"/>
            <a:ext cx="5098575" cy="14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미생물이 단순히 증감으로 커뮤니티를 이루지 않음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많은 미생물 인자가 있어서 커뮤니티 분석이 어려움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환경자료 특성상 정확도가 떨어짐</a:t>
            </a:r>
            <a:endParaRPr lang="en-US" altLang="ko-KR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0E1D8-1D45-FFCB-581E-6C4A09E34629}"/>
              </a:ext>
            </a:extLst>
          </p:cNvPr>
          <p:cNvSpPr txBox="1"/>
          <p:nvPr/>
        </p:nvSpPr>
        <p:spPr>
          <a:xfrm>
            <a:off x="1727948" y="2504330"/>
            <a:ext cx="1994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원인 분석</a:t>
            </a:r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8A44A-3EE8-FBB5-863D-A1385BBCF9C4}"/>
              </a:ext>
            </a:extLst>
          </p:cNvPr>
          <p:cNvSpPr txBox="1"/>
          <p:nvPr/>
        </p:nvSpPr>
        <p:spPr>
          <a:xfrm>
            <a:off x="6538997" y="3126475"/>
            <a:ext cx="5342414" cy="254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유해 남조류와 거동이 유사한 미생물들을 뽑아서 모델링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하지만 거동이 비슷한 미생물들은 모델링에서 주요한 인자가 되지 못함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R^2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값도 매우 낮아 좋은 성능을 보이지 못함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과적합을 보임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가설이 잘못되었거나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더 전문적 분석이 필요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6D2E0-1C0F-DAF1-3676-62E570FC8CCD}"/>
              </a:ext>
            </a:extLst>
          </p:cNvPr>
          <p:cNvSpPr txBox="1"/>
          <p:nvPr/>
        </p:nvSpPr>
        <p:spPr>
          <a:xfrm>
            <a:off x="6538997" y="2504330"/>
            <a:ext cx="1907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결론 정리</a:t>
            </a:r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/>
          <p:cNvSpPr/>
          <p:nvPr/>
        </p:nvSpPr>
        <p:spPr>
          <a:xfrm>
            <a:off x="1591725" y="4405379"/>
            <a:ext cx="8881955" cy="33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수질 지표를 이용한 클러스터링 및 군집 예측 모델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25B1258F-20A2-4E65-B426-D8261E0980AE}"/>
              </a:ext>
            </a:extLst>
          </p:cNvPr>
          <p:cNvSpPr/>
          <p:nvPr/>
        </p:nvSpPr>
        <p:spPr>
          <a:xfrm rot="10800000">
            <a:off x="3220454" y="-692801"/>
            <a:ext cx="5751092" cy="6626885"/>
          </a:xfrm>
          <a:custGeom>
            <a:avLst/>
            <a:gdLst>
              <a:gd name="connsiteX0" fmla="*/ 0 w 5751092"/>
              <a:gd name="connsiteY0" fmla="*/ 1945209 h 6626885"/>
              <a:gd name="connsiteX1" fmla="*/ 82183 w 5751092"/>
              <a:gd name="connsiteY1" fmla="*/ 1945209 h 6626885"/>
              <a:gd name="connsiteX2" fmla="*/ 82183 w 5751092"/>
              <a:gd name="connsiteY2" fmla="*/ 6544702 h 6626885"/>
              <a:gd name="connsiteX3" fmla="*/ 5668909 w 5751092"/>
              <a:gd name="connsiteY3" fmla="*/ 6544702 h 6626885"/>
              <a:gd name="connsiteX4" fmla="*/ 5668909 w 5751092"/>
              <a:gd name="connsiteY4" fmla="*/ 1945209 h 6626885"/>
              <a:gd name="connsiteX5" fmla="*/ 5751092 w 5751092"/>
              <a:gd name="connsiteY5" fmla="*/ 1945209 h 6626885"/>
              <a:gd name="connsiteX6" fmla="*/ 5751092 w 5751092"/>
              <a:gd name="connsiteY6" fmla="*/ 6626885 h 6626885"/>
              <a:gd name="connsiteX7" fmla="*/ 0 w 5751092"/>
              <a:gd name="connsiteY7" fmla="*/ 6626885 h 6626885"/>
              <a:gd name="connsiteX8" fmla="*/ 0 w 5751092"/>
              <a:gd name="connsiteY8" fmla="*/ 0 h 6626885"/>
              <a:gd name="connsiteX9" fmla="*/ 5751092 w 5751092"/>
              <a:gd name="connsiteY9" fmla="*/ 0 h 6626885"/>
              <a:gd name="connsiteX10" fmla="*/ 5751092 w 5751092"/>
              <a:gd name="connsiteY10" fmla="*/ 551686 h 6626885"/>
              <a:gd name="connsiteX11" fmla="*/ 5668909 w 5751092"/>
              <a:gd name="connsiteY11" fmla="*/ 551686 h 6626885"/>
              <a:gd name="connsiteX12" fmla="*/ 5668909 w 5751092"/>
              <a:gd name="connsiteY12" fmla="*/ 82183 h 6626885"/>
              <a:gd name="connsiteX13" fmla="*/ 82183 w 5751092"/>
              <a:gd name="connsiteY13" fmla="*/ 82183 h 6626885"/>
              <a:gd name="connsiteX14" fmla="*/ 82183 w 5751092"/>
              <a:gd name="connsiteY14" fmla="*/ 551686 h 6626885"/>
              <a:gd name="connsiteX15" fmla="*/ 0 w 5751092"/>
              <a:gd name="connsiteY15" fmla="*/ 551686 h 662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51092" h="6626885">
                <a:moveTo>
                  <a:pt x="0" y="1945209"/>
                </a:moveTo>
                <a:lnTo>
                  <a:pt x="82183" y="1945209"/>
                </a:lnTo>
                <a:lnTo>
                  <a:pt x="82183" y="6544702"/>
                </a:lnTo>
                <a:lnTo>
                  <a:pt x="5668909" y="6544702"/>
                </a:lnTo>
                <a:lnTo>
                  <a:pt x="5668909" y="1945209"/>
                </a:lnTo>
                <a:lnTo>
                  <a:pt x="5751092" y="1945209"/>
                </a:lnTo>
                <a:lnTo>
                  <a:pt x="5751092" y="6626885"/>
                </a:lnTo>
                <a:lnTo>
                  <a:pt x="0" y="6626885"/>
                </a:lnTo>
                <a:close/>
                <a:moveTo>
                  <a:pt x="0" y="0"/>
                </a:moveTo>
                <a:lnTo>
                  <a:pt x="5751092" y="0"/>
                </a:lnTo>
                <a:lnTo>
                  <a:pt x="5751092" y="551686"/>
                </a:lnTo>
                <a:lnTo>
                  <a:pt x="5668909" y="551686"/>
                </a:lnTo>
                <a:lnTo>
                  <a:pt x="5668909" y="82183"/>
                </a:lnTo>
                <a:lnTo>
                  <a:pt x="82183" y="82183"/>
                </a:lnTo>
                <a:lnTo>
                  <a:pt x="82183" y="551686"/>
                </a:lnTo>
                <a:lnTo>
                  <a:pt x="0" y="5516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40133" y="2045678"/>
            <a:ext cx="3111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가설 </a:t>
            </a:r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2.</a:t>
            </a: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수질 지표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61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942289" y="92940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제기</a:t>
            </a:r>
            <a:endParaRPr lang="en-US" sz="5400" b="1" spc="3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24"/>
          <p:cNvSpPr/>
          <p:nvPr/>
        </p:nvSpPr>
        <p:spPr>
          <a:xfrm rot="900000">
            <a:off x="7153460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개체 틀 3" descr="물, 야외, 강, 자연이(가) 표시된 사진&#10;&#10;자동 생성된 설명">
            <a:extLst>
              <a:ext uri="{FF2B5EF4-FFF2-40B4-BE49-F238E27FC236}">
                <a16:creationId xmlns:a16="http://schemas.microsoft.com/office/drawing/2014/main" id="{374DA984-1264-6F8D-828D-9693CE82B90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6737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AD8AE1-8854-4027-8625-CEBB7161B87B}"/>
              </a:ext>
            </a:extLst>
          </p:cNvPr>
          <p:cNvSpPr txBox="1"/>
          <p:nvPr/>
        </p:nvSpPr>
        <p:spPr>
          <a:xfrm>
            <a:off x="6483927" y="2456428"/>
            <a:ext cx="5135418" cy="254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녹조현상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오염물질 유입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영양물질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부영양화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수온 상승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일사량 증가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물순환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정체로 유해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남조류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증가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녹조현상 문제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햇빛 차단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산소 소비량 증가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수생태계 파괴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유해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남조류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‘Microcystis', '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Pseudanabaena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Oscillatoriale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Aphanizomenon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88571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96C0E-5FE8-C62B-DC35-423B8E53C43F}"/>
              </a:ext>
            </a:extLst>
          </p:cNvPr>
          <p:cNvSpPr txBox="1"/>
          <p:nvPr/>
        </p:nvSpPr>
        <p:spPr>
          <a:xfrm>
            <a:off x="5653004" y="4901765"/>
            <a:ext cx="6053598" cy="11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클러스터링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Microcystis', '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Pseudanabaena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Oscillatoriale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Aphanizomenon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양에 따른 분류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PCA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통한 시각화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6FE6E-5978-477F-4A01-D8D339F7CFD8}"/>
              </a:ext>
            </a:extLst>
          </p:cNvPr>
          <p:cNvSpPr txBox="1"/>
          <p:nvPr/>
        </p:nvSpPr>
        <p:spPr>
          <a:xfrm>
            <a:off x="3411613" y="749455"/>
            <a:ext cx="536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수질 지표 모델링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395D94-E3E2-19B5-9DE7-C812439D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8" y="1808795"/>
            <a:ext cx="4889051" cy="354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B2B22B50-7A52-7DB9-2B0C-EFF88D87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04" y="1856994"/>
            <a:ext cx="3728001" cy="28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6FE6E-5978-477F-4A01-D8D339F7CFD8}"/>
              </a:ext>
            </a:extLst>
          </p:cNvPr>
          <p:cNvSpPr txBox="1"/>
          <p:nvPr/>
        </p:nvSpPr>
        <p:spPr>
          <a:xfrm>
            <a:off x="3411613" y="749455"/>
            <a:ext cx="536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수질 지표 모델링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88F882-55BF-439B-BD77-70FE4F0F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4" y="1672785"/>
            <a:ext cx="4115261" cy="316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17D0ED2B-47AA-59CF-377A-62723BDF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62" y="3429000"/>
            <a:ext cx="4052379" cy="316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0ECBE-974C-96E9-62E5-272DE0D4678C}"/>
              </a:ext>
            </a:extLst>
          </p:cNvPr>
          <p:cNvSpPr txBox="1"/>
          <p:nvPr/>
        </p:nvSpPr>
        <p:spPr>
          <a:xfrm>
            <a:off x="5413984" y="1789351"/>
            <a:ext cx="2250026" cy="88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Microcystis 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가장 크다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다음으로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2, 0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순서이다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950EE-05AF-9BBC-1C31-78FE10B8CCEA}"/>
              </a:ext>
            </a:extLst>
          </p:cNvPr>
          <p:cNvSpPr txBox="1"/>
          <p:nvPr/>
        </p:nvSpPr>
        <p:spPr>
          <a:xfrm>
            <a:off x="4504174" y="5590636"/>
            <a:ext cx="2250026" cy="6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Pseudanabaena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 algn="r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0, 1, 2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비교할 수 없다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6FE6E-5978-477F-4A01-D8D339F7CFD8}"/>
              </a:ext>
            </a:extLst>
          </p:cNvPr>
          <p:cNvSpPr txBox="1"/>
          <p:nvPr/>
        </p:nvSpPr>
        <p:spPr>
          <a:xfrm>
            <a:off x="3411613" y="749455"/>
            <a:ext cx="536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수질 지표 모델링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141C14A-8ECC-AD71-6D80-951C8B65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28" y="1672785"/>
            <a:ext cx="4052379" cy="316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021BC25E-60B7-0BB9-A1F0-83DE506A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200" y="3429000"/>
            <a:ext cx="4052379" cy="31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5E9F62-91C3-6D83-CCD9-6363AAEC3C77}"/>
              </a:ext>
            </a:extLst>
          </p:cNvPr>
          <p:cNvSpPr txBox="1"/>
          <p:nvPr/>
        </p:nvSpPr>
        <p:spPr>
          <a:xfrm>
            <a:off x="5413984" y="1789351"/>
            <a:ext cx="2250026" cy="88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Oscillatoriale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가장 크다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비교할 수 없다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D1BA5-90D6-2DF6-6ED9-8C72C639175E}"/>
              </a:ext>
            </a:extLst>
          </p:cNvPr>
          <p:cNvSpPr txBox="1"/>
          <p:nvPr/>
        </p:nvSpPr>
        <p:spPr>
          <a:xfrm>
            <a:off x="4504174" y="5590636"/>
            <a:ext cx="2250026" cy="6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Aphanizomenon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 algn="r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0, 1, 2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비교할 수 없다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6FE6E-5978-477F-4A01-D8D339F7CFD8}"/>
              </a:ext>
            </a:extLst>
          </p:cNvPr>
          <p:cNvSpPr txBox="1"/>
          <p:nvPr/>
        </p:nvSpPr>
        <p:spPr>
          <a:xfrm>
            <a:off x="3411613" y="749455"/>
            <a:ext cx="536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수질 지표 모델링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F59DC369-55AB-C24C-2882-441EFE700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42930"/>
              </p:ext>
            </p:extLst>
          </p:nvPr>
        </p:nvGraphicFramePr>
        <p:xfrm>
          <a:off x="556602" y="1937953"/>
          <a:ext cx="8128000" cy="400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90212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8555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76228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4344314"/>
                    </a:ext>
                  </a:extLst>
                </a:gridCol>
              </a:tblGrid>
              <a:tr h="1002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561280"/>
                  </a:ext>
                </a:extLst>
              </a:tr>
              <a:tr h="1002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581268"/>
                  </a:ext>
                </a:extLst>
              </a:tr>
              <a:tr h="1002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763925"/>
                  </a:ext>
                </a:extLst>
              </a:tr>
              <a:tr h="10022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실제값</a:t>
                      </a:r>
                      <a:r>
                        <a:rPr lang="ko-KR" altLang="en-US" dirty="0"/>
                        <a:t>          </a:t>
                      </a:r>
                      <a:endParaRPr lang="en-US" altLang="ko-KR" dirty="0"/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                   </a:t>
                      </a:r>
                      <a:r>
                        <a:rPr lang="ko-KR" altLang="en-US" dirty="0" err="1"/>
                        <a:t>예측값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702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4BEBFC-5B9F-5AF3-EA57-8FFAC24C576B}"/>
              </a:ext>
            </a:extLst>
          </p:cNvPr>
          <p:cNvSpPr txBox="1"/>
          <p:nvPr/>
        </p:nvSpPr>
        <p:spPr>
          <a:xfrm>
            <a:off x="8780390" y="2134572"/>
            <a:ext cx="3270276" cy="61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중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개를 정확히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분류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3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개를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클래스로 잘못 분류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ABEB3-1D12-7AE5-A606-44FA40E9624A}"/>
              </a:ext>
            </a:extLst>
          </p:cNvPr>
          <p:cNvSpPr txBox="1"/>
          <p:nvPr/>
        </p:nvSpPr>
        <p:spPr>
          <a:xfrm>
            <a:off x="8780390" y="4190915"/>
            <a:ext cx="3270276" cy="61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중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개를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클래스로 잘못 분류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EE213-F81E-16CB-5DDA-3BD4544DFF80}"/>
              </a:ext>
            </a:extLst>
          </p:cNvPr>
          <p:cNvSpPr txBox="1"/>
          <p:nvPr/>
        </p:nvSpPr>
        <p:spPr>
          <a:xfrm>
            <a:off x="8780390" y="3123756"/>
            <a:ext cx="3270276" cy="61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중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개를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클래스로 잘못 분류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7235" y="1058388"/>
            <a:ext cx="3637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가설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 </a:t>
            </a:r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결론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9574" y="651101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accent1"/>
                </a:solidFill>
              </a:rPr>
              <a:t>SUBTITLE HERE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CBDD9-104C-22F3-0941-4303E9E5EB87}"/>
              </a:ext>
            </a:extLst>
          </p:cNvPr>
          <p:cNvSpPr txBox="1"/>
          <p:nvPr/>
        </p:nvSpPr>
        <p:spPr>
          <a:xfrm>
            <a:off x="6858293" y="3287249"/>
            <a:ext cx="5098575" cy="199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더 많은 자료 수집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en-US" altLang="ko-KR" sz="1200" b="1" dirty="0"/>
              <a:t>Test set </a:t>
            </a:r>
            <a:r>
              <a:rPr lang="ko-KR" altLang="en-US" sz="1200" b="1" dirty="0"/>
              <a:t>클러스터는 </a:t>
            </a:r>
            <a:r>
              <a:rPr lang="en-US" altLang="ko-KR" sz="1200" b="1" dirty="0"/>
              <a:t>Train set</a:t>
            </a:r>
            <a:r>
              <a:rPr lang="ko-KR" altLang="en-US" sz="1200" b="1" dirty="0"/>
              <a:t>과 동일하게 하지 않는다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추가적인 조사로 </a:t>
            </a:r>
            <a:r>
              <a:rPr lang="en-US" altLang="ko-KR" sz="1200" b="1" dirty="0"/>
              <a:t>Test set </a:t>
            </a:r>
            <a:r>
              <a:rPr lang="ko-KR" altLang="en-US" sz="1200" b="1" dirty="0"/>
              <a:t>클러스터는 직접 진행한다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진행 후 </a:t>
            </a:r>
            <a:r>
              <a:rPr lang="ko-KR" altLang="en-US" sz="1200" b="1" dirty="0" err="1"/>
              <a:t>예측값과</a:t>
            </a:r>
            <a:r>
              <a:rPr lang="ko-KR" altLang="en-US" sz="1200" b="1" dirty="0"/>
              <a:t> 비교하여 성능을 결정한다</a:t>
            </a:r>
            <a:endParaRPr lang="en-US" altLang="ko-KR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D8819-259B-96F0-49C5-2FF02E209675}"/>
              </a:ext>
            </a:extLst>
          </p:cNvPr>
          <p:cNvSpPr txBox="1"/>
          <p:nvPr/>
        </p:nvSpPr>
        <p:spPr>
          <a:xfrm>
            <a:off x="879568" y="2665104"/>
            <a:ext cx="1907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결론 정리</a:t>
            </a:r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0E1D8-1D45-FFCB-581E-6C4A09E34629}"/>
              </a:ext>
            </a:extLst>
          </p:cNvPr>
          <p:cNvSpPr txBox="1"/>
          <p:nvPr/>
        </p:nvSpPr>
        <p:spPr>
          <a:xfrm>
            <a:off x="6858293" y="2665104"/>
            <a:ext cx="1994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추가 분석</a:t>
            </a:r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CFE4-55E3-4BF2-899F-DC7166D86FDC}"/>
              </a:ext>
            </a:extLst>
          </p:cNvPr>
          <p:cNvSpPr txBox="1"/>
          <p:nvPr/>
        </p:nvSpPr>
        <p:spPr>
          <a:xfrm>
            <a:off x="879568" y="3287248"/>
            <a:ext cx="5098575" cy="254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예측 모델의 정확도가 </a:t>
            </a:r>
            <a:r>
              <a:rPr lang="en-US" altLang="ko-KR" sz="1200" b="1" dirty="0"/>
              <a:t>0.97(0</a:t>
            </a:r>
            <a:r>
              <a:rPr lang="ko-KR" altLang="en-US" sz="1200" b="1" dirty="0"/>
              <a:t>을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으로 맞출 확률</a:t>
            </a:r>
            <a:r>
              <a:rPr lang="en-US" altLang="ko-KR" sz="1200" b="1" dirty="0"/>
              <a:t>)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하지만 </a:t>
            </a:r>
            <a:r>
              <a:rPr lang="en-US" altLang="ko-KR" sz="1200" b="1" dirty="0"/>
              <a:t>baseline</a:t>
            </a:r>
            <a:r>
              <a:rPr lang="ko-KR" altLang="en-US" sz="1200" b="1" dirty="0"/>
              <a:t>의 정확도는 </a:t>
            </a:r>
            <a:r>
              <a:rPr lang="en-US" altLang="ko-KR" sz="1200" b="1" dirty="0"/>
              <a:t>0.94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자료의 </a:t>
            </a:r>
            <a:r>
              <a:rPr lang="en-US" altLang="ko-KR" sz="1200" b="1" dirty="0"/>
              <a:t>cluster</a:t>
            </a:r>
            <a:r>
              <a:rPr lang="ko-KR" altLang="en-US" sz="1200" b="1" dirty="0"/>
              <a:t>가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이 많아 성능 판단이 어렵다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이를 위해서는 추가적인 자료 수집이 필요하다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따라서 분류 모델로 적합하지 않다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6216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0815" y="1114245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최종결론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9574" y="651101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accent1"/>
                </a:solidFill>
              </a:rPr>
              <a:t>SUBTITLE HERE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CBDD9-104C-22F3-0941-4303E9E5EB87}"/>
              </a:ext>
            </a:extLst>
          </p:cNvPr>
          <p:cNvSpPr txBox="1"/>
          <p:nvPr/>
        </p:nvSpPr>
        <p:spPr>
          <a:xfrm>
            <a:off x="6538997" y="3635592"/>
            <a:ext cx="5098575" cy="14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정확도는 높으나</a:t>
            </a:r>
            <a:r>
              <a:rPr lang="en-US" altLang="ko-KR" sz="1200" b="1" dirty="0"/>
              <a:t>, baseline</a:t>
            </a:r>
            <a:r>
              <a:rPr lang="ko-KR" altLang="en-US" sz="1200" b="1" dirty="0"/>
              <a:t>의 정확도와 큰 차이가 나지 않음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또한 </a:t>
            </a:r>
            <a:r>
              <a:rPr lang="en-US" altLang="ko-KR" sz="1200" b="1" dirty="0"/>
              <a:t>Test set</a:t>
            </a:r>
            <a:r>
              <a:rPr lang="ko-KR" altLang="en-US" sz="1200" b="1" dirty="0"/>
              <a:t>의 클러스터는 </a:t>
            </a:r>
            <a:r>
              <a:rPr lang="en-US" altLang="ko-KR" sz="1200" b="1" dirty="0"/>
              <a:t>Train set</a:t>
            </a:r>
            <a:r>
              <a:rPr lang="ko-KR" altLang="en-US" sz="1200" b="1" dirty="0"/>
              <a:t>과 다르게 진행해야 함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추가적인 </a:t>
            </a:r>
            <a:r>
              <a:rPr lang="en-US" altLang="ko-KR" sz="1200" b="1" dirty="0"/>
              <a:t>Test set </a:t>
            </a:r>
            <a:r>
              <a:rPr lang="ko-KR" altLang="en-US" sz="1200" b="1" dirty="0"/>
              <a:t>클러스터와 자료조사가 필요함</a:t>
            </a:r>
            <a:endParaRPr lang="en-US" altLang="ko-KR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D8819-259B-96F0-49C5-2FF02E209675}"/>
              </a:ext>
            </a:extLst>
          </p:cNvPr>
          <p:cNvSpPr txBox="1"/>
          <p:nvPr/>
        </p:nvSpPr>
        <p:spPr>
          <a:xfrm>
            <a:off x="1440422" y="3045213"/>
            <a:ext cx="1247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가설</a:t>
            </a:r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0E1D8-1D45-FFCB-581E-6C4A09E34629}"/>
              </a:ext>
            </a:extLst>
          </p:cNvPr>
          <p:cNvSpPr txBox="1"/>
          <p:nvPr/>
        </p:nvSpPr>
        <p:spPr>
          <a:xfrm>
            <a:off x="6538997" y="3065199"/>
            <a:ext cx="1334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가설</a:t>
            </a:r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8CFE4-55E3-4BF2-899F-DC7166D86FDC}"/>
              </a:ext>
            </a:extLst>
          </p:cNvPr>
          <p:cNvSpPr txBox="1"/>
          <p:nvPr/>
        </p:nvSpPr>
        <p:spPr>
          <a:xfrm>
            <a:off x="1440422" y="3635592"/>
            <a:ext cx="5098575" cy="14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미생물 커뮤니티를 분석해서 </a:t>
            </a:r>
            <a:r>
              <a:rPr lang="ko-KR" altLang="en-US" sz="1200" b="1" dirty="0" err="1"/>
              <a:t>녹조</a:t>
            </a:r>
            <a:r>
              <a:rPr lang="ko-KR" altLang="en-US" sz="1200" b="1" dirty="0"/>
              <a:t> 발생량 예측 모델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하지만 커뮤니티가 증감으로 판단하기 어렵고 복잡함</a:t>
            </a: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endParaRPr lang="en-US" altLang="ko-KR" sz="1200" b="1" dirty="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ko-KR" altLang="en-US" sz="1200" b="1" dirty="0"/>
              <a:t>더 자세한 조사와 군집 분석을 진행할 필요가 있음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2249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06346" y="2753802"/>
            <a:ext cx="7579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kern="0" spc="600" dirty="0">
                <a:solidFill>
                  <a:schemeClr val="bg1"/>
                </a:solidFill>
                <a:latin typeface="+mj-lt"/>
              </a:rPr>
              <a:t>THANKS FOR</a:t>
            </a:r>
          </a:p>
          <a:p>
            <a:pPr algn="ctr"/>
            <a:r>
              <a:rPr lang="en-US" sz="5400" kern="0" spc="600" dirty="0">
                <a:solidFill>
                  <a:schemeClr val="bg1"/>
                </a:solidFill>
                <a:latin typeface="+mj-lt"/>
              </a:rPr>
              <a:t>YOUR ATTENTION</a:t>
            </a:r>
          </a:p>
        </p:txBody>
      </p:sp>
      <p:sp>
        <p:nvSpPr>
          <p:cNvPr id="33" name="Rectangle 32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9162" y="2056058"/>
            <a:ext cx="4702016" cy="14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가설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1. </a:t>
            </a:r>
          </a:p>
          <a:p>
            <a:pPr algn="just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남세균은 커뮤니티를 형성한다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군집을 이루는 다른 조류를 이용하여 유해 남조류를 예측할 수 있다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0823" y="4814873"/>
            <a:ext cx="4702016" cy="14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</a:p>
          <a:p>
            <a:pPr algn="just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녹조는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수질 지표에 영향을 받는다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수질 지표를 확인하여 유해 남조류를 예측할 수 있다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3945" y="819218"/>
            <a:ext cx="330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</a:t>
            </a:r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녹조현상 풍암호수공원 : 네이트 뉴스">
            <a:extLst>
              <a:ext uri="{FF2B5EF4-FFF2-40B4-BE49-F238E27FC236}">
                <a16:creationId xmlns:a16="http://schemas.microsoft.com/office/drawing/2014/main" id="{CEC5AD16-33FF-9AC6-9C5A-069106711C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3"/>
          <a:stretch/>
        </p:blipFill>
        <p:spPr bwMode="auto">
          <a:xfrm>
            <a:off x="1108428" y="3668103"/>
            <a:ext cx="4772750" cy="25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미생물 | 식품영양 위키 | Fandom">
            <a:extLst>
              <a:ext uri="{FF2B5EF4-FFF2-40B4-BE49-F238E27FC236}">
                <a16:creationId xmlns:a16="http://schemas.microsoft.com/office/drawing/2014/main" id="{05269A4F-F5C0-DB9C-CD8E-846825969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4"/>
          <a:stretch/>
        </p:blipFill>
        <p:spPr bwMode="auto">
          <a:xfrm>
            <a:off x="6310823" y="2149068"/>
            <a:ext cx="4930191" cy="25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90126" y="2869307"/>
            <a:ext cx="7811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데이터 소개 및 </a:t>
            </a:r>
            <a:r>
              <a:rPr lang="ko-KR" altLang="en-US" sz="5400" kern="0" spc="600" dirty="0" err="1">
                <a:solidFill>
                  <a:schemeClr val="bg1"/>
                </a:solidFill>
                <a:latin typeface="+mj-lt"/>
              </a:rPr>
              <a:t>전처리</a:t>
            </a:r>
            <a:endParaRPr lang="en-US" sz="5400" kern="0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549" y="2717751"/>
            <a:ext cx="2506323" cy="310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순서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 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취수한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강 이름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 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취수한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연도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Month 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취수한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월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Season 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취수한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계절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Elevation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취수 지점 깊이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Rain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강수량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하천 유량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Water_temp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하천 수온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이온전도도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수소이온농도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2F58D-3BF0-681B-3089-91732C78B0F5}"/>
              </a:ext>
            </a:extLst>
          </p:cNvPr>
          <p:cNvSpPr txBox="1"/>
          <p:nvPr/>
        </p:nvSpPr>
        <p:spPr>
          <a:xfrm>
            <a:off x="4576138" y="2717110"/>
            <a:ext cx="3039723" cy="310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수중 고형물질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생물학적 산소요구량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 : 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화학적 산소요구량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T_N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총 질소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DTN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용존 질소량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NH4H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암모니아 농도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NO3N 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질산성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질소 농도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T_P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총 인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DTP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용존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인농도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PO4P 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인산염인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농도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CHL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엽록소에서 만들어내는 산소량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E25A4-51D9-4176-63A1-DE9B2A9DC73E}"/>
              </a:ext>
            </a:extLst>
          </p:cNvPr>
          <p:cNvSpPr txBox="1"/>
          <p:nvPr/>
        </p:nvSpPr>
        <p:spPr>
          <a:xfrm>
            <a:off x="7998127" y="2717110"/>
            <a:ext cx="3039723" cy="2826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외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여러 종류의 미생물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ko-KR" altLang="en-US" sz="1200" b="1" dirty="0">
                <a:solidFill>
                  <a:srgbClr val="FF0000"/>
                </a:solidFill>
              </a:rPr>
              <a:t>주요 미생물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Microcystis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급격한 증식으로 인해 많은 독소를 배출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Pseudanabaena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대량 번식 시 독소를 생성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수질 오염의 주요 원인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Oscillatoriale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농도가 너무 높아지면 수질 오염과 관련된 문제를 일으킴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Aphanizomenon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농도가 높아질 경우 물색을 감소시켜 빛의 침투를 막음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5E772DE4-194D-9E6A-246A-4B7EF0FF3D54}"/>
              </a:ext>
            </a:extLst>
          </p:cNvPr>
          <p:cNvSpPr txBox="1"/>
          <p:nvPr/>
        </p:nvSpPr>
        <p:spPr>
          <a:xfrm>
            <a:off x="6538997" y="2203220"/>
            <a:ext cx="468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00" b="1" dirty="0">
                <a:solidFill>
                  <a:srgbClr val="FFC000"/>
                </a:solidFill>
                <a:latin typeface="Raleway" panose="020B0003030101060003" pitchFamily="34" charset="0"/>
              </a:rPr>
              <a:t>출처</a:t>
            </a:r>
            <a:r>
              <a:rPr lang="en-US" altLang="ko-KR" sz="1300" b="1" dirty="0">
                <a:solidFill>
                  <a:srgbClr val="FFC000"/>
                </a:solidFill>
                <a:latin typeface="Raleway" panose="020B0003030101060003" pitchFamily="34" charset="0"/>
              </a:rPr>
              <a:t>.. </a:t>
            </a:r>
            <a:r>
              <a:rPr lang="ko-KR" altLang="en-US" sz="1300" b="1" dirty="0">
                <a:solidFill>
                  <a:srgbClr val="FFC000"/>
                </a:solidFill>
                <a:latin typeface="Raleway" panose="020B0003030101060003" pitchFamily="34" charset="0"/>
              </a:rPr>
              <a:t>연세대학교 환경에너지공학부 </a:t>
            </a:r>
            <a:r>
              <a:rPr lang="ko-KR" altLang="en-US" sz="1300" b="1" dirty="0" err="1">
                <a:solidFill>
                  <a:srgbClr val="FFC000"/>
                </a:solidFill>
                <a:latin typeface="Raleway" panose="020B0003030101060003" pitchFamily="34" charset="0"/>
              </a:rPr>
              <a:t>생태환경생명공학연구실</a:t>
            </a:r>
            <a:endParaRPr lang="id-ID" sz="1300" b="1" dirty="0">
              <a:solidFill>
                <a:srgbClr val="FFC000"/>
              </a:solidFill>
              <a:latin typeface="Raleway" panose="020B00030301010600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2BA49-4E7E-E71C-DBE7-27B4F192A3A4}"/>
              </a:ext>
            </a:extLst>
          </p:cNvPr>
          <p:cNvSpPr txBox="1"/>
          <p:nvPr/>
        </p:nvSpPr>
        <p:spPr>
          <a:xfrm>
            <a:off x="4041593" y="697292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정보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80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5882" y="1742548"/>
            <a:ext cx="250456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전처리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1. Rain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이상치 제거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6108" y="697292"/>
            <a:ext cx="4839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5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67FAED-8099-671C-7F42-B87829D1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81" y="2127269"/>
            <a:ext cx="3103517" cy="25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B5C06066-6420-3ABE-B288-562BC304BEFF}"/>
              </a:ext>
            </a:extLst>
          </p:cNvPr>
          <p:cNvSpPr/>
          <p:nvPr/>
        </p:nvSpPr>
        <p:spPr>
          <a:xfrm>
            <a:off x="1905357" y="4705575"/>
            <a:ext cx="250456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-&gt;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이상치 제거를 위해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200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이상은 제거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A5DA3E-610F-E0BE-BD39-B6E7C2F62945}"/>
              </a:ext>
            </a:extLst>
          </p:cNvPr>
          <p:cNvSpPr/>
          <p:nvPr/>
        </p:nvSpPr>
        <p:spPr>
          <a:xfrm>
            <a:off x="6384314" y="1758675"/>
            <a:ext cx="250456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전처리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위치 정보 처리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27D36F1-DA7A-F743-4943-A7DB629E9E83}"/>
              </a:ext>
            </a:extLst>
          </p:cNvPr>
          <p:cNvSpPr/>
          <p:nvPr/>
        </p:nvSpPr>
        <p:spPr>
          <a:xfrm>
            <a:off x="8891452" y="3688969"/>
            <a:ext cx="250456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-&gt;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위치에 따른 값을 부여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59EA62-A101-3293-D3D0-1B2230578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0" r="51930" b="29056"/>
          <a:stretch/>
        </p:blipFill>
        <p:spPr>
          <a:xfrm>
            <a:off x="6429308" y="2201333"/>
            <a:ext cx="3595194" cy="4665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D5D37E7-BB6F-7A62-D9FE-39BE63949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88" y="3206529"/>
            <a:ext cx="2504564" cy="35726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54E455-BC5E-A13E-712A-A2BA99985C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48" t="29007" r="2182" b="15193"/>
          <a:stretch/>
        </p:blipFill>
        <p:spPr>
          <a:xfrm>
            <a:off x="6386888" y="2667919"/>
            <a:ext cx="3692435" cy="3667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218BFF-F258-C635-C532-E05F9B621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497" r="52861" b="2172"/>
          <a:stretch/>
        </p:blipFill>
        <p:spPr>
          <a:xfrm>
            <a:off x="6386888" y="3051141"/>
            <a:ext cx="3525526" cy="1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DA7BBE-7024-E0B3-B7E2-6D44B48D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34" y="2543451"/>
            <a:ext cx="2171700" cy="65722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09DC71CE-79B1-B664-0592-502BA75EF2C6}"/>
              </a:ext>
            </a:extLst>
          </p:cNvPr>
          <p:cNvSpPr/>
          <p:nvPr/>
        </p:nvSpPr>
        <p:spPr>
          <a:xfrm>
            <a:off x="2326634" y="2087880"/>
            <a:ext cx="250456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전처리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3.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결측치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 처리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414089B-15EF-5241-6D38-5F7D8F9C663D}"/>
              </a:ext>
            </a:extLst>
          </p:cNvPr>
          <p:cNvSpPr/>
          <p:nvPr/>
        </p:nvSpPr>
        <p:spPr>
          <a:xfrm>
            <a:off x="2326634" y="3271526"/>
            <a:ext cx="2504564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-&gt;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결측지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2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행 제거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51F8A-87C6-5DF6-67AC-64A344836E18}"/>
              </a:ext>
            </a:extLst>
          </p:cNvPr>
          <p:cNvSpPr txBox="1"/>
          <p:nvPr/>
        </p:nvSpPr>
        <p:spPr>
          <a:xfrm>
            <a:off x="3676108" y="697292"/>
            <a:ext cx="4839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5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9EDB8A-9214-D1D6-2D4B-A72A4FFCC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09" y="2699657"/>
            <a:ext cx="3725043" cy="309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0A974E2-2DD5-FEA4-529D-BA8D80E86DEB}"/>
              </a:ext>
            </a:extLst>
          </p:cNvPr>
          <p:cNvSpPr/>
          <p:nvPr/>
        </p:nvSpPr>
        <p:spPr>
          <a:xfrm>
            <a:off x="6301409" y="2087880"/>
            <a:ext cx="250456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전처리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4. Season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처리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D4F4F52-90DC-CEE5-C309-AB3A9919101A}"/>
              </a:ext>
            </a:extLst>
          </p:cNvPr>
          <p:cNvSpPr/>
          <p:nvPr/>
        </p:nvSpPr>
        <p:spPr>
          <a:xfrm>
            <a:off x="6301409" y="5873450"/>
            <a:ext cx="4758477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-&gt; spring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은 미생물 양이 적어 모델 정확도가 떨어짐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따라서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spring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은 제거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24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/>
          <p:cNvSpPr/>
          <p:nvPr/>
        </p:nvSpPr>
        <p:spPr>
          <a:xfrm>
            <a:off x="1591725" y="4405379"/>
            <a:ext cx="8881955" cy="33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DTW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미생물 군집 분류와 이용한 유해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남조류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예측 모델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25B1258F-20A2-4E65-B426-D8261E0980AE}"/>
              </a:ext>
            </a:extLst>
          </p:cNvPr>
          <p:cNvSpPr/>
          <p:nvPr/>
        </p:nvSpPr>
        <p:spPr>
          <a:xfrm rot="10800000">
            <a:off x="3220454" y="-692801"/>
            <a:ext cx="5751092" cy="6626885"/>
          </a:xfrm>
          <a:custGeom>
            <a:avLst/>
            <a:gdLst>
              <a:gd name="connsiteX0" fmla="*/ 0 w 5751092"/>
              <a:gd name="connsiteY0" fmla="*/ 1945209 h 6626885"/>
              <a:gd name="connsiteX1" fmla="*/ 82183 w 5751092"/>
              <a:gd name="connsiteY1" fmla="*/ 1945209 h 6626885"/>
              <a:gd name="connsiteX2" fmla="*/ 82183 w 5751092"/>
              <a:gd name="connsiteY2" fmla="*/ 6544702 h 6626885"/>
              <a:gd name="connsiteX3" fmla="*/ 5668909 w 5751092"/>
              <a:gd name="connsiteY3" fmla="*/ 6544702 h 6626885"/>
              <a:gd name="connsiteX4" fmla="*/ 5668909 w 5751092"/>
              <a:gd name="connsiteY4" fmla="*/ 1945209 h 6626885"/>
              <a:gd name="connsiteX5" fmla="*/ 5751092 w 5751092"/>
              <a:gd name="connsiteY5" fmla="*/ 1945209 h 6626885"/>
              <a:gd name="connsiteX6" fmla="*/ 5751092 w 5751092"/>
              <a:gd name="connsiteY6" fmla="*/ 6626885 h 6626885"/>
              <a:gd name="connsiteX7" fmla="*/ 0 w 5751092"/>
              <a:gd name="connsiteY7" fmla="*/ 6626885 h 6626885"/>
              <a:gd name="connsiteX8" fmla="*/ 0 w 5751092"/>
              <a:gd name="connsiteY8" fmla="*/ 0 h 6626885"/>
              <a:gd name="connsiteX9" fmla="*/ 5751092 w 5751092"/>
              <a:gd name="connsiteY9" fmla="*/ 0 h 6626885"/>
              <a:gd name="connsiteX10" fmla="*/ 5751092 w 5751092"/>
              <a:gd name="connsiteY10" fmla="*/ 551686 h 6626885"/>
              <a:gd name="connsiteX11" fmla="*/ 5668909 w 5751092"/>
              <a:gd name="connsiteY11" fmla="*/ 551686 h 6626885"/>
              <a:gd name="connsiteX12" fmla="*/ 5668909 w 5751092"/>
              <a:gd name="connsiteY12" fmla="*/ 82183 h 6626885"/>
              <a:gd name="connsiteX13" fmla="*/ 82183 w 5751092"/>
              <a:gd name="connsiteY13" fmla="*/ 82183 h 6626885"/>
              <a:gd name="connsiteX14" fmla="*/ 82183 w 5751092"/>
              <a:gd name="connsiteY14" fmla="*/ 551686 h 6626885"/>
              <a:gd name="connsiteX15" fmla="*/ 0 w 5751092"/>
              <a:gd name="connsiteY15" fmla="*/ 551686 h 662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51092" h="6626885">
                <a:moveTo>
                  <a:pt x="0" y="1945209"/>
                </a:moveTo>
                <a:lnTo>
                  <a:pt x="82183" y="1945209"/>
                </a:lnTo>
                <a:lnTo>
                  <a:pt x="82183" y="6544702"/>
                </a:lnTo>
                <a:lnTo>
                  <a:pt x="5668909" y="6544702"/>
                </a:lnTo>
                <a:lnTo>
                  <a:pt x="5668909" y="1945209"/>
                </a:lnTo>
                <a:lnTo>
                  <a:pt x="5751092" y="1945209"/>
                </a:lnTo>
                <a:lnTo>
                  <a:pt x="5751092" y="6626885"/>
                </a:lnTo>
                <a:lnTo>
                  <a:pt x="0" y="6626885"/>
                </a:lnTo>
                <a:close/>
                <a:moveTo>
                  <a:pt x="0" y="0"/>
                </a:moveTo>
                <a:lnTo>
                  <a:pt x="5751092" y="0"/>
                </a:lnTo>
                <a:lnTo>
                  <a:pt x="5751092" y="551686"/>
                </a:lnTo>
                <a:lnTo>
                  <a:pt x="5668909" y="551686"/>
                </a:lnTo>
                <a:lnTo>
                  <a:pt x="5668909" y="82183"/>
                </a:lnTo>
                <a:lnTo>
                  <a:pt x="82183" y="82183"/>
                </a:lnTo>
                <a:lnTo>
                  <a:pt x="82183" y="551686"/>
                </a:lnTo>
                <a:lnTo>
                  <a:pt x="0" y="5516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3885" y="2045678"/>
            <a:ext cx="3804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가설 </a:t>
            </a:r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1.</a:t>
            </a: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미생물 군집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73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7414" y="3889142"/>
            <a:ext cx="140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DTW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란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1418" y="4681145"/>
            <a:ext cx="2295548" cy="1164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동적시간와핑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(DTW, Dynamic Time Warping)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속도가 다른 두 연속적인 데이터 간의 유사성을 측정하는 알고리즘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0831" y="3865195"/>
            <a:ext cx="247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DTW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의 장점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5036" y="4657199"/>
            <a:ext cx="3260421" cy="1164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DTW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두 시계열을 매칭시켰을 경우에 사용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유클리디안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거리 방법과 달리 왜곡과 변형된 파형에 대해서도 적절히 매칭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900000">
            <a:off x="5432198" y="4137392"/>
            <a:ext cx="1423401" cy="14234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E4029E39-54E7-53D3-E30A-7225C15A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6"/>
          <a:stretch>
            <a:fillRect/>
          </a:stretch>
        </p:blipFill>
        <p:spPr bwMode="auto">
          <a:xfrm>
            <a:off x="2447109" y="1137255"/>
            <a:ext cx="7297782" cy="15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9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Business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2459</Words>
  <Application>Microsoft Office PowerPoint</Application>
  <PresentationFormat>와이드스크린</PresentationFormat>
  <Paragraphs>307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HY헤드라인M</vt:lpstr>
      <vt:lpstr>Montserrat Semi Bold</vt:lpstr>
      <vt:lpstr>Arial</vt:lpstr>
      <vt:lpstr>Calibri</vt:lpstr>
      <vt:lpstr>Lato</vt:lpstr>
      <vt:lpstr>Raleway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이 민엽</cp:lastModifiedBy>
  <cp:revision>52</cp:revision>
  <dcterms:created xsi:type="dcterms:W3CDTF">2018-05-05T03:43:01Z</dcterms:created>
  <dcterms:modified xsi:type="dcterms:W3CDTF">2023-04-12T06:52:02Z</dcterms:modified>
</cp:coreProperties>
</file>