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B9642A6-7065-4B73-89EA-0AA8299751B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AFDF9C-4E9C-48B6-915E-276AB279601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A28D3D-A91B-48CD-8799-0755A5D7BA4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8552BD-52E7-4E78-A3A4-E012F98F171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88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88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08080" y="239760"/>
            <a:ext cx="11773800" cy="637668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8568000" y="4464000"/>
            <a:ext cx="31104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Kyo-Min Hwang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Chae-Eun Hwang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Hyo-Bin Hwang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457440" y="50400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Code For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089440" y="150192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Calculating Factorial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2575080" cy="6856200"/>
          </a:xfrm>
          <a:prstGeom prst="rect">
            <a:avLst/>
          </a:prstGeom>
          <a:solidFill>
            <a:srgbClr val="262626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175320" y="235440"/>
            <a:ext cx="22248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813400" y="1074600"/>
            <a:ext cx="4136040" cy="46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2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12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12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1.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812240" y="1584000"/>
            <a:ext cx="7907040" cy="444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2. Solutions(before)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33480" y="220356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1800000" y="1512000"/>
            <a:ext cx="7919640" cy="44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재귀 함수를 이용한 코드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def fac(n):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if n == 1 or n == 0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return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else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return n*fac(n-1)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= input('Enter a number 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while True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if</a:t>
            </a:r>
            <a:r>
              <a:rPr b="1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float(a) != int(float(a)):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print('</a:t>
            </a:r>
            <a:r>
              <a:rPr b="1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잘못 입력했습니다</a:t>
            </a:r>
            <a:r>
              <a:rPr b="1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!')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= input('Enter a number 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elif </a:t>
            </a:r>
            <a:r>
              <a:rPr b="1" lang="en-US" sz="1800" spc="-1" strike="noStrike">
                <a:solidFill>
                  <a:srgbClr val="99cc6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int(a) &lt;= -1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cc6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99cc6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else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= int(a)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print(str(a)+'! = ' + str(fac(a)))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= input('Enter a number 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5335920" y="1998720"/>
            <a:ext cx="18716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종료 조건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5040000" y="1800000"/>
            <a:ext cx="215640" cy="791640"/>
          </a:xfrm>
          <a:custGeom>
            <a:avLst/>
            <a:gdLst/>
            <a:ahLst/>
            <a:rect l="l" t="t" r="r" b="b"/>
            <a:pathLst>
              <a:path w="602" h="2202">
                <a:moveTo>
                  <a:pt x="0" y="0"/>
                </a:moveTo>
                <a:cubicBezTo>
                  <a:pt x="150" y="0"/>
                  <a:pt x="300" y="91"/>
                  <a:pt x="300" y="183"/>
                </a:cubicBezTo>
                <a:lnTo>
                  <a:pt x="300" y="917"/>
                </a:lnTo>
                <a:cubicBezTo>
                  <a:pt x="300" y="1008"/>
                  <a:pt x="450" y="1100"/>
                  <a:pt x="601" y="1100"/>
                </a:cubicBezTo>
                <a:cubicBezTo>
                  <a:pt x="450" y="1100"/>
                  <a:pt x="300" y="1192"/>
                  <a:pt x="300" y="1283"/>
                </a:cubicBezTo>
                <a:lnTo>
                  <a:pt x="300" y="2017"/>
                </a:lnTo>
                <a:cubicBezTo>
                  <a:pt x="300" y="2109"/>
                  <a:pt x="150" y="2201"/>
                  <a:pt x="0" y="2201"/>
                </a:cubicBezTo>
              </a:path>
            </a:pathLst>
          </a:custGeom>
          <a:noFill/>
          <a:ln w="3600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5040000" y="2664000"/>
            <a:ext cx="215640" cy="359640"/>
          </a:xfrm>
          <a:custGeom>
            <a:avLst/>
            <a:gdLst/>
            <a:ahLst/>
            <a:rect l="l" t="t" r="r" b="b"/>
            <a:pathLst>
              <a:path w="602" h="1002">
                <a:moveTo>
                  <a:pt x="0" y="0"/>
                </a:moveTo>
                <a:cubicBezTo>
                  <a:pt x="150" y="0"/>
                  <a:pt x="300" y="41"/>
                  <a:pt x="300" y="83"/>
                </a:cubicBezTo>
                <a:lnTo>
                  <a:pt x="300" y="417"/>
                </a:lnTo>
                <a:cubicBezTo>
                  <a:pt x="300" y="458"/>
                  <a:pt x="450" y="500"/>
                  <a:pt x="601" y="500"/>
                </a:cubicBezTo>
                <a:cubicBezTo>
                  <a:pt x="450" y="500"/>
                  <a:pt x="300" y="542"/>
                  <a:pt x="300" y="583"/>
                </a:cubicBezTo>
                <a:lnTo>
                  <a:pt x="300" y="917"/>
                </a:lnTo>
                <a:cubicBezTo>
                  <a:pt x="300" y="959"/>
                  <a:pt x="150" y="1001"/>
                  <a:pt x="0" y="1001"/>
                </a:cubicBezTo>
              </a:path>
            </a:pathLst>
          </a:custGeom>
          <a:noFill/>
          <a:ln w="3600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7"/>
          <p:cNvSpPr/>
          <p:nvPr/>
        </p:nvSpPr>
        <p:spPr>
          <a:xfrm>
            <a:off x="5328000" y="2664000"/>
            <a:ext cx="18716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실행 조건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6480000" y="3672000"/>
            <a:ext cx="215640" cy="791640"/>
          </a:xfrm>
          <a:custGeom>
            <a:avLst/>
            <a:gdLst/>
            <a:ahLst/>
            <a:rect l="l" t="t" r="r" b="b"/>
            <a:pathLst>
              <a:path w="602" h="2202">
                <a:moveTo>
                  <a:pt x="0" y="0"/>
                </a:moveTo>
                <a:cubicBezTo>
                  <a:pt x="150" y="0"/>
                  <a:pt x="300" y="91"/>
                  <a:pt x="300" y="183"/>
                </a:cubicBezTo>
                <a:lnTo>
                  <a:pt x="300" y="917"/>
                </a:lnTo>
                <a:cubicBezTo>
                  <a:pt x="300" y="1008"/>
                  <a:pt x="450" y="1100"/>
                  <a:pt x="601" y="1100"/>
                </a:cubicBezTo>
                <a:cubicBezTo>
                  <a:pt x="450" y="1100"/>
                  <a:pt x="300" y="1192"/>
                  <a:pt x="300" y="1283"/>
                </a:cubicBezTo>
                <a:lnTo>
                  <a:pt x="300" y="2017"/>
                </a:lnTo>
                <a:cubicBezTo>
                  <a:pt x="300" y="2109"/>
                  <a:pt x="150" y="2201"/>
                  <a:pt x="0" y="2201"/>
                </a:cubicBezTo>
              </a:path>
            </a:pathLst>
          </a:custGeom>
          <a:noFill/>
          <a:ln w="3600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"/>
          <p:cNvSpPr/>
          <p:nvPr/>
        </p:nvSpPr>
        <p:spPr>
          <a:xfrm>
            <a:off x="6840000" y="3692520"/>
            <a:ext cx="331164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예외</a:t>
            </a:r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(</a:t>
            </a:r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소수를 입력했을 때 오류</a:t>
            </a:r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!)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ex. 3.14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6480000" y="4536000"/>
            <a:ext cx="215640" cy="431640"/>
          </a:xfrm>
          <a:custGeom>
            <a:avLst/>
            <a:gdLst/>
            <a:ahLst/>
            <a:rect l="l" t="t" r="r" b="b"/>
            <a:pathLst>
              <a:path w="602" h="1202">
                <a:moveTo>
                  <a:pt x="0" y="0"/>
                </a:moveTo>
                <a:cubicBezTo>
                  <a:pt x="150" y="0"/>
                  <a:pt x="300" y="50"/>
                  <a:pt x="300" y="100"/>
                </a:cubicBezTo>
                <a:lnTo>
                  <a:pt x="300" y="500"/>
                </a:lnTo>
                <a:cubicBezTo>
                  <a:pt x="300" y="550"/>
                  <a:pt x="450" y="600"/>
                  <a:pt x="601" y="600"/>
                </a:cubicBezTo>
                <a:cubicBezTo>
                  <a:pt x="450" y="600"/>
                  <a:pt x="300" y="650"/>
                  <a:pt x="300" y="700"/>
                </a:cubicBezTo>
                <a:lnTo>
                  <a:pt x="300" y="1100"/>
                </a:lnTo>
                <a:cubicBezTo>
                  <a:pt x="300" y="1150"/>
                  <a:pt x="150" y="1201"/>
                  <a:pt x="0" y="1201"/>
                </a:cubicBezTo>
              </a:path>
            </a:pathLst>
          </a:custGeom>
          <a:noFill/>
          <a:ln w="3600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>
            <a:off x="6840000" y="4437000"/>
            <a:ext cx="331164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음수일 경우 오류</a:t>
            </a:r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ex.-5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6624000" y="5184000"/>
            <a:ext cx="215640" cy="740880"/>
          </a:xfrm>
          <a:custGeom>
            <a:avLst/>
            <a:gdLst/>
            <a:ahLst/>
            <a:rect l="l" t="t" r="r" b="b"/>
            <a:pathLst>
              <a:path w="602" h="2061">
                <a:moveTo>
                  <a:pt x="0" y="0"/>
                </a:moveTo>
                <a:cubicBezTo>
                  <a:pt x="150" y="0"/>
                  <a:pt x="300" y="85"/>
                  <a:pt x="300" y="171"/>
                </a:cubicBezTo>
                <a:lnTo>
                  <a:pt x="300" y="858"/>
                </a:lnTo>
                <a:cubicBezTo>
                  <a:pt x="300" y="944"/>
                  <a:pt x="450" y="1030"/>
                  <a:pt x="601" y="1030"/>
                </a:cubicBezTo>
                <a:cubicBezTo>
                  <a:pt x="450" y="1030"/>
                  <a:pt x="300" y="1115"/>
                  <a:pt x="300" y="1201"/>
                </a:cubicBezTo>
                <a:lnTo>
                  <a:pt x="300" y="1888"/>
                </a:lnTo>
                <a:cubicBezTo>
                  <a:pt x="300" y="1974"/>
                  <a:pt x="150" y="2060"/>
                  <a:pt x="0" y="2060"/>
                </a:cubicBezTo>
              </a:path>
            </a:pathLst>
          </a:custGeom>
          <a:noFill/>
          <a:ln w="3600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3"/>
          <p:cNvSpPr/>
          <p:nvPr/>
        </p:nvSpPr>
        <p:spPr>
          <a:xfrm>
            <a:off x="6840000" y="5328000"/>
            <a:ext cx="3527640" cy="4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오류 발생 경우 제외하고 코드 실행</a:t>
            </a:r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Solutions(before)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1872000" y="1512000"/>
            <a:ext cx="5615640" cy="42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# for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문을 이용한 코드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def func_fac(fac)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fac 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for i in range(1 , n + 1)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fac = fac * 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en-US" sz="18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return fac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while (n &gt; -1)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en-US" sz="18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 = int(input(“Enter a number : “))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en-US" sz="18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if n == -1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en-US" sz="18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en-US" sz="18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print(func_fac(n))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984000" y="3960000"/>
            <a:ext cx="215640" cy="1583640"/>
          </a:xfrm>
          <a:custGeom>
            <a:avLst/>
            <a:gdLst/>
            <a:ahLst/>
            <a:rect l="l" t="t" r="r" b="b"/>
            <a:pathLst>
              <a:path w="602" h="3402">
                <a:moveTo>
                  <a:pt x="0" y="0"/>
                </a:moveTo>
                <a:cubicBezTo>
                  <a:pt x="150" y="0"/>
                  <a:pt x="300" y="141"/>
                  <a:pt x="300" y="283"/>
                </a:cubicBezTo>
                <a:lnTo>
                  <a:pt x="300" y="1417"/>
                </a:lnTo>
                <a:cubicBezTo>
                  <a:pt x="300" y="1558"/>
                  <a:pt x="450" y="1700"/>
                  <a:pt x="601" y="1700"/>
                </a:cubicBezTo>
                <a:cubicBezTo>
                  <a:pt x="450" y="1700"/>
                  <a:pt x="300" y="1842"/>
                  <a:pt x="300" y="1983"/>
                </a:cubicBezTo>
                <a:lnTo>
                  <a:pt x="300" y="3117"/>
                </a:lnTo>
                <a:cubicBezTo>
                  <a:pt x="300" y="3259"/>
                  <a:pt x="150" y="3401"/>
                  <a:pt x="0" y="3401"/>
                </a:cubicBezTo>
              </a:path>
            </a:pathLst>
          </a:custGeom>
          <a:noFill/>
          <a:ln w="3600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7344000" y="4500000"/>
            <a:ext cx="3311640" cy="4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예외가 아닐 시 코드 실행</a:t>
            </a:r>
            <a:r>
              <a:rPr b="0" lang="en-US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KacstTitleL"/>
                <a:ea typeface="Noto Sans CJK KR Medium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21600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Solutions(after)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3"/>
          <p:cNvSpPr txBox="1"/>
          <p:nvPr/>
        </p:nvSpPr>
        <p:spPr>
          <a:xfrm>
            <a:off x="1224000" y="1368000"/>
            <a:ext cx="9072000" cy="110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하나의 문제를 풀더라도 다양한 코드가 나올 수 있다는 것을 알게됨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아무리 짧다고 해도 시간이 오래 걸릴 수 있다는 것을 알게됨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→(by using time module)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문제를 풀 때 예외들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음수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실수 …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를 생각해야 함을 알게됨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3024000" y="2580480"/>
            <a:ext cx="4824000" cy="375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True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 = input('Enter a number 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99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1800" spc="-1" strike="noStrike">
                <a:solidFill>
                  <a:srgbClr val="ff99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float(n) != int(float(n)):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99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800" spc="-1" strike="noStrike">
                <a:solidFill>
                  <a:srgbClr val="ff99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print('</a:t>
            </a:r>
            <a:r>
              <a:rPr b="0" lang="en-US" sz="1800" spc="-1" strike="noStrike">
                <a:solidFill>
                  <a:srgbClr val="ff99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잘못입력했습니다</a:t>
            </a:r>
            <a:r>
              <a:rPr b="0" lang="en-US" sz="1800" spc="-1" strike="noStrike">
                <a:solidFill>
                  <a:srgbClr val="ff99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!')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99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800" spc="-1" strike="noStrike">
                <a:solidFill>
                  <a:srgbClr val="ff99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 = input('Enter a number 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elif int(n) &lt;= -1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else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 = int(n)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answer 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i in range(1,n + 1):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answer = answer * 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print(str(n) + '! = ' + str(answer))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2017-08-23T19:44:14Z</dcterms:created>
  <dc:creator>(소프트웨어학부)박은환</dc:creator>
  <dc:description/>
  <dc:language>ko-KR</dc:language>
  <cp:lastModifiedBy/>
  <dcterms:modified xsi:type="dcterms:W3CDTF">2017-09-07T12:28:01Z</dcterms:modified>
  <cp:revision>40</cp:revision>
  <dc:subject/>
  <dc:title>UCI Project VR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