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63" r:id="rId17"/>
    <p:sldId id="264" r:id="rId18"/>
  </p:sldIdLst>
  <p:sldSz cx="14630400" cy="8229600"/>
  <p:notesSz cx="8229600" cy="14630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성민 김" initials="성김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0" d="100"/>
          <a:sy n="100" d="100"/>
        </p:scale>
        <p:origin x="624" y="33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commentAuthors" Target="commentAuthors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0119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0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5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6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9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B67CB-15DB-F97B-B3C6-D54ECB3AB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DD373A-4B0C-7D33-99AA-AD6E9D42CF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3F017E-5998-BA15-EB43-BBC2E8794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9FBA4-7CCC-6155-9BEE-AFEB7F95DC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8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EA322-BDB7-EBF4-07A8-A64118E0B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0391F8-7883-9195-E7A8-BA804CD52F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AF6C0F-686E-B1AB-8F06-D122E6D7FB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29F48-482B-81EB-CD92-89CAE5A556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24925"/>
      </p:ext>
    </p:extLst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1297"/>
      </p:ext>
    </p:extLst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84778"/>
      </p:ext>
    </p:extLst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40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67F69-6D53-C8AC-2C93-3747F4FA2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BF2B01-BF4C-AB91-2A9D-0917356405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55E453-2CC7-8A75-55D0-2E3C9E137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8BB7A-B478-9445-6D1A-901572EF5C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31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A6B28-3F30-B825-F873-21F55754E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AEC610-6E5D-1647-3CEC-D62B83628E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0CE87A-C7D8-EFC7-0DB6-509A9D8F5E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52A4C-3848-D551-96E0-A029558AE6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6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.pn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.pn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.pn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8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notesSlide" Target="../notesSlides/notesSlide1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8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8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8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9.xml"  /><Relationship Id="rId3" Type="http://schemas.openxmlformats.org/officeDocument/2006/relationships/image" Target="../media/image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notesSlide" Target="../notesSlides/notesSlide16.xml"  /><Relationship Id="rId3" Type="http://schemas.openxmlformats.org/officeDocument/2006/relationships/image" Target="../media/image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8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notesSlide" Target="../notesSlides/notesSlide9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solidFill>
            <a:srgbClr val="DFDFE0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280190" y="279082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미니 프로젝트 발표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6280190" y="383976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아이들이조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44578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류동균, 김호경, 강인구, 김성민, 이원진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280190" y="507587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174D22-F0A6-0928-DDAA-5FA74D80602B}"/>
              </a:ext>
            </a:extLst>
          </p:cNvPr>
          <p:cNvSpPr/>
          <p:nvPr/>
        </p:nvSpPr>
        <p:spPr>
          <a:xfrm>
            <a:off x="12852400" y="7680960"/>
            <a:ext cx="169672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D2BB0C0D-7D0C-7253-A86C-389DFF101B6C}"/>
              </a:ext>
            </a:extLst>
          </p:cNvPr>
          <p:cNvSpPr/>
          <p:nvPr/>
        </p:nvSpPr>
        <p:spPr>
          <a:xfrm>
            <a:off x="793790" y="614054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150" b="1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스크립트</a:t>
            </a:r>
            <a:r>
              <a:rPr lang="en-US" sz="61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- </a:t>
            </a:r>
            <a:r>
              <a:rPr lang="en-US" sz="48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Board</a:t>
            </a:r>
            <a:endParaRPr lang="en-US" sz="61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8CC51F0D-9850-F02F-B9BC-DAEBAE0A283B}"/>
              </a:ext>
            </a:extLst>
          </p:cNvPr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7CA333-D46D-DDAD-6CF7-E2376932772B}"/>
              </a:ext>
            </a:extLst>
          </p:cNvPr>
          <p:cNvSpPr/>
          <p:nvPr/>
        </p:nvSpPr>
        <p:spPr>
          <a:xfrm>
            <a:off x="12851296" y="7722704"/>
            <a:ext cx="1779104" cy="462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2E1B37-BBF0-FF0A-5F79-6BA93ECFD317}"/>
              </a:ext>
            </a:extLst>
          </p:cNvPr>
          <p:cNvSpPr txBox="1"/>
          <p:nvPr/>
        </p:nvSpPr>
        <p:spPr>
          <a:xfrm>
            <a:off x="793790" y="1436726"/>
            <a:ext cx="5676166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Awake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cardTotalTime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*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cardCnt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- 1) + 1.0f;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Start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{ 1, 1, 2, 2, 3, 3, 4, 4, 5, 5, 6, 6 };</a:t>
            </a:r>
          </a:p>
          <a:p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i = arr.Length - 1; i &gt; 0; i--)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j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UnityEngine.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Random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.Range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(0,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+ 1);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[j]) =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[j],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for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i = 0; i &lt; cardCnt; i++)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cardGO.Add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(Instantiate(card, 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.transform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x =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% 4) * 1.4f - 2.1f;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y =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/ 4) * 1.4f - 3.0f;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endV2.Add(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Vector2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(x, y));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transform.position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Vector2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(0f, -5f);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startV2.Add(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transform.position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startRot.Add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* 10 - 45f);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transform.Rotate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(0f, 0f,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startRot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tmpCard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GetComponent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tmpCard.Setting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tmpCard.anim.speed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0f;</a:t>
            </a:r>
          </a:p>
          <a:p>
            <a:r>
              <a:rPr lang="sv-SE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tmpCard.backSprite.sortingOrder = 20 - i;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tmpCard.backCanvas.sortingOrder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20 -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endV2.Reverse();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startV2.Reverse();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187387-3234-12AE-19C1-DEB75F1072FE}"/>
              </a:ext>
            </a:extLst>
          </p:cNvPr>
          <p:cNvSpPr txBox="1"/>
          <p:nvPr/>
        </p:nvSpPr>
        <p:spPr>
          <a:xfrm>
            <a:off x="7315200" y="2858266"/>
            <a:ext cx="6128569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Inter"/>
              </a:rPr>
              <a:t> </a:t>
            </a:r>
            <a:r>
              <a:rPr lang="ko-KR" altLang="en-US" dirty="0">
                <a:latin typeface="Inter"/>
              </a:rPr>
              <a:t>카드 배치 시간을 계산하여</a:t>
            </a:r>
            <a:r>
              <a:rPr lang="en-US" altLang="ko-KR" dirty="0">
                <a:latin typeface="Inter"/>
              </a:rPr>
              <a:t>, </a:t>
            </a:r>
            <a:r>
              <a:rPr lang="ko-KR" altLang="en-US" dirty="0">
                <a:latin typeface="Inter"/>
              </a:rPr>
              <a:t>카드가 모두 배치 된 후 게임이 시작되도록 설정했습니다</a:t>
            </a:r>
            <a:r>
              <a:rPr lang="en-US" altLang="ko-KR" dirty="0">
                <a:latin typeface="Inter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Inter"/>
              </a:rPr>
              <a:t>해당 인덱스의 카드의 시작 위치와</a:t>
            </a:r>
            <a:r>
              <a:rPr lang="en-US" altLang="ko-KR" dirty="0">
                <a:latin typeface="Inter"/>
              </a:rPr>
              <a:t> </a:t>
            </a:r>
            <a:r>
              <a:rPr lang="ko-KR" altLang="en-US" dirty="0">
                <a:latin typeface="Inter"/>
              </a:rPr>
              <a:t>시작 회전 값</a:t>
            </a:r>
            <a:r>
              <a:rPr lang="en-US" altLang="ko-KR" dirty="0">
                <a:latin typeface="Inter"/>
              </a:rPr>
              <a:t>. </a:t>
            </a:r>
            <a:r>
              <a:rPr lang="ko-KR" altLang="en-US" dirty="0" err="1">
                <a:latin typeface="Inter"/>
              </a:rPr>
              <a:t>렌더</a:t>
            </a:r>
            <a:r>
              <a:rPr lang="ko-KR" altLang="en-US" dirty="0">
                <a:latin typeface="Inter"/>
              </a:rPr>
              <a:t> 순서를 설정하고</a:t>
            </a:r>
            <a:r>
              <a:rPr lang="en-US" altLang="ko-KR" dirty="0">
                <a:latin typeface="Inter"/>
              </a:rPr>
              <a:t>, </a:t>
            </a:r>
            <a:r>
              <a:rPr lang="ko-KR" altLang="en-US" dirty="0">
                <a:latin typeface="Inter"/>
              </a:rPr>
              <a:t>배치 위치와</a:t>
            </a:r>
            <a:r>
              <a:rPr lang="en-US" altLang="ko-KR" dirty="0">
                <a:latin typeface="Inter"/>
              </a:rPr>
              <a:t> </a:t>
            </a:r>
            <a:r>
              <a:rPr lang="ko-KR" altLang="en-US" dirty="0">
                <a:latin typeface="Inter"/>
              </a:rPr>
              <a:t>시작 위치</a:t>
            </a:r>
            <a:r>
              <a:rPr lang="en-US" altLang="ko-KR" dirty="0">
                <a:latin typeface="Inter"/>
              </a:rPr>
              <a:t>, </a:t>
            </a:r>
            <a:r>
              <a:rPr lang="ko-KR" altLang="en-US" dirty="0">
                <a:latin typeface="Inter"/>
              </a:rPr>
              <a:t>시작 회전 각도의 값들을 각 배열에 저장했습니다</a:t>
            </a:r>
            <a:r>
              <a:rPr lang="en-US" altLang="ko-KR" dirty="0">
                <a:latin typeface="Inter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Inter"/>
              </a:rPr>
              <a:t>배열에 저장된 값들은 카드 </a:t>
            </a:r>
            <a:r>
              <a:rPr lang="ko-KR" altLang="en-US" dirty="0" err="1">
                <a:latin typeface="Inter"/>
              </a:rPr>
              <a:t>배치시</a:t>
            </a:r>
            <a:r>
              <a:rPr lang="ko-KR" altLang="en-US" dirty="0">
                <a:latin typeface="Inter"/>
              </a:rPr>
              <a:t> 사용됩니다</a:t>
            </a:r>
            <a:r>
              <a:rPr lang="en-US" altLang="ko-KR" dirty="0">
                <a:latin typeface="Inter"/>
              </a:rPr>
              <a:t>.</a:t>
            </a:r>
            <a:endParaRPr lang="ko-KR" altLang="en-US" dirty="0">
              <a:latin typeface="Inter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974805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E350F-3664-4F00-CC57-3D85F9696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D799BBA6-6BC7-A563-BCAD-84E3A9E740AF}"/>
              </a:ext>
            </a:extLst>
          </p:cNvPr>
          <p:cNvSpPr/>
          <p:nvPr/>
        </p:nvSpPr>
        <p:spPr>
          <a:xfrm>
            <a:off x="793790" y="614054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150" b="1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스크립트</a:t>
            </a:r>
            <a:r>
              <a:rPr lang="en-US" sz="61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- </a:t>
            </a:r>
            <a:r>
              <a:rPr lang="en-US" sz="48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Board</a:t>
            </a:r>
            <a:endParaRPr lang="en-US" sz="61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90C394C4-0CBC-666B-CBB8-306A35C0FC73}"/>
              </a:ext>
            </a:extLst>
          </p:cNvPr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C0180F-8FF5-35DC-273C-C26E7AF0BB86}"/>
              </a:ext>
            </a:extLst>
          </p:cNvPr>
          <p:cNvSpPr/>
          <p:nvPr/>
        </p:nvSpPr>
        <p:spPr>
          <a:xfrm>
            <a:off x="12851296" y="7722704"/>
            <a:ext cx="1779104" cy="462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4EF754-D883-372F-4E70-AAC1A03523EC}"/>
              </a:ext>
            </a:extLst>
          </p:cNvPr>
          <p:cNvSpPr txBox="1"/>
          <p:nvPr/>
        </p:nvSpPr>
        <p:spPr>
          <a:xfrm>
            <a:off x="793790" y="1811166"/>
            <a:ext cx="7996744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Update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lerpTime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&gt;= 0.0f)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lerpTime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Time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.deltaTime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i = 0; i &lt; cardCnt; i++) 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== 0.0f ?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cardCnt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: 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lerpTime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/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tmpLerpTime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lerpTime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t =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Mathf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.Clamp01(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tmpLerpTime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easedOut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1 -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Mathf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.Pow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(1 - t, 2);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transform.position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Vector2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.Lerp(startV2[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], endV2[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easedOut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angleOffset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Mathf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.Lerp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(0f, 720f -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startRot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easedOut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nextZ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startRot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 +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angleOffset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transform.rotation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Quaternion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.Euler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(0f, 0f,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nextZ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lerpTime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&gt;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cardTotalTime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lerpTime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-1f;</a:t>
            </a:r>
          </a:p>
          <a:p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i = 0; i &lt; cardCnt; i++)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GetComponent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&gt;().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anim.speed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1.0f;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GetComponent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&gt;().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cardState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CardState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.Ready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7161E-1D4B-F35C-4DEF-68A4F1452D5A}"/>
              </a:ext>
            </a:extLst>
          </p:cNvPr>
          <p:cNvSpPr txBox="1"/>
          <p:nvPr/>
        </p:nvSpPr>
        <p:spPr>
          <a:xfrm>
            <a:off x="8790534" y="2100398"/>
            <a:ext cx="5053696" cy="5033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Inter"/>
              </a:rPr>
              <a:t>카드는 일정 시간</a:t>
            </a:r>
            <a:r>
              <a:rPr lang="en-US" altLang="ko-KR" dirty="0">
                <a:latin typeface="Inter"/>
              </a:rPr>
              <a:t>(</a:t>
            </a:r>
            <a:r>
              <a:rPr lang="en-US" altLang="ko-KR" dirty="0" err="1">
                <a:latin typeface="Inter"/>
              </a:rPr>
              <a:t>cardTime</a:t>
            </a:r>
            <a:r>
              <a:rPr lang="en-US" altLang="ko-KR" dirty="0">
                <a:latin typeface="Inter"/>
              </a:rPr>
              <a:t>) </a:t>
            </a:r>
            <a:r>
              <a:rPr lang="ko-KR" altLang="en-US" dirty="0">
                <a:latin typeface="Inter"/>
              </a:rPr>
              <a:t>간격으로 차례대로 날아갑니다</a:t>
            </a:r>
            <a:r>
              <a:rPr lang="en-US" altLang="ko-KR" dirty="0">
                <a:latin typeface="Inter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0</a:t>
            </a:r>
            <a:r>
              <a:rPr lang="ko-KR" altLang="en-US" dirty="0"/>
              <a:t>번 카드는 </a:t>
            </a:r>
            <a:r>
              <a:rPr lang="en-US" altLang="ko-KR" dirty="0"/>
              <a:t>0</a:t>
            </a:r>
            <a:r>
              <a:rPr lang="ko-KR" altLang="en-US" dirty="0"/>
              <a:t>초</a:t>
            </a:r>
            <a:r>
              <a:rPr lang="en-US" altLang="ko-KR" dirty="0"/>
              <a:t>, 1</a:t>
            </a:r>
            <a:r>
              <a:rPr lang="ko-KR" altLang="en-US" dirty="0"/>
              <a:t>번 카드는 </a:t>
            </a:r>
            <a:r>
              <a:rPr lang="en-US" altLang="ko-KR" dirty="0" err="1"/>
              <a:t>cardTime</a:t>
            </a:r>
            <a:r>
              <a:rPr lang="ko-KR" altLang="en-US" dirty="0"/>
              <a:t>초 후에 날아가며</a:t>
            </a:r>
            <a:r>
              <a:rPr lang="en-US" altLang="ko-KR" dirty="0"/>
              <a:t>, </a:t>
            </a:r>
            <a:r>
              <a:rPr lang="ko-KR" altLang="en-US" dirty="0"/>
              <a:t>출발 시간이 되지 않은 카드는 </a:t>
            </a:r>
            <a:r>
              <a:rPr lang="ko-KR" altLang="en-US" dirty="0" err="1"/>
              <a:t>스킵됩니다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Inter"/>
              </a:rPr>
              <a:t>이동 및 회전은 </a:t>
            </a:r>
            <a:r>
              <a:rPr lang="ko-KR" altLang="en-US" dirty="0" err="1">
                <a:latin typeface="Inter"/>
              </a:rPr>
              <a:t>보간을</a:t>
            </a:r>
            <a:r>
              <a:rPr lang="ko-KR" altLang="en-US" dirty="0">
                <a:latin typeface="Inter"/>
              </a:rPr>
              <a:t> 사용해 카드가 지정된 위치와 각도로 이동하며 회전하도록 구현했습니다</a:t>
            </a:r>
            <a:r>
              <a:rPr lang="en-US" altLang="ko-KR" dirty="0">
                <a:latin typeface="Inter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Inter"/>
              </a:rPr>
              <a:t>카드 배치가 끝나면 카드 애니메이션이 재생되고</a:t>
            </a:r>
            <a:r>
              <a:rPr lang="en-US" altLang="ko-KR" dirty="0">
                <a:latin typeface="Inter"/>
              </a:rPr>
              <a:t>, </a:t>
            </a:r>
            <a:r>
              <a:rPr lang="ko-KR" altLang="en-US" dirty="0">
                <a:latin typeface="Inter"/>
              </a:rPr>
              <a:t>카드 상태가 클릭 가능으로 변경됩니다</a:t>
            </a:r>
            <a:r>
              <a:rPr lang="en-US" altLang="ko-KR" dirty="0">
                <a:latin typeface="Inter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Inter"/>
              </a:rPr>
              <a:t>카드가 배치된 후에는 </a:t>
            </a:r>
            <a:r>
              <a:rPr lang="en-US" altLang="ko-KR" dirty="0">
                <a:latin typeface="Inter"/>
              </a:rPr>
              <a:t>Update()</a:t>
            </a:r>
            <a:r>
              <a:rPr lang="ko-KR" altLang="en-US" dirty="0">
                <a:latin typeface="Inter"/>
              </a:rPr>
              <a:t>의 내용이 실행되지 않습니다</a:t>
            </a:r>
            <a:r>
              <a:rPr lang="en-US" altLang="ko-KR" dirty="0">
                <a:latin typeface="Inte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6805119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14054"/>
            <a:ext cx="11557973" cy="978218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 algn="l">
              <a:lnSpc>
                <a:spcPts val="7700"/>
              </a:lnSpc>
              <a:buNone/>
              <a:defRPr/>
            </a:pPr>
            <a:r>
              <a:rPr lang="en-US" sz="6150" b="1">
                <a:solidFill>
                  <a:srgbClr val="000000"/>
                </a:solidFill>
                <a:latin typeface="Inter Bold"/>
                <a:ea typeface="Inter Bold"/>
                <a:cs typeface="Inter Bold"/>
              </a:rPr>
              <a:t>스크립트 - </a:t>
            </a:r>
            <a:r>
              <a:rPr lang="en-US" altLang="ko-KR" sz="6150" b="1">
                <a:solidFill>
                  <a:srgbClr val="000000"/>
                </a:solidFill>
                <a:latin typeface="Inter Bold"/>
                <a:ea typeface="Inter Bold"/>
                <a:cs typeface="Inter Bold"/>
              </a:rPr>
              <a:t>GameManager-Stage</a:t>
            </a:r>
            <a:endParaRPr lang="en-US" altLang="ko-KR" sz="6150" b="1">
              <a:solidFill>
                <a:srgbClr val="000000"/>
              </a:solidFill>
              <a:latin typeface="Inter Bold"/>
              <a:ea typeface="Inter Bold"/>
              <a:cs typeface="Inter Bold"/>
            </a:endParaRPr>
          </a:p>
        </p:txBody>
      </p:sp>
      <p:sp>
        <p:nvSpPr>
          <p:cNvPr id="5" name="Text 2"/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 algn="l">
              <a:lnSpc>
                <a:spcPts val="2850"/>
              </a:lnSpc>
              <a:buNone/>
              <a:defRPr/>
            </a:pPr>
            <a:endParaRPr lang="en-US" sz="1750"/>
          </a:p>
        </p:txBody>
      </p:sp>
      <p:sp>
        <p:nvSpPr>
          <p:cNvPr id="6" name="직사각형 5"/>
          <p:cNvSpPr/>
          <p:nvPr/>
        </p:nvSpPr>
        <p:spPr>
          <a:xfrm>
            <a:off x="12851296" y="7722704"/>
            <a:ext cx="1779104" cy="462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93790" y="2044415"/>
            <a:ext cx="7996744" cy="1792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void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Update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()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{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//스테이지 인덱스 초기화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if (isFirstSetStageBtn) { RefreshButtonState(); isFirstSetStageBtn = false; }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if (timeTxt == null) return;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}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endParaRPr lang="ko-KR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8790534" y="2100398"/>
            <a:ext cx="5053696" cy="1326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>
                <a:latin typeface="Inter"/>
              </a:rPr>
              <a:t>게임 시작시 한번만 스테이지 버튼 상태를 초기화한다</a:t>
            </a:r>
            <a:r>
              <a:rPr lang="en-US" altLang="ko-KR">
                <a:latin typeface="Inter"/>
              </a:rPr>
              <a:t>.</a:t>
            </a:r>
            <a:endParaRPr lang="en-US" altLang="ko-KR">
              <a:latin typeface="Inter"/>
            </a:endParaRPr>
          </a:p>
          <a:p>
            <a:pPr marL="0" lvl="0" indent="0">
              <a:lnSpc>
                <a:spcPct val="150000"/>
              </a:lnSpc>
              <a:buFont typeface="Arial"/>
              <a:buNone/>
              <a:defRPr/>
            </a:pPr>
            <a:endParaRPr lang="ko-KR" altLang="en-US">
              <a:latin typeface="Inter"/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793790" y="4114800"/>
            <a:ext cx="7996744" cy="2217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void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SelectStage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()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{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// 스테이지 선택 패널 활성화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if (selectPanel != null)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{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 selectPanel.SetActive(true);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}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}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endParaRPr lang="ko-KR" altLang="en-US" sz="1400"/>
          </a:p>
        </p:txBody>
      </p:sp>
      <p:sp>
        <p:nvSpPr>
          <p:cNvPr id="10" name="TextBox 7"/>
          <p:cNvSpPr txBox="1"/>
          <p:nvPr/>
        </p:nvSpPr>
        <p:spPr>
          <a:xfrm>
            <a:off x="8909707" y="3994139"/>
            <a:ext cx="5053696" cy="1328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>
                <a:latin typeface="Inter"/>
              </a:rPr>
              <a:t>선택지 패널이 활성화 되지 않으면 선택지 패널을 활성화</a:t>
            </a:r>
            <a:r>
              <a:rPr lang="en-US" altLang="ko-KR">
                <a:latin typeface="Inter"/>
              </a:rPr>
              <a:t>.</a:t>
            </a:r>
            <a:endParaRPr lang="en-US" altLang="ko-KR">
              <a:latin typeface="Inter"/>
            </a:endParaRPr>
          </a:p>
          <a:p>
            <a:pPr marL="0" lvl="0" indent="0">
              <a:lnSpc>
                <a:spcPct val="150000"/>
              </a:lnSpc>
              <a:buFont typeface="Arial"/>
              <a:buNone/>
              <a:defRPr/>
            </a:pPr>
            <a:endParaRPr lang="ko-KR" altLang="en-US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106570733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14054"/>
            <a:ext cx="11557973" cy="978218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 algn="l">
              <a:lnSpc>
                <a:spcPts val="7700"/>
              </a:lnSpc>
              <a:buNone/>
              <a:defRPr/>
            </a:pPr>
            <a:r>
              <a:rPr lang="en-US" sz="6150" b="1">
                <a:solidFill>
                  <a:srgbClr val="000000"/>
                </a:solidFill>
                <a:latin typeface="Inter Bold"/>
                <a:ea typeface="Inter Bold"/>
                <a:cs typeface="Inter Bold"/>
              </a:rPr>
              <a:t>스크립트 - </a:t>
            </a:r>
            <a:r>
              <a:rPr lang="en-US" altLang="ko-KR" sz="6150" b="1">
                <a:solidFill>
                  <a:srgbClr val="000000"/>
                </a:solidFill>
                <a:latin typeface="Inter Bold"/>
                <a:ea typeface="Inter Bold"/>
                <a:cs typeface="Inter Bold"/>
              </a:rPr>
              <a:t>GameManager-Stage</a:t>
            </a:r>
            <a:endParaRPr lang="en-US" altLang="ko-KR" sz="6150" b="1">
              <a:solidFill>
                <a:srgbClr val="000000"/>
              </a:solidFill>
              <a:latin typeface="Inter Bold"/>
              <a:ea typeface="Inter Bold"/>
              <a:cs typeface="Inter Bold"/>
            </a:endParaRPr>
          </a:p>
        </p:txBody>
      </p:sp>
      <p:sp>
        <p:nvSpPr>
          <p:cNvPr id="5" name="Text 2"/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 algn="l">
              <a:lnSpc>
                <a:spcPts val="2850"/>
              </a:lnSpc>
              <a:buNone/>
              <a:defRPr/>
            </a:pPr>
            <a:endParaRPr lang="en-US" sz="1750"/>
          </a:p>
        </p:txBody>
      </p:sp>
      <p:sp>
        <p:nvSpPr>
          <p:cNvPr id="6" name="직사각형 5"/>
          <p:cNvSpPr/>
          <p:nvPr/>
        </p:nvSpPr>
        <p:spPr>
          <a:xfrm>
            <a:off x="12851296" y="7722704"/>
            <a:ext cx="1779104" cy="462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93790" y="2044414"/>
            <a:ext cx="7996744" cy="5630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public void Matched()</a:t>
            </a:r>
            <a:endParaRPr lang="en-US" altLang="ko-KR" sz="1400">
              <a:solidFill>
                <a:srgbClr val="0000ff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{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if (cardCount == 0)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{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// 마지막 스테이지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if (currentStageIndex + 1 &gt;= totalStageCount)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{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//마지막 스테이지 완료 &gt; 게임오버씬으로 전환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progress = GameProgress.EndGame;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}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else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{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// 다음 스테이지 해금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currentStageIndex++;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/*PlayerPrefs.SetInt("StageUnlocked_" + (currentStageIndex + 1), 1);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PlayerPrefs.Save();*/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 progress = GameProgress.SelectStage;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}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// 넘어가는 유예시간 주기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//time = 0.0f;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}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}</a:t>
            </a:r>
            <a:endParaRPr lang="ko-KR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8790534" y="2100398"/>
            <a:ext cx="5053696" cy="5441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>
                <a:latin typeface="Inter"/>
              </a:rPr>
              <a:t>모든 카드를 맞췄을때 스테이지가 마지막인지 확인하는 코드이다</a:t>
            </a:r>
            <a:r>
              <a:rPr lang="en-US" altLang="ko-KR">
                <a:latin typeface="Inter"/>
              </a:rPr>
              <a:t>.</a:t>
            </a:r>
            <a:endParaRPr lang="en-US" altLang="ko-KR">
              <a:latin typeface="Inter"/>
            </a:endParaRPr>
          </a:p>
          <a:p>
            <a:pPr marL="285750" lvl="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>
                <a:latin typeface="Inter"/>
              </a:rPr>
              <a:t>남은 카드가 </a:t>
            </a:r>
            <a:r>
              <a:rPr lang="en-US" altLang="ko-KR">
                <a:latin typeface="Inter"/>
              </a:rPr>
              <a:t>0</a:t>
            </a:r>
            <a:r>
              <a:rPr lang="ko-KR" altLang="en-US">
                <a:latin typeface="Inter"/>
              </a:rPr>
              <a:t>장이면 아래의 조건문을 실행한다</a:t>
            </a:r>
            <a:r>
              <a:rPr lang="en-US" altLang="ko-KR">
                <a:latin typeface="Inter"/>
              </a:rPr>
              <a:t>.</a:t>
            </a:r>
            <a:endParaRPr lang="ko-KR" altLang="en-US">
              <a:latin typeface="Inter"/>
            </a:endParaRPr>
          </a:p>
          <a:p>
            <a:pPr marL="285750" lvl="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>
                <a:latin typeface="Inter"/>
              </a:rPr>
              <a:t>현재 </a:t>
            </a:r>
            <a:r>
              <a:rPr lang="en-US" altLang="ko-KR">
                <a:latin typeface="Inter"/>
              </a:rPr>
              <a:t>StageIndex</a:t>
            </a:r>
            <a:r>
              <a:rPr lang="ko-KR" altLang="en-US">
                <a:latin typeface="Inter"/>
              </a:rPr>
              <a:t>가</a:t>
            </a:r>
            <a:r>
              <a:rPr lang="en-US" altLang="ko-KR">
                <a:latin typeface="Inter"/>
              </a:rPr>
              <a:t>+1</a:t>
            </a:r>
            <a:r>
              <a:rPr lang="ko-KR" altLang="en-US">
                <a:latin typeface="Inter"/>
              </a:rPr>
              <a:t>이 전체 스테이지 수보다 크거나 같다면 지금이 마지막 스테이지다</a:t>
            </a:r>
            <a:r>
              <a:rPr lang="en-US" altLang="ko-KR">
                <a:latin typeface="Inter"/>
              </a:rPr>
              <a:t>.</a:t>
            </a:r>
            <a:endParaRPr lang="en-US" altLang="ko-KR">
              <a:latin typeface="Inter"/>
            </a:endParaRPr>
          </a:p>
          <a:p>
            <a:pPr marL="285750" lvl="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>
                <a:latin typeface="Inter"/>
              </a:rPr>
              <a:t> 게임의 진행 상태를 게임종료로 전환</a:t>
            </a:r>
            <a:endParaRPr lang="ko-KR" altLang="en-US">
              <a:latin typeface="Inter"/>
            </a:endParaRPr>
          </a:p>
          <a:p>
            <a:pPr marL="285750" lvl="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>
                <a:latin typeface="Inter"/>
              </a:rPr>
              <a:t>마지막 스테이지 아니라면</a:t>
            </a:r>
            <a:endParaRPr lang="ko-KR" altLang="en-US">
              <a:latin typeface="Inter"/>
            </a:endParaRPr>
          </a:p>
          <a:p>
            <a:pPr marL="285750" lvl="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>
                <a:latin typeface="Inter"/>
              </a:rPr>
              <a:t>다음</a:t>
            </a:r>
            <a:r>
              <a:rPr lang="en-US" altLang="ko-KR">
                <a:latin typeface="Inter"/>
              </a:rPr>
              <a:t> </a:t>
            </a:r>
            <a:r>
              <a:rPr lang="ko-KR" altLang="en-US">
                <a:latin typeface="Inter"/>
              </a:rPr>
              <a:t>스테이지로 인덱스를 증가</a:t>
            </a:r>
            <a:endParaRPr lang="ko-KR" altLang="en-US">
              <a:latin typeface="Inter"/>
            </a:endParaRPr>
          </a:p>
          <a:p>
            <a:pPr marL="285750" lvl="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>
                <a:latin typeface="Inter"/>
              </a:rPr>
              <a:t>게임의 진행상태를 </a:t>
            </a:r>
            <a:r>
              <a:rPr lang="en-US" altLang="ko-KR">
                <a:latin typeface="Inter"/>
              </a:rPr>
              <a:t>SelecStage</a:t>
            </a:r>
            <a:r>
              <a:rPr lang="ko-KR" altLang="en-US">
                <a:latin typeface="Inter"/>
              </a:rPr>
              <a:t>로 전환</a:t>
            </a:r>
            <a:endParaRPr lang="ko-KR" altLang="en-US">
              <a:latin typeface="Inter"/>
            </a:endParaRPr>
          </a:p>
          <a:p>
            <a:pPr marL="285750" lvl="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>
                <a:latin typeface="Inter"/>
              </a:rPr>
              <a:t>주석처리된 </a:t>
            </a:r>
            <a:r>
              <a:rPr lang="en-US" altLang="ko-KR">
                <a:latin typeface="Inter"/>
              </a:rPr>
              <a:t>PlayerPrefs</a:t>
            </a:r>
            <a:r>
              <a:rPr lang="ko-KR" altLang="en-US">
                <a:latin typeface="Inter"/>
              </a:rPr>
              <a:t> 부분은 스테이지 해금 정보를 저장하는 코드</a:t>
            </a:r>
            <a:r>
              <a:rPr lang="en-US" altLang="ko-KR">
                <a:latin typeface="Inter"/>
              </a:rPr>
              <a:t>,</a:t>
            </a:r>
            <a:r>
              <a:rPr lang="ko-KR" altLang="en-US">
                <a:latin typeface="Inter"/>
              </a:rPr>
              <a:t> 필요에 따라 사용</a:t>
            </a:r>
            <a:endParaRPr lang="ko-KR" altLang="en-US">
              <a:latin typeface="Inter"/>
            </a:endParaRPr>
          </a:p>
          <a:p>
            <a:pPr marL="0" lvl="0" indent="0">
              <a:lnSpc>
                <a:spcPct val="150000"/>
              </a:lnSpc>
              <a:buFont typeface="Arial"/>
              <a:buNone/>
              <a:defRPr/>
            </a:pPr>
            <a:endParaRPr lang="ko-KR" altLang="en-US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900042234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14054"/>
            <a:ext cx="11557973" cy="978218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 algn="l">
              <a:lnSpc>
                <a:spcPts val="7700"/>
              </a:lnSpc>
              <a:buNone/>
              <a:defRPr/>
            </a:pPr>
            <a:r>
              <a:rPr lang="en-US" sz="6150" b="1">
                <a:solidFill>
                  <a:srgbClr val="000000"/>
                </a:solidFill>
                <a:latin typeface="Inter Bold"/>
                <a:ea typeface="Inter Bold"/>
                <a:cs typeface="Inter Bold"/>
              </a:rPr>
              <a:t>스크립트 - </a:t>
            </a:r>
            <a:r>
              <a:rPr lang="en-US" altLang="ko-KR" sz="6150" b="1">
                <a:solidFill>
                  <a:srgbClr val="000000"/>
                </a:solidFill>
                <a:latin typeface="Inter Bold"/>
                <a:ea typeface="Inter Bold"/>
                <a:cs typeface="Inter Bold"/>
              </a:rPr>
              <a:t>GameManager-Stage</a:t>
            </a:r>
            <a:endParaRPr lang="en-US" altLang="ko-KR" sz="6150" b="1">
              <a:solidFill>
                <a:srgbClr val="000000"/>
              </a:solidFill>
              <a:latin typeface="Inter Bold"/>
              <a:ea typeface="Inter Bold"/>
              <a:cs typeface="Inter Bold"/>
            </a:endParaRPr>
          </a:p>
        </p:txBody>
      </p:sp>
      <p:sp>
        <p:nvSpPr>
          <p:cNvPr id="5" name="Text 2"/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 algn="l">
              <a:lnSpc>
                <a:spcPts val="2850"/>
              </a:lnSpc>
              <a:buNone/>
              <a:defRPr/>
            </a:pPr>
            <a:endParaRPr lang="en-US" sz="1750"/>
          </a:p>
        </p:txBody>
      </p:sp>
      <p:sp>
        <p:nvSpPr>
          <p:cNvPr id="6" name="직사각형 5"/>
          <p:cNvSpPr/>
          <p:nvPr/>
        </p:nvSpPr>
        <p:spPr>
          <a:xfrm>
            <a:off x="12851296" y="7722704"/>
            <a:ext cx="1779104" cy="462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93790" y="2044414"/>
            <a:ext cx="7996744" cy="4992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돋움체"/>
                <a:ea typeface="돋움체"/>
              </a:rPr>
              <a:t>public void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RefreshButtonState()</a:t>
            </a:r>
            <a:endParaRPr lang="ko-KR" altLang="en-US" sz="1400">
              <a:solidFill>
                <a:srgbClr val="0000ff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{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//Debug.Log("currentStageIndex: " + currentStageIndex);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foreach (var sb in stageButtons)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{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  bool unlocked = (sb.stageNumber &lt;= 1 + instance.currentStageIndex);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  //|| PlayerPrefs.GetInt("StageUnlocked_" + (sb.stageNumber - 1), 0) == 1;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  //Debug.Log("Button: " + sb.stageNumber + " " + unlocked);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  // 보이기/숨기기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  sb.button.gameObject.SetActive(unlocked);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  sb.button.interactable = unlocked;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  if (unlocked)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  {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      // 클릭 리스너 등록 (중복 방지)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      sb.button.onClick.RemoveAllListeners();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      sb.button.onClick.AddListener(() =&gt; LoadStage(sb.stageNumber));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    }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    }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돋움체"/>
                <a:ea typeface="돋움체"/>
              </a:rPr>
              <a:t>}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돋움체"/>
              <a:ea typeface="돋움체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90534" y="2100398"/>
            <a:ext cx="5053696" cy="5851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>
                <a:latin typeface="Inter"/>
              </a:rPr>
              <a:t>스테이지 버튼의 활성화</a:t>
            </a:r>
            <a:r>
              <a:rPr lang="en-US" altLang="ko-KR">
                <a:latin typeface="Inter"/>
              </a:rPr>
              <a:t>/</a:t>
            </a:r>
            <a:r>
              <a:rPr lang="ko-KR" altLang="en-US">
                <a:latin typeface="Inter"/>
              </a:rPr>
              <a:t> 비활성화 및 클릭 이벤트를 관리하는 함수</a:t>
            </a:r>
            <a:endParaRPr lang="ko-KR" altLang="en-US">
              <a:latin typeface="Inter"/>
            </a:endParaRPr>
          </a:p>
          <a:p>
            <a:pPr marL="285750" lvl="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>
                <a:latin typeface="Inter"/>
              </a:rPr>
              <a:t>현재 플레이어가 도달한 스테이지 까지의 버튼만 활성화</a:t>
            </a:r>
            <a:r>
              <a:rPr lang="en-US" altLang="ko-KR">
                <a:latin typeface="Inter"/>
              </a:rPr>
              <a:t>,</a:t>
            </a:r>
            <a:r>
              <a:rPr lang="ko-KR" altLang="en-US">
                <a:latin typeface="Inter"/>
              </a:rPr>
              <a:t> 해금된 스테이지만 선택할수있게 만듬</a:t>
            </a:r>
            <a:endParaRPr lang="ko-KR" altLang="en-US">
              <a:latin typeface="Inter"/>
            </a:endParaRPr>
          </a:p>
          <a:p>
            <a:pPr marL="285750" lvl="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>
                <a:latin typeface="Inter"/>
              </a:rPr>
              <a:t>현재 스테이지 인덱스</a:t>
            </a:r>
            <a:r>
              <a:rPr lang="en-US" altLang="ko-KR">
                <a:latin typeface="Inter"/>
              </a:rPr>
              <a:t>(</a:t>
            </a:r>
            <a:r>
              <a:rPr lang="ko-KR" altLang="en-US">
                <a:latin typeface="Inter"/>
              </a:rPr>
              <a:t> currentStageIndex) + 1 이하의 스테이지 번호면 unlocked(해금) 상태로 간주</a:t>
            </a:r>
            <a:endParaRPr lang="ko-KR" altLang="en-US">
              <a:latin typeface="Inter"/>
            </a:endParaRPr>
          </a:p>
          <a:p>
            <a:pPr marL="285750" lvl="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>
                <a:latin typeface="Inter"/>
              </a:rPr>
              <a:t>즉, 현재까지 클리어한 스테이지와 그 다음 스테이지까지는 버튼이 활성화.</a:t>
            </a:r>
            <a:endParaRPr lang="ko-KR" altLang="en-US">
              <a:latin typeface="Inter"/>
            </a:endParaRPr>
          </a:p>
          <a:p>
            <a:pPr marL="285750" lvl="0" indent="-285750">
              <a:lnSpc>
                <a:spcPct val="150000"/>
              </a:lnSpc>
              <a:buFont typeface="Arial"/>
              <a:buChar char="•"/>
              <a:defRPr/>
            </a:pPr>
            <a:endParaRPr lang="ko-KR" altLang="en-US">
              <a:latin typeface="Inter"/>
            </a:endParaRPr>
          </a:p>
          <a:p>
            <a:pPr marL="285750" lvl="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>
                <a:latin typeface="Inter"/>
              </a:rPr>
              <a:t>(주석 처리된 PlayerPrefs 부분은 영구 저장된 해금 정보로도 판단할 수 있게 확장 가능)</a:t>
            </a:r>
            <a:endParaRPr lang="ko-KR" altLang="en-US">
              <a:latin typeface="Inter"/>
            </a:endParaRPr>
          </a:p>
          <a:p>
            <a:pPr marL="0" lvl="0" indent="0">
              <a:lnSpc>
                <a:spcPct val="150000"/>
              </a:lnSpc>
              <a:buFont typeface="Arial"/>
              <a:buNone/>
              <a:defRPr/>
            </a:pPr>
            <a:endParaRPr lang="ko-KR" altLang="en-US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418923627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36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팀원 소개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557701"/>
            <a:ext cx="6244709" cy="4163139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7599521" y="2557701"/>
            <a:ext cx="6244709" cy="3266837"/>
          </a:xfrm>
          <a:prstGeom prst="roundRect">
            <a:avLst>
              <a:gd name="adj" fmla="val 291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" name="Shape 2"/>
          <p:cNvSpPr/>
          <p:nvPr/>
        </p:nvSpPr>
        <p:spPr>
          <a:xfrm>
            <a:off x="7607141" y="2565321"/>
            <a:ext cx="6229469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/>
          <p:cNvSpPr/>
          <p:nvPr/>
        </p:nvSpPr>
        <p:spPr>
          <a:xfrm>
            <a:off x="7834074" y="2709029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류동균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952559" y="2709029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PM, QA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607141" y="3215640"/>
            <a:ext cx="6229469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" name="Text 6"/>
          <p:cNvSpPr/>
          <p:nvPr/>
        </p:nvSpPr>
        <p:spPr>
          <a:xfrm>
            <a:off x="7834074" y="3359348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김호경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0952559" y="3359348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엔지니어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607141" y="3865959"/>
            <a:ext cx="6229469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" name="Text 9"/>
          <p:cNvSpPr/>
          <p:nvPr/>
        </p:nvSpPr>
        <p:spPr>
          <a:xfrm>
            <a:off x="7834074" y="4009668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강인구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0952559" y="4009668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아트 디렉터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607141" y="4516279"/>
            <a:ext cx="6229469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5" name="Text 12"/>
          <p:cNvSpPr/>
          <p:nvPr/>
        </p:nvSpPr>
        <p:spPr>
          <a:xfrm>
            <a:off x="7834074" y="4659987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김성민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10952559" y="4659987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사운드 디렉터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607141" y="5166598"/>
            <a:ext cx="6229469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5"/>
          <p:cNvSpPr/>
          <p:nvPr/>
        </p:nvSpPr>
        <p:spPr>
          <a:xfrm>
            <a:off x="7834074" y="5310307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이원진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10952559" y="5310307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 algn="l">
              <a:lnSpc>
                <a:spcPts val="2850"/>
              </a:lnSpc>
              <a:buNone/>
              <a:defRPr/>
            </a:pPr>
            <a:r>
              <a:rPr lang="ko-KR" altLang="en-US" sz="1750">
                <a:solidFill>
                  <a:srgbClr val="272525"/>
                </a:solidFill>
                <a:latin typeface="Inter"/>
                <a:ea typeface="Inter"/>
                <a:cs typeface="Inter"/>
              </a:rPr>
              <a:t>메인 엔지니어</a:t>
            </a:r>
            <a:endParaRPr lang="ko-KR" altLang="en-US" sz="1750">
              <a:solidFill>
                <a:srgbClr val="272525"/>
              </a:solidFill>
              <a:latin typeface="Inter"/>
              <a:ea typeface="Inter"/>
              <a:cs typeface="Inter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3FFEB8-4C88-23CB-45B3-9E7E0868CD94}"/>
              </a:ext>
            </a:extLst>
          </p:cNvPr>
          <p:cNvSpPr/>
          <p:nvPr/>
        </p:nvSpPr>
        <p:spPr>
          <a:xfrm>
            <a:off x="12851296" y="7742583"/>
            <a:ext cx="1679713" cy="3677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7603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감사합니다</a:t>
            </a:r>
            <a:endParaRPr lang="en-US" sz="44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8F0E9F-725F-100C-9292-F9177FBFC3C6}"/>
              </a:ext>
            </a:extLst>
          </p:cNvPr>
          <p:cNvSpPr/>
          <p:nvPr/>
        </p:nvSpPr>
        <p:spPr>
          <a:xfrm>
            <a:off x="12831417" y="7792278"/>
            <a:ext cx="1798983" cy="3578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7359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목차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576161"/>
            <a:ext cx="643640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1020604" y="40297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프로젝트 개요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7400211" y="3236000"/>
            <a:ext cx="643640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7627025" y="36896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게임 플레이 영상</a:t>
            </a:r>
            <a:endParaRPr lang="en-US" sz="2200" dirty="0"/>
          </a:p>
        </p:txBody>
      </p:sp>
      <p:sp>
        <p:nvSpPr>
          <p:cNvPr id="7" name="Shape 5"/>
          <p:cNvSpPr/>
          <p:nvPr/>
        </p:nvSpPr>
        <p:spPr>
          <a:xfrm>
            <a:off x="793790" y="5121116"/>
            <a:ext cx="643640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Text 6"/>
          <p:cNvSpPr/>
          <p:nvPr/>
        </p:nvSpPr>
        <p:spPr>
          <a:xfrm>
            <a:off x="1020604" y="55747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주요 기능 및 특징</a:t>
            </a:r>
            <a:endParaRPr lang="en-US" sz="2200" dirty="0"/>
          </a:p>
        </p:txBody>
      </p:sp>
      <p:sp>
        <p:nvSpPr>
          <p:cNvPr id="9" name="Shape 7"/>
          <p:cNvSpPr/>
          <p:nvPr/>
        </p:nvSpPr>
        <p:spPr>
          <a:xfrm>
            <a:off x="7400211" y="4780955"/>
            <a:ext cx="643640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/>
          <p:cNvSpPr/>
          <p:nvPr/>
        </p:nvSpPr>
        <p:spPr>
          <a:xfrm>
            <a:off x="7627025" y="52345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팀원 소개</a:t>
            </a:r>
            <a:endParaRPr lang="en-US" sz="2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014766-C6BC-6ACC-836F-6A01ADFD351D}"/>
              </a:ext>
            </a:extLst>
          </p:cNvPr>
          <p:cNvSpPr/>
          <p:nvPr/>
        </p:nvSpPr>
        <p:spPr>
          <a:xfrm>
            <a:off x="12852400" y="7731760"/>
            <a:ext cx="1686560" cy="40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solidFill>
            <a:srgbClr val="DFDFE0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280190" y="340887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게임 플레이 영상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6280190" y="44578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주요 장면: 퍼즐 배치 - 특수 블록 조합 - 스테이지 클리어</a:t>
            </a: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4CF834-4AE5-BBBC-47FD-7E5F9727C678}"/>
              </a:ext>
            </a:extLst>
          </p:cNvPr>
          <p:cNvSpPr/>
          <p:nvPr/>
        </p:nvSpPr>
        <p:spPr>
          <a:xfrm>
            <a:off x="12865006" y="7787184"/>
            <a:ext cx="1717040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823"/>
            <a:ext cx="797540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미니 프로젝트_팀원 소개 카드게임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688" y="2555915"/>
            <a:ext cx="2154793" cy="359973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641080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599521" y="255591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/>
          <p:cNvSpPr/>
          <p:nvPr/>
        </p:nvSpPr>
        <p:spPr>
          <a:xfrm>
            <a:off x="8336637" y="26337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장르: 모바일 퍼즐</a:t>
            </a:r>
            <a:endParaRPr lang="en-US" sz="2200" dirty="0"/>
          </a:p>
        </p:txBody>
      </p:sp>
      <p:sp>
        <p:nvSpPr>
          <p:cNvPr id="7" name="Shape 4"/>
          <p:cNvSpPr/>
          <p:nvPr/>
        </p:nvSpPr>
        <p:spPr>
          <a:xfrm>
            <a:off x="7599521" y="351984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Text 5"/>
          <p:cNvSpPr/>
          <p:nvPr/>
        </p:nvSpPr>
        <p:spPr>
          <a:xfrm>
            <a:off x="8336637" y="3597712"/>
            <a:ext cx="330815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개발 기간: 6/30~7/4 (5일)</a:t>
            </a:r>
            <a:endParaRPr lang="en-US" sz="2200" dirty="0"/>
          </a:p>
        </p:txBody>
      </p:sp>
      <p:sp>
        <p:nvSpPr>
          <p:cNvPr id="9" name="Shape 6"/>
          <p:cNvSpPr/>
          <p:nvPr/>
        </p:nvSpPr>
        <p:spPr>
          <a:xfrm>
            <a:off x="7599521" y="448377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Text 7"/>
          <p:cNvSpPr/>
          <p:nvPr/>
        </p:nvSpPr>
        <p:spPr>
          <a:xfrm>
            <a:off x="8336637" y="4561642"/>
            <a:ext cx="492918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목표: 간단한 게임 제작으로 협업 능력 개발</a:t>
            </a:r>
            <a:endParaRPr lang="en-US" sz="2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092EC5-03A9-6DC4-1FFD-15339BCE9680}"/>
              </a:ext>
            </a:extLst>
          </p:cNvPr>
          <p:cNvSpPr/>
          <p:nvPr/>
        </p:nvSpPr>
        <p:spPr>
          <a:xfrm>
            <a:off x="12821920" y="7762240"/>
            <a:ext cx="1696720" cy="354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0019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주요 기능 및 특징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662601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5130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맞춤형 난이도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5003483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사용자 실력에 따라 자동 조정되는 난이도 시스템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893" y="3662601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35893" y="45130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몰입형 사운드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35893" y="5003483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퍼즐 진행에 따라 변화하는 인터랙티브 배경음악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7995" y="3662601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677995" y="45130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최적화된 UI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677995" y="5003483"/>
            <a:ext cx="41586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한 손 조작에 최적화된 직관적 인터페이스</a:t>
            </a:r>
            <a:endParaRPr lang="en-US" sz="17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4DE088-DB8D-2B6C-5AD0-46DF6B38FA75}"/>
              </a:ext>
            </a:extLst>
          </p:cNvPr>
          <p:cNvSpPr/>
          <p:nvPr/>
        </p:nvSpPr>
        <p:spPr>
          <a:xfrm>
            <a:off x="12852400" y="7752080"/>
            <a:ext cx="1696720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57077" y="353135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7700"/>
              </a:lnSpc>
            </a:pPr>
            <a:r>
              <a:rPr lang="ko-KR" altLang="en-US" sz="6150" dirty="0"/>
              <a:t>스크립트</a:t>
            </a:r>
            <a:endParaRPr lang="en-US" altLang="ko-KR" sz="6150" dirty="0"/>
          </a:p>
        </p:txBody>
      </p:sp>
      <p:sp>
        <p:nvSpPr>
          <p:cNvPr id="4" name="Text 1"/>
          <p:cNvSpPr/>
          <p:nvPr/>
        </p:nvSpPr>
        <p:spPr>
          <a:xfrm>
            <a:off x="3673565" y="369680"/>
            <a:ext cx="5670590" cy="14059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altLang="ko-KR" sz="4450" dirty="0" err="1"/>
              <a:t>GameManager</a:t>
            </a:r>
            <a:r>
              <a:rPr lang="en-US" altLang="ko-KR" sz="4450" dirty="0"/>
              <a:t>(</a:t>
            </a:r>
            <a:r>
              <a:rPr lang="ko-KR" altLang="en-US" sz="4450" dirty="0"/>
              <a:t>사운드</a:t>
            </a:r>
            <a:r>
              <a:rPr lang="en-US" altLang="ko-KR" sz="4450" dirty="0"/>
              <a:t>)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911857-9A81-CE57-0965-907B741ABD48}"/>
              </a:ext>
            </a:extLst>
          </p:cNvPr>
          <p:cNvSpPr/>
          <p:nvPr/>
        </p:nvSpPr>
        <p:spPr>
          <a:xfrm>
            <a:off x="12801600" y="7742583"/>
            <a:ext cx="1828800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D9CACA-3006-B68E-78E3-0723510A965F}"/>
              </a:ext>
            </a:extLst>
          </p:cNvPr>
          <p:cNvSpPr txBox="1"/>
          <p:nvPr/>
        </p:nvSpPr>
        <p:spPr>
          <a:xfrm>
            <a:off x="8321118" y="2031860"/>
            <a:ext cx="336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오디오 기본 </a:t>
            </a:r>
            <a:r>
              <a:rPr lang="ko-KR" altLang="en-US" dirty="0" err="1"/>
              <a:t>설정및</a:t>
            </a:r>
            <a:r>
              <a:rPr lang="ko-KR" altLang="en-US" dirty="0"/>
              <a:t> </a:t>
            </a:r>
            <a:r>
              <a:rPr lang="en-US" altLang="ko-KR" dirty="0" err="1"/>
              <a:t>Bgm</a:t>
            </a:r>
            <a:r>
              <a:rPr lang="ko-KR" altLang="en-US" dirty="0"/>
              <a:t>재생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F05A38-C27C-8862-F6BA-7513C03A6D9A}"/>
              </a:ext>
            </a:extLst>
          </p:cNvPr>
          <p:cNvSpPr txBox="1"/>
          <p:nvPr/>
        </p:nvSpPr>
        <p:spPr>
          <a:xfrm>
            <a:off x="154210" y="1175879"/>
            <a:ext cx="686085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(!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instance.bgmAudioSource.isPlaying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instance.bgmAudioSource.clip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normalBGM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instance.bgmAudioSource.loop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instance.bgmAudioSource.volume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0.3f;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instance.bgmAudioSource.Play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instance.bgmAudioSource.clip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warningBGM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instance.bgmAudioSource.Stop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instance.bgmAudioSource.clip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normalBGM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instance.bgmAudioSource.loop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instance.bgmAudioSource.volume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0.3f;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instance.bgmAudioSource.Play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C41527-6FDA-BDDE-6EFF-46A175BC6969}"/>
              </a:ext>
            </a:extLst>
          </p:cNvPr>
          <p:cNvSpPr txBox="1"/>
          <p:nvPr/>
        </p:nvSpPr>
        <p:spPr>
          <a:xfrm>
            <a:off x="0" y="5146197"/>
            <a:ext cx="571996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Start()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GetComponent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AudioSource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  <a:p>
            <a:endParaRPr lang="ko-KR" altLang="en-US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bgmAudioSource.clip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normalBGM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bgmAudioSource.loop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bgmAudioSource.volume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0.3f;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bgmAudioSource.Play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E34EE-FAE3-5884-6136-BEF85A83D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DD764EF-E1FF-4D72-375C-3EEB61CE2ECE}"/>
              </a:ext>
            </a:extLst>
          </p:cNvPr>
          <p:cNvSpPr/>
          <p:nvPr/>
        </p:nvSpPr>
        <p:spPr>
          <a:xfrm>
            <a:off x="68234" y="94438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ko-KR" altLang="en-US" sz="6150" dirty="0"/>
              <a:t>스크립트</a:t>
            </a:r>
            <a:endParaRPr lang="en-US" sz="615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412EDD60-A7A8-ABEE-F6EA-92F0431029B8}"/>
              </a:ext>
            </a:extLst>
          </p:cNvPr>
          <p:cNvSpPr/>
          <p:nvPr/>
        </p:nvSpPr>
        <p:spPr>
          <a:xfrm>
            <a:off x="3264334" y="139268"/>
            <a:ext cx="5670590" cy="14059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 err="1"/>
              <a:t>GameManager</a:t>
            </a:r>
            <a:r>
              <a:rPr lang="en-US" sz="4450" dirty="0"/>
              <a:t>(</a:t>
            </a:r>
            <a:r>
              <a:rPr lang="ko-KR" altLang="en-US" sz="4450" dirty="0"/>
              <a:t>사운드</a:t>
            </a:r>
            <a:r>
              <a:rPr lang="en-US" altLang="ko-KR" sz="4450" dirty="0"/>
              <a:t>)</a:t>
            </a:r>
          </a:p>
          <a:p>
            <a:pPr marL="0" indent="0" algn="l">
              <a:lnSpc>
                <a:spcPts val="5550"/>
              </a:lnSpc>
              <a:buNone/>
            </a:pPr>
            <a:endParaRPr lang="en-US" sz="44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509CAE8C-784B-E053-7E05-4A3A34638DA2}"/>
              </a:ext>
            </a:extLst>
          </p:cNvPr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413D43-DABD-F8EA-BD9F-8747E919E309}"/>
              </a:ext>
            </a:extLst>
          </p:cNvPr>
          <p:cNvSpPr/>
          <p:nvPr/>
        </p:nvSpPr>
        <p:spPr>
          <a:xfrm>
            <a:off x="12801600" y="7742583"/>
            <a:ext cx="1828800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52FAF4-6CBC-166F-6A0C-C97819B27594}"/>
              </a:ext>
            </a:extLst>
          </p:cNvPr>
          <p:cNvSpPr txBox="1"/>
          <p:nvPr/>
        </p:nvSpPr>
        <p:spPr>
          <a:xfrm>
            <a:off x="8798197" y="2024035"/>
            <a:ext cx="3361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시간에 따라 </a:t>
            </a:r>
            <a:r>
              <a:rPr lang="en-US" altLang="ko-KR" dirty="0" err="1"/>
              <a:t>Bgm</a:t>
            </a:r>
            <a:r>
              <a:rPr lang="ko-KR" altLang="en-US" dirty="0"/>
              <a:t>변화</a:t>
            </a:r>
            <a:endParaRPr lang="en-US" altLang="ko-KR" dirty="0"/>
          </a:p>
          <a:p>
            <a:r>
              <a:rPr lang="ko-KR" altLang="en-US" dirty="0"/>
              <a:t>게임이 종료되면 </a:t>
            </a:r>
            <a:r>
              <a:rPr lang="en-US" altLang="ko-KR" dirty="0" err="1"/>
              <a:t>Bgm</a:t>
            </a:r>
            <a:r>
              <a:rPr lang="en-US" altLang="ko-KR" dirty="0"/>
              <a:t> </a:t>
            </a:r>
            <a:r>
              <a:rPr lang="ko-KR" altLang="en-US" dirty="0"/>
              <a:t>멈춤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1ECBD8-98DE-0B70-49C1-D3A88BADEE48}"/>
              </a:ext>
            </a:extLst>
          </p:cNvPr>
          <p:cNvSpPr txBox="1"/>
          <p:nvPr/>
        </p:nvSpPr>
        <p:spPr>
          <a:xfrm>
            <a:off x="68234" y="842244"/>
            <a:ext cx="6809644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Update()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(progress)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GameProgress.StartGame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endParaRPr lang="ko-KR" altLang="en-US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(time &lt;= 10f &amp;&amp; !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isWarningBGMPlaying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bgmAudioSource.Stop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bgmAudioSource.clip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warningBGM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bgmAudioSource.volume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0.2f;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bgmAudioSource.Play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isWarningBGMPlaying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(time &gt; 10f &amp;&amp;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isWarningBGMPlaying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bgmAudioSource.Stop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bgmAudioSource.clip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normalBGM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bgmAudioSource.Play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isWarningBGMPlaying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GameProgress.Failed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bgmAudioSource.isPlaying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bgmAudioSource.Stop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32222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D9796-E9C3-A3EC-908A-11F253C29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184C69E-4E8D-66ED-B377-0C6D860D1F95}"/>
              </a:ext>
            </a:extLst>
          </p:cNvPr>
          <p:cNvSpPr/>
          <p:nvPr/>
        </p:nvSpPr>
        <p:spPr>
          <a:xfrm>
            <a:off x="68234" y="94438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ko-KR" altLang="en-US" sz="6150"/>
              <a:t>스크립트</a:t>
            </a:r>
            <a:endParaRPr lang="en-US" sz="615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15AC67B4-9BF0-E7CA-3EE7-CB2AD071ABC7}"/>
              </a:ext>
            </a:extLst>
          </p:cNvPr>
          <p:cNvSpPr/>
          <p:nvPr/>
        </p:nvSpPr>
        <p:spPr>
          <a:xfrm>
            <a:off x="3264334" y="139268"/>
            <a:ext cx="5670590" cy="14059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 err="1"/>
              <a:t>GameManager</a:t>
            </a:r>
            <a:r>
              <a:rPr lang="en-US" sz="4450" dirty="0"/>
              <a:t>(</a:t>
            </a:r>
            <a:r>
              <a:rPr lang="ko-KR" altLang="en-US" sz="4450" dirty="0"/>
              <a:t>시간 색깔 변경</a:t>
            </a:r>
            <a:r>
              <a:rPr lang="en-US" altLang="ko-KR" sz="4450" dirty="0"/>
              <a:t>)</a:t>
            </a:r>
          </a:p>
          <a:p>
            <a:pPr marL="0" indent="0" algn="l">
              <a:lnSpc>
                <a:spcPts val="5550"/>
              </a:lnSpc>
              <a:buNone/>
            </a:pPr>
            <a:endParaRPr lang="en-US" sz="44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C4F78525-BE9F-D919-F4A0-06E5D33B2A39}"/>
              </a:ext>
            </a:extLst>
          </p:cNvPr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B9B884-2EC2-E46E-83E3-C494E121A364}"/>
              </a:ext>
            </a:extLst>
          </p:cNvPr>
          <p:cNvSpPr/>
          <p:nvPr/>
        </p:nvSpPr>
        <p:spPr>
          <a:xfrm>
            <a:off x="12801600" y="7742583"/>
            <a:ext cx="1828800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50F57-DFED-F1BC-CD7F-20D931621756}"/>
              </a:ext>
            </a:extLst>
          </p:cNvPr>
          <p:cNvSpPr txBox="1"/>
          <p:nvPr/>
        </p:nvSpPr>
        <p:spPr>
          <a:xfrm>
            <a:off x="68234" y="1124475"/>
            <a:ext cx="75239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timeTxt.text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time.ToString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"N2"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(time &lt;= 5f)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timeTxt.color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.red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(time &lt; 10f)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timeTxt.color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(1f, 0.5f, 0f);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timeTxt.color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.black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9F9473-CA38-6846-C8B2-954A7535DA50}"/>
              </a:ext>
            </a:extLst>
          </p:cNvPr>
          <p:cNvSpPr txBox="1"/>
          <p:nvPr/>
        </p:nvSpPr>
        <p:spPr>
          <a:xfrm>
            <a:off x="5918752" y="1757919"/>
            <a:ext cx="7523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시간이 경과함에 따라 </a:t>
            </a:r>
            <a:r>
              <a:rPr lang="en-US" altLang="ko-KR" dirty="0" err="1"/>
              <a:t>Bgm</a:t>
            </a:r>
            <a:r>
              <a:rPr lang="ko-KR" altLang="en-US" dirty="0"/>
              <a:t>변경과 함께 시간 색깔도 변경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07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14054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150" b="1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스크립트</a:t>
            </a:r>
            <a:r>
              <a:rPr lang="en-US" sz="61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- </a:t>
            </a:r>
            <a:r>
              <a:rPr lang="en-US" sz="48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Board</a:t>
            </a:r>
            <a:endParaRPr lang="en-US" sz="6150" dirty="0"/>
          </a:p>
        </p:txBody>
      </p:sp>
      <p:sp>
        <p:nvSpPr>
          <p:cNvPr id="5" name="Text 2"/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D0CF56-C81D-E759-8B17-EC29D090C49C}"/>
              </a:ext>
            </a:extLst>
          </p:cNvPr>
          <p:cNvSpPr/>
          <p:nvPr/>
        </p:nvSpPr>
        <p:spPr>
          <a:xfrm>
            <a:off x="12851296" y="7722704"/>
            <a:ext cx="1779104" cy="462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17A770-4528-BFC9-54FF-65E95ECC6E5E}"/>
              </a:ext>
            </a:extLst>
          </p:cNvPr>
          <p:cNvSpPr/>
          <p:nvPr/>
        </p:nvSpPr>
        <p:spPr>
          <a:xfrm>
            <a:off x="1552575" y="2638425"/>
            <a:ext cx="4114800" cy="417195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움짤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684E96-61D8-C988-DE21-3FF5332E9EE9}"/>
              </a:ext>
            </a:extLst>
          </p:cNvPr>
          <p:cNvSpPr txBox="1"/>
          <p:nvPr/>
        </p:nvSpPr>
        <p:spPr>
          <a:xfrm>
            <a:off x="7030880" y="2638425"/>
            <a:ext cx="6128569" cy="3786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Inter"/>
              </a:rPr>
              <a:t>카지노 딜러가 카드를 나눠주듯</a:t>
            </a:r>
            <a:r>
              <a:rPr lang="en-US" altLang="ko-KR" dirty="0">
                <a:latin typeface="Inter"/>
              </a:rPr>
              <a:t>, </a:t>
            </a:r>
            <a:r>
              <a:rPr lang="ko-KR" altLang="en-US" dirty="0">
                <a:latin typeface="Inter"/>
              </a:rPr>
              <a:t>카드가 화면 아래에서 회전하며 하나씩 순서대로 날아가</a:t>
            </a:r>
            <a:r>
              <a:rPr lang="en-US" altLang="ko-KR" dirty="0">
                <a:latin typeface="Inter"/>
              </a:rPr>
              <a:t> </a:t>
            </a:r>
            <a:r>
              <a:rPr lang="ko-KR" altLang="en-US" dirty="0">
                <a:latin typeface="Inter"/>
              </a:rPr>
              <a:t>지정된 위치에 배치됩니다</a:t>
            </a:r>
            <a:r>
              <a:rPr lang="en-US" altLang="ko-KR" dirty="0">
                <a:latin typeface="Inter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Inter"/>
              </a:rPr>
              <a:t>각 카드는 빠르게 출발하여 도착 지점에서 부드럽게 멈추는 </a:t>
            </a:r>
            <a:r>
              <a:rPr lang="en-US" altLang="ko-KR" dirty="0">
                <a:latin typeface="Inter"/>
              </a:rPr>
              <a:t>Ease-Out</a:t>
            </a:r>
            <a:r>
              <a:rPr lang="ko-KR" altLang="en-US" dirty="0">
                <a:latin typeface="Inter"/>
              </a:rPr>
              <a:t> 움직임을 사용했습니다</a:t>
            </a:r>
            <a:r>
              <a:rPr lang="en-US" altLang="ko-KR" dirty="0">
                <a:latin typeface="Inter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카드 배치 중에는 클릭이 불가능하며</a:t>
            </a:r>
            <a:r>
              <a:rPr lang="en-US" altLang="ko-KR" dirty="0">
                <a:latin typeface="Inter"/>
              </a:rPr>
              <a:t>, </a:t>
            </a:r>
            <a:r>
              <a:rPr lang="ko-KR" altLang="en-US" dirty="0">
                <a:latin typeface="Inter"/>
              </a:rPr>
              <a:t>모든 카드 배치가 완료된 이후에</a:t>
            </a:r>
            <a:r>
              <a:rPr lang="en-US" altLang="ko-KR" dirty="0">
                <a:latin typeface="Inter"/>
              </a:rPr>
              <a:t>, </a:t>
            </a:r>
            <a:r>
              <a:rPr lang="ko-KR" altLang="en-US" dirty="0">
                <a:latin typeface="Inter"/>
              </a:rPr>
              <a:t>플레이어가 짝을 맞추는 게임을 시작할 수 있도록 설계했습니다</a:t>
            </a:r>
            <a:r>
              <a:rPr lang="en-US" altLang="ko-KR" dirty="0">
                <a:latin typeface="Inter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trike="sngStrike" dirty="0">
                <a:latin typeface="Inter"/>
              </a:rPr>
              <a:t>카드는 맨 </a:t>
            </a:r>
            <a:r>
              <a:rPr lang="ko-KR" altLang="en-US" strike="sngStrike" dirty="0" err="1">
                <a:latin typeface="Inter"/>
              </a:rPr>
              <a:t>윗장</a:t>
            </a:r>
            <a:r>
              <a:rPr lang="ko-KR" altLang="en-US" strike="sngStrike" dirty="0">
                <a:latin typeface="Inter"/>
              </a:rPr>
              <a:t> </a:t>
            </a:r>
            <a:r>
              <a:rPr lang="ko-KR" altLang="en-US" strike="sngStrike" dirty="0" err="1">
                <a:latin typeface="Inter"/>
              </a:rPr>
              <a:t>부터</a:t>
            </a:r>
            <a:r>
              <a:rPr lang="ko-KR" altLang="en-US" strike="sngStrike" dirty="0">
                <a:latin typeface="Inter"/>
              </a:rPr>
              <a:t> 날아갑니다</a:t>
            </a:r>
            <a:r>
              <a:rPr lang="en-US" altLang="ko-KR" strike="sngStrike" dirty="0">
                <a:latin typeface="Inter"/>
              </a:rPr>
              <a:t>.</a:t>
            </a:r>
            <a:endParaRPr lang="ko-KR" altLang="en-US" dirty="0">
              <a:latin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892</ep:Words>
  <ep:PresentationFormat>사용자 지정</ep:PresentationFormat>
  <ep:Paragraphs>316</ep:Paragraphs>
  <ep:Slides>16</ep:Slides>
  <ep:Notes>16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2025-07-03T03:23:34.000</dcterms:created>
  <cp:lastModifiedBy>User</cp:lastModifiedBy>
  <dcterms:modified xsi:type="dcterms:W3CDTF">2025-07-03T07:13:15.702</dcterms:modified>
  <cp:revision>13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