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6" r:id="rId9"/>
    <p:sldId id="271" r:id="rId10"/>
    <p:sldId id="272" r:id="rId11"/>
    <p:sldId id="273" r:id="rId12"/>
    <p:sldId id="263" r:id="rId13"/>
    <p:sldId id="264" r:id="rId14"/>
  </p:sldIdLst>
  <p:sldSz cx="14630400" cy="8229600"/>
  <p:notesSz cx="8229600" cy="146304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성민 김" initials="성김" lastIdx="1" clrIdx="0">
    <p:extLst>
      <p:ext uri="{19B8F6BF-5375-455C-9EA6-DF929625EA0E}">
        <p15:presenceInfo xmlns:p15="http://schemas.microsoft.com/office/powerpoint/2012/main" userId="f1b3579fd87a53a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96" d="100"/>
          <a:sy n="96" d="100"/>
        </p:scale>
        <p:origin x="3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950119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4B004A-9B59-4904-F1F0-5B82A06F01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9F066D-266E-2FC7-27A5-EEAD1BC253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C061F5-DF3A-0855-4924-25C77C505E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2A2A90-A1DB-8E9B-EC99-886B2CBFDF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22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B7F1B-80FC-084B-A0AD-68F39B219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E239AD-8AD4-E438-FF80-C891D7852D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8E7E6D-5B01-DCBA-5A20-3DC62A1D4C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AEE40E-9A2C-717A-72CA-7D0AB939D3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2409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767F69-6D53-C8AC-2C93-3747F4FA2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BF2B01-BF4C-AB91-2A9D-0917356405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55E453-2CC7-8A75-55D0-2E3C9E1370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8BB7A-B478-9445-6D1A-901572EF5C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3313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A6B28-3F30-B825-F873-21F55754E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AEC610-6E5D-1647-3CEC-D62B83628E6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0CE87A-C7D8-EFC7-0DB6-509A9D8F5E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52A4C-3848-D551-96E0-A029558AE6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386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14F7D2-2BC6-3EEB-C7B9-EACEF68F0A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F4C859-DD5B-E5D9-AD37-1C2E06B2CB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BA2A0B-B462-3429-43B6-3D16F1EB004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9FD7FF-BAA1-C4AB-FE07-F0A8340165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3323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6F4F4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2790825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 발표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3839766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아이들이조</a:t>
            </a:r>
            <a:endParaRPr lang="en-US" sz="1750" dirty="0"/>
          </a:p>
        </p:txBody>
      </p:sp>
      <p:sp>
        <p:nvSpPr>
          <p:cNvPr id="6" name="Text 3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류동균, 김호경, 강인구, 김성민, 이원진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6280190" y="5075873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5174D22-F0A6-0928-DDAA-5FA74D80602B}"/>
              </a:ext>
            </a:extLst>
          </p:cNvPr>
          <p:cNvSpPr/>
          <p:nvPr/>
        </p:nvSpPr>
        <p:spPr>
          <a:xfrm>
            <a:off x="12852400" y="7680960"/>
            <a:ext cx="1696720" cy="4572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DD468A-DEC9-AFA9-FD79-8376FC98F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2DA1AA48-4533-E994-FB05-A36EE384EBBE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DF5FB15-7C4B-04ED-93D4-8B6408E1462B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54F59BB-C953-5B61-C3EB-76AB4E65DC99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9C0424-81E9-8C71-A7BF-D9D5B7856233}"/>
              </a:ext>
            </a:extLst>
          </p:cNvPr>
          <p:cNvSpPr txBox="1"/>
          <p:nvPr/>
        </p:nvSpPr>
        <p:spPr>
          <a:xfrm>
            <a:off x="793790" y="1436726"/>
            <a:ext cx="5676166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private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Awake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cardTotalTime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cardCnt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- 1) + 1.0f;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[]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{ 1, 1, 2, 2, 3, 3, 4, 4, 5, 5, 6, 6 };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arr.Length - 1; i &gt; 0; i--)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j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UnityEngine.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Random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.Range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+ 1);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[j])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[j],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(Instantiate(card, </a:t>
            </a:r>
            <a:r>
              <a:rPr lang="en-US" altLang="ko-KR" sz="1400" dirty="0" err="1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this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.transform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x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% 4) * 1.4f - 2.1f;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y =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 4) * 1.4f - 3.0f;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endV2.Add(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(x, y));</a:t>
            </a:r>
            <a:endParaRPr lang="ko-KR" altLang="en-US" sz="14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-5f);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startV2.Add(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startRot.Add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10 - 45f);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transform.Rotate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tmpCard.Setting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arr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tmpCard.anim.speed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0f;</a:t>
            </a:r>
          </a:p>
          <a:p>
            <a:r>
              <a:rPr lang="sv-SE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tmpCard.backSprite.sortingOrder = 20 - i;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tmpCard.backCanvas.sortingOrder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20 -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endV2.Reverse();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startV2.Reverse();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F2B5B-B254-972E-3E0F-C6578A748280}"/>
              </a:ext>
            </a:extLst>
          </p:cNvPr>
          <p:cNvSpPr txBox="1"/>
          <p:nvPr/>
        </p:nvSpPr>
        <p:spPr>
          <a:xfrm>
            <a:off x="6533535" y="2638425"/>
            <a:ext cx="7310695" cy="2967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Inter"/>
              </a:rPr>
              <a:t>카드 초기 세팅</a:t>
            </a:r>
            <a:endParaRPr lang="en-US" altLang="ko-KR" sz="2400" b="1" dirty="0">
              <a:latin typeface="Inter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카드 짝 배열을 무작위로 섞어 저장합니다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시작 위치는 아래</a:t>
            </a:r>
            <a:r>
              <a:rPr lang="en-US" altLang="ko-KR" dirty="0"/>
              <a:t>, </a:t>
            </a:r>
            <a:r>
              <a:rPr lang="ko-KR" altLang="en-US" dirty="0"/>
              <a:t>회전은 카드마다 다르게 설정합니다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카드의 배치 위치</a:t>
            </a:r>
            <a:r>
              <a:rPr lang="en-US" altLang="ko-KR" dirty="0"/>
              <a:t>, </a:t>
            </a:r>
            <a:r>
              <a:rPr lang="ko-KR" altLang="en-US" dirty="0"/>
              <a:t>시작 위치</a:t>
            </a:r>
            <a:r>
              <a:rPr lang="en-US" altLang="ko-KR" dirty="0"/>
              <a:t>, </a:t>
            </a:r>
            <a:r>
              <a:rPr lang="ko-KR" altLang="en-US" dirty="0"/>
              <a:t>회전 각도를 배열에 저장합니다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겹쳐지는 카드가 자연스럽게 보이도록 출력 순서를 조정했습니다</a:t>
            </a:r>
            <a:r>
              <a:rPr lang="en-US" altLang="ko-KR" dirty="0"/>
              <a:t>.</a:t>
            </a:r>
            <a:endParaRPr lang="en-US" altLang="ko-KR" dirty="0"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1196740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9A2BCD-D323-A9BD-E0D9-058B0E2B96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7825B5F-12A4-E9E4-3590-F4AE85B5BD03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857A73FF-4A39-9B5B-6FFE-ACF2A6AB83BC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5C1833-FE0B-C4DA-C21D-496E80B35FC2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768078-1573-CBDC-CCF2-9E03BCA8385B}"/>
              </a:ext>
            </a:extLst>
          </p:cNvPr>
          <p:cNvSpPr txBox="1"/>
          <p:nvPr/>
        </p:nvSpPr>
        <p:spPr>
          <a:xfrm>
            <a:off x="793790" y="1811166"/>
            <a:ext cx="7996744" cy="63401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Update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&gt;= 0.0f)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+=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.deltaTime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 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0.0f ?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cardCnt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: (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/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&lt;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return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*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t =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.Clamp01(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tmpLerpTime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1 -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.Pow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(1 - t, 2);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transform.position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Vector2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.Lerp(startV2[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endV2[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angleOffset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Mathf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.Lerp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720f -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easedOut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float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nextZ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startRot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 +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angleOffset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transform.rotation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Quaternion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.Euler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(0f, 0f,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nextZ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&gt;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cardTotalTime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lerpTime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-1f;</a:t>
            </a:r>
          </a:p>
          <a:p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for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nn-NO" altLang="ko-KR" sz="14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int</a:t>
            </a:r>
            <a:r>
              <a:rPr lang="nn-NO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i = 0; i &lt; cardCnt; i++)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anim.speed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1.0f;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cardGO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[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].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4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&gt;().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cardState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  <a:r>
              <a:rPr lang="en-US" altLang="ko-KR" sz="14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CardState</a:t>
            </a:r>
            <a:r>
              <a:rPr lang="en-US" altLang="ko-KR" sz="14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.Ready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ko-KR" altLang="en-US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4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  <a:endParaRPr lang="ko-KR" alt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CBE279-C16A-C2E8-C2B9-73949D67A7E0}"/>
              </a:ext>
            </a:extLst>
          </p:cNvPr>
          <p:cNvSpPr txBox="1"/>
          <p:nvPr/>
        </p:nvSpPr>
        <p:spPr>
          <a:xfrm>
            <a:off x="8790533" y="2328708"/>
            <a:ext cx="5707132" cy="46291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Inter"/>
              </a:rPr>
              <a:t>카드 이동 및 회전</a:t>
            </a:r>
            <a:endParaRPr lang="en-US" altLang="ko-KR" sz="2400" b="1" dirty="0">
              <a:latin typeface="Inter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각 카드는 일정 시간 간격</a:t>
            </a:r>
            <a:r>
              <a:rPr lang="en-US" altLang="ko-KR" dirty="0"/>
              <a:t>(</a:t>
            </a:r>
            <a:r>
              <a:rPr lang="en-US" altLang="ko-KR" dirty="0" err="1"/>
              <a:t>cardTime</a:t>
            </a:r>
            <a:r>
              <a:rPr lang="en-US" altLang="ko-KR" dirty="0"/>
              <a:t>)</a:t>
            </a:r>
            <a:r>
              <a:rPr lang="ko-KR" altLang="en-US" dirty="0"/>
              <a:t>으로 </a:t>
            </a:r>
            <a:br>
              <a:rPr lang="en-US" altLang="ko-KR" dirty="0"/>
            </a:br>
            <a:r>
              <a:rPr lang="ko-KR" altLang="en-US" dirty="0"/>
              <a:t>차례대로 이동합니다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위치와 회전은 </a:t>
            </a:r>
            <a:r>
              <a:rPr lang="ko-KR" altLang="en-US" dirty="0" err="1"/>
              <a:t>보간을</a:t>
            </a:r>
            <a:r>
              <a:rPr lang="ko-KR" altLang="en-US" dirty="0"/>
              <a:t> 사용하고</a:t>
            </a:r>
            <a:r>
              <a:rPr lang="en-US" altLang="ko-KR" dirty="0"/>
              <a:t>, </a:t>
            </a:r>
            <a:br>
              <a:rPr lang="en-US" altLang="ko-KR" dirty="0"/>
            </a:br>
            <a:r>
              <a:rPr lang="en-US" altLang="ko-KR" dirty="0"/>
              <a:t>Ease-out</a:t>
            </a:r>
            <a:r>
              <a:rPr lang="ko-KR" altLang="en-US" dirty="0"/>
              <a:t> 곡선을 적용했습니다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카드 배치가 끝나면 애니메이션이 실행되고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클릭 가능 상태로 변경됩니다</a:t>
            </a:r>
            <a:r>
              <a:rPr lang="en-US" altLang="ko-KR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이후</a:t>
            </a:r>
            <a:r>
              <a:rPr lang="en-US" altLang="ko-KR" dirty="0"/>
              <a:t> Update()</a:t>
            </a:r>
            <a:r>
              <a:rPr lang="ko-KR" altLang="en-US" dirty="0"/>
              <a:t> 내용은 실행되지 않습니다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074840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360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2557701"/>
            <a:ext cx="6244709" cy="4163139"/>
          </a:xfrm>
          <a:prstGeom prst="rect">
            <a:avLst/>
          </a:prstGeom>
        </p:spPr>
      </p:pic>
      <p:sp>
        <p:nvSpPr>
          <p:cNvPr id="4" name="Shape 1"/>
          <p:cNvSpPr/>
          <p:nvPr/>
        </p:nvSpPr>
        <p:spPr>
          <a:xfrm>
            <a:off x="7599521" y="2557701"/>
            <a:ext cx="6244709" cy="3266837"/>
          </a:xfrm>
          <a:prstGeom prst="roundRect">
            <a:avLst>
              <a:gd name="adj" fmla="val 2916"/>
            </a:avLst>
          </a:prstGeom>
          <a:noFill/>
          <a:ln w="7620">
            <a:solidFill>
              <a:srgbClr val="000000">
                <a:alpha val="8000"/>
              </a:srgbClr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5" name="Shape 2"/>
          <p:cNvSpPr/>
          <p:nvPr/>
        </p:nvSpPr>
        <p:spPr>
          <a:xfrm>
            <a:off x="7607141" y="2565321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7834074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류동균</a:t>
            </a:r>
            <a:endParaRPr lang="en-US" sz="1750" dirty="0"/>
          </a:p>
        </p:txBody>
      </p:sp>
      <p:sp>
        <p:nvSpPr>
          <p:cNvPr id="7" name="Text 4"/>
          <p:cNvSpPr/>
          <p:nvPr/>
        </p:nvSpPr>
        <p:spPr>
          <a:xfrm>
            <a:off x="10952559" y="2709029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PM, QA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7607141" y="3215640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9" name="Text 6"/>
          <p:cNvSpPr/>
          <p:nvPr/>
        </p:nvSpPr>
        <p:spPr>
          <a:xfrm>
            <a:off x="7834074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김호경</a:t>
            </a:r>
            <a:endParaRPr lang="en-US" sz="1750" dirty="0"/>
          </a:p>
        </p:txBody>
      </p:sp>
      <p:sp>
        <p:nvSpPr>
          <p:cNvPr id="10" name="Text 7"/>
          <p:cNvSpPr/>
          <p:nvPr/>
        </p:nvSpPr>
        <p:spPr>
          <a:xfrm>
            <a:off x="10952559" y="335934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엔지니어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607141" y="3865959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2" name="Text 9"/>
          <p:cNvSpPr/>
          <p:nvPr/>
        </p:nvSpPr>
        <p:spPr>
          <a:xfrm>
            <a:off x="7834074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강인구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10952559" y="4009668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아트 디렉터</a:t>
            </a:r>
            <a:endParaRPr lang="en-US" sz="1750" dirty="0"/>
          </a:p>
        </p:txBody>
      </p:sp>
      <p:sp>
        <p:nvSpPr>
          <p:cNvPr id="14" name="Shape 11"/>
          <p:cNvSpPr/>
          <p:nvPr/>
        </p:nvSpPr>
        <p:spPr>
          <a:xfrm>
            <a:off x="7607141" y="4516279"/>
            <a:ext cx="6229469" cy="65031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5" name="Text 12"/>
          <p:cNvSpPr/>
          <p:nvPr/>
        </p:nvSpPr>
        <p:spPr>
          <a:xfrm>
            <a:off x="7834074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김성민</a:t>
            </a:r>
            <a:endParaRPr lang="en-US" sz="1750" dirty="0"/>
          </a:p>
        </p:txBody>
      </p:sp>
      <p:sp>
        <p:nvSpPr>
          <p:cNvPr id="16" name="Text 13"/>
          <p:cNvSpPr/>
          <p:nvPr/>
        </p:nvSpPr>
        <p:spPr>
          <a:xfrm>
            <a:off x="10952559" y="465998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사운드 디렉터</a:t>
            </a:r>
            <a:endParaRPr lang="en-US" sz="1750" dirty="0"/>
          </a:p>
        </p:txBody>
      </p:sp>
      <p:sp>
        <p:nvSpPr>
          <p:cNvPr id="17" name="Shape 14"/>
          <p:cNvSpPr/>
          <p:nvPr/>
        </p:nvSpPr>
        <p:spPr>
          <a:xfrm>
            <a:off x="7607141" y="5166598"/>
            <a:ext cx="6229469" cy="65031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ko-KR" altLang="en-US"/>
          </a:p>
        </p:txBody>
      </p:sp>
      <p:sp>
        <p:nvSpPr>
          <p:cNvPr id="18" name="Text 15"/>
          <p:cNvSpPr/>
          <p:nvPr/>
        </p:nvSpPr>
        <p:spPr>
          <a:xfrm>
            <a:off x="7834074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이원진</a:t>
            </a:r>
            <a:endParaRPr lang="en-US" sz="1750" dirty="0"/>
          </a:p>
        </p:txBody>
      </p:sp>
      <p:sp>
        <p:nvSpPr>
          <p:cNvPr id="19" name="Text 16"/>
          <p:cNvSpPr/>
          <p:nvPr/>
        </p:nvSpPr>
        <p:spPr>
          <a:xfrm>
            <a:off x="10952559" y="5310307"/>
            <a:ext cx="2657237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어</a:t>
            </a:r>
            <a:endParaRPr lang="en-US" sz="1750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F3FFEB8-4C88-23CB-45B3-9E7E0868CD94}"/>
              </a:ext>
            </a:extLst>
          </p:cNvPr>
          <p:cNvSpPr/>
          <p:nvPr/>
        </p:nvSpPr>
        <p:spPr>
          <a:xfrm>
            <a:off x="12851296" y="7742583"/>
            <a:ext cx="1679713" cy="36774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376035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감사합니다</a:t>
            </a:r>
            <a:endParaRPr lang="en-US" sz="445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8F0E9F-725F-100C-9292-F9177FBFC3C6}"/>
              </a:ext>
            </a:extLst>
          </p:cNvPr>
          <p:cNvSpPr/>
          <p:nvPr/>
        </p:nvSpPr>
        <p:spPr>
          <a:xfrm>
            <a:off x="12831417" y="7792278"/>
            <a:ext cx="1798983" cy="35780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0735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목차</a:t>
            </a:r>
            <a:endParaRPr lang="en-US" sz="4450" dirty="0"/>
          </a:p>
        </p:txBody>
      </p:sp>
      <p:sp>
        <p:nvSpPr>
          <p:cNvPr id="3" name="Shape 1"/>
          <p:cNvSpPr/>
          <p:nvPr/>
        </p:nvSpPr>
        <p:spPr>
          <a:xfrm>
            <a:off x="793790" y="3576161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4" name="Text 2"/>
          <p:cNvSpPr/>
          <p:nvPr/>
        </p:nvSpPr>
        <p:spPr>
          <a:xfrm>
            <a:off x="1020604" y="402978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프로젝트 개요</a:t>
            </a:r>
            <a:endParaRPr lang="en-US" sz="2200" dirty="0"/>
          </a:p>
        </p:txBody>
      </p:sp>
      <p:sp>
        <p:nvSpPr>
          <p:cNvPr id="5" name="Shape 3"/>
          <p:cNvSpPr/>
          <p:nvPr/>
        </p:nvSpPr>
        <p:spPr>
          <a:xfrm>
            <a:off x="7400211" y="3236000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4"/>
          <p:cNvSpPr/>
          <p:nvPr/>
        </p:nvSpPr>
        <p:spPr>
          <a:xfrm>
            <a:off x="7627025" y="368962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2200" dirty="0"/>
          </a:p>
        </p:txBody>
      </p:sp>
      <p:sp>
        <p:nvSpPr>
          <p:cNvPr id="7" name="Shape 5"/>
          <p:cNvSpPr/>
          <p:nvPr/>
        </p:nvSpPr>
        <p:spPr>
          <a:xfrm>
            <a:off x="793790" y="5121116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6"/>
          <p:cNvSpPr/>
          <p:nvPr/>
        </p:nvSpPr>
        <p:spPr>
          <a:xfrm>
            <a:off x="1020604" y="557474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2200" dirty="0"/>
          </a:p>
        </p:txBody>
      </p:sp>
      <p:sp>
        <p:nvSpPr>
          <p:cNvPr id="9" name="Shape 7"/>
          <p:cNvSpPr/>
          <p:nvPr/>
        </p:nvSpPr>
        <p:spPr>
          <a:xfrm>
            <a:off x="7400211" y="4780955"/>
            <a:ext cx="6436400" cy="226814"/>
          </a:xfrm>
          <a:prstGeom prst="roundRect">
            <a:avLst>
              <a:gd name="adj" fmla="val 42003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8"/>
          <p:cNvSpPr/>
          <p:nvPr/>
        </p:nvSpPr>
        <p:spPr>
          <a:xfrm>
            <a:off x="7627025" y="5234583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팀원 소개</a:t>
            </a:r>
            <a:endParaRPr lang="en-US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014766-C6BC-6ACC-836F-6A01ADFD351D}"/>
              </a:ext>
            </a:extLst>
          </p:cNvPr>
          <p:cNvSpPr/>
          <p:nvPr/>
        </p:nvSpPr>
        <p:spPr>
          <a:xfrm>
            <a:off x="12852400" y="7731760"/>
            <a:ext cx="1686560" cy="4064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5486400" cy="8229600"/>
          </a:xfrm>
          <a:prstGeom prst="rect">
            <a:avLst/>
          </a:prstGeom>
          <a:solidFill>
            <a:srgbClr val="DFDFE0"/>
          </a:solidFill>
          <a:ln/>
        </p:spPr>
        <p:txBody>
          <a:bodyPr/>
          <a:lstStyle/>
          <a:p>
            <a:endParaRPr lang="ko-KR" altLang="en-US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6280190" y="3408878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게임 플레이 영상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6280190" y="445781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주요 장면: 퍼즐 배치 - 특수 블록 조합 - 스테이지 클리어</a:t>
            </a: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4CF834-4AE5-BBBC-47FD-7E5F9727C678}"/>
              </a:ext>
            </a:extLst>
          </p:cNvPr>
          <p:cNvSpPr/>
          <p:nvPr/>
        </p:nvSpPr>
        <p:spPr>
          <a:xfrm>
            <a:off x="12865006" y="7787184"/>
            <a:ext cx="171704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251823"/>
            <a:ext cx="797540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미니 프로젝트_팀원 소개 카드게임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8688" y="2555915"/>
            <a:ext cx="2154793" cy="359973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64108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5" name="Shape 2"/>
          <p:cNvSpPr/>
          <p:nvPr/>
        </p:nvSpPr>
        <p:spPr>
          <a:xfrm>
            <a:off x="7599521" y="255591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6" name="Text 3"/>
          <p:cNvSpPr/>
          <p:nvPr/>
        </p:nvSpPr>
        <p:spPr>
          <a:xfrm>
            <a:off x="8336637" y="2633782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장르: 모바일 퍼즐</a:t>
            </a:r>
            <a:endParaRPr lang="en-US" sz="2200" dirty="0"/>
          </a:p>
        </p:txBody>
      </p:sp>
      <p:sp>
        <p:nvSpPr>
          <p:cNvPr id="7" name="Shape 4"/>
          <p:cNvSpPr/>
          <p:nvPr/>
        </p:nvSpPr>
        <p:spPr>
          <a:xfrm>
            <a:off x="7599521" y="351984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8" name="Text 5"/>
          <p:cNvSpPr/>
          <p:nvPr/>
        </p:nvSpPr>
        <p:spPr>
          <a:xfrm>
            <a:off x="8336637" y="3597712"/>
            <a:ext cx="3308152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개발 기간: 6/30~7/4 (5일)</a:t>
            </a:r>
            <a:endParaRPr lang="en-US" sz="2200" dirty="0"/>
          </a:p>
        </p:txBody>
      </p:sp>
      <p:sp>
        <p:nvSpPr>
          <p:cNvPr id="9" name="Shape 6"/>
          <p:cNvSpPr/>
          <p:nvPr/>
        </p:nvSpPr>
        <p:spPr>
          <a:xfrm>
            <a:off x="7599521" y="4483775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DADBF1"/>
          </a:solidFill>
          <a:ln w="7620">
            <a:solidFill>
              <a:srgbClr val="C0C1D7"/>
            </a:solidFill>
            <a:prstDash val="solid"/>
          </a:ln>
        </p:spPr>
        <p:txBody>
          <a:bodyPr/>
          <a:lstStyle/>
          <a:p>
            <a:endParaRPr lang="ko-KR" altLang="en-US"/>
          </a:p>
        </p:txBody>
      </p:sp>
      <p:sp>
        <p:nvSpPr>
          <p:cNvPr id="10" name="Text 7"/>
          <p:cNvSpPr/>
          <p:nvPr/>
        </p:nvSpPr>
        <p:spPr>
          <a:xfrm>
            <a:off x="8336637" y="4561642"/>
            <a:ext cx="4929188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목표: 간단한 게임 제작으로 협업 능력 개발</a:t>
            </a:r>
            <a:endParaRPr lang="en-US" sz="22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092EC5-03A9-6DC4-1FFD-15339BCE9680}"/>
              </a:ext>
            </a:extLst>
          </p:cNvPr>
          <p:cNvSpPr/>
          <p:nvPr/>
        </p:nvSpPr>
        <p:spPr>
          <a:xfrm>
            <a:off x="12821920" y="7762240"/>
            <a:ext cx="1696720" cy="3543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2500193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주요 기능 및 특징</a:t>
            </a:r>
            <a:endParaRPr lang="en-US" sz="445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3662601"/>
            <a:ext cx="566976" cy="566976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93790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맞춤형 난이도</a:t>
            </a:r>
            <a:endParaRPr lang="en-US" sz="2200" dirty="0"/>
          </a:p>
        </p:txBody>
      </p:sp>
      <p:sp>
        <p:nvSpPr>
          <p:cNvPr id="5" name="Text 2"/>
          <p:cNvSpPr/>
          <p:nvPr/>
        </p:nvSpPr>
        <p:spPr>
          <a:xfrm>
            <a:off x="793790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사용자 실력에 따라 자동 조정되는 난이도 시스템</a:t>
            </a:r>
            <a:endParaRPr lang="en-US" sz="1750" dirty="0"/>
          </a:p>
        </p:txBody>
      </p:sp>
      <p:pic>
        <p:nvPicPr>
          <p:cNvPr id="6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5893" y="3662601"/>
            <a:ext cx="566976" cy="566976"/>
          </a:xfrm>
          <a:prstGeom prst="rect">
            <a:avLst/>
          </a:prstGeom>
        </p:spPr>
      </p:pic>
      <p:sp>
        <p:nvSpPr>
          <p:cNvPr id="7" name="Text 3"/>
          <p:cNvSpPr/>
          <p:nvPr/>
        </p:nvSpPr>
        <p:spPr>
          <a:xfrm>
            <a:off x="5235893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몰입형 사운드</a:t>
            </a:r>
            <a:endParaRPr lang="en-US" sz="2200" dirty="0"/>
          </a:p>
        </p:txBody>
      </p:sp>
      <p:sp>
        <p:nvSpPr>
          <p:cNvPr id="8" name="Text 4"/>
          <p:cNvSpPr/>
          <p:nvPr/>
        </p:nvSpPr>
        <p:spPr>
          <a:xfrm>
            <a:off x="5235893" y="5003483"/>
            <a:ext cx="415861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퍼즐 진행에 따라 변화하는 인터랙티브 배경음악</a:t>
            </a:r>
            <a:endParaRPr lang="en-US" sz="1750" dirty="0"/>
          </a:p>
        </p:txBody>
      </p:sp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77995" y="3662601"/>
            <a:ext cx="566976" cy="566976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9677995" y="451306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272525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최적화된 UI</a:t>
            </a:r>
            <a:endParaRPr lang="en-US" sz="2200" dirty="0"/>
          </a:p>
        </p:txBody>
      </p:sp>
      <p:sp>
        <p:nvSpPr>
          <p:cNvPr id="11" name="Text 6"/>
          <p:cNvSpPr/>
          <p:nvPr/>
        </p:nvSpPr>
        <p:spPr>
          <a:xfrm>
            <a:off x="9677995" y="5003483"/>
            <a:ext cx="415861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한 손 조작에 최적화된 직관적 인터페이스</a:t>
            </a:r>
            <a:endParaRPr lang="en-US" sz="175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A4DE088-DB8D-2B6C-5AD0-46DF6B38FA75}"/>
              </a:ext>
            </a:extLst>
          </p:cNvPr>
          <p:cNvSpPr/>
          <p:nvPr/>
        </p:nvSpPr>
        <p:spPr>
          <a:xfrm>
            <a:off x="12852400" y="7752080"/>
            <a:ext cx="169672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57077" y="353135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7700"/>
              </a:lnSpc>
            </a:pPr>
            <a:r>
              <a:rPr lang="ko-KR" altLang="en-US" sz="6150" dirty="0"/>
              <a:t>스크립트</a:t>
            </a:r>
            <a:endParaRPr lang="en-US" altLang="ko-KR" sz="6150" dirty="0"/>
          </a:p>
        </p:txBody>
      </p:sp>
      <p:sp>
        <p:nvSpPr>
          <p:cNvPr id="4" name="Text 1"/>
          <p:cNvSpPr/>
          <p:nvPr/>
        </p:nvSpPr>
        <p:spPr>
          <a:xfrm>
            <a:off x="3673565" y="369680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5550"/>
              </a:lnSpc>
            </a:pPr>
            <a:r>
              <a:rPr lang="en-US" altLang="ko-KR" sz="4450" dirty="0" err="1"/>
              <a:t>GameManager</a:t>
            </a:r>
            <a:r>
              <a:rPr lang="en-US" altLang="ko-KR" sz="4450" dirty="0"/>
              <a:t>(</a:t>
            </a:r>
            <a:r>
              <a:rPr lang="ko-KR" altLang="en-US" sz="4450" dirty="0"/>
              <a:t>사운드</a:t>
            </a:r>
            <a:r>
              <a:rPr lang="en-US" altLang="ko-KR" sz="4450" dirty="0"/>
              <a:t>)</a:t>
            </a:r>
            <a:endParaRPr lang="en-US" sz="4450" dirty="0"/>
          </a:p>
        </p:txBody>
      </p:sp>
      <p:sp>
        <p:nvSpPr>
          <p:cNvPr id="5" name="Text 2"/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2911857-9A81-CE57-0965-907B741ABD48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0F05A38-C27C-8862-F6BA-7513C03A6D9A}"/>
              </a:ext>
            </a:extLst>
          </p:cNvPr>
          <p:cNvSpPr txBox="1"/>
          <p:nvPr/>
        </p:nvSpPr>
        <p:spPr>
          <a:xfrm>
            <a:off x="154210" y="1175879"/>
            <a:ext cx="686085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(!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instance.bgmAudioSource.isPlaying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warningBGM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instance.bgmAudioSource.Play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6C41527-6FDA-BDDE-6EFF-46A175BC6969}"/>
              </a:ext>
            </a:extLst>
          </p:cNvPr>
          <p:cNvSpPr txBox="1"/>
          <p:nvPr/>
        </p:nvSpPr>
        <p:spPr>
          <a:xfrm>
            <a:off x="0" y="5146197"/>
            <a:ext cx="571996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Start()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GetComponent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&lt;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&gt;();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!=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null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bgmAudioSource.loop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0.3f;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403313-1B03-AEE3-AF92-B5ACBF62D4B7}"/>
              </a:ext>
            </a:extLst>
          </p:cNvPr>
          <p:cNvSpPr txBox="1"/>
          <p:nvPr/>
        </p:nvSpPr>
        <p:spPr>
          <a:xfrm>
            <a:off x="7315200" y="2567635"/>
            <a:ext cx="62447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시작 시 </a:t>
            </a:r>
            <a:r>
              <a:rPr lang="en-US" altLang="ko-KR" dirty="0" err="1"/>
              <a:t>normalBGM</a:t>
            </a:r>
            <a:r>
              <a:rPr lang="ko-KR" altLang="en-US" dirty="0"/>
              <a:t>을 설정하고 재생합니다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씬 재로드나 </a:t>
            </a:r>
            <a:r>
              <a:rPr lang="en-US" altLang="ko-KR" dirty="0" err="1"/>
              <a:t>warningBGM</a:t>
            </a:r>
            <a:r>
              <a:rPr lang="en-US" altLang="ko-KR" dirty="0"/>
              <a:t> </a:t>
            </a:r>
            <a:r>
              <a:rPr lang="ko-KR" altLang="en-US" dirty="0"/>
              <a:t>상태일 경우에도 </a:t>
            </a:r>
            <a:endParaRPr lang="en-US" altLang="ko-KR" dirty="0"/>
          </a:p>
          <a:p>
            <a:r>
              <a:rPr lang="ko-KR" altLang="en-US" dirty="0"/>
              <a:t>정상 </a:t>
            </a:r>
            <a:r>
              <a:rPr lang="en-US" altLang="ko-KR" dirty="0"/>
              <a:t>BGM</a:t>
            </a:r>
            <a:r>
              <a:rPr lang="ko-KR" altLang="en-US" dirty="0"/>
              <a:t>으로 복구하여 일관된 사운드를</a:t>
            </a:r>
            <a:r>
              <a:rPr lang="en-US" altLang="ko-KR" dirty="0"/>
              <a:t> </a:t>
            </a:r>
            <a:r>
              <a:rPr lang="ko-KR" altLang="en-US" dirty="0"/>
              <a:t>재생합니다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C79D45-CCEF-0DC7-BF68-5A5D39DDEE5F}"/>
              </a:ext>
            </a:extLst>
          </p:cNvPr>
          <p:cNvSpPr txBox="1"/>
          <p:nvPr/>
        </p:nvSpPr>
        <p:spPr>
          <a:xfrm>
            <a:off x="7409070" y="1886743"/>
            <a:ext cx="45304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게임 흐름에 맞춘 배경 음악 제어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2E34EE-FAE3-5884-6136-BEF85A83D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0DD764EF-E1FF-4D72-375C-3EEB61CE2ECE}"/>
              </a:ext>
            </a:extLst>
          </p:cNvPr>
          <p:cNvSpPr/>
          <p:nvPr/>
        </p:nvSpPr>
        <p:spPr>
          <a:xfrm>
            <a:off x="68234" y="94438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ko-KR" altLang="en-US" sz="6150" dirty="0"/>
              <a:t>스크립트</a:t>
            </a:r>
            <a:endParaRPr lang="en-US" sz="61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412EDD60-A7A8-ABEE-F6EA-92F0431029B8}"/>
              </a:ext>
            </a:extLst>
          </p:cNvPr>
          <p:cNvSpPr/>
          <p:nvPr/>
        </p:nvSpPr>
        <p:spPr>
          <a:xfrm>
            <a:off x="3264334" y="139268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/>
              <a:t>GameManager</a:t>
            </a:r>
            <a:r>
              <a:rPr lang="en-US" sz="4450" dirty="0"/>
              <a:t>(</a:t>
            </a:r>
            <a:r>
              <a:rPr lang="ko-KR" altLang="en-US" sz="4450" dirty="0"/>
              <a:t>사운드</a:t>
            </a:r>
            <a:r>
              <a:rPr lang="en-US" altLang="ko-KR" sz="4450" dirty="0"/>
              <a:t>)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509CAE8C-784B-E053-7E05-4A3A34638DA2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B413D43-DABD-F8EA-BD9F-8747E919E309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1ECBD8-98DE-0B70-49C1-D3A88BADEE48}"/>
              </a:ext>
            </a:extLst>
          </p:cNvPr>
          <p:cNvSpPr txBox="1"/>
          <p:nvPr/>
        </p:nvSpPr>
        <p:spPr>
          <a:xfrm>
            <a:off x="149087" y="831814"/>
            <a:ext cx="6809644" cy="72943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void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Update()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switch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(progress)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GameProgress.StartGame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&lt;= 10f &amp;&amp; !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warningBGM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bgmAudioSource.volume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0.2f;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true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&gt; 10f &amp;&amp;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bgmAudioSource.clip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normalBGM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bgmAudioSource.Play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isWarningBGMPlaying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false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break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  <a:endParaRPr lang="ko-KR" altLang="en-US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case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GameProgress.Failed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: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bgmAudioSource.isPlaying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</a:t>
            </a:r>
          </a:p>
          <a:p>
            <a:r>
              <a:rPr lang="ko-KR" altLang="en-US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        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bgmAudioSource.Stop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();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49540C6-BC98-47BE-3789-984AB972358C}"/>
              </a:ext>
            </a:extLst>
          </p:cNvPr>
          <p:cNvSpPr txBox="1"/>
          <p:nvPr/>
        </p:nvSpPr>
        <p:spPr>
          <a:xfrm>
            <a:off x="7671670" y="2526051"/>
            <a:ext cx="617255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게임 시간이 </a:t>
            </a:r>
            <a:r>
              <a:rPr lang="en-US" altLang="ko-KR" dirty="0"/>
              <a:t>10</a:t>
            </a:r>
            <a:r>
              <a:rPr lang="ko-KR" altLang="en-US" dirty="0"/>
              <a:t>초 이하로 줄어들면 </a:t>
            </a:r>
            <a:r>
              <a:rPr lang="en-US" altLang="ko-KR" dirty="0" err="1"/>
              <a:t>warningBGM</a:t>
            </a:r>
            <a:r>
              <a:rPr lang="ko-KR" altLang="en-US" dirty="0"/>
              <a:t>으로 전환되어 긴장감을 높입니다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다시 시간이 회복되면 </a:t>
            </a:r>
            <a:r>
              <a:rPr lang="en-US" altLang="ko-KR" dirty="0" err="1"/>
              <a:t>normalBGM</a:t>
            </a:r>
            <a:r>
              <a:rPr lang="ko-KR" altLang="en-US" dirty="0"/>
              <a:t>으로 돌아가 플레이 흐름을 안정시킵니다</a:t>
            </a:r>
            <a:r>
              <a:rPr lang="en-US" altLang="ko-KR" dirty="0"/>
              <a:t>.</a:t>
            </a:r>
          </a:p>
          <a:p>
            <a:br>
              <a:rPr lang="en-US" altLang="ko-KR" dirty="0"/>
            </a:br>
            <a:r>
              <a:rPr lang="ko-KR" altLang="en-US" dirty="0"/>
              <a:t>게임이 실패 상태로 전환되면</a:t>
            </a:r>
            <a:r>
              <a:rPr lang="en-US" altLang="ko-KR" dirty="0"/>
              <a:t>, BGM</a:t>
            </a:r>
            <a:r>
              <a:rPr lang="ko-KR" altLang="en-US" dirty="0"/>
              <a:t>을 즉시 정지시켜 종료 상황을 명확하게 전달합니다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AE45CE9-F81C-26C9-889F-1940F0F56D8D}"/>
              </a:ext>
            </a:extLst>
          </p:cNvPr>
          <p:cNvSpPr txBox="1"/>
          <p:nvPr/>
        </p:nvSpPr>
        <p:spPr>
          <a:xfrm>
            <a:off x="7235688" y="1666303"/>
            <a:ext cx="61702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latin typeface="+mn-ea"/>
              </a:rPr>
              <a:t>남은 시간과 상태에 따라 바뀌는 </a:t>
            </a:r>
            <a:r>
              <a:rPr lang="en-US" altLang="ko-KR" sz="2400" b="1" dirty="0">
                <a:latin typeface="+mn-ea"/>
              </a:rPr>
              <a:t>BGM </a:t>
            </a:r>
            <a:r>
              <a:rPr lang="ko-KR" altLang="en-US" sz="2400" b="1" dirty="0">
                <a:latin typeface="+mn-ea"/>
              </a:rPr>
              <a:t>제어</a:t>
            </a:r>
          </a:p>
        </p:txBody>
      </p:sp>
    </p:spTree>
    <p:extLst>
      <p:ext uri="{BB962C8B-B14F-4D97-AF65-F5344CB8AC3E}">
        <p14:creationId xmlns:p14="http://schemas.microsoft.com/office/powerpoint/2010/main" val="3232222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D9796-E9C3-A3EC-908A-11F253C29D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7184C69E-4E8D-66ED-B377-0C6D860D1F95}"/>
              </a:ext>
            </a:extLst>
          </p:cNvPr>
          <p:cNvSpPr/>
          <p:nvPr/>
        </p:nvSpPr>
        <p:spPr>
          <a:xfrm>
            <a:off x="68234" y="94438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ko-KR" altLang="en-US" sz="6150"/>
              <a:t>스크립트</a:t>
            </a:r>
            <a:endParaRPr lang="en-US" sz="6150" dirty="0"/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15AC67B4-9BF0-E7CA-3EE7-CB2AD071ABC7}"/>
              </a:ext>
            </a:extLst>
          </p:cNvPr>
          <p:cNvSpPr/>
          <p:nvPr/>
        </p:nvSpPr>
        <p:spPr>
          <a:xfrm>
            <a:off x="3264334" y="139268"/>
            <a:ext cx="5670590" cy="140595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 err="1"/>
              <a:t>GameManager</a:t>
            </a:r>
            <a:r>
              <a:rPr lang="en-US" sz="4450" dirty="0"/>
              <a:t>(</a:t>
            </a:r>
            <a:r>
              <a:rPr lang="ko-KR" altLang="en-US" sz="4450" dirty="0"/>
              <a:t>시간 색깔 변경</a:t>
            </a:r>
            <a:r>
              <a:rPr lang="en-US" altLang="ko-KR" sz="4450" dirty="0"/>
              <a:t>)</a:t>
            </a:r>
          </a:p>
          <a:p>
            <a:pPr marL="0" indent="0" algn="l">
              <a:lnSpc>
                <a:spcPts val="5550"/>
              </a:lnSpc>
              <a:buNone/>
            </a:pPr>
            <a:endParaRPr lang="en-US" sz="44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C4F78525-BE9F-D919-F4A0-06E5D33B2A39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5B9B884-2EC2-E46E-83E3-C494E121A364}"/>
              </a:ext>
            </a:extLst>
          </p:cNvPr>
          <p:cNvSpPr/>
          <p:nvPr/>
        </p:nvSpPr>
        <p:spPr>
          <a:xfrm>
            <a:off x="12801600" y="7742583"/>
            <a:ext cx="1828800" cy="36290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C650F57-DFED-F1BC-CD7F-20D931621756}"/>
              </a:ext>
            </a:extLst>
          </p:cNvPr>
          <p:cNvSpPr txBox="1"/>
          <p:nvPr/>
        </p:nvSpPr>
        <p:spPr>
          <a:xfrm>
            <a:off x="68234" y="1124475"/>
            <a:ext cx="752392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timeTxt.text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time.ToString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</a:t>
            </a:r>
            <a:r>
              <a:rPr lang="en-US" altLang="ko-KR" sz="1800" dirty="0">
                <a:solidFill>
                  <a:srgbClr val="A31515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"N2"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);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&lt;= 5f)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.red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if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(time &lt; 10f)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new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800" dirty="0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(1f, 0.5f, 0f);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  <a:p>
            <a:r>
              <a:rPr lang="en-US" altLang="ko-KR" sz="1800" dirty="0">
                <a:solidFill>
                  <a:srgbClr val="0000F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else</a:t>
            </a:r>
            <a:endParaRPr lang="en-US" altLang="ko-KR" sz="1800" dirty="0">
              <a:solidFill>
                <a:srgbClr val="000000"/>
              </a:solidFill>
              <a:highlight>
                <a:srgbClr val="FFFFFF"/>
              </a:highlight>
              <a:latin typeface="돋움체" panose="020B0609000101010101" pitchFamily="49" charset="-127"/>
              <a:ea typeface="돋움체" panose="020B0609000101010101" pitchFamily="49" charset="-127"/>
            </a:endParaRP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{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   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timeTxt.color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= </a:t>
            </a:r>
            <a:r>
              <a:rPr lang="en-US" altLang="ko-KR" sz="1800" dirty="0" err="1">
                <a:solidFill>
                  <a:srgbClr val="2B91AF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Color</a:t>
            </a:r>
            <a:r>
              <a:rPr lang="en-US" altLang="ko-KR" sz="18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.black</a:t>
            </a:r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;</a:t>
            </a:r>
          </a:p>
          <a:p>
            <a:r>
              <a:rPr lang="en-US" altLang="ko-KR" sz="18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}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0A8A5E-E462-FA74-98FB-6131062F9D05}"/>
              </a:ext>
            </a:extLst>
          </p:cNvPr>
          <p:cNvSpPr txBox="1"/>
          <p:nvPr/>
        </p:nvSpPr>
        <p:spPr>
          <a:xfrm>
            <a:off x="6568423" y="1624006"/>
            <a:ext cx="51459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/>
              <a:t>남은 시간에 따라 변하는 타이머 색상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E01C410-3C41-B5B0-3603-9C145D0013DE}"/>
              </a:ext>
            </a:extLst>
          </p:cNvPr>
          <p:cNvSpPr txBox="1"/>
          <p:nvPr/>
        </p:nvSpPr>
        <p:spPr>
          <a:xfrm>
            <a:off x="5664199" y="2362495"/>
            <a:ext cx="838973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남은 시간이 </a:t>
            </a:r>
            <a:r>
              <a:rPr lang="en-US" altLang="ko-KR" dirty="0"/>
              <a:t>5</a:t>
            </a:r>
            <a:r>
              <a:rPr lang="ko-KR" altLang="en-US" dirty="0"/>
              <a:t>초 이하일 경우 타이머 색상을 빨간색으로 바꿔 위기감을 전달합니다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5~10</a:t>
            </a:r>
            <a:r>
              <a:rPr lang="ko-KR" altLang="en-US" dirty="0"/>
              <a:t>초 사이에는 주황색</a:t>
            </a:r>
            <a:r>
              <a:rPr lang="en-US" altLang="ko-KR" dirty="0"/>
              <a:t>, </a:t>
            </a:r>
            <a:r>
              <a:rPr lang="ko-KR" altLang="en-US" dirty="0"/>
              <a:t>그 외에는 검정색으로 표시되어 상황의 여유 정도를 나타냅니다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텍스트는 </a:t>
            </a:r>
            <a:r>
              <a:rPr lang="en-US" altLang="ko-KR" dirty="0" err="1"/>
              <a:t>ToString</a:t>
            </a:r>
            <a:r>
              <a:rPr lang="en-US" altLang="ko-KR" dirty="0"/>
              <a:t>("N2")</a:t>
            </a:r>
            <a:r>
              <a:rPr lang="ko-KR" altLang="en-US" dirty="0"/>
              <a:t>을 사용해 소수점 둘째 자리까지 깔끔하게 표시됩니다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1075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5B0A6-C967-13B2-3DA2-86167D96D2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F9A0619B-EA00-2788-CF47-3D5D77CE3AEE}"/>
              </a:ext>
            </a:extLst>
          </p:cNvPr>
          <p:cNvSpPr/>
          <p:nvPr/>
        </p:nvSpPr>
        <p:spPr>
          <a:xfrm>
            <a:off x="793790" y="614054"/>
            <a:ext cx="7825502" cy="97821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7700"/>
              </a:lnSpc>
              <a:buNone/>
            </a:pPr>
            <a:r>
              <a:rPr lang="en-US" sz="6150" b="1" dirty="0" err="1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스크립트</a:t>
            </a:r>
            <a:r>
              <a:rPr lang="en-US" sz="615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- </a:t>
            </a:r>
            <a:r>
              <a:rPr lang="en-US" sz="4800" b="1" dirty="0">
                <a:solidFill>
                  <a:srgbClr val="000000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Board</a:t>
            </a:r>
            <a:endParaRPr lang="en-US" sz="6150" dirty="0"/>
          </a:p>
        </p:txBody>
      </p:sp>
      <p:sp>
        <p:nvSpPr>
          <p:cNvPr id="5" name="Text 2">
            <a:extLst>
              <a:ext uri="{FF2B5EF4-FFF2-40B4-BE49-F238E27FC236}">
                <a16:creationId xmlns:a16="http://schemas.microsoft.com/office/drawing/2014/main" id="{A16C0CA7-342D-75DF-DB7D-273BDC10F730}"/>
              </a:ext>
            </a:extLst>
          </p:cNvPr>
          <p:cNvSpPr/>
          <p:nvPr/>
        </p:nvSpPr>
        <p:spPr>
          <a:xfrm>
            <a:off x="7599521" y="5071705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endParaRPr lang="en-US" sz="1750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29632B0-242E-3900-888B-F4D7F8F07CFA}"/>
              </a:ext>
            </a:extLst>
          </p:cNvPr>
          <p:cNvSpPr/>
          <p:nvPr/>
        </p:nvSpPr>
        <p:spPr>
          <a:xfrm>
            <a:off x="12851296" y="7722704"/>
            <a:ext cx="1779104" cy="46229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C3EE844-FF1D-278B-2F40-886B9ACA428E}"/>
              </a:ext>
            </a:extLst>
          </p:cNvPr>
          <p:cNvSpPr/>
          <p:nvPr/>
        </p:nvSpPr>
        <p:spPr>
          <a:xfrm>
            <a:off x="1552575" y="2638425"/>
            <a:ext cx="4114800" cy="4171950"/>
          </a:xfrm>
          <a:prstGeom prst="rect">
            <a:avLst/>
          </a:prstGeom>
          <a:solidFill>
            <a:schemeClr val="bg1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움짤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0A7C82-3A8A-9EEF-D2D5-E2A1F31D6C70}"/>
              </a:ext>
            </a:extLst>
          </p:cNvPr>
          <p:cNvSpPr txBox="1"/>
          <p:nvPr/>
        </p:nvSpPr>
        <p:spPr>
          <a:xfrm>
            <a:off x="6533535" y="2638425"/>
            <a:ext cx="7639665" cy="3521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2400" b="1" dirty="0">
                <a:latin typeface="Inter"/>
              </a:rPr>
              <a:t>카드 배치 연출 설명</a:t>
            </a:r>
            <a:endParaRPr lang="en-US" altLang="ko-KR" sz="2400" b="1" dirty="0">
              <a:latin typeface="Inter"/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카드가 한 장씩 순서대로 배치됩니다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화면 </a:t>
            </a:r>
            <a:r>
              <a:rPr lang="ko-KR" altLang="en-US" dirty="0">
                <a:latin typeface="Inter"/>
              </a:rPr>
              <a:t>아래에서 빠르게 날아 올라와</a:t>
            </a:r>
            <a:r>
              <a:rPr lang="en-US" altLang="ko-KR" dirty="0">
                <a:latin typeface="Inter"/>
              </a:rPr>
              <a:t>,</a:t>
            </a:r>
            <a:br>
              <a:rPr lang="en-US" altLang="ko-KR" dirty="0">
                <a:latin typeface="Inter"/>
              </a:rPr>
            </a:br>
            <a:r>
              <a:rPr lang="en-US" altLang="ko-KR" dirty="0">
                <a:latin typeface="Inter"/>
              </a:rPr>
              <a:t> </a:t>
            </a:r>
            <a:r>
              <a:rPr lang="ko-KR" altLang="en-US" dirty="0">
                <a:latin typeface="Inter"/>
              </a:rPr>
              <a:t>지정된 위치에 부드럽게 착지합니다</a:t>
            </a:r>
            <a:r>
              <a:rPr lang="en-US" altLang="ko-KR" dirty="0">
                <a:latin typeface="Inter"/>
              </a:rPr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Inter"/>
              </a:rPr>
              <a:t>배치 도중에는 카드를 클릭할 수 없으며</a:t>
            </a:r>
            <a:r>
              <a:rPr lang="en-US" altLang="ko-KR" dirty="0">
                <a:latin typeface="Inter"/>
              </a:rPr>
              <a:t>,</a:t>
            </a:r>
            <a:br>
              <a:rPr lang="en-US" altLang="ko-KR" dirty="0">
                <a:latin typeface="Inter"/>
              </a:rPr>
            </a:br>
            <a:r>
              <a:rPr lang="ko-KR" altLang="en-US" dirty="0">
                <a:latin typeface="Inter"/>
              </a:rPr>
              <a:t>모든 카드가 자리 잡은 후 게임이 시작됩니다</a:t>
            </a:r>
            <a:r>
              <a:rPr lang="en-US" altLang="ko-KR" dirty="0">
                <a:latin typeface="Inter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977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125</TotalTime>
  <Words>1268</Words>
  <Application>Microsoft Office PowerPoint</Application>
  <PresentationFormat>사용자 지정</PresentationFormat>
  <Paragraphs>206</Paragraphs>
  <Slides>13</Slides>
  <Notes>13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Inter</vt:lpstr>
      <vt:lpstr>Inter Bold</vt:lpstr>
      <vt:lpstr>돋움체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lastModifiedBy>성민 김</cp:lastModifiedBy>
  <cp:revision>9</cp:revision>
  <dcterms:created xsi:type="dcterms:W3CDTF">2025-07-03T03:23:34Z</dcterms:created>
  <dcterms:modified xsi:type="dcterms:W3CDTF">2025-07-03T07:46:16Z</dcterms:modified>
</cp:coreProperties>
</file>