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79" r:id="rId2"/>
    <p:sldId id="278" r:id="rId3"/>
    <p:sldId id="264" r:id="rId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46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5B18B-4564-42FA-AE42-3F6272A25F9A}" v="19" dt="2025-07-03T11:20:03.951"/>
    <p1510:client id="{8BBF3888-09DA-4346-AA7A-239518A1C7C7}" v="619" dt="2025-07-03T11:07:59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5" d="100"/>
          <a:sy n="75" d="100"/>
        </p:scale>
        <p:origin x="72" y="1518"/>
      </p:cViewPr>
      <p:guideLst>
        <p:guide orient="horz" pos="2591"/>
        <p:guide pos="4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5282F153-3F37-0F45-9E97-73ACFA13230C}" type="datetime1">
              <a:rPr lang="en-US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1B9F8-F310-160A-4E04-3C879258B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235FD-BC9E-1BBA-F82F-ACE863EB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891AF-3C27-CD18-1E23-B6CB83A5A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2CB42-8450-419D-3A5A-3F874B41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B288-6088-0C07-0D4D-A124C7FF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6A902-D0B2-F3C3-7B51-F6C67769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F68F8-06E8-37AD-3154-A1ED0171E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577C-5282-DD1B-2450-4133AE23F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0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F14-4F69-076E-2F63-79D159EB3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6A59810F-A04C-88E9-B191-8F91DC3E2E38}"/>
              </a:ext>
            </a:extLst>
          </p:cNvPr>
          <p:cNvSpPr/>
          <p:nvPr/>
        </p:nvSpPr>
        <p:spPr>
          <a:xfrm>
            <a:off x="6452473" y="789252"/>
            <a:ext cx="6081951" cy="603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설계 변경</a:t>
            </a:r>
            <a:endParaRPr lang="en-US" sz="38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22555C8-ECA4-D77A-9FF6-03CAE0441D8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D891D895-3C61-E9D8-ADD3-19AEE8300DCD}"/>
              </a:ext>
            </a:extLst>
          </p:cNvPr>
          <p:cNvSpPr/>
          <p:nvPr/>
        </p:nvSpPr>
        <p:spPr>
          <a:xfrm>
            <a:off x="6452471" y="1627867"/>
            <a:ext cx="7970661" cy="6063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각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씬마다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가 존재하며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세부 설정 값이 서로 다름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기존 설계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를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싱글턴으로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구현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씬 전환 시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기존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삭제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새 </a:t>
            </a:r>
            <a:r>
              <a:rPr lang="ko-KR" alt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씬의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로 교체하여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하나의 인스턴스만 유지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문제 발생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내부에 포함된 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BGM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이 씬 전환 시 끊어지는 현상 발생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ct val="200000"/>
              </a:lnSpc>
              <a:buSzPct val="100000"/>
              <a:buChar char="•"/>
            </a:pP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해결 방법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en-US" altLang="ko-KR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GameManager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최초 생성 시</a:t>
            </a:r>
            <a: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, </a:t>
            </a:r>
            <a:r>
              <a:rPr lang="en-US" altLang="ko-KR" dirty="0" err="1">
                <a:latin typeface="+mn-ea"/>
              </a:rPr>
              <a:t>DontDestroyOnLoad</a:t>
            </a:r>
            <a:r>
              <a:rPr lang="ko-KR" altLang="en-US" dirty="0">
                <a:latin typeface="+mn-ea"/>
              </a:rPr>
              <a:t>로 지정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→ </a:t>
            </a:r>
            <a:r>
              <a:rPr lang="ko-KR" altLang="en-US" dirty="0"/>
              <a:t>새 </a:t>
            </a:r>
            <a:r>
              <a:rPr lang="ko-KR" altLang="en-US" dirty="0" err="1"/>
              <a:t>씬에서</a:t>
            </a:r>
            <a:r>
              <a:rPr lang="ko-KR" altLang="en-US" dirty="0"/>
              <a:t> 생성된 </a:t>
            </a:r>
            <a:r>
              <a:rPr lang="en-US" altLang="ko-KR" dirty="0" err="1"/>
              <a:t>GameManager</a:t>
            </a:r>
            <a:r>
              <a:rPr lang="ko-KR" altLang="en-US" dirty="0"/>
              <a:t>의 설정 값을</a:t>
            </a:r>
            <a:br>
              <a:rPr lang="en-US" altLang="ko-KR" dirty="0"/>
            </a:br>
            <a:r>
              <a:rPr lang="ko-KR" altLang="en-US" dirty="0">
                <a:solidFill>
                  <a:srgbClr val="383838"/>
                </a:solidFill>
                <a:latin typeface="+mn-ea"/>
              </a:rPr>
              <a:t>　</a:t>
            </a: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ko-KR" altLang="en-US" dirty="0"/>
              <a:t>기존 </a:t>
            </a:r>
            <a:r>
              <a:rPr lang="en-US" altLang="ko-KR" dirty="0" err="1"/>
              <a:t>GameManager</a:t>
            </a:r>
            <a:r>
              <a:rPr lang="ko-KR" altLang="en-US" dirty="0"/>
              <a:t>에 복사한 후</a:t>
            </a:r>
            <a:r>
              <a:rPr lang="en-US" altLang="ko-KR" dirty="0"/>
              <a:t>, </a:t>
            </a:r>
            <a:r>
              <a:rPr lang="ko-KR" altLang="en-US" dirty="0"/>
              <a:t>새 </a:t>
            </a:r>
            <a:r>
              <a:rPr lang="en-US" altLang="ko-KR" dirty="0" err="1"/>
              <a:t>GameManager</a:t>
            </a:r>
            <a:r>
              <a:rPr lang="ko-KR" altLang="en-US" dirty="0"/>
              <a:t>는 삭제</a:t>
            </a:r>
            <a:br>
              <a:rPr lang="en-US" altLang="ko-KR" dirty="0">
                <a:solidFill>
                  <a:srgbClr val="383838"/>
                </a:solidFill>
                <a:latin typeface="+mn-ea"/>
                <a:cs typeface="Patrick Hand" pitchFamily="34" charset="-120"/>
              </a:rPr>
            </a:br>
            <a:r>
              <a:rPr lang="ko-KR" alt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　 </a:t>
            </a:r>
            <a:endParaRPr lang="en-US" altLang="ko-KR" dirty="0">
              <a:solidFill>
                <a:srgbClr val="383838"/>
              </a:solidFill>
              <a:latin typeface="+mn-ea"/>
              <a:cs typeface="Patrick Hand" pitchFamily="34" charset="-120"/>
            </a:endParaRPr>
          </a:p>
          <a:p>
            <a:pPr marL="342900" indent="-342900" algn="l">
              <a:lnSpc>
                <a:spcPct val="200000"/>
              </a:lnSpc>
              <a:buSzPct val="100000"/>
              <a:buChar char="•"/>
            </a:pPr>
            <a:endParaRPr lang="en-US" dirty="0">
              <a:latin typeface="+mn-ea"/>
            </a:endParaRPr>
          </a:p>
        </p:txBody>
      </p:sp>
      <p:pic>
        <p:nvPicPr>
          <p:cNvPr id="5" name="그림 4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D157C2-8B94-960B-9B71-FFDCD4AF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7" y="2065858"/>
            <a:ext cx="6081269" cy="439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E474C-D7A5-E2C5-89BB-F10A1994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36229AA7-F168-C0C6-E4E1-7472E8985A6A}"/>
              </a:ext>
            </a:extLst>
          </p:cNvPr>
          <p:cNvSpPr/>
          <p:nvPr/>
        </p:nvSpPr>
        <p:spPr>
          <a:xfrm>
            <a:off x="6452473" y="1119664"/>
            <a:ext cx="6081951" cy="603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사운드 시스템 구현 - 기본 설정</a:t>
            </a:r>
            <a:endParaRPr lang="en-US" sz="3800" dirty="0">
              <a:latin typeface="+mn-ea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262D419-C9B1-6643-E65E-C6ED6169FCDA}"/>
              </a:ext>
            </a:extLst>
          </p:cNvPr>
          <p:cNvSpPr/>
          <p:nvPr/>
        </p:nvSpPr>
        <p:spPr>
          <a:xfrm>
            <a:off x="6452473" y="2085737"/>
            <a:ext cx="338101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오디오 기본 설정 및 BGM 재생 로직</a:t>
            </a:r>
            <a:endParaRPr lang="en-US" sz="1900" dirty="0">
              <a:latin typeface="+mn-ea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403F2C7-1660-E10A-190E-ACCA4EB7293F}"/>
              </a:ext>
            </a:extLst>
          </p:cNvPr>
          <p:cNvSpPr/>
          <p:nvPr/>
        </p:nvSpPr>
        <p:spPr>
          <a:xfrm>
            <a:off x="6452473" y="2749987"/>
            <a:ext cx="7211854" cy="772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게임 내 사운드 시스템은 싱글톤 패턴의 GameManager 클래스에서 관리됩니다. 기본적인 사운드 설정은 다음과 같습니다:</a:t>
            </a:r>
            <a:endParaRPr lang="en-US" sz="1900" dirty="0">
              <a:latin typeface="+mn-ea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7BDBA0E-4CD1-5CAE-CE49-35E761BF03AB}"/>
              </a:ext>
            </a:extLst>
          </p:cNvPr>
          <p:cNvSpPr/>
          <p:nvPr/>
        </p:nvSpPr>
        <p:spPr>
          <a:xfrm>
            <a:off x="6452473" y="3794641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AudioSource 컴포넌트를 활용하여 배경 음악 재생 시스템 구현</a:t>
            </a:r>
            <a:endParaRPr lang="en-US" sz="1900" dirty="0">
              <a:latin typeface="+mn-ea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83889C2-8870-0B85-C91E-8AD92DF8B9C9}"/>
              </a:ext>
            </a:extLst>
          </p:cNvPr>
          <p:cNvSpPr/>
          <p:nvPr/>
        </p:nvSpPr>
        <p:spPr>
          <a:xfrm>
            <a:off x="6452473" y="4265652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normalBGM과 warningBGM 두 가지 배경 음악 클립 준비</a:t>
            </a:r>
            <a:endParaRPr lang="en-US" sz="1900" dirty="0">
              <a:latin typeface="+mn-ea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A541DC2-152F-D839-3277-F728D45685C4}"/>
              </a:ext>
            </a:extLst>
          </p:cNvPr>
          <p:cNvSpPr/>
          <p:nvPr/>
        </p:nvSpPr>
        <p:spPr>
          <a:xfrm>
            <a:off x="6452473" y="4736663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기본 볼륨은 0.3으로 설정하여 게임 플레이에 방해되지 않도록 조정</a:t>
            </a:r>
            <a:endParaRPr lang="en-US" sz="1900" dirty="0">
              <a:latin typeface="+mn-ea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7A571B7-5E60-F73E-BDB5-FA0105B4FE5D}"/>
              </a:ext>
            </a:extLst>
          </p:cNvPr>
          <p:cNvSpPr/>
          <p:nvPr/>
        </p:nvSpPr>
        <p:spPr>
          <a:xfrm>
            <a:off x="6452473" y="5207675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루프 기능 활성화로 끊김 없는 배경 음악 재생</a:t>
            </a:r>
            <a:endParaRPr lang="en-US" sz="1900" dirty="0">
              <a:latin typeface="+mn-ea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77CBABD-C38F-D911-B67D-220C8E3588FC}"/>
              </a:ext>
            </a:extLst>
          </p:cNvPr>
          <p:cNvSpPr/>
          <p:nvPr/>
        </p:nvSpPr>
        <p:spPr>
          <a:xfrm>
            <a:off x="6452473" y="5678686"/>
            <a:ext cx="7211854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상황에 따라 배경 음악 전환 시 자연스럽게 Stop() 후 Play() 구현</a:t>
            </a:r>
            <a:endParaRPr lang="en-US" sz="1900" dirty="0">
              <a:latin typeface="+mn-ea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0756F3D-8B57-3059-A957-747CBB36377C}"/>
              </a:ext>
            </a:extLst>
          </p:cNvPr>
          <p:cNvSpPr/>
          <p:nvPr/>
        </p:nvSpPr>
        <p:spPr>
          <a:xfrm>
            <a:off x="6452473" y="6336863"/>
            <a:ext cx="7211854" cy="772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이러한 사운드 시스템은 게임의 분위기를 조성하고 플레이어의 몰입감을 높이는 중요한 역할을 합니다.</a:t>
            </a:r>
            <a:endParaRPr lang="en-US" sz="19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7B65AE-FB60-2D10-B28B-5ACF0E3CD782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6" name="그림 15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22B360-6F6C-0B5E-B412-8273190F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24" y="2687461"/>
            <a:ext cx="5866512" cy="364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14622" y="315107"/>
            <a:ext cx="3381494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스테이지 시스템 초기화</a:t>
            </a:r>
            <a:endParaRPr lang="en-US" sz="2650" dirty="0">
              <a:latin typeface="+mn-ea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21597" y="136497"/>
            <a:ext cx="5349920" cy="7966676"/>
          </a:xfrm>
          <a:prstGeom prst="roundRect">
            <a:avLst>
              <a:gd name="adj" fmla="val 742"/>
            </a:avLst>
          </a:prstGeom>
          <a:solidFill>
            <a:srgbClr val="E6E6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290665" y="524556"/>
            <a:ext cx="4920342" cy="7268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void Update()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{    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     if (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isFirstSetStageBtn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)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{  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   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RefreshButtonState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();   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   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isFirstSetStageBtn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= false; 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}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if (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timeTxt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== null) return;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}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void 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SelectStage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()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{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    if (selectPanel != null)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{        </a:t>
            </a:r>
            <a:r>
              <a:rPr lang="en-US" sz="2000" err="1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selectPanel.SetActive</a:t>
            </a: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(true);    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   }</a:t>
            </a:r>
            <a:endParaRPr lang="en-US" sz="2000">
              <a:solidFill>
                <a:srgbClr val="000000"/>
              </a:solidFill>
              <a:latin typeface="+mn-ea"/>
              <a:cs typeface="Consolas" pitchFamily="34" charset="-120"/>
            </a:endParaRPr>
          </a:p>
          <a:p>
            <a:pPr>
              <a:lnSpc>
                <a:spcPts val="2100"/>
              </a:lnSpc>
            </a:pPr>
            <a:r>
              <a:rPr lang="en-US" sz="2000" dirty="0">
                <a:solidFill>
                  <a:srgbClr val="383838"/>
                </a:solidFill>
                <a:highlight>
                  <a:srgbClr val="E6E6E6"/>
                </a:highlight>
                <a:latin typeface="+mn-ea"/>
                <a:cs typeface="Consolas" pitchFamily="34" charset="-120"/>
              </a:rPr>
              <a:t>}</a:t>
            </a:r>
            <a:endParaRPr lang="en-US" sz="2000" dirty="0">
              <a:latin typeface="+mn-ea"/>
            </a:endParaRPr>
          </a:p>
        </p:txBody>
      </p:sp>
      <p:sp>
        <p:nvSpPr>
          <p:cNvPr id="7" name="Text 4"/>
          <p:cNvSpPr/>
          <p:nvPr/>
        </p:nvSpPr>
        <p:spPr>
          <a:xfrm>
            <a:off x="7320030" y="1134326"/>
            <a:ext cx="2331601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스테이지 시스템 초기화 로직 분석</a:t>
            </a:r>
            <a:endParaRPr lang="en-US" dirty="0">
              <a:latin typeface="+mn-ea"/>
            </a:endParaRPr>
          </a:p>
        </p:txBody>
      </p:sp>
      <p:sp>
        <p:nvSpPr>
          <p:cNvPr id="8" name="Text 5"/>
          <p:cNvSpPr/>
          <p:nvPr/>
        </p:nvSpPr>
        <p:spPr>
          <a:xfrm>
            <a:off x="7320030" y="1789051"/>
            <a:ext cx="400060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게임 시작 시 한 번만 스테이지 버튼 </a:t>
            </a:r>
            <a:endParaRPr lang="en-US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>
              <a:lnSpc>
                <a:spcPts val="2100"/>
              </a:lnSpc>
            </a:pP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상태를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초기화하는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최적화된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방식을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endParaRPr lang="en-US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0" indent="0" algn="l">
              <a:lnSpc>
                <a:spcPts val="2100"/>
              </a:lnSpc>
              <a:buNone/>
            </a:pPr>
            <a:r>
              <a:rPr lang="en-US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구현했습니다</a:t>
            </a:r>
            <a:r>
              <a:rPr lang="en-US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:</a:t>
            </a:r>
            <a:endParaRPr lang="en-US" dirty="0">
              <a:latin typeface="+mn-ea"/>
            </a:endParaRPr>
          </a:p>
        </p:txBody>
      </p:sp>
      <p:sp>
        <p:nvSpPr>
          <p:cNvPr id="9" name="Text 6"/>
          <p:cNvSpPr/>
          <p:nvPr/>
        </p:nvSpPr>
        <p:spPr>
          <a:xfrm>
            <a:off x="7293905" y="2756552"/>
            <a:ext cx="3832576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isFirstSetStageBtn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플래그를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사용하여</a:t>
            </a:r>
            <a:endParaRPr lang="en-US" sz="1500" dirty="0" err="1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 중복 초기화 방지</a:t>
            </a:r>
            <a:endParaRPr lang="en-US" sz="1500" dirty="0">
              <a:latin typeface="+mn-ea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320030" y="3474312"/>
            <a:ext cx="369887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RefreshButtonState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()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함수를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호출하여</a:t>
            </a:r>
            <a:endParaRPr lang="en-US" sz="1500" dirty="0" err="1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 스테이지 버튼의 활성화 상태 설정</a:t>
            </a:r>
            <a:endParaRPr lang="en-US" sz="1500" dirty="0">
              <a:latin typeface="+mn-ea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320030" y="4283512"/>
            <a:ext cx="3698874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선택 패널(selectPanel)이 비활성화 </a:t>
            </a:r>
            <a:endParaRPr lang="en-US" sz="1500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상태일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때만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활성화하는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조건문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적용</a:t>
            </a:r>
            <a:endParaRPr lang="en-US" sz="1500" dirty="0" err="1">
              <a:latin typeface="+mn-ea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463722" y="5002819"/>
            <a:ext cx="3555182" cy="5410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이러한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방식으로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불필요한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연산을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endParaRPr lang="en-US" sz="1500" dirty="0">
              <a:solidFill>
                <a:srgbClr val="000000"/>
              </a:solidFill>
              <a:latin typeface="+mn-ea"/>
              <a:cs typeface="Patrick Hand" pitchFamily="34" charset="-120"/>
            </a:endParaRPr>
          </a:p>
          <a:p>
            <a:pPr>
              <a:lnSpc>
                <a:spcPts val="2100"/>
              </a:lnSpc>
            </a:pPr>
            <a:r>
              <a:rPr lang="ko-KR" alt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줄이고 게임의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성능을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 </a:t>
            </a:r>
            <a:r>
              <a:rPr lang="en-US" sz="1500" dirty="0" err="1">
                <a:solidFill>
                  <a:srgbClr val="383838"/>
                </a:solidFill>
                <a:latin typeface="+mn-ea"/>
                <a:cs typeface="Patrick Hand" pitchFamily="34" charset="-120"/>
              </a:rPr>
              <a:t>최적화했습니다</a:t>
            </a:r>
            <a:r>
              <a:rPr lang="en-US" sz="1500" dirty="0">
                <a:solidFill>
                  <a:srgbClr val="383838"/>
                </a:solidFill>
                <a:latin typeface="+mn-ea"/>
                <a:cs typeface="Patrick Hand" pitchFamily="34" charset="-120"/>
              </a:rPr>
              <a:t>.</a:t>
            </a:r>
            <a:endParaRPr lang="en-US" sz="1500" dirty="0"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DF05D5-7D2C-8F43-5D6C-F01A62F455F4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299</Words>
  <Application>Microsoft Office PowerPoint</Application>
  <PresentationFormat>사용자 지정</PresentationFormat>
  <Paragraphs>45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WON JIN LEE</cp:lastModifiedBy>
  <cp:revision>332</cp:revision>
  <dcterms:created xsi:type="dcterms:W3CDTF">2025-07-03T08:28:37Z</dcterms:created>
  <dcterms:modified xsi:type="dcterms:W3CDTF">2025-07-04T03:24:42Z</dcterms:modified>
  <cp:version/>
</cp:coreProperties>
</file>