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71" r:id="rId8"/>
    <p:sldId id="277" r:id="rId9"/>
    <p:sldId id="278" r:id="rId10"/>
    <p:sldId id="261" r:id="rId11"/>
    <p:sldId id="265" r:id="rId12"/>
    <p:sldId id="266" r:id="rId13"/>
    <p:sldId id="274" r:id="rId14"/>
    <p:sldId id="275" r:id="rId15"/>
    <p:sldId id="276" r:id="rId16"/>
    <p:sldId id="263" r:id="rId17"/>
    <p:sldId id="264" r:id="rId18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성민 김" initials="성김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14" y="181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commentAuthors" Target="commentAuthors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011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7F69-6D53-C8AC-2C93-3747F4FA2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F2B01-BF4C-AB91-2A9D-091735640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5E453-2CC7-8A75-55D0-2E3C9E137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BB7A-B478-9445-6D1A-901572EF5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1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6B28-3F30-B825-F873-21F55754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EC610-6E5D-1647-3CEC-D62B83628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CE87A-C7D8-EFC7-0DB6-509A9D8F5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52A4C-3848-D551-96E0-A029558AE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671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9394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89937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13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4F7D2-2BC6-3EEB-C7B9-EACEF68F0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F4C859-DD5B-E5D9-AD37-1C2E06B2C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A2A0B-B462-3429-43B6-3D16F1EB0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FD7FF-BAA1-C4AB-FE07-F0A834016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2312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3175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8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5550"/>
              </a:lnSpc>
              <a:buNone/>
              <a:defRPr/>
            </a:pPr>
            <a:r>
              <a:rPr lang="en-US" sz="4450" b="1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미니 프로젝트 발표</a:t>
            </a:r>
            <a:endParaRPr lang="en-US" sz="4450">
              <a:latin typeface="맑은 고딕"/>
              <a:ea typeface="맑은 고딕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맑은 고딕"/>
                <a:ea typeface="맑은 고딕"/>
                <a:cs typeface="Inter"/>
              </a:rPr>
              <a:t>아이들이조</a:t>
            </a:r>
            <a:endParaRPr lang="en-US" sz="1750">
              <a:latin typeface="맑은 고딕"/>
              <a:ea typeface="맑은 고딕"/>
            </a:endParaRPr>
          </a:p>
        </p:txBody>
      </p:sp>
      <p:sp>
        <p:nvSpPr>
          <p:cNvPr id="6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맑은 고딕"/>
                <a:ea typeface="맑은 고딕"/>
                <a:cs typeface="Inter"/>
              </a:rPr>
              <a:t>류동균, 김호경, 강인구, 김성민, 이원진</a:t>
            </a:r>
            <a:endParaRPr lang="en-US" sz="1750">
              <a:latin typeface="맑은 고딕"/>
              <a:ea typeface="맑은 고딕"/>
            </a:endParaRPr>
          </a:p>
        </p:txBody>
      </p:sp>
      <p:sp>
        <p:nvSpPr>
          <p:cNvPr id="7" name="Text 4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74D22-F0A6-0928-DDAA-5FA74D80602B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233" y="271647"/>
            <a:ext cx="8729963" cy="97821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5550"/>
              </a:lnSpc>
              <a:buNone/>
              <a:defRPr/>
            </a:pPr>
            <a:r>
              <a:rPr lang="ko-KR" altLang="en-US" sz="6150"/>
              <a:t>스크립트 </a:t>
            </a:r>
            <a:r>
              <a:rPr lang="en-US" sz="4000">
                <a:latin typeface="맑은 고딕"/>
                <a:ea typeface="맑은 고딕"/>
              </a:rPr>
              <a:t>GameManager(</a:t>
            </a:r>
            <a:r>
              <a:rPr lang="ko-KR" altLang="en-US" sz="4000">
                <a:latin typeface="맑은 고딕"/>
              </a:rPr>
              <a:t>사운드</a:t>
            </a:r>
            <a:r>
              <a:rPr lang="en-US" altLang="ko-KR" sz="4000">
                <a:latin typeface="맑은 고딕"/>
              </a:rPr>
              <a:t>)</a:t>
            </a:r>
            <a:endParaRPr lang="ko-KR" altLang="en-US" sz="4000">
              <a:latin typeface="맑은 고딕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09CAE8C-784B-E053-7E05-4A3A34638DA2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13D43-DABD-F8EA-BD9F-8747E919E309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2FAF4-6CBC-166F-6A0C-C97819B27594}"/>
              </a:ext>
            </a:extLst>
          </p:cNvPr>
          <p:cNvSpPr txBox="1"/>
          <p:nvPr/>
        </p:nvSpPr>
        <p:spPr>
          <a:xfrm>
            <a:off x="8798197" y="2024035"/>
            <a:ext cx="33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따라 </a:t>
            </a:r>
            <a:r>
              <a:rPr lang="en-US" altLang="ko-KR" dirty="0" err="1"/>
              <a:t>Bgm</a:t>
            </a:r>
            <a:r>
              <a:rPr lang="ko-KR" altLang="en-US" dirty="0"/>
              <a:t>변화</a:t>
            </a:r>
            <a:endParaRPr lang="en-US" altLang="ko-KR" dirty="0"/>
          </a:p>
          <a:p>
            <a:r>
              <a:rPr lang="ko-KR" altLang="en-US" dirty="0"/>
              <a:t>게임이 종료되면 </a:t>
            </a:r>
            <a:r>
              <a:rPr lang="en-US" altLang="ko-KR" dirty="0" err="1"/>
              <a:t>Bgm</a:t>
            </a:r>
            <a:r>
              <a:rPr lang="en-US" altLang="ko-KR" dirty="0"/>
              <a:t> </a:t>
            </a:r>
            <a:r>
              <a:rPr lang="ko-KR" altLang="en-US" dirty="0"/>
              <a:t>멈춤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34" y="842244"/>
            <a:ext cx="6809644" cy="722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Update()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switch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(progress)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case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GameProgress.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StartGame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: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ko-KR" altLang="en-US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if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(time &lt;= 10f &amp;&amp; !isWarningBGMPlaying)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    bgmAudioSource.Stop();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    bgmAudioSource.clip = warningBGM;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    bgmAudioSource.volume = 0.2f;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    bgmAudioSource.Play();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    isWarningBGMPlaying =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true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else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if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(time &gt; 10f &amp;&amp; isWarningBGMPlaying)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    bgmAudioSource.Stop();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    bgmAudioSource.clip = normalBGM;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    bgmAudioSource.Play();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    isWarningBGMPlaying =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false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break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case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GameProgress.Failed: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if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(bgmAudioSource.isPlaying)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    bgmAudioSource.Stop();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3232222969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234" y="260571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5550"/>
              </a:lnSpc>
              <a:buNone/>
              <a:defRPr/>
            </a:pPr>
            <a:r>
              <a:rPr lang="ko-KR" altLang="en-US" sz="6150"/>
              <a:t>스크립트 </a:t>
            </a:r>
            <a:r>
              <a:rPr lang="en-US" sz="4000">
                <a:latin typeface="맑은 고딕"/>
                <a:ea typeface="맑은 고딕"/>
              </a:rPr>
              <a:t>GameManager(</a:t>
            </a:r>
            <a:r>
              <a:rPr lang="ko-KR" altLang="en-US" sz="4000">
                <a:latin typeface="맑은 고딕"/>
              </a:rPr>
              <a:t>시간 색깔 변경</a:t>
            </a:r>
            <a:r>
              <a:rPr lang="en-US" altLang="ko-KR" sz="4000">
                <a:latin typeface="맑은 고딕"/>
              </a:rPr>
              <a:t>)</a:t>
            </a:r>
            <a:endParaRPr lang="ko-KR" altLang="en-US" sz="400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4F78525-BE9F-D919-F4A0-06E5D33B2A39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9B884-2EC2-E46E-83E3-C494E121A364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234" y="1124475"/>
            <a:ext cx="7523920" cy="3645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timeTxt.text = time.ToString(</a:t>
            </a:r>
            <a:r>
              <a:rPr lang="en-US" altLang="ko-KR" sz="1800">
                <a:solidFill>
                  <a:srgbClr val="a31515"/>
                </a:solidFill>
                <a:highlight>
                  <a:srgbClr val="ffffff"/>
                </a:highlight>
                <a:latin typeface="맑은 고딕"/>
              </a:rPr>
              <a:t>"N2"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);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if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(time &lt;= 5f)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timeTxt.color = </a:t>
            </a:r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Color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.red;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else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if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(time &lt; 10f)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timeTxt.color =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new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</a:t>
            </a:r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Color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(1f, 0.5f, 0f);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else</a:t>
            </a:r>
            <a:endParaRPr lang="en-US" altLang="ko-KR" sz="1800">
              <a:solidFill>
                <a:srgbClr val="0000ff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timeTxt.color = </a:t>
            </a:r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Color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.black;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8752" y="1757919"/>
            <a:ext cx="752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맑은 고딕"/>
              </a:rPr>
              <a:t>시간이 경과함에 따라 </a:t>
            </a:r>
            <a:r>
              <a:rPr lang="en-US" altLang="ko-KR">
                <a:latin typeface="맑은 고딕"/>
              </a:rPr>
              <a:t>Bgm</a:t>
            </a:r>
            <a:r>
              <a:rPr lang="ko-KR" altLang="en-US">
                <a:latin typeface="맑은 고딕"/>
              </a:rPr>
              <a:t>변경과 함께 시간 색깔도 변경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1075390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11557973" cy="97821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7700"/>
              </a:lnSpc>
              <a:buNone/>
              <a:defRPr/>
            </a:pPr>
            <a:r>
              <a:rPr lang="en-US" sz="6150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스크립트 - </a:t>
            </a:r>
            <a:r>
              <a:rPr lang="en-US" altLang="ko-KR" sz="6150">
                <a:solidFill>
                  <a:srgbClr val="000000"/>
                </a:solidFill>
                <a:latin typeface="맑은 고딕"/>
                <a:cs typeface="Inter Bold"/>
              </a:rPr>
              <a:t>GameManager-Stage</a:t>
            </a:r>
            <a:endParaRPr lang="en-US" altLang="ko-KR" sz="6150">
              <a:solidFill>
                <a:srgbClr val="000000"/>
              </a:solidFill>
              <a:latin typeface="맑은 고딕"/>
              <a:cs typeface="Inter Bold"/>
            </a:endParaRPr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endParaRPr lang="en-US" sz="1750"/>
          </a:p>
        </p:txBody>
      </p:sp>
      <p:sp>
        <p:nvSpPr>
          <p:cNvPr id="6" name="직사각형 5"/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3790" y="2044415"/>
            <a:ext cx="7996744" cy="1792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Update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//스테이지 인덱스 초기화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if (isFirstSetStageBtn) { RefreshButtonState(); isFirstSetStageBtn = false;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if (timeTxt == null) return;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8790534" y="2100398"/>
            <a:ext cx="5053696" cy="1326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게임 시작시 한번만 스테이지 버튼 상태를 초기화한다</a:t>
            </a:r>
            <a:r>
              <a:rPr lang="en-US" altLang="ko-KR">
                <a:latin typeface="Inter"/>
              </a:rPr>
              <a:t>.</a:t>
            </a:r>
            <a:endParaRPr lang="en-US" altLang="ko-KR">
              <a:latin typeface="Inter"/>
            </a:endParaRP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endParaRPr lang="ko-KR" altLang="en-US">
              <a:latin typeface="Inter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793790" y="4114800"/>
            <a:ext cx="7996744" cy="2217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SelectStage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// 스테이지 선택 패널 활성화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if (selectPanel != null)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selectPanel.SetActive(true);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ko-KR" altLang="en-US" sz="1400"/>
          </a:p>
        </p:txBody>
      </p:sp>
      <p:sp>
        <p:nvSpPr>
          <p:cNvPr id="10" name="TextBox 7"/>
          <p:cNvSpPr txBox="1"/>
          <p:nvPr/>
        </p:nvSpPr>
        <p:spPr>
          <a:xfrm>
            <a:off x="8909707" y="3994139"/>
            <a:ext cx="5053696" cy="1328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선택지 패널이 활성화 되지 않으면 선택지 패널을 활성화</a:t>
            </a:r>
            <a:r>
              <a:rPr lang="en-US" altLang="ko-KR">
                <a:latin typeface="Inter"/>
              </a:rPr>
              <a:t>.</a:t>
            </a:r>
            <a:endParaRPr lang="en-US" altLang="ko-KR">
              <a:latin typeface="Inter"/>
            </a:endParaRP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endParaRPr lang="ko-KR" altLang="en-US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4574747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11557973" cy="97821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7700"/>
              </a:lnSpc>
              <a:buNone/>
              <a:defRPr/>
            </a:pPr>
            <a:r>
              <a:rPr lang="en-US" sz="6150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스크립트 </a:t>
            </a:r>
            <a:r>
              <a:rPr lang="en-US" altLang="ko-KR" sz="4000">
                <a:solidFill>
                  <a:srgbClr val="000000"/>
                </a:solidFill>
                <a:latin typeface="맑은 고딕"/>
                <a:cs typeface="Inter Bold"/>
              </a:rPr>
              <a:t>GameManager-Stage</a:t>
            </a:r>
            <a:endParaRPr lang="en-US" altLang="ko-KR" sz="4000">
              <a:solidFill>
                <a:srgbClr val="000000"/>
              </a:solidFill>
              <a:latin typeface="맑은 고딕"/>
              <a:cs typeface="Inter Bold"/>
            </a:endParaRPr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endParaRPr lang="en-US" sz="1750"/>
          </a:p>
        </p:txBody>
      </p:sp>
      <p:sp>
        <p:nvSpPr>
          <p:cNvPr id="6" name="직사각형 5"/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3790" y="2044414"/>
            <a:ext cx="7996744" cy="5630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public void Matched()</a:t>
            </a:r>
            <a:endParaRPr lang="en-US" altLang="ko-KR" sz="1400">
              <a:solidFill>
                <a:srgbClr val="0000ff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if (cardCount == 0)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// 마지막 스테이지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if (currentStageIndex + 1 &gt;= totalStageCount)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//마지막 스테이지 완료 &gt; 게임오버씬으로 전환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progress = GameProgress.EndGame;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else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// 다음 스테이지 해금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currentStageIndex++;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/*PlayerPrefs.SetInt("StageUnlocked_" + (currentStageIndex + 1), 1);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PlayerPrefs.Save();*/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progress = GameProgress.SelectStage;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// 넘어가는 유예시간 주기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//time = 0.0f;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8790534" y="2100398"/>
            <a:ext cx="5053696" cy="5441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모든 카드를 맞췄을때 스테이지가 마지막인지 확인하는 코드이다</a:t>
            </a:r>
            <a:r>
              <a:rPr lang="en-US" altLang="ko-KR">
                <a:latin typeface="Inter"/>
              </a:rPr>
              <a:t>.</a:t>
            </a:r>
            <a:endParaRPr lang="en-US" altLang="ko-KR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남은 카드가 </a:t>
            </a:r>
            <a:r>
              <a:rPr lang="en-US" altLang="ko-KR">
                <a:latin typeface="Inter"/>
              </a:rPr>
              <a:t>0</a:t>
            </a:r>
            <a:r>
              <a:rPr lang="ko-KR" altLang="en-US">
                <a:latin typeface="Inter"/>
              </a:rPr>
              <a:t>장이면 아래의 조건문을 실행한다</a:t>
            </a:r>
            <a:r>
              <a:rPr lang="en-US" altLang="ko-KR">
                <a:latin typeface="Inter"/>
              </a:rPr>
              <a:t>.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현재 </a:t>
            </a:r>
            <a:r>
              <a:rPr lang="en-US" altLang="ko-KR">
                <a:latin typeface="Inter"/>
              </a:rPr>
              <a:t>StageIndex</a:t>
            </a:r>
            <a:r>
              <a:rPr lang="ko-KR" altLang="en-US">
                <a:latin typeface="Inter"/>
              </a:rPr>
              <a:t>가</a:t>
            </a:r>
            <a:r>
              <a:rPr lang="en-US" altLang="ko-KR">
                <a:latin typeface="Inter"/>
              </a:rPr>
              <a:t>+1</a:t>
            </a:r>
            <a:r>
              <a:rPr lang="ko-KR" altLang="en-US">
                <a:latin typeface="Inter"/>
              </a:rPr>
              <a:t>이 전체 스테이지 수보다 크거나 같다면 지금이 마지막 스테이지다</a:t>
            </a:r>
            <a:r>
              <a:rPr lang="en-US" altLang="ko-KR">
                <a:latin typeface="Inter"/>
              </a:rPr>
              <a:t>.</a:t>
            </a:r>
            <a:endParaRPr lang="en-US" altLang="ko-KR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 게임의 진행 상태를 게임종료로 전환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마지막 스테이지 아니라면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다음</a:t>
            </a:r>
            <a:r>
              <a:rPr lang="en-US" altLang="ko-KR">
                <a:latin typeface="Inter"/>
              </a:rPr>
              <a:t> </a:t>
            </a:r>
            <a:r>
              <a:rPr lang="ko-KR" altLang="en-US">
                <a:latin typeface="Inter"/>
              </a:rPr>
              <a:t>스테이지로 인덱스를 증가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게임의 진행상태를 </a:t>
            </a:r>
            <a:r>
              <a:rPr lang="en-US" altLang="ko-KR">
                <a:latin typeface="Inter"/>
              </a:rPr>
              <a:t>SelecStage</a:t>
            </a:r>
            <a:r>
              <a:rPr lang="ko-KR" altLang="en-US">
                <a:latin typeface="Inter"/>
              </a:rPr>
              <a:t>로 전환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주석처리된 </a:t>
            </a:r>
            <a:r>
              <a:rPr lang="en-US" altLang="ko-KR">
                <a:latin typeface="Inter"/>
              </a:rPr>
              <a:t>PlayerPrefs</a:t>
            </a:r>
            <a:r>
              <a:rPr lang="ko-KR" altLang="en-US">
                <a:latin typeface="Inter"/>
              </a:rPr>
              <a:t> 부분은 스테이지 해금 정보를 저장하는 코드</a:t>
            </a:r>
            <a:r>
              <a:rPr lang="en-US" altLang="ko-KR">
                <a:latin typeface="Inter"/>
              </a:rPr>
              <a:t>,</a:t>
            </a:r>
            <a:r>
              <a:rPr lang="ko-KR" altLang="en-US">
                <a:latin typeface="Inter"/>
              </a:rPr>
              <a:t> 필요에 따라 사용</a:t>
            </a:r>
            <a:endParaRPr lang="ko-KR" altLang="en-US">
              <a:latin typeface="Inter"/>
            </a:endParaRP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endParaRPr lang="ko-KR" altLang="en-US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3126642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11557973" cy="97821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7700"/>
              </a:lnSpc>
              <a:buNone/>
              <a:defRPr/>
            </a:pPr>
            <a:r>
              <a:rPr lang="en-US" sz="6150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스크립트 </a:t>
            </a:r>
            <a:r>
              <a:rPr lang="en-US" altLang="ko-KR" sz="4000">
                <a:solidFill>
                  <a:srgbClr val="000000"/>
                </a:solidFill>
                <a:latin typeface="맑은 고딕"/>
                <a:cs typeface="Inter Bold"/>
              </a:rPr>
              <a:t>GameManager-Stage</a:t>
            </a:r>
            <a:endParaRPr lang="en-US" altLang="ko-KR" sz="4000">
              <a:solidFill>
                <a:srgbClr val="000000"/>
              </a:solidFill>
              <a:latin typeface="맑은 고딕"/>
              <a:cs typeface="Inter Bold"/>
            </a:endParaRPr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endParaRPr lang="en-US" sz="1750"/>
          </a:p>
        </p:txBody>
      </p:sp>
      <p:sp>
        <p:nvSpPr>
          <p:cNvPr id="6" name="직사각형 5"/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3790" y="2044414"/>
            <a:ext cx="7996744" cy="499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public void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RefreshButtonState()</a:t>
            </a:r>
            <a:endParaRPr lang="ko-KR" altLang="en-US" sz="1400">
              <a:solidFill>
                <a:srgbClr val="0000ff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//Debug.Log("currentStageIndex: " + currentStageIndex);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foreach (var sb in stageButtons)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bool unlocked = (sb.stageNumber &lt;= 1 + instance.currentStageIndex);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//|| PlayerPrefs.GetInt("StageUnlocked_" + (sb.stageNumber - 1), 0) == 1;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//Debug.Log("Button: " + sb.stageNumber + " " + unlocked);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// 보이기/숨기기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sb.button.gameObject.SetActive(unlocked);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sb.button.interactable = unlocked;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if (unlocked)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// 클릭 리스너 등록 (중복 방지)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sb.button.onClick.RemoveAllListeners();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sb.button.onClick.AddListener(() =&gt; LoadStage(sb.stageNumber));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0534" y="2100398"/>
            <a:ext cx="5053696" cy="585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스테이지 버튼의 활성화</a:t>
            </a:r>
            <a:r>
              <a:rPr lang="en-US" altLang="ko-KR">
                <a:latin typeface="Inter"/>
              </a:rPr>
              <a:t>/</a:t>
            </a:r>
            <a:r>
              <a:rPr lang="ko-KR" altLang="en-US">
                <a:latin typeface="Inter"/>
              </a:rPr>
              <a:t> 비활성화 및 클릭 이벤트를 관리하는 함수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현재 플레이어가 도달한 스테이지 까지의 버튼만 활성화</a:t>
            </a:r>
            <a:r>
              <a:rPr lang="en-US" altLang="ko-KR">
                <a:latin typeface="Inter"/>
              </a:rPr>
              <a:t>,</a:t>
            </a:r>
            <a:r>
              <a:rPr lang="ko-KR" altLang="en-US">
                <a:latin typeface="Inter"/>
              </a:rPr>
              <a:t> 해금된 스테이지만 선택할수있게 만듬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현재 스테이지 인덱스</a:t>
            </a:r>
            <a:r>
              <a:rPr lang="en-US" altLang="ko-KR">
                <a:latin typeface="Inter"/>
              </a:rPr>
              <a:t>(</a:t>
            </a:r>
            <a:r>
              <a:rPr lang="ko-KR" altLang="en-US">
                <a:latin typeface="Inter"/>
              </a:rPr>
              <a:t> currentStageIndex) + 1 이하의 스테이지 번호면 unlocked(해금) 상태로 간주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즉, 현재까지 클리어한 스테이지와 그 다음 스테이지까지는 버튼이 활성화.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(주석 처리된 PlayerPrefs 부분은 영구 저장된 해금 정보로도 판단할 수 있게 확장 가능)</a:t>
            </a:r>
            <a:endParaRPr lang="ko-KR" altLang="en-US">
              <a:latin typeface="Inter"/>
            </a:endParaRP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endParaRPr lang="ko-KR" altLang="en-US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68501541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36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57701"/>
            <a:ext cx="6244709" cy="416313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99521" y="2557701"/>
            <a:ext cx="6244709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7607141" y="2565321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7834074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952559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PM, QA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07141" y="3215640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7834074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김호경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952559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엔지니어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607141" y="386595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7834074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강인구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52559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아트 디렉터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607141" y="451627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7834074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김성민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952559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사운드 디렉터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607141" y="516659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7834074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이원진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952559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어</a:t>
            </a:r>
            <a:endParaRPr lang="en-US" sz="17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3FFEB8-4C88-23CB-45B3-9E7E0868CD94}"/>
              </a:ext>
            </a:extLst>
          </p:cNvPr>
          <p:cNvSpPr/>
          <p:nvPr/>
        </p:nvSpPr>
        <p:spPr>
          <a:xfrm>
            <a:off x="12851296" y="7742583"/>
            <a:ext cx="1679713" cy="367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감사합니다</a:t>
            </a:r>
            <a:endParaRPr lang="en-US" sz="44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8F0E9F-725F-100C-9292-F9177FBFC3C6}"/>
              </a:ext>
            </a:extLst>
          </p:cNvPr>
          <p:cNvSpPr/>
          <p:nvPr/>
        </p:nvSpPr>
        <p:spPr>
          <a:xfrm>
            <a:off x="12831417" y="7792278"/>
            <a:ext cx="1798983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35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5550"/>
              </a:lnSpc>
              <a:buNone/>
              <a:defRPr/>
            </a:pPr>
            <a:r>
              <a:rPr lang="en-US" sz="4450" b="1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목차</a:t>
            </a:r>
            <a:endParaRPr lang="en-US" sz="4450">
              <a:latin typeface="맑은 고딕"/>
              <a:ea typeface="맑은 고딕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576161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4029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272525"/>
                </a:solidFill>
                <a:latin typeface="맑은 고딕"/>
                <a:ea typeface="맑은 고딕"/>
                <a:cs typeface="Inter Bold"/>
              </a:rPr>
              <a:t>프로젝트 개요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400211" y="3236000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7627025" y="3689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272525"/>
                </a:solidFill>
                <a:latin typeface="맑은 고딕"/>
                <a:ea typeface="맑은 고딕"/>
                <a:cs typeface="Inter Bold"/>
              </a:rPr>
              <a:t>게임 플레이 영상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93790" y="5121116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020604" y="55747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272525"/>
                </a:solidFill>
                <a:latin typeface="맑은 고딕"/>
                <a:ea typeface="맑은 고딕"/>
                <a:cs typeface="Inter Bold"/>
              </a:rPr>
              <a:t>주요 기능 및 특징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00211" y="4780955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627025" y="5234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272525"/>
                </a:solidFill>
                <a:latin typeface="맑은 고딕"/>
                <a:ea typeface="맑은 고딕"/>
                <a:cs typeface="Inter Bold"/>
              </a:rPr>
              <a:t>팀원 소개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014766-C6BC-6ACC-836F-6A01ADFD351D}"/>
              </a:ext>
            </a:extLst>
          </p:cNvPr>
          <p:cNvSpPr/>
          <p:nvPr/>
        </p:nvSpPr>
        <p:spPr>
          <a:xfrm>
            <a:off x="12852400" y="7731760"/>
            <a:ext cx="168656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5550"/>
              </a:lnSpc>
              <a:buNone/>
              <a:defRPr/>
            </a:pPr>
            <a:r>
              <a:rPr lang="en-US" sz="4450" b="1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게임 플레이 영상</a:t>
            </a:r>
            <a:endParaRPr lang="en-US" sz="4450">
              <a:latin typeface="맑은 고딕"/>
              <a:ea typeface="맑은 고딕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맑은 고딕"/>
                <a:ea typeface="맑은 고딕"/>
                <a:cs typeface="Inter"/>
              </a:rPr>
              <a:t>주요 장면: 퍼즐 배치 - 특수 블록 조합 - 스테이지 클리어</a:t>
            </a:r>
            <a:endParaRPr lang="en-US" sz="1750"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CF834-4AE5-BBBC-47FD-7E5F9727C678}"/>
              </a:ext>
            </a:extLst>
          </p:cNvPr>
          <p:cNvSpPr/>
          <p:nvPr/>
        </p:nvSpPr>
        <p:spPr>
          <a:xfrm>
            <a:off x="12865006" y="7787184"/>
            <a:ext cx="171704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823"/>
            <a:ext cx="7975402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5550"/>
              </a:lnSpc>
              <a:buNone/>
              <a:defRPr/>
            </a:pPr>
            <a:r>
              <a:rPr lang="en-US" sz="4450" b="1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미니 프로젝트_팀원 소개 카드게임</a:t>
            </a:r>
            <a:endParaRPr lang="en-US" sz="4450">
              <a:latin typeface="맑은 고딕"/>
              <a:ea typeface="맑은 고딕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88" y="2555915"/>
            <a:ext cx="2154793" cy="3599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108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599521" y="2555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8336637" y="2633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272525"/>
                </a:solidFill>
                <a:latin typeface="맑은 고딕"/>
                <a:ea typeface="맑은 고딕"/>
                <a:cs typeface="Inter Bold"/>
              </a:rPr>
              <a:t>장르: 모바일 퍼즐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599521" y="35198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8336637" y="3597712"/>
            <a:ext cx="3308152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272525"/>
                </a:solidFill>
                <a:latin typeface="맑은 고딕"/>
                <a:ea typeface="맑은 고딕"/>
                <a:cs typeface="Inter Bold"/>
              </a:rPr>
              <a:t>개발 기간: 6/30~7/4 (5일)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599521" y="44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8336637" y="4561642"/>
            <a:ext cx="4929188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272525"/>
                </a:solidFill>
                <a:latin typeface="맑은 고딕"/>
                <a:ea typeface="맑은 고딕"/>
                <a:cs typeface="Inter Bold"/>
              </a:rPr>
              <a:t>목표: 간단한 게임 제작으로 협업 능력 개발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92EC5-03A9-6DC4-1FFD-15339BCE9680}"/>
              </a:ext>
            </a:extLst>
          </p:cNvPr>
          <p:cNvSpPr/>
          <p:nvPr/>
        </p:nvSpPr>
        <p:spPr>
          <a:xfrm>
            <a:off x="12821920" y="7762240"/>
            <a:ext cx="169672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01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5550"/>
              </a:lnSpc>
              <a:buNone/>
              <a:defRPr/>
            </a:pPr>
            <a:r>
              <a:rPr lang="en-US" sz="4450" b="1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주요 기능 및 특징</a:t>
            </a:r>
            <a:endParaRPr lang="en-US" sz="4450">
              <a:latin typeface="맑은 고딕"/>
              <a:ea typeface="맑은 고딕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6260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750"/>
              </a:lnSpc>
              <a:buNone/>
              <a:defRPr/>
            </a:pPr>
            <a:r>
              <a:rPr lang="ko-KR" altLang="en-US" sz="2200" b="1">
                <a:solidFill>
                  <a:srgbClr val="272525"/>
                </a:solidFill>
                <a:latin typeface="맑은 고딕"/>
                <a:cs typeface="Inter Bold"/>
              </a:rPr>
              <a:t>스테이지 시스템</a:t>
            </a:r>
            <a:endParaRPr lang="ko-KR" altLang="en-US" sz="2200" b="1">
              <a:solidFill>
                <a:srgbClr val="272525"/>
              </a:solidFill>
              <a:latin typeface="맑은 고딕"/>
              <a:cs typeface="Inter Bold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003483"/>
            <a:ext cx="4158615" cy="1146677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ko-KR" altLang="en-US" sz="1750">
                <a:solidFill>
                  <a:srgbClr val="272525"/>
                </a:solidFill>
                <a:latin typeface="맑은 고딕"/>
                <a:cs typeface="Inter"/>
              </a:rPr>
              <a:t>스테이지 </a:t>
            </a:r>
            <a:r>
              <a:rPr lang="en-US" altLang="ko-KR" sz="1750">
                <a:solidFill>
                  <a:srgbClr val="272525"/>
                </a:solidFill>
                <a:latin typeface="맑은 고딕"/>
                <a:cs typeface="Inter"/>
              </a:rPr>
              <a:t>1</a:t>
            </a:r>
            <a:r>
              <a:rPr lang="ko-KR" altLang="en-US" sz="1750">
                <a:solidFill>
                  <a:srgbClr val="272525"/>
                </a:solidFill>
                <a:latin typeface="맑은 고딕"/>
                <a:cs typeface="Inter"/>
              </a:rPr>
              <a:t> 클리어시 </a:t>
            </a:r>
            <a:endParaRPr lang="ko-KR" altLang="en-US" sz="1750">
              <a:solidFill>
                <a:srgbClr val="272525"/>
              </a:solidFill>
              <a:latin typeface="맑은 고딕"/>
              <a:cs typeface="Inter"/>
            </a:endParaRPr>
          </a:p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ko-KR" altLang="en-US" sz="1750">
                <a:solidFill>
                  <a:srgbClr val="272525"/>
                </a:solidFill>
                <a:latin typeface="맑은 고딕"/>
                <a:cs typeface="Inter"/>
              </a:rPr>
              <a:t>스테이지 </a:t>
            </a:r>
            <a:r>
              <a:rPr lang="en-US" altLang="ko-KR" sz="1750">
                <a:solidFill>
                  <a:srgbClr val="272525"/>
                </a:solidFill>
                <a:latin typeface="맑은 고딕"/>
                <a:cs typeface="Inter"/>
              </a:rPr>
              <a:t>2</a:t>
            </a:r>
            <a:r>
              <a:rPr lang="ko-KR" altLang="en-US" sz="1750">
                <a:solidFill>
                  <a:srgbClr val="272525"/>
                </a:solidFill>
                <a:latin typeface="맑은 고딕"/>
                <a:cs typeface="Inter"/>
              </a:rPr>
              <a:t> 해금 기능 구현</a:t>
            </a:r>
            <a:endParaRPr lang="ko-KR" altLang="en-US" sz="1750">
              <a:solidFill>
                <a:srgbClr val="272525"/>
              </a:solidFill>
              <a:latin typeface="맑은 고딕"/>
              <a:cs typeface="Inter"/>
            </a:endParaRPr>
          </a:p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ko-KR" altLang="en-US" sz="1750">
                <a:solidFill>
                  <a:srgbClr val="272525"/>
                </a:solidFill>
                <a:latin typeface="맑은 고딕"/>
                <a:cs typeface="Inter"/>
              </a:rPr>
              <a:t>스테이지 선택 시스템 구현</a:t>
            </a:r>
            <a:endParaRPr lang="ko-KR" altLang="en-US" sz="1750">
              <a:solidFill>
                <a:srgbClr val="272525"/>
              </a:solidFill>
              <a:latin typeface="맑은 고딕"/>
              <a:cs typeface="Inter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6260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272525"/>
                </a:solidFill>
                <a:latin typeface="맑은 고딕"/>
                <a:ea typeface="맑은 고딕"/>
                <a:cs typeface="Inter Bold"/>
              </a:rPr>
              <a:t>몰입형 사운드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35893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ko-KR" altLang="en-US" sz="1750">
                <a:solidFill>
                  <a:srgbClr val="272525"/>
                </a:solidFill>
                <a:latin typeface="맑은 고딕"/>
                <a:cs typeface="Inter"/>
              </a:rPr>
              <a:t>시간 변화</a:t>
            </a:r>
            <a:r>
              <a:rPr lang="en-US" sz="1750">
                <a:solidFill>
                  <a:srgbClr val="272525"/>
                </a:solidFill>
                <a:latin typeface="맑은 고딕"/>
                <a:ea typeface="맑은 고딕"/>
                <a:cs typeface="Inter"/>
              </a:rPr>
              <a:t>에 따라 </a:t>
            </a:r>
            <a:r>
              <a:rPr lang="ko-KR" altLang="en-US" sz="1750">
                <a:solidFill>
                  <a:srgbClr val="272525"/>
                </a:solidFill>
                <a:latin typeface="맑은 고딕"/>
                <a:cs typeface="Inter"/>
              </a:rPr>
              <a:t>바뀌는 </a:t>
            </a:r>
            <a:endParaRPr lang="ko-KR" altLang="en-US" sz="1750">
              <a:solidFill>
                <a:srgbClr val="272525"/>
              </a:solidFill>
              <a:latin typeface="맑은 고딕"/>
              <a:cs typeface="Inter"/>
            </a:endParaRPr>
          </a:p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맑은 고딕"/>
                <a:ea typeface="맑은 고딕"/>
                <a:cs typeface="Inter"/>
              </a:rPr>
              <a:t>인터랙티브 배경</a:t>
            </a:r>
            <a:r>
              <a:rPr lang="ko-KR" altLang="en-US" sz="1750">
                <a:solidFill>
                  <a:srgbClr val="272525"/>
                </a:solidFill>
                <a:latin typeface="맑은 고딕"/>
                <a:cs typeface="Inter"/>
              </a:rPr>
              <a:t> </a:t>
            </a:r>
            <a:r>
              <a:rPr lang="en-US" sz="1750">
                <a:solidFill>
                  <a:srgbClr val="272525"/>
                </a:solidFill>
                <a:latin typeface="맑은 고딕"/>
                <a:ea typeface="맑은 고딕"/>
                <a:cs typeface="Inter"/>
              </a:rPr>
              <a:t>음악</a:t>
            </a:r>
            <a:endParaRPr lang="en-US" sz="1750">
              <a:solidFill>
                <a:srgbClr val="272525"/>
              </a:solidFill>
              <a:latin typeface="맑은 고딕"/>
              <a:ea typeface="맑은 고딕"/>
              <a:cs typeface="Inter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6260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750"/>
              </a:lnSpc>
              <a:buNone/>
              <a:defRPr/>
            </a:pPr>
            <a:r>
              <a:rPr lang="ko-KR" altLang="en-US" sz="2200" b="1">
                <a:solidFill>
                  <a:srgbClr val="272525"/>
                </a:solidFill>
                <a:latin typeface="맑은 고딕"/>
                <a:cs typeface="Inter Bold"/>
              </a:rPr>
              <a:t>업적 시스템</a:t>
            </a:r>
            <a:endParaRPr lang="ko-KR" altLang="en-US" sz="2200" b="1">
              <a:solidFill>
                <a:srgbClr val="272525"/>
              </a:solidFill>
              <a:latin typeface="맑은 고딕"/>
              <a:cs typeface="Inter Bold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677994" y="5003483"/>
            <a:ext cx="4158615" cy="72580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ko-KR" altLang="en-US" sz="1750">
                <a:solidFill>
                  <a:srgbClr val="272525"/>
                </a:solidFill>
                <a:latin typeface="맑은 고딕"/>
                <a:cs typeface="Inter"/>
              </a:rPr>
              <a:t>본인의 수준에 따라 </a:t>
            </a:r>
            <a:endParaRPr lang="ko-KR" altLang="en-US" sz="1750">
              <a:solidFill>
                <a:srgbClr val="272525"/>
              </a:solidFill>
              <a:latin typeface="맑은 고딕"/>
              <a:cs typeface="Inter"/>
            </a:endParaRPr>
          </a:p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ko-KR" altLang="en-US" sz="1750">
                <a:solidFill>
                  <a:srgbClr val="272525"/>
                </a:solidFill>
                <a:latin typeface="맑은 고딕"/>
                <a:cs typeface="Inter"/>
              </a:rPr>
              <a:t>나타나는 업적 시스템</a:t>
            </a:r>
            <a:r>
              <a:rPr lang="en-US" sz="1750">
                <a:solidFill>
                  <a:srgbClr val="272525"/>
                </a:solidFill>
                <a:latin typeface="맑은 고딕"/>
                <a:ea typeface="맑은 고딕"/>
                <a:cs typeface="Inter"/>
              </a:rPr>
              <a:t> </a:t>
            </a:r>
            <a:endParaRPr lang="en-US" sz="1750">
              <a:solidFill>
                <a:srgbClr val="272525"/>
              </a:solidFill>
              <a:latin typeface="맑은 고딕"/>
              <a:ea typeface="맑은 고딕"/>
              <a:cs typeface="Inter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4DE088-DB8D-2B6C-5AD0-46DF6B38FA75}"/>
              </a:ext>
            </a:extLst>
          </p:cNvPr>
          <p:cNvSpPr/>
          <p:nvPr/>
        </p:nvSpPr>
        <p:spPr>
          <a:xfrm>
            <a:off x="12852400" y="7752080"/>
            <a:ext cx="169672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7700"/>
              </a:lnSpc>
              <a:buNone/>
              <a:defRPr/>
            </a:pPr>
            <a:r>
              <a:rPr lang="en-US" sz="6150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스크립트 </a:t>
            </a:r>
            <a:r>
              <a:rPr lang="en-US" sz="4000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Board</a:t>
            </a:r>
            <a:endParaRPr lang="en-US" sz="4000">
              <a:latin typeface="맑은 고딕"/>
              <a:ea typeface="맑은 고딕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16C0CA7-342D-75DF-DB7D-273BDC10F730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632B0-242E-3900-888B-F4D7F8F07CFA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3EE844-FF1D-278B-2F40-886B9ACA428E}"/>
              </a:ext>
            </a:extLst>
          </p:cNvPr>
          <p:cNvSpPr/>
          <p:nvPr/>
        </p:nvSpPr>
        <p:spPr>
          <a:xfrm>
            <a:off x="1552575" y="2638425"/>
            <a:ext cx="4114800" cy="41719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33534" y="2638425"/>
            <a:ext cx="7639666" cy="3560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2400" b="1">
                <a:latin typeface="맑은 고딕"/>
              </a:rPr>
              <a:t>카드 배치 연출 설명</a:t>
            </a:r>
            <a:endParaRPr lang="ko-KR" altLang="en-US" sz="2400" b="1">
              <a:latin typeface="맑은 고딕"/>
            </a:endParaRPr>
          </a:p>
          <a:p>
            <a:pPr marL="285750" lvl="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</a:rPr>
              <a:t>카드가 한 장씩 순서대로 배치됩니다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marL="285750" lvl="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</a:rPr>
              <a:t>화면 아래에서 빠르게 날아 올라와</a:t>
            </a:r>
            <a:r>
              <a:rPr lang="en-US" altLang="ko-KR">
                <a:latin typeface="맑은 고딕"/>
              </a:rPr>
              <a:t>,</a:t>
            </a:r>
            <a:br>
              <a:rPr lang="en-US" altLang="ko-KR"/>
            </a:br>
            <a:r>
              <a:rPr lang="en-US" altLang="ko-KR">
                <a:latin typeface="맑은 고딕"/>
              </a:rPr>
              <a:t> </a:t>
            </a:r>
            <a:r>
              <a:rPr lang="ko-KR" altLang="en-US">
                <a:latin typeface="맑은 고딕"/>
              </a:rPr>
              <a:t>지정된 위치에 부드럽게 착지합니다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marL="285750" lvl="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</a:rPr>
              <a:t>배치 도중에는 카드를 클릭할 수 없으며</a:t>
            </a:r>
            <a:r>
              <a:rPr lang="en-US" altLang="ko-KR">
                <a:latin typeface="맑은 고딕"/>
              </a:rPr>
              <a:t>,</a:t>
            </a:r>
            <a:br>
              <a:rPr lang="en-US" altLang="ko-KR"/>
            </a:br>
            <a:r>
              <a:rPr lang="ko-KR" altLang="en-US">
                <a:latin typeface="맑은 고딕"/>
              </a:rPr>
              <a:t>모든 카드가 자리 잡은 후 게임이 시작됩니다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97777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7700"/>
              </a:lnSpc>
              <a:buNone/>
              <a:defRPr/>
            </a:pPr>
            <a:r>
              <a:rPr lang="en-US" sz="6150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스크립트 </a:t>
            </a:r>
            <a:r>
              <a:rPr lang="en-US" sz="4000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Board</a:t>
            </a:r>
            <a:endParaRPr lang="en-US" sz="4000">
              <a:latin typeface="맑은 고딕"/>
              <a:ea typeface="맑은 고딕"/>
            </a:endParaRPr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endParaRPr lang="en-US" sz="1750"/>
          </a:p>
        </p:txBody>
      </p:sp>
      <p:sp>
        <p:nvSpPr>
          <p:cNvPr id="6" name="직사각형 5"/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3790" y="1436726"/>
            <a:ext cx="5676166" cy="669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void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Awake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()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cardTotalTime = cardTime * (cardCnt - 1) + 1.0f;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void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Start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()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int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[] arr = { 1, 1, 2, 2, 3, 3, 4, 4, 5, 5, 6, 6 };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nn-NO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   </a:t>
            </a:r>
            <a:r>
              <a:rPr lang="nn-NO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for</a:t>
            </a:r>
            <a:r>
              <a:rPr lang="nn-NO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(</a:t>
            </a:r>
            <a:r>
              <a:rPr lang="nn-NO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int</a:t>
            </a:r>
            <a:r>
              <a:rPr lang="nn-NO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i = arr.Length - 1; i &gt; 0; i--)</a:t>
            </a:r>
            <a:endParaRPr lang="nn-NO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int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j = UnityEngine.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Random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.Range(0, i + 1);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(arr[i], arr[j]) = (arr[j], arr[i]);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nn-NO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   for</a:t>
            </a:r>
            <a:r>
              <a:rPr lang="nn-NO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(</a:t>
            </a:r>
            <a:r>
              <a:rPr lang="nn-NO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int</a:t>
            </a:r>
            <a:r>
              <a:rPr lang="nn-NO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i = 0; i &lt; cardCnt; i++)</a:t>
            </a:r>
            <a:endParaRPr lang="nn-NO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cardGO.Add(Instantiate(card,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this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.transform));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x = (i % 4) * 1.4f - 2.1f;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y = (i / 4) * 1.4f - 3.0f;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endV2.Add(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new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Vector2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(x, y));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cardGO[i].transform.position =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new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Vector2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(0f, -5f);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startV2.Add(cardGO[i].transform.position);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startRot.Add((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)i * 10 - 45f);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cardGO[i].transform.Rotate(0f, 0f, startRot[i]);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Card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tmpCard = cardGO[i].GetComponent&lt;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Card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&gt;();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tmpCard.Setting(arr[i]);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tmpCard.anim.speed = 0f;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sv-SE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       tmpCard.backSprite.sortingOrder = 20 - i;</a:t>
            </a:r>
            <a:endParaRPr lang="sv-SE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tmpCard.backCanvas.sortingOrder = 20 - i;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endV2.Reverse();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startV2.Reverse();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ko-KR" altLang="en-US" sz="1400">
              <a:latin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3534" y="2638425"/>
            <a:ext cx="7310696" cy="3007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2400" b="1">
                <a:latin typeface="맑은 고딕"/>
              </a:rPr>
              <a:t>카드 초기 세팅</a:t>
            </a:r>
            <a:endParaRPr lang="ko-KR" altLang="en-US" sz="2400" b="1">
              <a:latin typeface="맑은 고딕"/>
            </a:endParaRPr>
          </a:p>
          <a:p>
            <a:pPr marL="285750" lvl="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</a:rPr>
              <a:t>카드 짝 배열을 무작위로 섞어 저장합니다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marL="285750" lvl="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</a:rPr>
              <a:t>시작 위치는 아래</a:t>
            </a:r>
            <a:r>
              <a:rPr lang="en-US" altLang="ko-KR">
                <a:latin typeface="맑은 고딕"/>
              </a:rPr>
              <a:t>, </a:t>
            </a:r>
            <a:r>
              <a:rPr lang="ko-KR" altLang="en-US">
                <a:latin typeface="맑은 고딕"/>
              </a:rPr>
              <a:t>회전은 카드마다 다르게 설정합니다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marL="285750" lvl="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</a:rPr>
              <a:t>각 카드의 배치 위치</a:t>
            </a:r>
            <a:r>
              <a:rPr lang="en-US" altLang="ko-KR">
                <a:latin typeface="맑은 고딕"/>
              </a:rPr>
              <a:t>, </a:t>
            </a:r>
            <a:r>
              <a:rPr lang="ko-KR" altLang="en-US">
                <a:latin typeface="맑은 고딕"/>
              </a:rPr>
              <a:t>시작 위치</a:t>
            </a:r>
            <a:r>
              <a:rPr lang="en-US" altLang="ko-KR">
                <a:latin typeface="맑은 고딕"/>
              </a:rPr>
              <a:t>, </a:t>
            </a:r>
            <a:r>
              <a:rPr lang="ko-KR" altLang="en-US">
                <a:latin typeface="맑은 고딕"/>
              </a:rPr>
              <a:t>회전 각도를 배열에 저장합니다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marL="285750" lvl="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</a:rPr>
              <a:t>겹쳐지는 카드가 자연스럽게 보이도록 출력 순서를 조정했습니다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573024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7700"/>
              </a:lnSpc>
              <a:buNone/>
              <a:defRPr/>
            </a:pPr>
            <a:r>
              <a:rPr lang="en-US" sz="6150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스크립트 </a:t>
            </a:r>
            <a:r>
              <a:rPr lang="en-US" sz="4000">
                <a:solidFill>
                  <a:srgbClr val="000000"/>
                </a:solidFill>
                <a:latin typeface="맑은 고딕"/>
                <a:ea typeface="맑은 고딕"/>
                <a:cs typeface="Inter Bold"/>
              </a:rPr>
              <a:t>Board</a:t>
            </a:r>
            <a:endParaRPr lang="en-US" sz="4000">
              <a:latin typeface="맑은 고딕"/>
              <a:ea typeface="맑은 고딕"/>
            </a:endParaRPr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endParaRPr lang="en-US" sz="1750"/>
          </a:p>
        </p:txBody>
      </p:sp>
      <p:sp>
        <p:nvSpPr>
          <p:cNvPr id="6" name="직사각형 5"/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3790" y="1811166"/>
            <a:ext cx="7996744" cy="605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void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Update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()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(lerpTime &gt;= 0.0f)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lerpTime += 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Time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.deltaTime;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nn-NO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       </a:t>
            </a:r>
            <a:r>
              <a:rPr lang="nn-NO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for</a:t>
            </a:r>
            <a:r>
              <a:rPr lang="nn-NO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(</a:t>
            </a:r>
            <a:r>
              <a:rPr lang="nn-NO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int</a:t>
            </a:r>
            <a:r>
              <a:rPr lang="nn-NO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i = 0; i &lt; cardCnt; i++) </a:t>
            </a:r>
            <a:endParaRPr lang="nn-NO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int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tmpI = cardTime == 0.0f ? cardCnt : (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int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)(lerpTime / cardTime);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(tmpI &lt; i)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return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tmpLerpTime = lerpTime - cardTime * i;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t = 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Mathf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.Clamp01(tmpLerpTime);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easedOut = 1 - 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Mathf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.Pow(1 - t, 2);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cardGO[i].transform.position = 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Vector2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.Lerp(startV2[i], endV2[i], easedOut);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angleOffset = 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Mathf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.Lerp(0f, 720f - startRot[i], easedOut);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nextZ = startRot[i] + angleOffset;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cardGO[i].transform.rotation = 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Quaternion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.Euler(0f, 0f, nextZ);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(lerpTime &gt; cardTotalTime)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lerpTime = -1f;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nn-NO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           </a:t>
            </a:r>
            <a:r>
              <a:rPr lang="nn-NO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for</a:t>
            </a:r>
            <a:r>
              <a:rPr lang="nn-NO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(</a:t>
            </a:r>
            <a:r>
              <a:rPr lang="nn-NO" altLang="ko-KR" sz="14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int</a:t>
            </a:r>
            <a:r>
              <a:rPr lang="nn-NO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  <a:ea typeface="맑은 고딕"/>
              </a:rPr>
              <a:t> i = 0; i &lt; cardCnt; i++)</a:t>
            </a:r>
            <a:endParaRPr lang="nn-NO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    cardGO[i].GetComponent&lt;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Card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&gt;().anim.speed = 1.0f;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    cardGO[i].GetComponent&lt;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Card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&gt;().cardState = 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Card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.</a:t>
            </a:r>
            <a:r>
              <a:rPr lang="en-US" altLang="ko-KR" sz="1400">
                <a:solidFill>
                  <a:srgbClr val="2b91af"/>
                </a:solidFill>
                <a:highlight>
                  <a:srgbClr val="ffffff"/>
                </a:highlight>
                <a:latin typeface="맑은 고딕"/>
              </a:rPr>
              <a:t>CardState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.Ready;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   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ko-KR" altLang="en-US" sz="1400">
              <a:latin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0533" y="2328708"/>
            <a:ext cx="5707132" cy="4660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2400" b="1">
                <a:latin typeface="맑은 고딕"/>
              </a:rPr>
              <a:t>카드 이동 및 회전</a:t>
            </a:r>
            <a:endParaRPr lang="ko-KR" altLang="en-US" sz="2400" b="1">
              <a:latin typeface="맑은 고딕"/>
            </a:endParaRPr>
          </a:p>
          <a:p>
            <a:pPr marL="285750" lvl="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</a:rPr>
              <a:t>각 카드는 일정 시간 간격</a:t>
            </a:r>
            <a:r>
              <a:rPr lang="en-US" altLang="ko-KR">
                <a:latin typeface="맑은 고딕"/>
              </a:rPr>
              <a:t>(cardTime)</a:t>
            </a:r>
            <a:r>
              <a:rPr lang="ko-KR" altLang="en-US">
                <a:latin typeface="맑은 고딕"/>
              </a:rPr>
              <a:t>으로 </a:t>
            </a:r>
            <a:br>
              <a:rPr lang="en-US" altLang="ko-KR"/>
            </a:br>
            <a:r>
              <a:rPr lang="ko-KR" altLang="en-US">
                <a:latin typeface="맑은 고딕"/>
              </a:rPr>
              <a:t>차례대로 이동합니다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marL="285750" lvl="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</a:rPr>
              <a:t>위치와 회전은 보간을 사용하고</a:t>
            </a:r>
            <a:r>
              <a:rPr lang="en-US" altLang="ko-KR">
                <a:latin typeface="맑은 고딕"/>
              </a:rPr>
              <a:t>, </a:t>
            </a:r>
            <a:br>
              <a:rPr lang="en-US" altLang="ko-KR"/>
            </a:br>
            <a:r>
              <a:rPr lang="en-US" altLang="ko-KR">
                <a:latin typeface="맑은 고딕"/>
              </a:rPr>
              <a:t>Ease-out</a:t>
            </a:r>
            <a:r>
              <a:rPr lang="ko-KR" altLang="en-US">
                <a:latin typeface="맑은 고딕"/>
              </a:rPr>
              <a:t> 곡선을 적용했습니다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marL="285750" lvl="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</a:rPr>
              <a:t>카드 배치가 끝나면 애니메이션이 실행되고</a:t>
            </a:r>
            <a:r>
              <a:rPr lang="en-US" altLang="ko-KR">
                <a:latin typeface="맑은 고딕"/>
              </a:rPr>
              <a:t>,</a:t>
            </a:r>
            <a:br>
              <a:rPr lang="en-US" altLang="ko-KR"/>
            </a:br>
            <a:r>
              <a:rPr lang="ko-KR" altLang="en-US">
                <a:latin typeface="맑은 고딕"/>
              </a:rPr>
              <a:t>클릭 가능 상태로 변경됩니다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marL="285750" lvl="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</a:rPr>
              <a:t>이후</a:t>
            </a:r>
            <a:r>
              <a:rPr lang="en-US" altLang="ko-KR">
                <a:latin typeface="맑은 고딕"/>
              </a:rPr>
              <a:t> Update()</a:t>
            </a:r>
            <a:r>
              <a:rPr lang="ko-KR" altLang="en-US">
                <a:latin typeface="맑은 고딕"/>
              </a:rPr>
              <a:t> 내용은 실행되지 않습니다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839081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9228" y="264530"/>
            <a:ext cx="11591199" cy="91134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lvl="0">
              <a:lnSpc>
                <a:spcPts val="5550"/>
              </a:lnSpc>
              <a:defRPr/>
            </a:pPr>
            <a:r>
              <a:rPr lang="ko-KR" altLang="en-US" sz="6150">
                <a:latin typeface="맑은 고딕"/>
              </a:rPr>
              <a:t>스크립트 </a:t>
            </a:r>
            <a:r>
              <a:rPr lang="en-US" altLang="ko-KR" sz="4000">
                <a:latin typeface="맑은 고딕"/>
              </a:rPr>
              <a:t>GameManager(</a:t>
            </a:r>
            <a:r>
              <a:rPr lang="ko-KR" altLang="en-US" sz="4000">
                <a:latin typeface="맑은 고딕"/>
              </a:rPr>
              <a:t>사운드</a:t>
            </a:r>
            <a:r>
              <a:rPr lang="en-US" altLang="ko-KR" sz="4000">
                <a:latin typeface="맑은 고딕"/>
              </a:rPr>
              <a:t>)</a:t>
            </a:r>
            <a:endParaRPr lang="ko-KR" altLang="en-US" sz="4000">
              <a:latin typeface="맑은 고딕"/>
            </a:endParaRPr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911857-9A81-CE57-0965-907B741ABD48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21118" y="2031860"/>
            <a:ext cx="3361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맑은 고딕"/>
              </a:rPr>
              <a:t>오디오 기본 설정및 </a:t>
            </a:r>
            <a:r>
              <a:rPr lang="en-US" altLang="ko-KR">
                <a:latin typeface="맑은 고딕"/>
              </a:rPr>
              <a:t>Bgm</a:t>
            </a:r>
            <a:r>
              <a:rPr lang="ko-KR" altLang="en-US">
                <a:latin typeface="맑은 고딕"/>
              </a:rPr>
              <a:t>재생</a:t>
            </a:r>
            <a:endParaRPr lang="ko-KR" altLang="en-US">
              <a:latin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210" y="1175879"/>
            <a:ext cx="6860859" cy="3927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if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(!instance.bgmAudioSource.isPlaying)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instance.bgmAudioSource.clip = normalBGM;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instance.bgmAudioSource.loop =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true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instance.bgmAudioSource.volume = 0.3f;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instance.bgmAudioSource.Play();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}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else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if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(instance.bgmAudioSource.clip == warningBGM)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instance.bgmAudioSource.Stop();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instance.bgmAudioSource.clip = normalBGM;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instance.bgmAudioSource.loop =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true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instance.bgmAudioSource.volume = 0.3f;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instance.bgmAudioSource.Play();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210" y="5119527"/>
            <a:ext cx="5719969" cy="311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void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Start()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bgmAudioSource = GetComponent&lt;AudioSource&gt;();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endParaRPr lang="ko-KR" altLang="en-US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if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(bgmAudioSource !=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null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)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{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bgmAudioSource.clip = normalBGM;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bgmAudioSource.loop = </a:t>
            </a:r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맑은 고딕"/>
              </a:rPr>
              <a:t>true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bgmAudioSource.volume = 0.3f;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맑은 고딕"/>
              </a:rPr>
              <a:t>        bgmAudioSource.Play();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846</ep:Words>
  <ep:PresentationFormat>사용자 지정</ep:PresentationFormat>
  <ep:Paragraphs>316</ep:Paragraphs>
  <ep:Slides>16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2025-07-03T03:23:34.000</dcterms:created>
  <cp:lastModifiedBy>User</cp:lastModifiedBy>
  <dcterms:modified xsi:type="dcterms:W3CDTF">2025-07-03T07:52:08.409</dcterms:modified>
  <cp:revision>14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