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59" r:id="rId6"/>
    <p:sldId id="260" r:id="rId7"/>
    <p:sldId id="273" r:id="rId8"/>
    <p:sldId id="261" r:id="rId9"/>
    <p:sldId id="274" r:id="rId10"/>
    <p:sldId id="262" r:id="rId11"/>
    <p:sldId id="275" r:id="rId12"/>
    <p:sldId id="263" r:id="rId13"/>
    <p:sldId id="264" r:id="rId14"/>
    <p:sldId id="265" r:id="rId15"/>
    <p:sldId id="276" r:id="rId16"/>
    <p:sldId id="266" r:id="rId17"/>
    <p:sldId id="267" r:id="rId18"/>
    <p:sldId id="268" r:id="rId19"/>
    <p:sldId id="269" r:id="rId20"/>
    <p:sldId id="270" r:id="rId21"/>
    <p:sldId id="271" r:id="rId22"/>
  </p:sldIdLst>
  <p:sldSz cx="20318413" cy="11430000"/>
  <p:notesSz cx="11430000" cy="20318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MFPcE5dEYXgZm6OAOpqBzY9Q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7BDA4869-7EE2-BD97-9F52-1A05C839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>
            <a:extLst>
              <a:ext uri="{FF2B5EF4-FFF2-40B4-BE49-F238E27FC236}">
                <a16:creationId xmlns:a16="http://schemas.microsoft.com/office/drawing/2014/main" id="{9FF6AF32-98CF-C394-E752-38D57C2A0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>
            <a:extLst>
              <a:ext uri="{FF2B5EF4-FFF2-40B4-BE49-F238E27FC236}">
                <a16:creationId xmlns:a16="http://schemas.microsoft.com/office/drawing/2014/main" id="{6BBE931A-5061-B110-1B69-6B618F785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>
            <a:extLst>
              <a:ext uri="{FF2B5EF4-FFF2-40B4-BE49-F238E27FC236}">
                <a16:creationId xmlns:a16="http://schemas.microsoft.com/office/drawing/2014/main" id="{F43410A0-D16B-F861-C1AA-1B591FFCE2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69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0E52591-420C-0C6A-DDAA-19289CB10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>
            <a:extLst>
              <a:ext uri="{FF2B5EF4-FFF2-40B4-BE49-F238E27FC236}">
                <a16:creationId xmlns:a16="http://schemas.microsoft.com/office/drawing/2014/main" id="{7F46DA3C-38E5-7C96-6E25-DF5CA8ACB8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6:notes">
            <a:extLst>
              <a:ext uri="{FF2B5EF4-FFF2-40B4-BE49-F238E27FC236}">
                <a16:creationId xmlns:a16="http://schemas.microsoft.com/office/drawing/2014/main" id="{92637690-A270-25BD-8850-7FB7A23E8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>
            <a:extLst>
              <a:ext uri="{FF2B5EF4-FFF2-40B4-BE49-F238E27FC236}">
                <a16:creationId xmlns:a16="http://schemas.microsoft.com/office/drawing/2014/main" id="{DBFF485A-D200-072A-2C7C-A95F99F778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53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E716B7ED-5FF6-09F9-2D63-C2EA76C4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>
            <a:extLst>
              <a:ext uri="{FF2B5EF4-FFF2-40B4-BE49-F238E27FC236}">
                <a16:creationId xmlns:a16="http://schemas.microsoft.com/office/drawing/2014/main" id="{78A64F33-1F6A-98B8-9225-67A189192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>
            <a:extLst>
              <a:ext uri="{FF2B5EF4-FFF2-40B4-BE49-F238E27FC236}">
                <a16:creationId xmlns:a16="http://schemas.microsoft.com/office/drawing/2014/main" id="{1638897F-EB39-2AEA-A25F-87B2CCE9A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>
            <a:extLst>
              <a:ext uri="{FF2B5EF4-FFF2-40B4-BE49-F238E27FC236}">
                <a16:creationId xmlns:a16="http://schemas.microsoft.com/office/drawing/2014/main" id="{4E19A924-4279-806A-CF14-B6E3F60689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27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3BADB12-B58B-9E44-4413-3FBAB998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94B7BB88-E16F-1B41-60FA-F8CB2D7F5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913E852D-72D0-B8B4-7FB1-8C56C5949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>
            <a:extLst>
              <a:ext uri="{FF2B5EF4-FFF2-40B4-BE49-F238E27FC236}">
                <a16:creationId xmlns:a16="http://schemas.microsoft.com/office/drawing/2014/main" id="{7F52FCA9-5335-D8F9-3C8B-2BCBF53A8B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76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312208B9-007F-062F-2316-21CC4CA5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>
            <a:extLst>
              <a:ext uri="{FF2B5EF4-FFF2-40B4-BE49-F238E27FC236}">
                <a16:creationId xmlns:a16="http://schemas.microsoft.com/office/drawing/2014/main" id="{98C5A581-DA33-6C5C-9235-713E7F425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>
            <a:extLst>
              <a:ext uri="{FF2B5EF4-FFF2-40B4-BE49-F238E27FC236}">
                <a16:creationId xmlns:a16="http://schemas.microsoft.com/office/drawing/2014/main" id="{2B404742-4416-BD0E-7F27-E15CC8036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>
            <a:extLst>
              <a:ext uri="{FF2B5EF4-FFF2-40B4-BE49-F238E27FC236}">
                <a16:creationId xmlns:a16="http://schemas.microsoft.com/office/drawing/2014/main" id="{83769C4E-21FB-01D5-1C24-37C3028BFF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08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344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444456" y="520700"/>
            <a:ext cx="3809619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팀스파르타주식회사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내일배움캠프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66693" y="4038600"/>
            <a:ext cx="16063893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프로젝트명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66693" y="5499100"/>
            <a:ext cx="5473153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주차명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3092391" y="5715000"/>
            <a:ext cx="6374762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3092391" y="5715000"/>
            <a:ext cx="309849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2990801" y="5715000"/>
            <a:ext cx="330167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470253" y="5715000"/>
            <a:ext cx="444455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4800"/>
            </a:pPr>
            <a:r>
              <a:rPr lang="ko-KR" altLang="en-US" sz="4800" dirty="0"/>
              <a:t>실버타운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3054300" y="6642100"/>
            <a:ext cx="6692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altLang="en-US" sz="2800" dirty="0"/>
              <a:t>박용규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남상혁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문장원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박기훈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dirty="0"/>
              <a:t>이원진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105089" y="7193844"/>
            <a:ext cx="2609044" cy="5461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13028897" y="7239000"/>
            <a:ext cx="2865859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튜터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200" dirty="0">
                <a:solidFill>
                  <a:srgbClr val="FFFFFF"/>
                </a:solidFill>
              </a:rPr>
              <a:t>이승환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66693" y="3505200"/>
            <a:ext cx="15792987" cy="6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 간단 설명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8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8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318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245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6121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023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924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80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741" y="4343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5871" y="43561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041296" y="4305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041296" y="5232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library/framwork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7136686" y="52578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유지보수보다 당장 구현을 하는데 시간을 단축시킬 수 있는 방안으로 테일윈드 선택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7136686" y="61087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 전역 state를 로컬 state로 관리하고, 가벼운 전역 state 관리를 위해 recoil 채택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7136686" y="7023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이용이 간편하고, 필요에 따라 일부 커스터마이징이 가능한 차트 라이브러리로 채택 하였으며, 바차트의 디자인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7098590" y="7912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화살표, 도트 등의 사용여부를 간편히 선택할 수 있는 라이브러리로 채택하게 되었으며, 도트 컬러/위치 등 추가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542946" y="52324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542946" y="60960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542946" y="69723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Chart.js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542946" y="78867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Slick-carousel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041296" y="6083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전역상태관리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041296" y="6985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차트 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1049762" y="7895167"/>
            <a:ext cx="2586308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캐러셀 구현시 시간단축을 위한 라이브러리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235076" y="43053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기술을 선택한 이유 및 근거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542946" y="43180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선택지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>
          <a:extLst>
            <a:ext uri="{FF2B5EF4-FFF2-40B4-BE49-F238E27FC236}">
              <a16:creationId xmlns:a16="http://schemas.microsoft.com/office/drawing/2014/main" id="{614575F3-C1AD-504A-3DFA-407D8623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 descr=" ">
            <a:extLst>
              <a:ext uri="{FF2B5EF4-FFF2-40B4-BE49-F238E27FC236}">
                <a16:creationId xmlns:a16="http://schemas.microsoft.com/office/drawing/2014/main" id="{C417EBAC-66FB-446D-1E79-1975375996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>
            <a:extLst>
              <a:ext uri="{FF2B5EF4-FFF2-40B4-BE49-F238E27FC236}">
                <a16:creationId xmlns:a16="http://schemas.microsoft.com/office/drawing/2014/main" id="{003A4ED9-618A-6149-C764-007914828275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>
            <a:extLst>
              <a:ext uri="{FF2B5EF4-FFF2-40B4-BE49-F238E27FC236}">
                <a16:creationId xmlns:a16="http://schemas.microsoft.com/office/drawing/2014/main" id="{276120A8-784B-3FA9-E0EB-F6061AA27B8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>
            <a:extLst>
              <a:ext uri="{FF2B5EF4-FFF2-40B4-BE49-F238E27FC236}">
                <a16:creationId xmlns:a16="http://schemas.microsoft.com/office/drawing/2014/main" id="{10CFAF09-3CFC-751B-D15E-7043F3EDC3CC}"/>
              </a:ext>
            </a:extLst>
          </p:cNvPr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8" descr=" ">
            <a:extLst>
              <a:ext uri="{FF2B5EF4-FFF2-40B4-BE49-F238E27FC236}">
                <a16:creationId xmlns:a16="http://schemas.microsoft.com/office/drawing/2014/main" id="{747BE46C-4E8F-9F1F-DBB1-D705CB4DFD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>
            <a:extLst>
              <a:ext uri="{FF2B5EF4-FFF2-40B4-BE49-F238E27FC236}">
                <a16:creationId xmlns:a16="http://schemas.microsoft.com/office/drawing/2014/main" id="{7D31829C-2D6F-B265-184A-1679A178AD1D}"/>
              </a:ext>
            </a:extLst>
          </p:cNvPr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8" descr=" ">
            <a:extLst>
              <a:ext uri="{FF2B5EF4-FFF2-40B4-BE49-F238E27FC236}">
                <a16:creationId xmlns:a16="http://schemas.microsoft.com/office/drawing/2014/main" id="{2C8B6156-2773-8DED-A609-EAFBCAA223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>
            <a:extLst>
              <a:ext uri="{FF2B5EF4-FFF2-40B4-BE49-F238E27FC236}">
                <a16:creationId xmlns:a16="http://schemas.microsoft.com/office/drawing/2014/main" id="{230B2C16-25D6-A557-D92C-314555FE423B}"/>
              </a:ext>
            </a:extLst>
          </p:cNvPr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 descr=" ">
            <a:extLst>
              <a:ext uri="{FF2B5EF4-FFF2-40B4-BE49-F238E27FC236}">
                <a16:creationId xmlns:a16="http://schemas.microsoft.com/office/drawing/2014/main" id="{4A7E04C5-73C8-BC9C-F8C4-30E0970566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318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 descr=" ">
            <a:extLst>
              <a:ext uri="{FF2B5EF4-FFF2-40B4-BE49-F238E27FC236}">
                <a16:creationId xmlns:a16="http://schemas.microsoft.com/office/drawing/2014/main" id="{CF100F3E-507B-8A4E-A0FF-3AA0179A83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245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 descr=" ">
            <a:extLst>
              <a:ext uri="{FF2B5EF4-FFF2-40B4-BE49-F238E27FC236}">
                <a16:creationId xmlns:a16="http://schemas.microsoft.com/office/drawing/2014/main" id="{15038A31-A3C4-22DF-BC45-8D5BAF78CA3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6121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 descr=" ">
            <a:extLst>
              <a:ext uri="{FF2B5EF4-FFF2-40B4-BE49-F238E27FC236}">
                <a16:creationId xmlns:a16="http://schemas.microsoft.com/office/drawing/2014/main" id="{4519B6C4-FE96-6263-D255-2B2A838AD1C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023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 descr=" ">
            <a:extLst>
              <a:ext uri="{FF2B5EF4-FFF2-40B4-BE49-F238E27FC236}">
                <a16:creationId xmlns:a16="http://schemas.microsoft.com/office/drawing/2014/main" id="{395C8982-41D2-DBEF-6B52-86F9EB6BBD2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924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 descr=" ">
            <a:extLst>
              <a:ext uri="{FF2B5EF4-FFF2-40B4-BE49-F238E27FC236}">
                <a16:creationId xmlns:a16="http://schemas.microsoft.com/office/drawing/2014/main" id="{1E4203DC-7A16-69AB-E9DD-7D2887E2A4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80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 descr=" ">
            <a:extLst>
              <a:ext uri="{FF2B5EF4-FFF2-40B4-BE49-F238E27FC236}">
                <a16:creationId xmlns:a16="http://schemas.microsoft.com/office/drawing/2014/main" id="{8CC16FD4-435D-0192-B575-DEBDEBC6B2A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741" y="4343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 descr=" ">
            <a:extLst>
              <a:ext uri="{FF2B5EF4-FFF2-40B4-BE49-F238E27FC236}">
                <a16:creationId xmlns:a16="http://schemas.microsoft.com/office/drawing/2014/main" id="{0A68EB74-983C-8460-4393-0CFF99C629C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5871" y="43561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>
            <a:extLst>
              <a:ext uri="{FF2B5EF4-FFF2-40B4-BE49-F238E27FC236}">
                <a16:creationId xmlns:a16="http://schemas.microsoft.com/office/drawing/2014/main" id="{A8430A3F-4476-B4A3-38B6-A3D49905D1AF}"/>
              </a:ext>
            </a:extLst>
          </p:cNvPr>
          <p:cNvSpPr/>
          <p:nvPr/>
        </p:nvSpPr>
        <p:spPr>
          <a:xfrm>
            <a:off x="1041296" y="4305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>
            <a:extLst>
              <a:ext uri="{FF2B5EF4-FFF2-40B4-BE49-F238E27FC236}">
                <a16:creationId xmlns:a16="http://schemas.microsoft.com/office/drawing/2014/main" id="{01C15305-3BA9-8F39-90BD-ADBEECA9732C}"/>
              </a:ext>
            </a:extLst>
          </p:cNvPr>
          <p:cNvSpPr/>
          <p:nvPr/>
        </p:nvSpPr>
        <p:spPr>
          <a:xfrm>
            <a:off x="1041296" y="5232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library/framwork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>
            <a:extLst>
              <a:ext uri="{FF2B5EF4-FFF2-40B4-BE49-F238E27FC236}">
                <a16:creationId xmlns:a16="http://schemas.microsoft.com/office/drawing/2014/main" id="{47CF38EF-2081-F25E-1BBB-AF6BE670E723}"/>
              </a:ext>
            </a:extLst>
          </p:cNvPr>
          <p:cNvSpPr/>
          <p:nvPr/>
        </p:nvSpPr>
        <p:spPr>
          <a:xfrm>
            <a:off x="7136686" y="52578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유지보수보다 당장 구현을 하는데 시간을 단축시킬 수 있는 방안으로 테일윈드 선택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>
            <a:extLst>
              <a:ext uri="{FF2B5EF4-FFF2-40B4-BE49-F238E27FC236}">
                <a16:creationId xmlns:a16="http://schemas.microsoft.com/office/drawing/2014/main" id="{DEAECFDB-0FD8-4A9E-2BBA-29909D829C95}"/>
              </a:ext>
            </a:extLst>
          </p:cNvPr>
          <p:cNvSpPr/>
          <p:nvPr/>
        </p:nvSpPr>
        <p:spPr>
          <a:xfrm>
            <a:off x="7136686" y="61087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 전역 state를 로컬 state로 관리하고, 가벼운 전역 state 관리를 위해 recoil 채택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>
            <a:extLst>
              <a:ext uri="{FF2B5EF4-FFF2-40B4-BE49-F238E27FC236}">
                <a16:creationId xmlns:a16="http://schemas.microsoft.com/office/drawing/2014/main" id="{6E87AD40-285D-C7A6-00BC-43015CA80F95}"/>
              </a:ext>
            </a:extLst>
          </p:cNvPr>
          <p:cNvSpPr/>
          <p:nvPr/>
        </p:nvSpPr>
        <p:spPr>
          <a:xfrm>
            <a:off x="7136686" y="7023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이용이 간편하고, 필요에 따라 일부 커스터마이징이 가능한 차트 라이브러리로 채택 하였으며, 바차트의 디자인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>
            <a:extLst>
              <a:ext uri="{FF2B5EF4-FFF2-40B4-BE49-F238E27FC236}">
                <a16:creationId xmlns:a16="http://schemas.microsoft.com/office/drawing/2014/main" id="{7520003F-9C0F-0826-04BF-E7419312829B}"/>
              </a:ext>
            </a:extLst>
          </p:cNvPr>
          <p:cNvSpPr/>
          <p:nvPr/>
        </p:nvSpPr>
        <p:spPr>
          <a:xfrm>
            <a:off x="7098590" y="7912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화살표, 도트 등의 사용여부를 간편히 선택할 수 있는 라이브러리로 채택하게 되었으며, 도트 컬러/위치 등 추가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>
            <a:extLst>
              <a:ext uri="{FF2B5EF4-FFF2-40B4-BE49-F238E27FC236}">
                <a16:creationId xmlns:a16="http://schemas.microsoft.com/office/drawing/2014/main" id="{03D0B007-DFAB-3549-A7B0-04867FBCF4FF}"/>
              </a:ext>
            </a:extLst>
          </p:cNvPr>
          <p:cNvSpPr/>
          <p:nvPr/>
        </p:nvSpPr>
        <p:spPr>
          <a:xfrm>
            <a:off x="3542946" y="52324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>
            <a:extLst>
              <a:ext uri="{FF2B5EF4-FFF2-40B4-BE49-F238E27FC236}">
                <a16:creationId xmlns:a16="http://schemas.microsoft.com/office/drawing/2014/main" id="{9D9A7E36-AA23-4871-37A2-5661FE7759F0}"/>
              </a:ext>
            </a:extLst>
          </p:cNvPr>
          <p:cNvSpPr/>
          <p:nvPr/>
        </p:nvSpPr>
        <p:spPr>
          <a:xfrm>
            <a:off x="3542946" y="60960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>
            <a:extLst>
              <a:ext uri="{FF2B5EF4-FFF2-40B4-BE49-F238E27FC236}">
                <a16:creationId xmlns:a16="http://schemas.microsoft.com/office/drawing/2014/main" id="{C75117C5-5746-8CC0-0549-A4325CFE86AD}"/>
              </a:ext>
            </a:extLst>
          </p:cNvPr>
          <p:cNvSpPr/>
          <p:nvPr/>
        </p:nvSpPr>
        <p:spPr>
          <a:xfrm>
            <a:off x="3542946" y="69723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Chart.js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>
            <a:extLst>
              <a:ext uri="{FF2B5EF4-FFF2-40B4-BE49-F238E27FC236}">
                <a16:creationId xmlns:a16="http://schemas.microsoft.com/office/drawing/2014/main" id="{EB480A00-0E95-8BD7-37DF-6BC7CD21D18F}"/>
              </a:ext>
            </a:extLst>
          </p:cNvPr>
          <p:cNvSpPr/>
          <p:nvPr/>
        </p:nvSpPr>
        <p:spPr>
          <a:xfrm>
            <a:off x="3542946" y="78867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Slick-carousel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>
            <a:extLst>
              <a:ext uri="{FF2B5EF4-FFF2-40B4-BE49-F238E27FC236}">
                <a16:creationId xmlns:a16="http://schemas.microsoft.com/office/drawing/2014/main" id="{481C06BE-6793-6579-0CA8-F5FE5776852A}"/>
              </a:ext>
            </a:extLst>
          </p:cNvPr>
          <p:cNvSpPr/>
          <p:nvPr/>
        </p:nvSpPr>
        <p:spPr>
          <a:xfrm>
            <a:off x="1041296" y="6083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전역상태관리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>
            <a:extLst>
              <a:ext uri="{FF2B5EF4-FFF2-40B4-BE49-F238E27FC236}">
                <a16:creationId xmlns:a16="http://schemas.microsoft.com/office/drawing/2014/main" id="{865A7E1F-5D31-1F6C-C3D6-932A4C161FEC}"/>
              </a:ext>
            </a:extLst>
          </p:cNvPr>
          <p:cNvSpPr/>
          <p:nvPr/>
        </p:nvSpPr>
        <p:spPr>
          <a:xfrm>
            <a:off x="1041296" y="6985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차트 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>
            <a:extLst>
              <a:ext uri="{FF2B5EF4-FFF2-40B4-BE49-F238E27FC236}">
                <a16:creationId xmlns:a16="http://schemas.microsoft.com/office/drawing/2014/main" id="{94505D35-4CCA-805E-6EB9-5A80148F7A9D}"/>
              </a:ext>
            </a:extLst>
          </p:cNvPr>
          <p:cNvSpPr/>
          <p:nvPr/>
        </p:nvSpPr>
        <p:spPr>
          <a:xfrm>
            <a:off x="1049762" y="7895167"/>
            <a:ext cx="2586308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캐러셀 구현시 시간단축을 위한 라이브러리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>
            <a:extLst>
              <a:ext uri="{FF2B5EF4-FFF2-40B4-BE49-F238E27FC236}">
                <a16:creationId xmlns:a16="http://schemas.microsoft.com/office/drawing/2014/main" id="{51BC7AF6-E7FA-F7BE-E7CA-4CAA9BFC5CEA}"/>
              </a:ext>
            </a:extLst>
          </p:cNvPr>
          <p:cNvSpPr/>
          <p:nvPr/>
        </p:nvSpPr>
        <p:spPr>
          <a:xfrm>
            <a:off x="6235076" y="43053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기술을 선택한 이유 및 근거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>
            <a:extLst>
              <a:ext uri="{FF2B5EF4-FFF2-40B4-BE49-F238E27FC236}">
                <a16:creationId xmlns:a16="http://schemas.microsoft.com/office/drawing/2014/main" id="{3987CC35-2989-8A43-201F-DCC7E00366EC}"/>
              </a:ext>
            </a:extLst>
          </p:cNvPr>
          <p:cNvSpPr/>
          <p:nvPr/>
        </p:nvSpPr>
        <p:spPr>
          <a:xfrm>
            <a:off x="3542946" y="43180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선택지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>
            <a:extLst>
              <a:ext uri="{FF2B5EF4-FFF2-40B4-BE49-F238E27FC236}">
                <a16:creationId xmlns:a16="http://schemas.microsoft.com/office/drawing/2014/main" id="{9A04FD85-9936-C008-0439-1AAFA167FCE9}"/>
              </a:ext>
            </a:extLst>
          </p:cNvPr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82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1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4064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499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586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6769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7670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8547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81042" y="4089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43126" y="41910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/>
          <p:nvPr/>
        </p:nvSpPr>
        <p:spPr>
          <a:xfrm>
            <a:off x="1028597" y="4051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기술스택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028597" y="4978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1047895" y="50228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이동과 달리기, 점프, 대쉬, 공격과 스킬등의 상태가 매끄럽게 변화할 수 있었고, 중간에 기획적인 부분이 바뀌어도 유연하게 대처할 수 있었습니다.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11047895" y="58737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몬스터의 경우는 사냥터의 복잡한 환경에 잘 대응해 플레이어를 추격하게 되었습니다.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11047895" y="67881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폴더에 저장된 JSON파일을 불러오는 방식을 알게 되었으며, 암호화를 통해 플레이어 데이터를 보호해줄 수 있는 결과가 발생하였습니다.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1022498" y="76771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하나의 Action Node로 같은 행동을 하는 여러 보스에게 재사용, 유연하게 Action Node를 사용하였고, sequence Node, Selector Node로 경우에 따른 패턴을 사용하는 보스를 만들 수 있었습니다.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3873113" y="49974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유한한 상태의 변화를 유연하게 하기 위해서 선택하였으며 상태 변화 내에서의 변화가 매끄럽게 연결될 수 있는 장점이 있기 때문에 FSM을 선택하였습니다.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3873113" y="58610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무수히 많은 몬스터들을 일일이 이동경로를 계산하지 않아도 알아서 경로 탐색을 하고 지형변화에 대한 대응이 잘 되기 때문에 사용했습니다.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3873113" y="6737350"/>
            <a:ext cx="6704929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초기 데이터를 불러오는 것과, 레벨 디자인을 불러오는데 유용하게 쓰였습니다. 레벨 디자인을 계산식이 아닌 JSON으로 한 이유는 레벨 구간마다 확연히 강해지거나 레벨업시 수치 변화를 좀 더 유연하게 하기 위해 JSON을 통해 레벨을 받아왔습니다.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3873113" y="76517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많은 보스를 만들게 되어 다른 보스이지만 같은 행동을 할 경우가 생겨 모듈성을 높여 재사용성이 가능하고, Tree구조로 더 직관적이게 보기 위해 사용하게 되었습니다.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1028597" y="5829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Navigation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1028597" y="6731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및 불러오기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1028597" y="76327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Tree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0717728" y="4051300"/>
            <a:ext cx="84319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3530247" y="4064000"/>
            <a:ext cx="728907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사용이유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9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9"/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9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3995" y="4470400"/>
            <a:ext cx="9104989" cy="5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39946" y="4851400"/>
            <a:ext cx="8216078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6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711700"/>
            <a:ext cx="8863714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58984" y="4457700"/>
            <a:ext cx="859704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6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3AF0C87D-0E3B-2EDC-0841-23FBAD7F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 descr=" ">
            <a:extLst>
              <a:ext uri="{FF2B5EF4-FFF2-40B4-BE49-F238E27FC236}">
                <a16:creationId xmlns:a16="http://schemas.microsoft.com/office/drawing/2014/main" id="{9EE0A329-F4A7-EF16-5A2A-00A1E8182C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>
            <a:extLst>
              <a:ext uri="{FF2B5EF4-FFF2-40B4-BE49-F238E27FC236}">
                <a16:creationId xmlns:a16="http://schemas.microsoft.com/office/drawing/2014/main" id="{B44806B3-34CD-FC3B-5442-9625AA7AF0EE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>
            <a:extLst>
              <a:ext uri="{FF2B5EF4-FFF2-40B4-BE49-F238E27FC236}">
                <a16:creationId xmlns:a16="http://schemas.microsoft.com/office/drawing/2014/main" id="{E8EC20A6-C63F-20EB-7357-D672BDD7237C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>
            <a:extLst>
              <a:ext uri="{FF2B5EF4-FFF2-40B4-BE49-F238E27FC236}">
                <a16:creationId xmlns:a16="http://schemas.microsoft.com/office/drawing/2014/main" id="{31BB07CB-B6BE-DE87-91B8-585EE3B376C7}"/>
              </a:ext>
            </a:extLst>
          </p:cNvPr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6" descr=" ">
            <a:extLst>
              <a:ext uri="{FF2B5EF4-FFF2-40B4-BE49-F238E27FC236}">
                <a16:creationId xmlns:a16="http://schemas.microsoft.com/office/drawing/2014/main" id="{44724AC4-D212-2D6F-5141-80DAC74CAB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 descr=" ">
            <a:extLst>
              <a:ext uri="{FF2B5EF4-FFF2-40B4-BE49-F238E27FC236}">
                <a16:creationId xmlns:a16="http://schemas.microsoft.com/office/drawing/2014/main" id="{13ABC559-42EC-39A7-5B07-32A895996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711700"/>
            <a:ext cx="8863714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 descr=" ">
            <a:extLst>
              <a:ext uri="{FF2B5EF4-FFF2-40B4-BE49-F238E27FC236}">
                <a16:creationId xmlns:a16="http://schemas.microsoft.com/office/drawing/2014/main" id="{14636949-93CD-1D84-E959-FA9B00A1CD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58984" y="4457700"/>
            <a:ext cx="859704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>
            <a:extLst>
              <a:ext uri="{FF2B5EF4-FFF2-40B4-BE49-F238E27FC236}">
                <a16:creationId xmlns:a16="http://schemas.microsoft.com/office/drawing/2014/main" id="{6B782602-A422-5AEC-E9EF-5737CC880EC6}"/>
              </a:ext>
            </a:extLst>
          </p:cNvPr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6" descr=" ">
            <a:extLst>
              <a:ext uri="{FF2B5EF4-FFF2-40B4-BE49-F238E27FC236}">
                <a16:creationId xmlns:a16="http://schemas.microsoft.com/office/drawing/2014/main" id="{85EDB138-33F9-24A1-1808-75E5D1B84E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F99E12FA-5151-6A0E-2CC8-0FBDA691BCBD}"/>
              </a:ext>
            </a:extLst>
          </p:cNvPr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>
            <a:extLst>
              <a:ext uri="{FF2B5EF4-FFF2-40B4-BE49-F238E27FC236}">
                <a16:creationId xmlns:a16="http://schemas.microsoft.com/office/drawing/2014/main" id="{551DEF17-65BF-05F3-913F-D89932284C18}"/>
              </a:ext>
            </a:extLst>
          </p:cNvPr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21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0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0"/>
          <p:cNvSpPr/>
          <p:nvPr/>
        </p:nvSpPr>
        <p:spPr>
          <a:xfrm>
            <a:off x="1053995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10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5328" y="2480053"/>
            <a:ext cx="228852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"/>
          <p:cNvSpPr/>
          <p:nvPr/>
        </p:nvSpPr>
        <p:spPr>
          <a:xfrm>
            <a:off x="1904810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1904810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개발환경 등 / 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0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89151" y="3721100"/>
            <a:ext cx="6412859" cy="6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2759" y="3721100"/>
            <a:ext cx="6654135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2412759" y="914400"/>
            <a:ext cx="1677502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(4) 발표영상, 이미지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/>
          <p:nvPr/>
        </p:nvSpPr>
        <p:spPr>
          <a:xfrm>
            <a:off x="1155584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11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635" y="2479694"/>
            <a:ext cx="257797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1"/>
          <p:cNvSpPr/>
          <p:nvPr/>
        </p:nvSpPr>
        <p:spPr>
          <a:xfrm>
            <a:off x="2006399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006399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1180982" y="3962400"/>
            <a:ext cx="18129554" cy="28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발표영상이 아닌 세부 기능 소개, 화면 구동 및 기능 동작 여부를 확인할 수 있는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시연영상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제작해야 합니다.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용량제한 : 팀별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5-10분 내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(100MB 이하),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기능별 소개 음성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포함해주세요!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자세한 사항은 시연영상 촬영 가이드라인을 참고해주세요 :)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7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7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결과물에 대한 프로젝트 기획 의도와의 부합 정도 및 실무 활용 가능 정도, 달성도, 완성도 등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1130187" y="36068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0666933" y="36068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1130187" y="67183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10666933" y="67183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1070926" y="35475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기획의 관점에서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 결과물에 대한 완성도 평가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(10점 만점)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10607672" y="66590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결과물의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추후 개선점이나 보완할 점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 내용정리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1070926" y="66463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프로젝트를 수행하면서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느낀 점이나 경험한 성과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(경력 계획 등과 연관)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0623193" y="3550356"/>
            <a:ext cx="8557533" cy="269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또는 우리 팀이 </a:t>
            </a: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잘한 부분과 아쉬운 점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랜더링 속도 측정 결과, OO%로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결과도 향상을 위해 추후 개선 필요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612739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1545012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1162184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11094457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1162184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11094457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1612739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1545012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(1) 프로젝트 결과물에 대한 완성도 평가 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2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2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92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4419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529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6197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7099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1723" y="8930215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7234" y="3517900"/>
            <a:ext cx="12699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49365" y="3530600"/>
            <a:ext cx="12699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2"/>
          <p:cNvSpPr/>
          <p:nvPr/>
        </p:nvSpPr>
        <p:spPr>
          <a:xfrm>
            <a:off x="1104790" y="34798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104790" y="44069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박용규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7200180" y="4432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7200180" y="52832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7200180" y="6197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162084" y="7086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3606439" y="4406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3606439" y="52705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606439" y="61468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3606439" y="70612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104790" y="52578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남상혁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104790" y="61595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문장원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1104790" y="70612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박기훈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6298570" y="34798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 사유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3606439" y="3492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8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(10점 만점)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79;p12">
            <a:extLst>
              <a:ext uri="{FF2B5EF4-FFF2-40B4-BE49-F238E27FC236}">
                <a16:creationId xmlns:a16="http://schemas.microsoft.com/office/drawing/2014/main" id="{E9242DB7-F467-0B0B-5C6C-0C07B11B5B5A}"/>
              </a:ext>
            </a:extLst>
          </p:cNvPr>
          <p:cNvSpPr/>
          <p:nvPr/>
        </p:nvSpPr>
        <p:spPr>
          <a:xfrm>
            <a:off x="7179017" y="8051799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별로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3;p12">
            <a:extLst>
              <a:ext uri="{FF2B5EF4-FFF2-40B4-BE49-F238E27FC236}">
                <a16:creationId xmlns:a16="http://schemas.microsoft.com/office/drawing/2014/main" id="{5819784D-FCC1-758B-DDE1-18E5B998BE67}"/>
              </a:ext>
            </a:extLst>
          </p:cNvPr>
          <p:cNvSpPr/>
          <p:nvPr/>
        </p:nvSpPr>
        <p:spPr>
          <a:xfrm>
            <a:off x="3623372" y="8026399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6;p12">
            <a:extLst>
              <a:ext uri="{FF2B5EF4-FFF2-40B4-BE49-F238E27FC236}">
                <a16:creationId xmlns:a16="http://schemas.microsoft.com/office/drawing/2014/main" id="{682ECFCE-DEF0-9BA3-19EC-1B4258AF8E17}"/>
              </a:ext>
            </a:extLst>
          </p:cNvPr>
          <p:cNvSpPr/>
          <p:nvPr/>
        </p:nvSpPr>
        <p:spPr>
          <a:xfrm>
            <a:off x="1121723" y="8026399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이원진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70;p12" descr=" ">
            <a:extLst>
              <a:ext uri="{FF2B5EF4-FFF2-40B4-BE49-F238E27FC236}">
                <a16:creationId xmlns:a16="http://schemas.microsoft.com/office/drawing/2014/main" id="{D28B11F3-C7F6-5491-C72B-7604C999BDC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8008760"/>
            <a:ext cx="18019498" cy="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/>
          <p:nvPr/>
        </p:nvSpPr>
        <p:spPr>
          <a:xfrm>
            <a:off x="1307969" y="1155700"/>
            <a:ext cx="4076292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9168483" y="2794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9066893" y="2794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0489151" y="2692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68483" y="41783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9066893" y="41783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0489151" y="40767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168483" y="55626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9066893" y="55626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489151" y="54610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9168483" y="69469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9066893" y="69469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0489151" y="68453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9168483" y="83312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066893" y="83312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0489151" y="82296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2412759" y="927100"/>
            <a:ext cx="1683851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개인 또는 우리 팀이 잘 한 부분과 아쉬운 점, (3) 느낀점, 성과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1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 rot="-5400000">
            <a:off x="4319107" y="24540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"/>
          <p:cNvSpPr/>
          <p:nvPr/>
        </p:nvSpPr>
        <p:spPr>
          <a:xfrm rot="-5400000">
            <a:off x="1770580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1134" y="4177551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 rot="-5400000">
            <a:off x="4319107" y="57052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 rot="-5400000">
            <a:off x="7123988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1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04831" y="7432449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"/>
          <p:cNvSpPr/>
          <p:nvPr/>
        </p:nvSpPr>
        <p:spPr>
          <a:xfrm rot="-5400000">
            <a:off x="13089453" y="57052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/>
          <p:nvPr/>
        </p:nvSpPr>
        <p:spPr>
          <a:xfrm rot="-5400000">
            <a:off x="15894331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1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75173" y="7432449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/>
          <p:nvPr/>
        </p:nvSpPr>
        <p:spPr>
          <a:xfrm rot="-5400000">
            <a:off x="13093929" y="24540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 rot="-5400000">
            <a:off x="10545403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5956" y="4177551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/>
          <p:nvPr/>
        </p:nvSpPr>
        <p:spPr>
          <a:xfrm>
            <a:off x="1697397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7056261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5831083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팀원4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10472219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(4) 프로젝트 개선점 / 보완할 점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41700"/>
            <a:ext cx="18011132" cy="49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4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개선점 및 보완할 점을 구체적으로 작성해주세요!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최종프로젝트라면, 반영하지 못한 유저테스트 피드백 등을 정리해보아도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배경, 기획의도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171483" y="3302000"/>
            <a:ext cx="1690201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궁수의 전설을 재해석하여</a:t>
            </a: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절차적 맵 생성과 몬스터 회피 패턴을 차용한 역동적인 전투를 구현하고자 하였습니다</a:t>
            </a: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171483" y="52832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컨셉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훈련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내용과의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등을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포함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320668" y="60579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2002" y="61884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2171483" y="59647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171483" y="67183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320668" y="73914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3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5719" y="7521594"/>
            <a:ext cx="257800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/>
          <p:nvPr/>
        </p:nvSpPr>
        <p:spPr>
          <a:xfrm>
            <a:off x="2171483" y="72982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구조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320668" y="8331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93130" y="8478013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171483" y="82380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방안 및 기대 효과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2171483" y="899160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산출물의 기대 효용(효과)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실무 활용성 제시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>
          <a:extLst>
            <a:ext uri="{FF2B5EF4-FFF2-40B4-BE49-F238E27FC236}">
              <a16:creationId xmlns:a16="http://schemas.microsoft.com/office/drawing/2014/main" id="{580ADB73-5E28-170B-BA7C-D4F0AA3C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>
            <a:extLst>
              <a:ext uri="{FF2B5EF4-FFF2-40B4-BE49-F238E27FC236}">
                <a16:creationId xmlns:a16="http://schemas.microsoft.com/office/drawing/2014/main" id="{D701AA12-6C4D-1F22-8142-F86C2099BB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>
            <a:extLst>
              <a:ext uri="{FF2B5EF4-FFF2-40B4-BE49-F238E27FC236}">
                <a16:creationId xmlns:a16="http://schemas.microsoft.com/office/drawing/2014/main" id="{1240B18B-BB2B-E20F-76E6-3E972F92D01B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>
            <a:extLst>
              <a:ext uri="{FF2B5EF4-FFF2-40B4-BE49-F238E27FC236}">
                <a16:creationId xmlns:a16="http://schemas.microsoft.com/office/drawing/2014/main" id="{F99051F0-6D1D-667D-79E9-A2DCDF81A9B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03132713-46FD-B77A-EFBE-48F3AC44A596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>
            <a:extLst>
              <a:ext uri="{FF2B5EF4-FFF2-40B4-BE49-F238E27FC236}">
                <a16:creationId xmlns:a16="http://schemas.microsoft.com/office/drawing/2014/main" id="{E1C18D21-99AE-CE19-FDD2-9568260581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E3DE7C23-7544-038F-CFDC-5D6C366B7BD6}"/>
              </a:ext>
            </a:extLst>
          </p:cNvPr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3" descr=" ">
            <a:extLst>
              <a:ext uri="{FF2B5EF4-FFF2-40B4-BE49-F238E27FC236}">
                <a16:creationId xmlns:a16="http://schemas.microsoft.com/office/drawing/2014/main" id="{2FB14ABA-0D28-5A69-E00A-BC742F8A6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>
            <a:extLst>
              <a:ext uri="{FF2B5EF4-FFF2-40B4-BE49-F238E27FC236}">
                <a16:creationId xmlns:a16="http://schemas.microsoft.com/office/drawing/2014/main" id="{0936DF44-139E-5EC2-9FB1-69BB414B37B8}"/>
              </a:ext>
            </a:extLst>
          </p:cNvPr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배경, 기획의도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>
            <a:extLst>
              <a:ext uri="{FF2B5EF4-FFF2-40B4-BE49-F238E27FC236}">
                <a16:creationId xmlns:a16="http://schemas.microsoft.com/office/drawing/2014/main" id="{74B0D102-BA1E-3045-05A4-CE42E36917CD}"/>
              </a:ext>
            </a:extLst>
          </p:cNvPr>
          <p:cNvSpPr/>
          <p:nvPr/>
        </p:nvSpPr>
        <p:spPr>
          <a:xfrm>
            <a:off x="2171483" y="330200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주제의 특화 포인트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유사 서비스와 차별화된 내용 제시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>
            <a:extLst>
              <a:ext uri="{FF2B5EF4-FFF2-40B4-BE49-F238E27FC236}">
                <a16:creationId xmlns:a16="http://schemas.microsoft.com/office/drawing/2014/main" id="{D2A62232-6EFD-0421-CD48-AFF6DD1A7E3A}"/>
              </a:ext>
            </a:extLst>
          </p:cNvPr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3" descr=" ">
            <a:extLst>
              <a:ext uri="{FF2B5EF4-FFF2-40B4-BE49-F238E27FC236}">
                <a16:creationId xmlns:a16="http://schemas.microsoft.com/office/drawing/2014/main" id="{DB0CE242-BA92-7745-64BF-6F36925959C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>
            <a:extLst>
              <a:ext uri="{FF2B5EF4-FFF2-40B4-BE49-F238E27FC236}">
                <a16:creationId xmlns:a16="http://schemas.microsoft.com/office/drawing/2014/main" id="{C28667DB-971D-BE66-0F4C-8E69678B7C4A}"/>
              </a:ext>
            </a:extLst>
          </p:cNvPr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A6E7AD3C-AD1C-EBBE-CA23-1D6B20986C56}"/>
              </a:ext>
            </a:extLst>
          </p:cNvPr>
          <p:cNvSpPr/>
          <p:nvPr/>
        </p:nvSpPr>
        <p:spPr>
          <a:xfrm>
            <a:off x="2171483" y="52832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>
            <a:extLst>
              <a:ext uri="{FF2B5EF4-FFF2-40B4-BE49-F238E27FC236}">
                <a16:creationId xmlns:a16="http://schemas.microsoft.com/office/drawing/2014/main" id="{CF0B39B2-153F-4D6A-D69B-312EDFCDFCAC}"/>
              </a:ext>
            </a:extLst>
          </p:cNvPr>
          <p:cNvSpPr/>
          <p:nvPr/>
        </p:nvSpPr>
        <p:spPr>
          <a:xfrm>
            <a:off x="1320668" y="60579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3" descr=" ">
            <a:extLst>
              <a:ext uri="{FF2B5EF4-FFF2-40B4-BE49-F238E27FC236}">
                <a16:creationId xmlns:a16="http://schemas.microsoft.com/office/drawing/2014/main" id="{B5723BBE-C985-C626-DA21-2011B5C98DD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2002" y="61884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>
            <a:extLst>
              <a:ext uri="{FF2B5EF4-FFF2-40B4-BE49-F238E27FC236}">
                <a16:creationId xmlns:a16="http://schemas.microsoft.com/office/drawing/2014/main" id="{C0D449A7-A1FD-7B58-F78A-45DB3EB7BFB3}"/>
              </a:ext>
            </a:extLst>
          </p:cNvPr>
          <p:cNvSpPr/>
          <p:nvPr/>
        </p:nvSpPr>
        <p:spPr>
          <a:xfrm>
            <a:off x="2171483" y="59647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>
            <a:extLst>
              <a:ext uri="{FF2B5EF4-FFF2-40B4-BE49-F238E27FC236}">
                <a16:creationId xmlns:a16="http://schemas.microsoft.com/office/drawing/2014/main" id="{9B5BECCB-7DF5-03BE-DAB7-C4DAC30144C8}"/>
              </a:ext>
            </a:extLst>
          </p:cNvPr>
          <p:cNvSpPr/>
          <p:nvPr/>
        </p:nvSpPr>
        <p:spPr>
          <a:xfrm>
            <a:off x="2171483" y="67183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>
            <a:extLst>
              <a:ext uri="{FF2B5EF4-FFF2-40B4-BE49-F238E27FC236}">
                <a16:creationId xmlns:a16="http://schemas.microsoft.com/office/drawing/2014/main" id="{079F2982-442E-AAC6-37E4-1B72FEDAADF4}"/>
              </a:ext>
            </a:extLst>
          </p:cNvPr>
          <p:cNvSpPr/>
          <p:nvPr/>
        </p:nvSpPr>
        <p:spPr>
          <a:xfrm>
            <a:off x="1320668" y="73914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3" descr=" ">
            <a:extLst>
              <a:ext uri="{FF2B5EF4-FFF2-40B4-BE49-F238E27FC236}">
                <a16:creationId xmlns:a16="http://schemas.microsoft.com/office/drawing/2014/main" id="{A1C88DFA-50F2-9DAB-9444-558A9D0F7F4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5719" y="7521594"/>
            <a:ext cx="257800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>
            <a:extLst>
              <a:ext uri="{FF2B5EF4-FFF2-40B4-BE49-F238E27FC236}">
                <a16:creationId xmlns:a16="http://schemas.microsoft.com/office/drawing/2014/main" id="{777E8612-AB4E-5A05-02CB-8B6C5CD342C4}"/>
              </a:ext>
            </a:extLst>
          </p:cNvPr>
          <p:cNvSpPr/>
          <p:nvPr/>
        </p:nvSpPr>
        <p:spPr>
          <a:xfrm>
            <a:off x="2171483" y="72982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구조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>
            <a:extLst>
              <a:ext uri="{FF2B5EF4-FFF2-40B4-BE49-F238E27FC236}">
                <a16:creationId xmlns:a16="http://schemas.microsoft.com/office/drawing/2014/main" id="{36E3157E-0C03-1862-5D60-6CEEA2B02ADD}"/>
              </a:ext>
            </a:extLst>
          </p:cNvPr>
          <p:cNvSpPr/>
          <p:nvPr/>
        </p:nvSpPr>
        <p:spPr>
          <a:xfrm>
            <a:off x="1320668" y="8331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" descr=" ">
            <a:extLst>
              <a:ext uri="{FF2B5EF4-FFF2-40B4-BE49-F238E27FC236}">
                <a16:creationId xmlns:a16="http://schemas.microsoft.com/office/drawing/2014/main" id="{4ADE3198-6A07-8549-10F6-743BB0D1A05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93130" y="8478013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>
            <a:extLst>
              <a:ext uri="{FF2B5EF4-FFF2-40B4-BE49-F238E27FC236}">
                <a16:creationId xmlns:a16="http://schemas.microsoft.com/office/drawing/2014/main" id="{76F218E8-D584-49B2-2AB0-6D928F708FEE}"/>
              </a:ext>
            </a:extLst>
          </p:cNvPr>
          <p:cNvSpPr/>
          <p:nvPr/>
        </p:nvSpPr>
        <p:spPr>
          <a:xfrm>
            <a:off x="2171483" y="82380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방안 및 기대 효과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>
            <a:extLst>
              <a:ext uri="{FF2B5EF4-FFF2-40B4-BE49-F238E27FC236}">
                <a16:creationId xmlns:a16="http://schemas.microsoft.com/office/drawing/2014/main" id="{58A98E16-B664-CBB7-E8A3-CC818DAF2765}"/>
              </a:ext>
            </a:extLst>
          </p:cNvPr>
          <p:cNvSpPr/>
          <p:nvPr/>
        </p:nvSpPr>
        <p:spPr>
          <a:xfrm>
            <a:off x="2171483" y="899160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산출물의 기대 효용(효과)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실무 활용성 제시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07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223023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298026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390736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7836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6853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5870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488766"/>
            <a:ext cx="18019498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1079392" y="2209800"/>
            <a:ext cx="1809569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3018366"/>
            <a:ext cx="12699" cy="6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3018366"/>
            <a:ext cx="12699" cy="60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1041296" y="2967566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041296" y="389466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박용규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136686" y="39200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일정관리</a:t>
            </a:r>
            <a:r>
              <a:rPr lang="en-US" altLang="ko-KR" sz="2400" dirty="0"/>
              <a:t>, </a:t>
            </a:r>
            <a:r>
              <a:rPr lang="ko-KR" altLang="en-US" sz="2400" dirty="0"/>
              <a:t>리소스관리</a:t>
            </a:r>
            <a:r>
              <a:rPr lang="en-US" altLang="ko-KR" sz="2400" dirty="0"/>
              <a:t>, </a:t>
            </a:r>
            <a:r>
              <a:rPr lang="ko-KR" altLang="en-US" sz="2400" dirty="0"/>
              <a:t>버전관리</a:t>
            </a:r>
            <a:r>
              <a:rPr lang="en-US" altLang="ko-KR" sz="2400" dirty="0"/>
              <a:t>, </a:t>
            </a:r>
            <a:r>
              <a:rPr lang="ko-KR" altLang="en-US" sz="2400" dirty="0"/>
              <a:t>아트워크작업</a:t>
            </a:r>
            <a:r>
              <a:rPr lang="en-US" altLang="ko-KR" sz="2400" dirty="0"/>
              <a:t>, BGM </a:t>
            </a:r>
            <a:r>
              <a:rPr lang="ko-KR" altLang="en-US" sz="2400" dirty="0"/>
              <a:t>및 효과음 적용</a:t>
            </a:r>
            <a:r>
              <a:rPr lang="en-US" altLang="ko-KR" sz="2400" dirty="0"/>
              <a:t>, </a:t>
            </a:r>
            <a:r>
              <a:rPr lang="ko-KR" altLang="en-US" sz="2400" dirty="0"/>
              <a:t>게임연출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136686" y="47709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게임 </a:t>
            </a:r>
            <a:r>
              <a:rPr lang="en-US" altLang="ko-KR" sz="2400" dirty="0"/>
              <a:t>UI, </a:t>
            </a:r>
            <a:r>
              <a:rPr lang="ko-KR" altLang="en-US" sz="2400" dirty="0"/>
              <a:t>시작화면</a:t>
            </a:r>
            <a:r>
              <a:rPr lang="en-US" altLang="ko-KR" sz="2400" dirty="0"/>
              <a:t>, </a:t>
            </a:r>
            <a:r>
              <a:rPr lang="ko-KR" altLang="en-US" sz="2400" dirty="0"/>
              <a:t>옵션화면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엔딩화면</a:t>
            </a:r>
            <a:r>
              <a:rPr lang="en-US" altLang="ko-KR" sz="2400" dirty="0"/>
              <a:t>, </a:t>
            </a:r>
            <a:r>
              <a:rPr lang="ko-KR" altLang="en-US" sz="2400" dirty="0"/>
              <a:t>화면 간 전환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7136686" y="5685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플레이어의 </a:t>
            </a:r>
            <a:r>
              <a:rPr lang="ko-KR" altLang="en-US" sz="2400" dirty="0" err="1"/>
              <a:t>스킬패턴과</a:t>
            </a:r>
            <a:r>
              <a:rPr lang="ko-KR" altLang="en-US" sz="2400" dirty="0"/>
              <a:t> 적의 스킬 패턴 구현 및 적용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프로그래밍 자문 및 지원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7098590" y="6574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기획</a:t>
            </a:r>
            <a:r>
              <a:rPr lang="en-US" altLang="ko-KR" sz="2400" dirty="0"/>
              <a:t>, </a:t>
            </a:r>
            <a:r>
              <a:rPr lang="ko-KR" altLang="en-US" sz="2400" dirty="0"/>
              <a:t>게임밸런스 설계</a:t>
            </a:r>
            <a:r>
              <a:rPr lang="en-US" altLang="ko-KR" sz="2400" dirty="0"/>
              <a:t>, </a:t>
            </a:r>
            <a:r>
              <a:rPr lang="ko-KR" altLang="en-US" sz="2400" dirty="0"/>
              <a:t>아트 </a:t>
            </a:r>
            <a:r>
              <a:rPr lang="ko-KR" altLang="en-US" sz="2400" dirty="0" err="1"/>
              <a:t>디렉트</a:t>
            </a:r>
            <a:r>
              <a:rPr lang="en-US" altLang="ko-KR" sz="2400" dirty="0"/>
              <a:t>, BGM </a:t>
            </a:r>
            <a:r>
              <a:rPr lang="ko-KR" altLang="en-US" sz="2400" dirty="0"/>
              <a:t>및 효과음 기획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전반 구상 지원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7136686" y="7463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063594" y="39073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063594" y="47709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063594" y="5647266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063594" y="65616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063594" y="74379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041296" y="47455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남상혁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041296" y="56472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문장원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041296" y="65489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박기원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041296" y="745066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이원진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755724" y="2967566"/>
            <a:ext cx="1240665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 업무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063594" y="2967566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95;p4" descr=" ">
            <a:extLst>
              <a:ext uri="{FF2B5EF4-FFF2-40B4-BE49-F238E27FC236}">
                <a16:creationId xmlns:a16="http://schemas.microsoft.com/office/drawing/2014/main" id="{185C6B32-135B-2FE5-E5B7-97DC208ED5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1295" y="8247239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4" descr=" ">
            <a:extLst>
              <a:ext uri="{FF2B5EF4-FFF2-40B4-BE49-F238E27FC236}">
                <a16:creationId xmlns:a16="http://schemas.microsoft.com/office/drawing/2014/main" id="{8274A3A5-179D-CED9-1295-83A7B4AC54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295" y="9072739"/>
            <a:ext cx="18019498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6;p4">
            <a:extLst>
              <a:ext uri="{FF2B5EF4-FFF2-40B4-BE49-F238E27FC236}">
                <a16:creationId xmlns:a16="http://schemas.microsoft.com/office/drawing/2014/main" id="{1EE139BA-26B1-A332-40D6-D7D9B78E1818}"/>
              </a:ext>
            </a:extLst>
          </p:cNvPr>
          <p:cNvSpPr/>
          <p:nvPr/>
        </p:nvSpPr>
        <p:spPr>
          <a:xfrm>
            <a:off x="7122098" y="821901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135BFF5D-04E7-964C-C015-5CCD3FCFC412}"/>
              </a:ext>
            </a:extLst>
          </p:cNvPr>
          <p:cNvSpPr/>
          <p:nvPr/>
        </p:nvSpPr>
        <p:spPr>
          <a:xfrm>
            <a:off x="4049006" y="819361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튜터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5;p4">
            <a:extLst>
              <a:ext uri="{FF2B5EF4-FFF2-40B4-BE49-F238E27FC236}">
                <a16:creationId xmlns:a16="http://schemas.microsoft.com/office/drawing/2014/main" id="{EDFC534A-4DCC-E05D-21D6-C9B8E0185E66}"/>
              </a:ext>
            </a:extLst>
          </p:cNvPr>
          <p:cNvSpPr/>
          <p:nvPr/>
        </p:nvSpPr>
        <p:spPr>
          <a:xfrm>
            <a:off x="1026708" y="820631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5;p4">
            <a:extLst>
              <a:ext uri="{FF2B5EF4-FFF2-40B4-BE49-F238E27FC236}">
                <a16:creationId xmlns:a16="http://schemas.microsoft.com/office/drawing/2014/main" id="{CD93513F-48A0-AA05-953F-3BA5A3500CD7}"/>
              </a:ext>
            </a:extLst>
          </p:cNvPr>
          <p:cNvSpPr/>
          <p:nvPr/>
        </p:nvSpPr>
        <p:spPr>
          <a:xfrm>
            <a:off x="7095290" y="7463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 err="1"/>
              <a:t>랜덤맵구현</a:t>
            </a:r>
            <a:r>
              <a:rPr lang="en-US" altLang="ko-KR" sz="2400" dirty="0"/>
              <a:t>, </a:t>
            </a:r>
            <a:r>
              <a:rPr lang="ko-KR" altLang="en-US" sz="2400" dirty="0"/>
              <a:t>적의 </a:t>
            </a:r>
            <a:r>
              <a:rPr lang="en-US" altLang="ko-KR" sz="2400" dirty="0"/>
              <a:t>BT 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적의 </a:t>
            </a:r>
            <a:r>
              <a:rPr lang="ko-KR" altLang="en-US" sz="2400" dirty="0" err="1"/>
              <a:t>기본엔티티</a:t>
            </a:r>
            <a:r>
              <a:rPr lang="ko-KR" altLang="en-US" sz="2400" dirty="0"/>
              <a:t> 작성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프로그래밍 자문</a:t>
            </a:r>
            <a:r>
              <a:rPr lang="en-US" altLang="ko-KR" sz="2400" dirty="0"/>
              <a:t>,</a:t>
            </a:r>
            <a:r>
              <a:rPr lang="ko-KR" altLang="en-US" sz="2400" dirty="0"/>
              <a:t>지원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1079392" y="2260600"/>
            <a:ext cx="1809569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프로젝트의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사전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나누어서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작성해주세요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절차를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도식화하여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제시하거나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더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효과적으로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전달하는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등이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있다면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수정해도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좋습니다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단계에서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도출된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주제와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아이디어를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기반으로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프로젝트를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수행한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세부적인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기간과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작성해야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000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927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702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426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13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83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610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861201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4038600"/>
            <a:ext cx="1269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59124" y="4038600"/>
            <a:ext cx="12699" cy="4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4038600"/>
            <a:ext cx="126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1041296" y="39878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755724" y="3987800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4063594" y="39878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5708329" y="3975100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41296" y="5003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063594" y="5003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(월)~</a:t>
            </a: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5708329" y="50038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708329" y="57404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708329" y="64516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프로그래밍 기간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009699" y="5003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기획안 작성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997000" y="5740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게임에 필요한 클래스 구조화 하기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997000" y="64516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기획안에 따라 게임 기능 구현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7009699" y="7162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시연 및 버그 </a:t>
            </a:r>
            <a:r>
              <a:rPr lang="ko-KR" alt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픽스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063594" y="5740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4063594" y="64516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30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4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063594" y="7162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/4(</a:t>
            </a:r>
            <a:r>
              <a:rPr lang="ko-KR" altLang="en-US" sz="2400" dirty="0"/>
              <a:t>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072059" y="7890934"/>
            <a:ext cx="4620385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/>
              <a:t>   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(월)~8/</a:t>
            </a:r>
            <a:r>
              <a:rPr lang="en-US" sz="2400" dirty="0"/>
              <a:t>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041296" y="5740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클래스 구조도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041296" y="64516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로직 구현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041296" y="7162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041296" y="7882467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3;p5">
            <a:extLst>
              <a:ext uri="{FF2B5EF4-FFF2-40B4-BE49-F238E27FC236}">
                <a16:creationId xmlns:a16="http://schemas.microsoft.com/office/drawing/2014/main" id="{17E14A1B-19FF-61B1-E17B-BC6AE8C4B469}"/>
              </a:ext>
            </a:extLst>
          </p:cNvPr>
          <p:cNvSpPr/>
          <p:nvPr/>
        </p:nvSpPr>
        <p:spPr>
          <a:xfrm>
            <a:off x="7009698" y="786765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작업 기간 총 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>
          <a:extLst>
            <a:ext uri="{FF2B5EF4-FFF2-40B4-BE49-F238E27FC236}">
              <a16:creationId xmlns:a16="http://schemas.microsoft.com/office/drawing/2014/main" id="{B6F6F686-DACA-8D37-5359-0B80DC4D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 ">
            <a:extLst>
              <a:ext uri="{FF2B5EF4-FFF2-40B4-BE49-F238E27FC236}">
                <a16:creationId xmlns:a16="http://schemas.microsoft.com/office/drawing/2014/main" id="{C8D2F831-7A23-B720-6868-ACEEBD8DA0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>
            <a:extLst>
              <a:ext uri="{FF2B5EF4-FFF2-40B4-BE49-F238E27FC236}">
                <a16:creationId xmlns:a16="http://schemas.microsoft.com/office/drawing/2014/main" id="{0F1531DC-DF42-4102-8E0E-DBD2931F9AE4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>
            <a:extLst>
              <a:ext uri="{FF2B5EF4-FFF2-40B4-BE49-F238E27FC236}">
                <a16:creationId xmlns:a16="http://schemas.microsoft.com/office/drawing/2014/main" id="{76B69882-91FA-9EAC-8AE5-5AE7C4407B46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>
            <a:extLst>
              <a:ext uri="{FF2B5EF4-FFF2-40B4-BE49-F238E27FC236}">
                <a16:creationId xmlns:a16="http://schemas.microsoft.com/office/drawing/2014/main" id="{2B072778-E392-B49D-30C8-204E3DA59AC4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 ">
            <a:extLst>
              <a:ext uri="{FF2B5EF4-FFF2-40B4-BE49-F238E27FC236}">
                <a16:creationId xmlns:a16="http://schemas.microsoft.com/office/drawing/2014/main" id="{6D994AE3-626A-6724-B1E7-E9242C707B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>
            <a:extLst>
              <a:ext uri="{FF2B5EF4-FFF2-40B4-BE49-F238E27FC236}">
                <a16:creationId xmlns:a16="http://schemas.microsoft.com/office/drawing/2014/main" id="{AAD66BBD-40A2-E2B6-AB39-4AF7989D7BC2}"/>
              </a:ext>
            </a:extLst>
          </p:cNvPr>
          <p:cNvSpPr/>
          <p:nvPr/>
        </p:nvSpPr>
        <p:spPr>
          <a:xfrm>
            <a:off x="1079392" y="2260600"/>
            <a:ext cx="1809569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프로젝트의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(1)사전 기획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(2)프로젝트 수행 및 완료 과정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으로 나누어서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수행 절차를 도식화하여 제시하거나, 더 효과적으로 전달하는 방법 등이 있다면 수정해도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기획 단계에서 도출된 주제와 아이디어를 기반으로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실제 프로젝트를 수행한 세부적인 기간과 활동 내용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을 작성해야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 ">
            <a:extLst>
              <a:ext uri="{FF2B5EF4-FFF2-40B4-BE49-F238E27FC236}">
                <a16:creationId xmlns:a16="http://schemas.microsoft.com/office/drawing/2014/main" id="{3676E4FE-0055-E663-4528-63CF1BFB58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000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 ">
            <a:extLst>
              <a:ext uri="{FF2B5EF4-FFF2-40B4-BE49-F238E27FC236}">
                <a16:creationId xmlns:a16="http://schemas.microsoft.com/office/drawing/2014/main" id="{0519C001-00AE-528A-70E2-EE2ADB39A4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927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 ">
            <a:extLst>
              <a:ext uri="{FF2B5EF4-FFF2-40B4-BE49-F238E27FC236}">
                <a16:creationId xmlns:a16="http://schemas.microsoft.com/office/drawing/2014/main" id="{CDA9319D-F101-96C1-4864-6517300230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702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 ">
            <a:extLst>
              <a:ext uri="{FF2B5EF4-FFF2-40B4-BE49-F238E27FC236}">
                <a16:creationId xmlns:a16="http://schemas.microsoft.com/office/drawing/2014/main" id="{CF6F41E1-4F42-91DF-ABED-A8BFA498F9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426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 ">
            <a:extLst>
              <a:ext uri="{FF2B5EF4-FFF2-40B4-BE49-F238E27FC236}">
                <a16:creationId xmlns:a16="http://schemas.microsoft.com/office/drawing/2014/main" id="{DB4E76E8-9EF1-C541-5548-C5289B0B4B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13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 ">
            <a:extLst>
              <a:ext uri="{FF2B5EF4-FFF2-40B4-BE49-F238E27FC236}">
                <a16:creationId xmlns:a16="http://schemas.microsoft.com/office/drawing/2014/main" id="{84ADA1BA-FEDD-53EE-0FD4-F7309B8E7D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83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 ">
            <a:extLst>
              <a:ext uri="{FF2B5EF4-FFF2-40B4-BE49-F238E27FC236}">
                <a16:creationId xmlns:a16="http://schemas.microsoft.com/office/drawing/2014/main" id="{9D76142E-6DFB-43EC-357B-A3EB24B4B29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610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 ">
            <a:extLst>
              <a:ext uri="{FF2B5EF4-FFF2-40B4-BE49-F238E27FC236}">
                <a16:creationId xmlns:a16="http://schemas.microsoft.com/office/drawing/2014/main" id="{2FC66B48-1AE7-EDED-9646-46705F57AF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9334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 ">
            <a:extLst>
              <a:ext uri="{FF2B5EF4-FFF2-40B4-BE49-F238E27FC236}">
                <a16:creationId xmlns:a16="http://schemas.microsoft.com/office/drawing/2014/main" id="{F7081A67-6AF6-2003-D150-457AB067B83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 ">
            <a:extLst>
              <a:ext uri="{FF2B5EF4-FFF2-40B4-BE49-F238E27FC236}">
                <a16:creationId xmlns:a16="http://schemas.microsoft.com/office/drawing/2014/main" id="{B601BFE6-09CC-5096-051F-97FA75AA92F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59124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 ">
            <a:extLst>
              <a:ext uri="{FF2B5EF4-FFF2-40B4-BE49-F238E27FC236}">
                <a16:creationId xmlns:a16="http://schemas.microsoft.com/office/drawing/2014/main" id="{ED20E227-155C-B797-CF21-9778FBFD34D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>
            <a:extLst>
              <a:ext uri="{FF2B5EF4-FFF2-40B4-BE49-F238E27FC236}">
                <a16:creationId xmlns:a16="http://schemas.microsoft.com/office/drawing/2014/main" id="{8DC0504F-C88A-F6F5-19EB-636D43B8B74E}"/>
              </a:ext>
            </a:extLst>
          </p:cNvPr>
          <p:cNvSpPr/>
          <p:nvPr/>
        </p:nvSpPr>
        <p:spPr>
          <a:xfrm>
            <a:off x="1041296" y="39878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>
            <a:extLst>
              <a:ext uri="{FF2B5EF4-FFF2-40B4-BE49-F238E27FC236}">
                <a16:creationId xmlns:a16="http://schemas.microsoft.com/office/drawing/2014/main" id="{3F8CD910-5265-7270-226E-BF286C2AD1D8}"/>
              </a:ext>
            </a:extLst>
          </p:cNvPr>
          <p:cNvSpPr/>
          <p:nvPr/>
        </p:nvSpPr>
        <p:spPr>
          <a:xfrm>
            <a:off x="6755724" y="3987800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EC3DD3A6-C602-1545-4529-BE2BA5517ED1}"/>
              </a:ext>
            </a:extLst>
          </p:cNvPr>
          <p:cNvSpPr/>
          <p:nvPr/>
        </p:nvSpPr>
        <p:spPr>
          <a:xfrm>
            <a:off x="4063594" y="39878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D7FF85C5-76D3-DE7A-FBBF-178772DC54D0}"/>
              </a:ext>
            </a:extLst>
          </p:cNvPr>
          <p:cNvSpPr/>
          <p:nvPr/>
        </p:nvSpPr>
        <p:spPr>
          <a:xfrm>
            <a:off x="15708329" y="3975100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8532B0CF-8849-25EB-EDE2-36C58C6E2319}"/>
              </a:ext>
            </a:extLst>
          </p:cNvPr>
          <p:cNvSpPr/>
          <p:nvPr/>
        </p:nvSpPr>
        <p:spPr>
          <a:xfrm>
            <a:off x="1041296" y="5003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9866C7D4-BBF1-C013-B2C4-F5811F56DC03}"/>
              </a:ext>
            </a:extLst>
          </p:cNvPr>
          <p:cNvSpPr/>
          <p:nvPr/>
        </p:nvSpPr>
        <p:spPr>
          <a:xfrm>
            <a:off x="4063594" y="5003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>
            <a:extLst>
              <a:ext uri="{FF2B5EF4-FFF2-40B4-BE49-F238E27FC236}">
                <a16:creationId xmlns:a16="http://schemas.microsoft.com/office/drawing/2014/main" id="{BA11F1E4-0368-DBAE-A0F5-24C96B07B475}"/>
              </a:ext>
            </a:extLst>
          </p:cNvPr>
          <p:cNvSpPr/>
          <p:nvPr/>
        </p:nvSpPr>
        <p:spPr>
          <a:xfrm>
            <a:off x="15708329" y="50038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 선정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2F040BF-1226-EE21-562D-64396C6555A4}"/>
              </a:ext>
            </a:extLst>
          </p:cNvPr>
          <p:cNvSpPr/>
          <p:nvPr/>
        </p:nvSpPr>
        <p:spPr>
          <a:xfrm>
            <a:off x="15708329" y="57404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OO기업 데이터 기반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>
            <a:extLst>
              <a:ext uri="{FF2B5EF4-FFF2-40B4-BE49-F238E27FC236}">
                <a16:creationId xmlns:a16="http://schemas.microsoft.com/office/drawing/2014/main" id="{13EFCC82-FCA3-C9B4-D348-9196771D1E86}"/>
              </a:ext>
            </a:extLst>
          </p:cNvPr>
          <p:cNvSpPr/>
          <p:nvPr/>
        </p:nvSpPr>
        <p:spPr>
          <a:xfrm>
            <a:off x="15708329" y="64516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중간발표회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00B3397-05D3-F2A8-0C87-0BC6FA8DBF99}"/>
              </a:ext>
            </a:extLst>
          </p:cNvPr>
          <p:cNvSpPr/>
          <p:nvPr/>
        </p:nvSpPr>
        <p:spPr>
          <a:xfrm>
            <a:off x="15708329" y="78867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최적화, 오류수정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BEE3DA9E-4D06-A7A2-52A6-995A0C58C365}"/>
              </a:ext>
            </a:extLst>
          </p:cNvPr>
          <p:cNvSpPr/>
          <p:nvPr/>
        </p:nvSpPr>
        <p:spPr>
          <a:xfrm>
            <a:off x="7009699" y="5003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기획안 작성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>
            <a:extLst>
              <a:ext uri="{FF2B5EF4-FFF2-40B4-BE49-F238E27FC236}">
                <a16:creationId xmlns:a16="http://schemas.microsoft.com/office/drawing/2014/main" id="{FC8BCDE0-8D60-A3E1-B18A-E1292BF85A4D}"/>
              </a:ext>
            </a:extLst>
          </p:cNvPr>
          <p:cNvSpPr/>
          <p:nvPr/>
        </p:nvSpPr>
        <p:spPr>
          <a:xfrm>
            <a:off x="6997000" y="5740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 데이터 및 수집 절차 정의, 외부 데이터 수집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30BDFEAD-FF32-E112-EBB1-D76860E3057A}"/>
              </a:ext>
            </a:extLst>
          </p:cNvPr>
          <p:cNvSpPr/>
          <p:nvPr/>
        </p:nvSpPr>
        <p:spPr>
          <a:xfrm>
            <a:off x="6997000" y="64516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정제 및 정규화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>
            <a:extLst>
              <a:ext uri="{FF2B5EF4-FFF2-40B4-BE49-F238E27FC236}">
                <a16:creationId xmlns:a16="http://schemas.microsoft.com/office/drawing/2014/main" id="{80397C29-DDCE-B43D-933A-FCCEBAACB4CC}"/>
              </a:ext>
            </a:extLst>
          </p:cNvPr>
          <p:cNvSpPr/>
          <p:nvPr/>
        </p:nvSpPr>
        <p:spPr>
          <a:xfrm>
            <a:off x="7009699" y="7162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모형 구현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>
            <a:extLst>
              <a:ext uri="{FF2B5EF4-FFF2-40B4-BE49-F238E27FC236}">
                <a16:creationId xmlns:a16="http://schemas.microsoft.com/office/drawing/2014/main" id="{9CEE45F8-29EA-0DFE-E9F7-31B5FCFDBBA0}"/>
              </a:ext>
            </a:extLst>
          </p:cNvPr>
          <p:cNvSpPr/>
          <p:nvPr/>
        </p:nvSpPr>
        <p:spPr>
          <a:xfrm>
            <a:off x="7009699" y="7899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서지스 시스템 설계, 모바일 플랫폼 구현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>
            <a:extLst>
              <a:ext uri="{FF2B5EF4-FFF2-40B4-BE49-F238E27FC236}">
                <a16:creationId xmlns:a16="http://schemas.microsoft.com/office/drawing/2014/main" id="{9400FAB5-C556-8891-DFCF-8477139EEB63}"/>
              </a:ext>
            </a:extLst>
          </p:cNvPr>
          <p:cNvSpPr/>
          <p:nvPr/>
        </p:nvSpPr>
        <p:spPr>
          <a:xfrm>
            <a:off x="4063594" y="5740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>
            <a:extLst>
              <a:ext uri="{FF2B5EF4-FFF2-40B4-BE49-F238E27FC236}">
                <a16:creationId xmlns:a16="http://schemas.microsoft.com/office/drawing/2014/main" id="{4AB295A7-B4E6-098D-89CB-6E9199271D84}"/>
              </a:ext>
            </a:extLst>
          </p:cNvPr>
          <p:cNvSpPr/>
          <p:nvPr/>
        </p:nvSpPr>
        <p:spPr>
          <a:xfrm>
            <a:off x="4063594" y="64516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>
            <a:extLst>
              <a:ext uri="{FF2B5EF4-FFF2-40B4-BE49-F238E27FC236}">
                <a16:creationId xmlns:a16="http://schemas.microsoft.com/office/drawing/2014/main" id="{FAE1D5D4-3546-4441-08EF-8BB58B36B518}"/>
              </a:ext>
            </a:extLst>
          </p:cNvPr>
          <p:cNvSpPr/>
          <p:nvPr/>
        </p:nvSpPr>
        <p:spPr>
          <a:xfrm>
            <a:off x="4063594" y="7162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>
            <a:extLst>
              <a:ext uri="{FF2B5EF4-FFF2-40B4-BE49-F238E27FC236}">
                <a16:creationId xmlns:a16="http://schemas.microsoft.com/office/drawing/2014/main" id="{D6B3CD8F-1C36-2BC7-97FE-989BBDED5D9F}"/>
              </a:ext>
            </a:extLst>
          </p:cNvPr>
          <p:cNvSpPr/>
          <p:nvPr/>
        </p:nvSpPr>
        <p:spPr>
          <a:xfrm>
            <a:off x="4063594" y="7899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>
            <a:extLst>
              <a:ext uri="{FF2B5EF4-FFF2-40B4-BE49-F238E27FC236}">
                <a16:creationId xmlns:a16="http://schemas.microsoft.com/office/drawing/2014/main" id="{FBD07534-0016-B792-F40D-B91337438865}"/>
              </a:ext>
            </a:extLst>
          </p:cNvPr>
          <p:cNvSpPr/>
          <p:nvPr/>
        </p:nvSpPr>
        <p:spPr>
          <a:xfrm>
            <a:off x="4072059" y="8669867"/>
            <a:ext cx="2776789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O주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>
            <a:extLst>
              <a:ext uri="{FF2B5EF4-FFF2-40B4-BE49-F238E27FC236}">
                <a16:creationId xmlns:a16="http://schemas.microsoft.com/office/drawing/2014/main" id="{3AE7CD07-FF61-C85C-6C97-625F874AE79A}"/>
              </a:ext>
            </a:extLst>
          </p:cNvPr>
          <p:cNvSpPr/>
          <p:nvPr/>
        </p:nvSpPr>
        <p:spPr>
          <a:xfrm>
            <a:off x="1041296" y="5740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>
            <a:extLst>
              <a:ext uri="{FF2B5EF4-FFF2-40B4-BE49-F238E27FC236}">
                <a16:creationId xmlns:a16="http://schemas.microsoft.com/office/drawing/2014/main" id="{4E6EF1EB-4195-D40D-CC98-6E9C083BA53A}"/>
              </a:ext>
            </a:extLst>
          </p:cNvPr>
          <p:cNvSpPr/>
          <p:nvPr/>
        </p:nvSpPr>
        <p:spPr>
          <a:xfrm>
            <a:off x="1041296" y="64516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>
            <a:extLst>
              <a:ext uri="{FF2B5EF4-FFF2-40B4-BE49-F238E27FC236}">
                <a16:creationId xmlns:a16="http://schemas.microsoft.com/office/drawing/2014/main" id="{990E5E72-DD13-E332-8C24-F6F9CCFABA1E}"/>
              </a:ext>
            </a:extLst>
          </p:cNvPr>
          <p:cNvSpPr/>
          <p:nvPr/>
        </p:nvSpPr>
        <p:spPr>
          <a:xfrm>
            <a:off x="1041296" y="7162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>
            <a:extLst>
              <a:ext uri="{FF2B5EF4-FFF2-40B4-BE49-F238E27FC236}">
                <a16:creationId xmlns:a16="http://schemas.microsoft.com/office/drawing/2014/main" id="{EA9428AF-586E-8D2C-48F1-3ACD5D9EADE3}"/>
              </a:ext>
            </a:extLst>
          </p:cNvPr>
          <p:cNvSpPr/>
          <p:nvPr/>
        </p:nvSpPr>
        <p:spPr>
          <a:xfrm>
            <a:off x="1041296" y="7899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구축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>
            <a:extLst>
              <a:ext uri="{FF2B5EF4-FFF2-40B4-BE49-F238E27FC236}">
                <a16:creationId xmlns:a16="http://schemas.microsoft.com/office/drawing/2014/main" id="{D2590FB9-51E0-DDB9-3F72-747FE755EF89}"/>
              </a:ext>
            </a:extLst>
          </p:cNvPr>
          <p:cNvSpPr/>
          <p:nvPr/>
        </p:nvSpPr>
        <p:spPr>
          <a:xfrm>
            <a:off x="1041296" y="8661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개발 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76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1079392" y="22606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결과물이 도출된 과정을 세부적으로 작성해 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53995" y="3365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6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2470" y="3495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1904810" y="3272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53995" y="4648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6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770" y="47787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1904810" y="45550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904810" y="5308600"/>
            <a:ext cx="1605119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079392" y="62230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6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0726" y="63535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1930207" y="61298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930207" y="68834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유저테스트, 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053995" y="7797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6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9046" y="7927994"/>
            <a:ext cx="257800" cy="3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1904810" y="77046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904810" y="8458200"/>
            <a:ext cx="17181382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C77969E0-A17C-6B7A-8E39-2A70DB91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 descr=" ">
            <a:extLst>
              <a:ext uri="{FF2B5EF4-FFF2-40B4-BE49-F238E27FC236}">
                <a16:creationId xmlns:a16="http://schemas.microsoft.com/office/drawing/2014/main" id="{04DFF602-7FCE-B9D1-5063-425678E71D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>
            <a:extLst>
              <a:ext uri="{FF2B5EF4-FFF2-40B4-BE49-F238E27FC236}">
                <a16:creationId xmlns:a16="http://schemas.microsoft.com/office/drawing/2014/main" id="{17393EC8-2CF7-81DB-D21D-D85FCFA572D8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>
            <a:extLst>
              <a:ext uri="{FF2B5EF4-FFF2-40B4-BE49-F238E27FC236}">
                <a16:creationId xmlns:a16="http://schemas.microsoft.com/office/drawing/2014/main" id="{138DBD44-C98F-2A0D-BC3B-6BA9C51BE2D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>
            <a:extLst>
              <a:ext uri="{FF2B5EF4-FFF2-40B4-BE49-F238E27FC236}">
                <a16:creationId xmlns:a16="http://schemas.microsoft.com/office/drawing/2014/main" id="{2CF0EEA0-66A4-0DA1-A759-846B75F4C57B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 descr=" ">
            <a:extLst>
              <a:ext uri="{FF2B5EF4-FFF2-40B4-BE49-F238E27FC236}">
                <a16:creationId xmlns:a16="http://schemas.microsoft.com/office/drawing/2014/main" id="{FE69BE44-9CF3-98E3-233B-D00FB0B8BA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>
            <a:extLst>
              <a:ext uri="{FF2B5EF4-FFF2-40B4-BE49-F238E27FC236}">
                <a16:creationId xmlns:a16="http://schemas.microsoft.com/office/drawing/2014/main" id="{06C852D2-B054-E1BB-449E-C2ABC2FE6FAD}"/>
              </a:ext>
            </a:extLst>
          </p:cNvPr>
          <p:cNvSpPr/>
          <p:nvPr/>
        </p:nvSpPr>
        <p:spPr>
          <a:xfrm>
            <a:off x="1079392" y="22606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결과물이 도출된 과정을 세부적으로 작성해 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>
            <a:extLst>
              <a:ext uri="{FF2B5EF4-FFF2-40B4-BE49-F238E27FC236}">
                <a16:creationId xmlns:a16="http://schemas.microsoft.com/office/drawing/2014/main" id="{A5B8E8A4-B761-4A69-931A-59E8C55E4FCE}"/>
              </a:ext>
            </a:extLst>
          </p:cNvPr>
          <p:cNvSpPr/>
          <p:nvPr/>
        </p:nvSpPr>
        <p:spPr>
          <a:xfrm>
            <a:off x="1053995" y="3365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6" descr=" ">
            <a:extLst>
              <a:ext uri="{FF2B5EF4-FFF2-40B4-BE49-F238E27FC236}">
                <a16:creationId xmlns:a16="http://schemas.microsoft.com/office/drawing/2014/main" id="{20E8BE4F-259F-D346-47DD-A4E01153B4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2470" y="3495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>
            <a:extLst>
              <a:ext uri="{FF2B5EF4-FFF2-40B4-BE49-F238E27FC236}">
                <a16:creationId xmlns:a16="http://schemas.microsoft.com/office/drawing/2014/main" id="{2A5F1F03-FFE9-DF99-9654-25A7F4BC6443}"/>
              </a:ext>
            </a:extLst>
          </p:cNvPr>
          <p:cNvSpPr/>
          <p:nvPr/>
        </p:nvSpPr>
        <p:spPr>
          <a:xfrm>
            <a:off x="1904810" y="3272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>
            <a:extLst>
              <a:ext uri="{FF2B5EF4-FFF2-40B4-BE49-F238E27FC236}">
                <a16:creationId xmlns:a16="http://schemas.microsoft.com/office/drawing/2014/main" id="{4A063CA2-49F0-0B4A-992E-1BFBC454724A}"/>
              </a:ext>
            </a:extLst>
          </p:cNvPr>
          <p:cNvSpPr/>
          <p:nvPr/>
        </p:nvSpPr>
        <p:spPr>
          <a:xfrm>
            <a:off x="1053995" y="4648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6" descr=" ">
            <a:extLst>
              <a:ext uri="{FF2B5EF4-FFF2-40B4-BE49-F238E27FC236}">
                <a16:creationId xmlns:a16="http://schemas.microsoft.com/office/drawing/2014/main" id="{791BD251-1032-B478-29BF-E09F9B0602A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770" y="47787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>
            <a:extLst>
              <a:ext uri="{FF2B5EF4-FFF2-40B4-BE49-F238E27FC236}">
                <a16:creationId xmlns:a16="http://schemas.microsoft.com/office/drawing/2014/main" id="{B413F93B-45D5-4943-3601-77F7FFCA1747}"/>
              </a:ext>
            </a:extLst>
          </p:cNvPr>
          <p:cNvSpPr/>
          <p:nvPr/>
        </p:nvSpPr>
        <p:spPr>
          <a:xfrm>
            <a:off x="1904810" y="45550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>
            <a:extLst>
              <a:ext uri="{FF2B5EF4-FFF2-40B4-BE49-F238E27FC236}">
                <a16:creationId xmlns:a16="http://schemas.microsoft.com/office/drawing/2014/main" id="{3F654F3E-99F0-239F-6A67-BAD788FD4D55}"/>
              </a:ext>
            </a:extLst>
          </p:cNvPr>
          <p:cNvSpPr/>
          <p:nvPr/>
        </p:nvSpPr>
        <p:spPr>
          <a:xfrm>
            <a:off x="1904810" y="5308600"/>
            <a:ext cx="1605119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>
            <a:extLst>
              <a:ext uri="{FF2B5EF4-FFF2-40B4-BE49-F238E27FC236}">
                <a16:creationId xmlns:a16="http://schemas.microsoft.com/office/drawing/2014/main" id="{58D15709-44CF-E25B-DDBA-DF585A494391}"/>
              </a:ext>
            </a:extLst>
          </p:cNvPr>
          <p:cNvSpPr/>
          <p:nvPr/>
        </p:nvSpPr>
        <p:spPr>
          <a:xfrm>
            <a:off x="1079392" y="62230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6" descr=" ">
            <a:extLst>
              <a:ext uri="{FF2B5EF4-FFF2-40B4-BE49-F238E27FC236}">
                <a16:creationId xmlns:a16="http://schemas.microsoft.com/office/drawing/2014/main" id="{F297C625-82B2-B944-6DBF-7F849BEB6DB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0726" y="63535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>
            <a:extLst>
              <a:ext uri="{FF2B5EF4-FFF2-40B4-BE49-F238E27FC236}">
                <a16:creationId xmlns:a16="http://schemas.microsoft.com/office/drawing/2014/main" id="{679DF95E-0E6E-CEBD-B036-BE05D468649F}"/>
              </a:ext>
            </a:extLst>
          </p:cNvPr>
          <p:cNvSpPr/>
          <p:nvPr/>
        </p:nvSpPr>
        <p:spPr>
          <a:xfrm>
            <a:off x="1930207" y="61298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>
            <a:extLst>
              <a:ext uri="{FF2B5EF4-FFF2-40B4-BE49-F238E27FC236}">
                <a16:creationId xmlns:a16="http://schemas.microsoft.com/office/drawing/2014/main" id="{615A506F-0515-3AAD-45AC-97F8FF68ECED}"/>
              </a:ext>
            </a:extLst>
          </p:cNvPr>
          <p:cNvSpPr/>
          <p:nvPr/>
        </p:nvSpPr>
        <p:spPr>
          <a:xfrm>
            <a:off x="1930207" y="68834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유저테스트, 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>
            <a:extLst>
              <a:ext uri="{FF2B5EF4-FFF2-40B4-BE49-F238E27FC236}">
                <a16:creationId xmlns:a16="http://schemas.microsoft.com/office/drawing/2014/main" id="{3947CE70-ECD5-D36B-5FDF-F3D175F482E4}"/>
              </a:ext>
            </a:extLst>
          </p:cNvPr>
          <p:cNvSpPr/>
          <p:nvPr/>
        </p:nvSpPr>
        <p:spPr>
          <a:xfrm>
            <a:off x="1053995" y="7797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6" descr=" ">
            <a:extLst>
              <a:ext uri="{FF2B5EF4-FFF2-40B4-BE49-F238E27FC236}">
                <a16:creationId xmlns:a16="http://schemas.microsoft.com/office/drawing/2014/main" id="{F748BDBB-CEBD-9E7D-8A28-0E1FF3C3BF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9046" y="7927994"/>
            <a:ext cx="257800" cy="3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2D441FB1-E07F-0EBA-38FC-524415B2DD6C}"/>
              </a:ext>
            </a:extLst>
          </p:cNvPr>
          <p:cNvSpPr/>
          <p:nvPr/>
        </p:nvSpPr>
        <p:spPr>
          <a:xfrm>
            <a:off x="1904810" y="77046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46459C79-00C7-4E4D-3E16-C002512CD963}"/>
              </a:ext>
            </a:extLst>
          </p:cNvPr>
          <p:cNvSpPr/>
          <p:nvPr/>
        </p:nvSpPr>
        <p:spPr>
          <a:xfrm>
            <a:off x="1904810" y="8458200"/>
            <a:ext cx="17181382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56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1840</Words>
  <Application>Microsoft Office PowerPoint</Application>
  <PresentationFormat>사용자 지정</PresentationFormat>
  <Paragraphs>304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WON JIN LEE</cp:lastModifiedBy>
  <cp:revision>2</cp:revision>
  <dcterms:created xsi:type="dcterms:W3CDTF">2024-06-11T02:27:30Z</dcterms:created>
  <dcterms:modified xsi:type="dcterms:W3CDTF">2025-08-05T01:54:22Z</dcterms:modified>
</cp:coreProperties>
</file>