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4" r:id="rId9"/>
    <p:sldId id="265" r:id="rId10"/>
    <p:sldId id="267" r:id="rId11"/>
    <p:sldId id="268" r:id="rId12"/>
    <p:sldId id="269" r:id="rId13"/>
    <p:sldId id="266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0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35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03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725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441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688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907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78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47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18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94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92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83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86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60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F114-A5AB-44F8-9A3E-D98DDD0F7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417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tnu-testimon/paysim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54942" y="657225"/>
            <a:ext cx="10260758" cy="2219918"/>
          </a:xfrm>
        </p:spPr>
        <p:txBody>
          <a:bodyPr/>
          <a:lstStyle/>
          <a:p>
            <a:r>
              <a:rPr lang="de-DE" sz="6000" dirty="0"/>
              <a:t>Financial </a:t>
            </a:r>
            <a:r>
              <a:rPr lang="de-DE" sz="6000" dirty="0" err="1"/>
              <a:t>Fraud</a:t>
            </a:r>
            <a:r>
              <a:rPr lang="de-DE" sz="6000" dirty="0"/>
              <a:t> </a:t>
            </a:r>
            <a:r>
              <a:rPr lang="de-DE" sz="6000" dirty="0" err="1"/>
              <a:t>Detection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54942" y="2970607"/>
            <a:ext cx="8825658" cy="428625"/>
          </a:xfrm>
        </p:spPr>
        <p:txBody>
          <a:bodyPr>
            <a:normAutofit/>
          </a:bodyPr>
          <a:lstStyle/>
          <a:p>
            <a:r>
              <a:rPr lang="de-DE" dirty="0"/>
              <a:t>Data Analysis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Azure</a:t>
            </a:r>
            <a:r>
              <a:rPr lang="de-DE" dirty="0"/>
              <a:t> Ml </a:t>
            </a:r>
            <a:r>
              <a:rPr lang="de-DE" dirty="0" err="1"/>
              <a:t>and</a:t>
            </a:r>
            <a:r>
              <a:rPr lang="de-DE" dirty="0"/>
              <a:t> Spark ml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de-DE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054942" y="4881563"/>
            <a:ext cx="8825658" cy="461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cap="none" dirty="0">
                <a:latin typeface="+mn-lt"/>
              </a:rPr>
              <a:t>Group H: </a:t>
            </a:r>
            <a:r>
              <a:rPr lang="en-US" sz="1600" cap="none" dirty="0" err="1">
                <a:latin typeface="+mn-lt"/>
              </a:rPr>
              <a:t>Bhagyashree</a:t>
            </a:r>
            <a:r>
              <a:rPr lang="en-US" sz="1600" cap="none" dirty="0">
                <a:latin typeface="+mn-lt"/>
              </a:rPr>
              <a:t> Bhagwat, </a:t>
            </a:r>
            <a:r>
              <a:rPr lang="en-US" sz="1600" cap="none" dirty="0" err="1">
                <a:latin typeface="+mn-lt"/>
              </a:rPr>
              <a:t>Niklas</a:t>
            </a:r>
            <a:r>
              <a:rPr lang="en-US" sz="1600" cap="none" dirty="0">
                <a:latin typeface="+mn-lt"/>
              </a:rPr>
              <a:t> Melcher, Priyanka </a:t>
            </a:r>
            <a:r>
              <a:rPr lang="en-US" sz="1600" cap="none" dirty="0" err="1">
                <a:latin typeface="+mn-lt"/>
              </a:rPr>
              <a:t>Purushu</a:t>
            </a:r>
            <a:endParaRPr lang="en-US" sz="1600" cap="none" dirty="0">
              <a:latin typeface="+mn-lt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054942" y="5529263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IN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Under the guidance of  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Dr.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Jongwook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 Woo</a:t>
            </a:r>
            <a:endParaRPr lang="en-IN" sz="1600" dirty="0">
              <a:solidFill>
                <a:schemeClr val="bg2">
                  <a:lumMod val="40000"/>
                  <a:lumOff val="60000"/>
                </a:schemeClr>
              </a:solidFill>
              <a:ea typeface="+mj-ea"/>
              <a:cs typeface="+mj-cs"/>
            </a:endParaRPr>
          </a:p>
          <a:p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2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Fraud</a:t>
            </a:r>
            <a:r>
              <a:rPr lang="de-DE" dirty="0"/>
              <a:t> Transactions </a:t>
            </a:r>
            <a:r>
              <a:rPr lang="de-DE" dirty="0" err="1"/>
              <a:t>Grouped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Type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730" y="1981545"/>
            <a:ext cx="5423483" cy="44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4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isFlaggedFraud</a:t>
            </a:r>
            <a:r>
              <a:rPr lang="de-DE" dirty="0"/>
              <a:t> </a:t>
            </a:r>
            <a:r>
              <a:rPr lang="de-DE" dirty="0" err="1"/>
              <a:t>helping</a:t>
            </a:r>
            <a:r>
              <a:rPr lang="de-DE" dirty="0"/>
              <a:t> </a:t>
            </a:r>
            <a:r>
              <a:rPr lang="de-DE" dirty="0" err="1"/>
              <a:t>us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212" y="1310146"/>
            <a:ext cx="4322713" cy="516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6043614" y="1853248"/>
            <a:ext cx="4643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Out </a:t>
            </a:r>
            <a:r>
              <a:rPr lang="de-DE" sz="2400" dirty="0" err="1"/>
              <a:t>of</a:t>
            </a:r>
            <a:r>
              <a:rPr lang="de-DE" sz="2400" dirty="0"/>
              <a:t> 6362620 </a:t>
            </a:r>
            <a:r>
              <a:rPr lang="de-DE" sz="2400" dirty="0" err="1"/>
              <a:t>rows</a:t>
            </a:r>
            <a:r>
              <a:rPr lang="de-DE" sz="2400" dirty="0"/>
              <a:t>, ‚</a:t>
            </a:r>
            <a:r>
              <a:rPr lang="de-DE" sz="2400" dirty="0" err="1"/>
              <a:t>isFlaggedFraud</a:t>
            </a:r>
            <a:r>
              <a:rPr lang="de-DE" sz="2400" dirty="0"/>
              <a:t>‘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only</a:t>
            </a:r>
            <a:r>
              <a:rPr lang="de-DE" sz="2400" dirty="0"/>
              <a:t> 16 </a:t>
            </a:r>
            <a:r>
              <a:rPr lang="de-DE" sz="2400" dirty="0" err="1"/>
              <a:t>times</a:t>
            </a:r>
            <a:r>
              <a:rPr lang="de-DE" sz="2400" dirty="0"/>
              <a:t> positive</a:t>
            </a:r>
          </a:p>
          <a:p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>
                <a:sym typeface="Wingdings" panose="05000000000000000000" pitchFamily="2" charset="2"/>
              </a:rPr>
              <a:t>It‘s</a:t>
            </a:r>
            <a:r>
              <a:rPr lang="de-DE" sz="2400" dirty="0">
                <a:sym typeface="Wingdings" panose="05000000000000000000" pitchFamily="2" charset="2"/>
              </a:rPr>
              <a:t> not </a:t>
            </a:r>
            <a:r>
              <a:rPr lang="de-DE" sz="2400" dirty="0" err="1">
                <a:sym typeface="Wingdings" panose="05000000000000000000" pitchFamily="2" charset="2"/>
              </a:rPr>
              <a:t>helpful</a:t>
            </a:r>
            <a:r>
              <a:rPr lang="de-DE" sz="2400" dirty="0">
                <a:sym typeface="Wingdings" panose="05000000000000000000" pitchFamily="2" charset="2"/>
              </a:rPr>
              <a:t> in </a:t>
            </a:r>
            <a:r>
              <a:rPr lang="de-DE" sz="2400" dirty="0" err="1">
                <a:sym typeface="Wingdings" panose="05000000000000000000" pitchFamily="2" charset="2"/>
              </a:rPr>
              <a:t>detecting</a:t>
            </a:r>
            <a:r>
              <a:rPr lang="de-DE" sz="2400" dirty="0">
                <a:sym typeface="Wingdings" panose="05000000000000000000" pitchFamily="2" charset="2"/>
              </a:rPr>
              <a:t>    a </a:t>
            </a:r>
            <a:r>
              <a:rPr lang="de-DE" sz="2400" dirty="0" err="1">
                <a:sym typeface="Wingdings" panose="05000000000000000000" pitchFamily="2" charset="2"/>
              </a:rPr>
              <a:t>fraud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transaction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5991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Correlations</a:t>
            </a:r>
            <a:r>
              <a:rPr lang="de-DE" dirty="0"/>
              <a:t>?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2" y="2108792"/>
            <a:ext cx="5557837" cy="384880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476" y="2108793"/>
            <a:ext cx="5363312" cy="384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5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Preparation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52317"/>
              </p:ext>
            </p:extLst>
          </p:nvPr>
        </p:nvGraphicFramePr>
        <p:xfrm>
          <a:off x="517524" y="1671637"/>
          <a:ext cx="8526464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63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63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lang="de-DE" sz="2400" dirty="0"/>
                        <a:t>Columns</a:t>
                      </a:r>
                      <a:r>
                        <a:rPr lang="de-DE" sz="2400" baseline="0" dirty="0"/>
                        <a:t> </a:t>
                      </a:r>
                      <a:r>
                        <a:rPr lang="de-DE" sz="2400" baseline="0" dirty="0" err="1"/>
                        <a:t>Dropped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Columns</a:t>
                      </a:r>
                      <a:r>
                        <a:rPr lang="de-DE" sz="2400" baseline="0" dirty="0"/>
                        <a:t> </a:t>
                      </a:r>
                      <a:r>
                        <a:rPr lang="de-DE" sz="2400" baseline="0" dirty="0" err="1"/>
                        <a:t>Kept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r>
                        <a:rPr lang="de-DE" sz="2400" dirty="0" err="1"/>
                        <a:t>step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amount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r>
                        <a:rPr lang="de-DE" sz="2400" dirty="0" err="1"/>
                        <a:t>nameDest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oldbalanceOrg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r>
                        <a:rPr lang="de-DE" sz="2400" dirty="0" err="1"/>
                        <a:t>nameOrig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newbalanceOrig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r>
                        <a:rPr lang="de-DE" sz="2400" dirty="0" err="1"/>
                        <a:t>isFlaggedFraud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newbalanceDest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oldbalanceDest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17524" y="5033591"/>
            <a:ext cx="50546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 err="1"/>
              <a:t>Conclusion</a:t>
            </a:r>
            <a:r>
              <a:rPr lang="de-DE" sz="2400" b="1" u="sng" dirty="0"/>
              <a:t>:</a:t>
            </a:r>
          </a:p>
          <a:p>
            <a:r>
              <a:rPr lang="de-DE" sz="2400" dirty="0" err="1">
                <a:sym typeface="Wingdings" panose="05000000000000000000" pitchFamily="2" charset="2"/>
              </a:rPr>
              <a:t>Classification</a:t>
            </a:r>
            <a:r>
              <a:rPr lang="de-DE" sz="2400" dirty="0">
                <a:sym typeface="Wingdings" panose="05000000000000000000" pitchFamily="2" charset="2"/>
              </a:rPr>
              <a:t> Problem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2400" dirty="0" err="1">
                <a:sym typeface="Wingdings" panose="05000000000000000000" pitchFamily="2" charset="2"/>
              </a:rPr>
              <a:t>Is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the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transaction</a:t>
            </a:r>
            <a:r>
              <a:rPr lang="de-DE" sz="2400" dirty="0">
                <a:sym typeface="Wingdings" panose="05000000000000000000" pitchFamily="2" charset="2"/>
              </a:rPr>
              <a:t> a </a:t>
            </a:r>
            <a:r>
              <a:rPr lang="de-DE" sz="2400" dirty="0" err="1">
                <a:sym typeface="Wingdings" panose="05000000000000000000" pitchFamily="2" charset="2"/>
              </a:rPr>
              <a:t>fraud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or</a:t>
            </a:r>
            <a:r>
              <a:rPr lang="de-DE" sz="2400" dirty="0">
                <a:sym typeface="Wingdings" panose="05000000000000000000" pitchFamily="2" charset="2"/>
              </a:rPr>
              <a:t> not?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0705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in </a:t>
            </a:r>
            <a:r>
              <a:rPr lang="de-DE" dirty="0" err="1"/>
              <a:t>Azure</a:t>
            </a:r>
            <a:r>
              <a:rPr lang="de-DE" dirty="0"/>
              <a:t> ML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7" y="1396047"/>
            <a:ext cx="9486899" cy="52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6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in </a:t>
            </a:r>
            <a:r>
              <a:rPr lang="de-DE" dirty="0" err="1"/>
              <a:t>Azure</a:t>
            </a:r>
            <a:r>
              <a:rPr lang="de-DE" dirty="0"/>
              <a:t> ML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subset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Data </a:t>
            </a:r>
            <a:r>
              <a:rPr lang="de-DE" dirty="0" err="1"/>
              <a:t>preparation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Edit </a:t>
            </a:r>
            <a:r>
              <a:rPr lang="de-DE" dirty="0" err="1"/>
              <a:t>metadata</a:t>
            </a:r>
            <a:r>
              <a:rPr lang="de-DE" dirty="0"/>
              <a:t>: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attributes</a:t>
            </a:r>
            <a:r>
              <a:rPr lang="de-DE" dirty="0"/>
              <a:t> </a:t>
            </a:r>
            <a:r>
              <a:rPr lang="de-DE" dirty="0" err="1"/>
              <a:t>categorical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Select </a:t>
            </a:r>
            <a:r>
              <a:rPr lang="de-DE" dirty="0" err="1"/>
              <a:t>columns</a:t>
            </a:r>
            <a:r>
              <a:rPr lang="de-DE" dirty="0"/>
              <a:t>: Launch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selector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Model </a:t>
            </a:r>
            <a:r>
              <a:rPr lang="de-DE" dirty="0" err="1"/>
              <a:t>bulding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validation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Tune Hyperparameters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Cross </a:t>
            </a:r>
            <a:r>
              <a:rPr lang="de-DE" dirty="0" err="1"/>
              <a:t>Validate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Model </a:t>
            </a:r>
            <a:r>
              <a:rPr lang="de-DE" dirty="0" err="1"/>
              <a:t>evaluation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Score </a:t>
            </a:r>
            <a:r>
              <a:rPr lang="de-DE" dirty="0" err="1"/>
              <a:t>model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38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Accuracy</a:t>
            </a:r>
            <a:r>
              <a:rPr lang="de-DE" dirty="0"/>
              <a:t> = (TP + TN) / Total</a:t>
            </a:r>
          </a:p>
          <a:p>
            <a:r>
              <a:rPr lang="de-DE" dirty="0" err="1"/>
              <a:t>Presicion</a:t>
            </a:r>
            <a:r>
              <a:rPr lang="de-DE" dirty="0"/>
              <a:t> = TP / (TP + FP)</a:t>
            </a:r>
          </a:p>
          <a:p>
            <a:r>
              <a:rPr lang="de-DE" dirty="0"/>
              <a:t>Recall = TP / (TP + FN)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In </a:t>
            </a:r>
            <a:r>
              <a:rPr lang="de-DE" dirty="0" err="1">
                <a:sym typeface="Wingdings" panose="05000000000000000000" pitchFamily="2" charset="2"/>
              </a:rPr>
              <a:t>this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case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interested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recall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capture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fraudelent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transactions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Bad Recall: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predict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transaction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normal but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fraud</a:t>
            </a:r>
            <a:r>
              <a:rPr lang="de-DE" dirty="0">
                <a:sym typeface="Wingdings" panose="05000000000000000000" pitchFamily="2" charset="2"/>
              </a:rPr>
              <a:t> = </a:t>
            </a:r>
            <a:r>
              <a:rPr lang="de-DE" dirty="0" err="1">
                <a:sym typeface="Wingdings" panose="05000000000000000000" pitchFamily="2" charset="2"/>
              </a:rPr>
              <a:t>many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false</a:t>
            </a:r>
            <a:r>
              <a:rPr lang="de-DE" dirty="0">
                <a:sym typeface="Wingdings" panose="05000000000000000000" pitchFamily="2" charset="2"/>
              </a:rPr>
              <a:t> negative </a:t>
            </a:r>
            <a:r>
              <a:rPr lang="de-DE" dirty="0" err="1">
                <a:sym typeface="Wingdings" panose="05000000000000000000" pitchFamily="2" charset="2"/>
              </a:rPr>
              <a:t>ones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Recall: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predict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transaction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fraud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fraud</a:t>
            </a:r>
            <a:r>
              <a:rPr lang="de-DE" dirty="0">
                <a:sym typeface="Wingdings" panose="05000000000000000000" pitchFamily="2" charset="2"/>
              </a:rPr>
              <a:t> = </a:t>
            </a:r>
            <a:r>
              <a:rPr lang="de-DE" dirty="0" err="1">
                <a:sym typeface="Wingdings" panose="05000000000000000000" pitchFamily="2" charset="2"/>
              </a:rPr>
              <a:t>many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true</a:t>
            </a:r>
            <a:r>
              <a:rPr lang="de-DE" dirty="0">
                <a:sym typeface="Wingdings" panose="05000000000000000000" pitchFamily="2" charset="2"/>
              </a:rPr>
              <a:t> positive </a:t>
            </a:r>
            <a:r>
              <a:rPr lang="de-DE" dirty="0" err="1">
                <a:sym typeface="Wingdings" panose="05000000000000000000" pitchFamily="2" charset="2"/>
              </a:rPr>
              <a:t>ones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62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04697"/>
              </p:ext>
            </p:extLst>
          </p:nvPr>
        </p:nvGraphicFramePr>
        <p:xfrm>
          <a:off x="646111" y="1538923"/>
          <a:ext cx="10012365" cy="3390264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447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85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58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05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3952"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15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Two</a:t>
                      </a:r>
                      <a:r>
                        <a:rPr lang="de-DE" dirty="0"/>
                        <a:t> Class </a:t>
                      </a:r>
                      <a:r>
                        <a:rPr lang="de-DE" dirty="0" err="1"/>
                        <a:t>Logistic</a:t>
                      </a:r>
                      <a:r>
                        <a:rPr lang="de-DE" dirty="0"/>
                        <a:t> Regression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15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Two</a:t>
                      </a:r>
                      <a:r>
                        <a:rPr lang="de-DE" dirty="0"/>
                        <a:t> Class </a:t>
                      </a:r>
                      <a:r>
                        <a:rPr lang="de-DE" dirty="0" err="1"/>
                        <a:t>Decision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Forest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15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Two</a:t>
                      </a:r>
                      <a:r>
                        <a:rPr lang="de-DE" dirty="0"/>
                        <a:t> Class </a:t>
                      </a:r>
                      <a:r>
                        <a:rPr lang="de-DE" dirty="0" err="1"/>
                        <a:t>Decision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Jungle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15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Two</a:t>
                      </a:r>
                      <a:r>
                        <a:rPr lang="de-DE" dirty="0"/>
                        <a:t> Class Support </a:t>
                      </a:r>
                      <a:r>
                        <a:rPr lang="de-DE" dirty="0" err="1"/>
                        <a:t>Vector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Machine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646111" y="5257800"/>
            <a:ext cx="9112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Conclusion</a:t>
            </a:r>
            <a:r>
              <a:rPr lang="de-DE" dirty="0"/>
              <a:t>: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Forest</a:t>
            </a:r>
            <a:r>
              <a:rPr lang="de-DE" dirty="0"/>
              <a:t> in IBM/</a:t>
            </a:r>
            <a:r>
              <a:rPr lang="de-DE" dirty="0" err="1"/>
              <a:t>Databricks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proceed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recall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. Also,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time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Jungle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8560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Databricks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Load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Select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Split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pipeline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Train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Evaluate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5945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92" y="2092993"/>
            <a:ext cx="11612683" cy="422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0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 err="1"/>
              <a:t>Overview</a:t>
            </a: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Dataset </a:t>
            </a:r>
            <a:r>
              <a:rPr lang="de-DE" sz="2400" dirty="0" err="1"/>
              <a:t>Specification</a:t>
            </a: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Work Flow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z="2200" dirty="0" err="1"/>
              <a:t>Azure</a:t>
            </a:r>
            <a:r>
              <a:rPr lang="de-DE" sz="2200" dirty="0"/>
              <a:t> ML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z="2200" dirty="0"/>
              <a:t>IBM / </a:t>
            </a:r>
            <a:r>
              <a:rPr lang="de-DE" sz="2200" dirty="0" err="1"/>
              <a:t>Databricks</a:t>
            </a: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Summary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62824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088" y="1437976"/>
            <a:ext cx="11006946" cy="4248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5636419" y="2964656"/>
                <a:ext cx="3100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9910F67-C485-41B1-94A1-C54D5E27D8D5}" type="mathplaceholder">
                        <a:rPr lang="de-DE" i="1" smtClean="0">
                          <a:latin typeface="Cambria Math" panose="02040503050406030204" pitchFamily="18" charset="0"/>
                        </a:rPr>
                        <a:t>Geben Sie hier eine Formel ein.</a:t>
                      </a:fl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19" y="2964656"/>
                <a:ext cx="310020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81" r="-1378" b="-108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646110" y="6057900"/>
            <a:ext cx="544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Time </a:t>
            </a:r>
            <a:r>
              <a:rPr lang="de-DE" sz="2400" dirty="0" err="1"/>
              <a:t>taken</a:t>
            </a:r>
            <a:r>
              <a:rPr lang="de-DE" sz="2400" dirty="0"/>
              <a:t>: 2 </a:t>
            </a:r>
            <a:r>
              <a:rPr lang="de-DE" sz="2400" dirty="0" err="1"/>
              <a:t>hours</a:t>
            </a:r>
            <a:r>
              <a:rPr lang="de-DE" sz="2400" dirty="0"/>
              <a:t> 27 </a:t>
            </a:r>
            <a:r>
              <a:rPr lang="de-DE" sz="2400" dirty="0" err="1"/>
              <a:t>minutes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8314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900907"/>
              </p:ext>
            </p:extLst>
          </p:nvPr>
        </p:nvGraphicFramePr>
        <p:xfrm>
          <a:off x="646111" y="2224088"/>
          <a:ext cx="894752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82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10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566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368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Area </a:t>
                      </a:r>
                      <a:r>
                        <a:rPr lang="de-DE" dirty="0" err="1"/>
                        <a:t>under</a:t>
                      </a:r>
                      <a:r>
                        <a:rPr lang="de-DE" dirty="0"/>
                        <a:t> 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DecisionTreeClassifier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>
                          <a:effectLst/>
                        </a:rPr>
                        <a:t>0.839343 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0.965338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0.678716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RandomForestClassifier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0.85963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0.92674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0.719334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LogisticRegression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0.726389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0.845979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0.452884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46111" y="4829175"/>
            <a:ext cx="894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Conclusion</a:t>
            </a:r>
            <a:r>
              <a:rPr lang="de-DE" sz="2400" dirty="0"/>
              <a:t>:</a:t>
            </a:r>
          </a:p>
          <a:p>
            <a:r>
              <a:rPr lang="de-DE" sz="2400" dirty="0"/>
              <a:t>The </a:t>
            </a:r>
            <a:r>
              <a:rPr lang="de-DE" sz="2400" dirty="0" err="1"/>
              <a:t>RandomForestClassifier</a:t>
            </a:r>
            <a:r>
              <a:rPr lang="de-DE" sz="2400" dirty="0"/>
              <a:t>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best</a:t>
            </a:r>
            <a:r>
              <a:rPr lang="de-DE" sz="2400" dirty="0"/>
              <a:t> </a:t>
            </a:r>
            <a:r>
              <a:rPr lang="de-DE" sz="2400" dirty="0" err="1"/>
              <a:t>recall</a:t>
            </a:r>
            <a:r>
              <a:rPr lang="de-DE" sz="2400" dirty="0"/>
              <a:t> score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compared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DecisionTreeClassifier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LogisticRegression</a:t>
            </a:r>
            <a:r>
              <a:rPr lang="de-D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839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(</a:t>
            </a:r>
            <a:r>
              <a:rPr lang="de-DE" dirty="0" err="1"/>
              <a:t>continued</a:t>
            </a:r>
            <a:r>
              <a:rPr lang="de-DE" dirty="0"/>
              <a:t>)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738198"/>
              </p:ext>
            </p:extLst>
          </p:nvPr>
        </p:nvGraphicFramePr>
        <p:xfrm>
          <a:off x="646111" y="1853248"/>
          <a:ext cx="8947149" cy="13716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dirty="0" err="1"/>
                        <a:t>Confusion</a:t>
                      </a:r>
                      <a:r>
                        <a:rPr lang="de-DE" sz="2400" dirty="0"/>
                        <a:t>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dirty="0" err="1"/>
                        <a:t>Predicted</a:t>
                      </a:r>
                      <a:r>
                        <a:rPr lang="de-DE" sz="2400" b="0" dirty="0"/>
                        <a:t>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dirty="0" err="1"/>
                        <a:t>Predicted</a:t>
                      </a:r>
                      <a:r>
                        <a:rPr lang="de-DE" sz="2400" b="0" dirty="0"/>
                        <a:t>: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 err="1">
                          <a:solidFill>
                            <a:schemeClr val="bg1"/>
                          </a:solidFill>
                        </a:rPr>
                        <a:t>Actual</a:t>
                      </a:r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de-DE" sz="2400" baseline="0" dirty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de-DE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TN = 1905940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FP = 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 err="1">
                          <a:solidFill>
                            <a:schemeClr val="bg1"/>
                          </a:solidFill>
                        </a:rPr>
                        <a:t>Actual</a:t>
                      </a:r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: YES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FN = 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TP = 1761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036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Random Forest classifier algorithm of the classification model proves to be the best algorithm in terms of our analysis.</a:t>
            </a:r>
          </a:p>
          <a:p>
            <a:r>
              <a:rPr lang="en-US" dirty="0"/>
              <a:t>We have very good model in case of detecting non-fraud transactions, since the specificity (TN / (TN + FP) is about 0.99 </a:t>
            </a:r>
          </a:p>
          <a:p>
            <a:r>
              <a:rPr lang="en-US" dirty="0"/>
              <a:t>Nevertheless, when detecting fraud transactions we have some errors, since the recall score is about 0.73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84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This </a:t>
            </a:r>
            <a:r>
              <a:rPr lang="de-DE" sz="2400" dirty="0" err="1"/>
              <a:t>project</a:t>
            </a:r>
            <a:r>
              <a:rPr lang="de-DE" sz="2400" dirty="0"/>
              <a:t> </a:t>
            </a:r>
            <a:r>
              <a:rPr lang="de-DE" sz="2400" dirty="0" err="1"/>
              <a:t>aims</a:t>
            </a:r>
            <a:r>
              <a:rPr lang="de-DE" sz="2400" dirty="0"/>
              <a:t> at </a:t>
            </a:r>
            <a:r>
              <a:rPr lang="de-DE" sz="2400" dirty="0" err="1"/>
              <a:t>analyzing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providing</a:t>
            </a:r>
            <a:r>
              <a:rPr lang="de-DE" sz="2400" dirty="0"/>
              <a:t> </a:t>
            </a:r>
            <a:r>
              <a:rPr lang="de-DE" sz="2400" dirty="0" err="1"/>
              <a:t>insights</a:t>
            </a:r>
            <a:r>
              <a:rPr lang="de-DE" sz="2400" dirty="0"/>
              <a:t> on Financial </a:t>
            </a:r>
            <a:r>
              <a:rPr lang="de-DE" sz="2400" dirty="0" err="1"/>
              <a:t>Fraud</a:t>
            </a:r>
            <a:r>
              <a:rPr lang="de-DE" sz="2400" dirty="0"/>
              <a:t> </a:t>
            </a:r>
            <a:r>
              <a:rPr lang="de-DE" sz="2400" dirty="0" err="1"/>
              <a:t>Detection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Data </a:t>
            </a:r>
            <a:r>
              <a:rPr lang="de-DE" sz="2400" dirty="0" err="1"/>
              <a:t>analysis</a:t>
            </a:r>
            <a:r>
              <a:rPr lang="de-DE" sz="2400" dirty="0"/>
              <a:t> </a:t>
            </a:r>
            <a:r>
              <a:rPr lang="de-DE" sz="2400" dirty="0" err="1"/>
              <a:t>tools</a:t>
            </a:r>
            <a:r>
              <a:rPr lang="de-DE" sz="2400" dirty="0"/>
              <a:t> like Spark ml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Azure</a:t>
            </a:r>
            <a:r>
              <a:rPr lang="de-DE" sz="2400" dirty="0"/>
              <a:t> ml. </a:t>
            </a:r>
          </a:p>
          <a:p>
            <a:r>
              <a:rPr lang="en-US" sz="2400" dirty="0"/>
              <a:t>Mobile money transactions based on a sample of real transactions extracted from one month of financial logs from a mobile money service </a:t>
            </a:r>
          </a:p>
        </p:txBody>
      </p:sp>
    </p:spTree>
    <p:extLst>
      <p:ext uri="{BB962C8B-B14F-4D97-AF65-F5344CB8AC3E}">
        <p14:creationId xmlns:p14="http://schemas.microsoft.com/office/powerpoint/2010/main" val="230569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Specification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URL: </a:t>
            </a:r>
            <a:r>
              <a:rPr lang="en-US" sz="2400" dirty="0">
                <a:hlinkClick r:id="rId2"/>
              </a:rPr>
              <a:t>https://www.kaggle.com/ntnu-testimon/paysim1</a:t>
            </a:r>
            <a:endParaRPr lang="en-US" sz="2400" dirty="0"/>
          </a:p>
          <a:p>
            <a:r>
              <a:rPr lang="en-US" sz="2400" dirty="0"/>
              <a:t>Size: 470 MB</a:t>
            </a:r>
          </a:p>
          <a:p>
            <a:r>
              <a:rPr lang="en-US" sz="2400" dirty="0"/>
              <a:t>Attributes: 11</a:t>
            </a:r>
          </a:p>
          <a:p>
            <a:r>
              <a:rPr lang="en-US" sz="2400" dirty="0"/>
              <a:t>Target Column: ‘</a:t>
            </a:r>
            <a:r>
              <a:rPr lang="en-US" sz="2400" dirty="0" err="1"/>
              <a:t>isFraud</a:t>
            </a:r>
            <a:r>
              <a:rPr lang="en-US" dirty="0"/>
              <a:t>’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234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5239"/>
          </a:xfrm>
        </p:spPr>
        <p:txBody>
          <a:bodyPr/>
          <a:lstStyle/>
          <a:p>
            <a:r>
              <a:rPr lang="de-DE" dirty="0"/>
              <a:t>H/W Specifications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4293" y="1237957"/>
            <a:ext cx="8946541" cy="5458265"/>
          </a:xfrm>
        </p:spPr>
        <p:txBody>
          <a:bodyPr/>
          <a:lstStyle/>
          <a:p>
            <a:r>
              <a:rPr lang="de-DE" dirty="0"/>
              <a:t>Apache Spark Version: </a:t>
            </a:r>
            <a:r>
              <a:rPr lang="it-IT" dirty="0"/>
              <a:t>Spark 2.1 (Auto-updating, Scala 2.10)</a:t>
            </a:r>
          </a:p>
          <a:p>
            <a:r>
              <a:rPr lang="it-IT" dirty="0"/>
              <a:t>File System : Data Bricks File System</a:t>
            </a:r>
          </a:p>
          <a:p>
            <a:r>
              <a:rPr lang="it-IT" dirty="0"/>
              <a:t>Memory : 6GB Memory (</a:t>
            </a:r>
            <a:r>
              <a:rPr lang="en-US" dirty="0"/>
              <a:t>As a Community Edition user)</a:t>
            </a:r>
          </a:p>
          <a:p>
            <a:pPr marL="0" indent="0">
              <a:buNone/>
            </a:pPr>
            <a:r>
              <a:rPr lang="it-IT" dirty="0"/>
              <a:t/>
            </a:r>
            <a:br>
              <a:rPr lang="it-IT" dirty="0"/>
            </a:b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3" b="8551"/>
          <a:stretch/>
        </p:blipFill>
        <p:spPr>
          <a:xfrm>
            <a:off x="1104293" y="2729133"/>
            <a:ext cx="7896225" cy="37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6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4" y="612766"/>
            <a:ext cx="10820400" cy="1293028"/>
          </a:xfrm>
        </p:spPr>
        <p:txBody>
          <a:bodyPr/>
          <a:lstStyle/>
          <a:p>
            <a:pPr algn="l"/>
            <a:r>
              <a:rPr lang="en-US" dirty="0"/>
              <a:t>Tools Used</a:t>
            </a:r>
            <a:r>
              <a:rPr lang="en-US" dirty="0">
                <a:latin typeface="Book Antiqua" panose="02040602050305030304" pitchFamily="18" charset="0"/>
              </a:rPr>
              <a:t>	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308" y="2467769"/>
            <a:ext cx="3406989" cy="150635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07312" y="2467769"/>
            <a:ext cx="2847975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189" y="4629944"/>
            <a:ext cx="51911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 Flow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1. Data understanding</a:t>
            </a:r>
          </a:p>
          <a:p>
            <a:r>
              <a:rPr lang="en-US" sz="2400" dirty="0"/>
              <a:t>2. Data preparation</a:t>
            </a:r>
          </a:p>
          <a:p>
            <a:r>
              <a:rPr lang="en-US" sz="2400" dirty="0"/>
              <a:t>3. Model building and validation</a:t>
            </a:r>
          </a:p>
          <a:p>
            <a:r>
              <a:rPr lang="en-US" sz="2400" dirty="0"/>
              <a:t>4 Model evaluation</a:t>
            </a:r>
          </a:p>
          <a:p>
            <a:r>
              <a:rPr lang="en-US" sz="2400" dirty="0"/>
              <a:t>5. Model interpretation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101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3" y="1853248"/>
            <a:ext cx="11630025" cy="192738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85775" y="4314825"/>
            <a:ext cx="11344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u="sng" dirty="0" err="1"/>
              <a:t>Numeric</a:t>
            </a:r>
            <a:r>
              <a:rPr lang="de-DE" sz="2400" b="1" u="sng" dirty="0"/>
              <a:t> </a:t>
            </a:r>
            <a:r>
              <a:rPr lang="de-DE" sz="2400" b="1" u="sng" dirty="0" err="1"/>
              <a:t>attributes</a:t>
            </a:r>
            <a:r>
              <a:rPr lang="de-DE" sz="2400" b="1" u="sng" dirty="0"/>
              <a:t>: </a:t>
            </a:r>
          </a:p>
          <a:p>
            <a:pPr lvl="1"/>
            <a:r>
              <a:rPr lang="de-DE" sz="2400" dirty="0" err="1"/>
              <a:t>amount</a:t>
            </a:r>
            <a:r>
              <a:rPr lang="de-DE" sz="2400" dirty="0"/>
              <a:t>, </a:t>
            </a:r>
            <a:r>
              <a:rPr lang="de-DE" sz="2400" dirty="0" err="1"/>
              <a:t>oldbalanceOrg</a:t>
            </a:r>
            <a:r>
              <a:rPr lang="de-DE" sz="2400" dirty="0"/>
              <a:t>, </a:t>
            </a:r>
            <a:r>
              <a:rPr lang="de-DE" sz="2400" dirty="0" err="1"/>
              <a:t>newbalanceOrg</a:t>
            </a:r>
            <a:r>
              <a:rPr lang="de-DE" sz="2400" dirty="0"/>
              <a:t>, </a:t>
            </a:r>
            <a:r>
              <a:rPr lang="de-DE" sz="2400" dirty="0" err="1"/>
              <a:t>oldbalanceDest</a:t>
            </a:r>
            <a:r>
              <a:rPr lang="de-DE" sz="2400" dirty="0"/>
              <a:t>, </a:t>
            </a:r>
            <a:r>
              <a:rPr lang="de-DE" sz="2400" dirty="0" err="1"/>
              <a:t>newbalanceDest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u="sng" dirty="0" err="1"/>
              <a:t>Categorical</a:t>
            </a:r>
            <a:r>
              <a:rPr lang="de-DE" sz="2400" b="1" u="sng" dirty="0"/>
              <a:t> </a:t>
            </a:r>
            <a:r>
              <a:rPr lang="de-DE" sz="2400" b="1" u="sng" dirty="0" err="1"/>
              <a:t>attributes</a:t>
            </a:r>
            <a:r>
              <a:rPr lang="de-DE" sz="2400" b="1" u="sng" dirty="0"/>
              <a:t>:</a:t>
            </a:r>
            <a:r>
              <a:rPr lang="de-DE" sz="2400" dirty="0"/>
              <a:t> </a:t>
            </a:r>
          </a:p>
          <a:p>
            <a:pPr lvl="1"/>
            <a:r>
              <a:rPr lang="de-DE" sz="2400" dirty="0" err="1"/>
              <a:t>step</a:t>
            </a:r>
            <a:r>
              <a:rPr lang="de-DE" sz="2400" dirty="0"/>
              <a:t>, type, </a:t>
            </a:r>
            <a:r>
              <a:rPr lang="de-DE" sz="2400" dirty="0" err="1"/>
              <a:t>isFraud</a:t>
            </a:r>
            <a:r>
              <a:rPr lang="de-DE" sz="2400" dirty="0"/>
              <a:t>, </a:t>
            </a:r>
            <a:r>
              <a:rPr lang="de-DE" sz="2400" dirty="0" err="1"/>
              <a:t>isFlaggedFraud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6493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Transaction </a:t>
            </a:r>
            <a:r>
              <a:rPr lang="de-DE" dirty="0" err="1"/>
              <a:t>Types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725" y="1481138"/>
            <a:ext cx="4797427" cy="502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48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617</Words>
  <Application>Microsoft Office PowerPoint</Application>
  <PresentationFormat>Breitbild</PresentationFormat>
  <Paragraphs>146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Arial</vt:lpstr>
      <vt:lpstr>Book Antiqua</vt:lpstr>
      <vt:lpstr>Cambria Math</vt:lpstr>
      <vt:lpstr>Century Gothic</vt:lpstr>
      <vt:lpstr>Wingdings</vt:lpstr>
      <vt:lpstr>Wingdings 3</vt:lpstr>
      <vt:lpstr>Ion</vt:lpstr>
      <vt:lpstr>Financial Fraud Detection</vt:lpstr>
      <vt:lpstr>Content</vt:lpstr>
      <vt:lpstr>Overview</vt:lpstr>
      <vt:lpstr>Dataset Specification</vt:lpstr>
      <vt:lpstr>H/W Specifications</vt:lpstr>
      <vt:lpstr>Tools Used </vt:lpstr>
      <vt:lpstr>Work Flow</vt:lpstr>
      <vt:lpstr>Data Understanding</vt:lpstr>
      <vt:lpstr>Transaction Types</vt:lpstr>
      <vt:lpstr>Fraud Transactions Grouped By Type</vt:lpstr>
      <vt:lpstr>isFlaggedFraud helping us</vt:lpstr>
      <vt:lpstr>Correlations?</vt:lpstr>
      <vt:lpstr>Data Preparation</vt:lpstr>
      <vt:lpstr>Experiment in Azure ML</vt:lpstr>
      <vt:lpstr>Workflow in Azure ML</vt:lpstr>
      <vt:lpstr>Model evaluation</vt:lpstr>
      <vt:lpstr>Results</vt:lpstr>
      <vt:lpstr>Experiment with Databricks</vt:lpstr>
      <vt:lpstr>Define the pipeline</vt:lpstr>
      <vt:lpstr>Train the models</vt:lpstr>
      <vt:lpstr>Results</vt:lpstr>
      <vt:lpstr>Results (continued)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Fraud Detection</dc:title>
  <dc:creator>Microsoft-Konto</dc:creator>
  <cp:lastModifiedBy>Microsoft-Konto</cp:lastModifiedBy>
  <cp:revision>49</cp:revision>
  <dcterms:created xsi:type="dcterms:W3CDTF">2017-05-08T21:20:05Z</dcterms:created>
  <dcterms:modified xsi:type="dcterms:W3CDTF">2017-05-09T18:17:43Z</dcterms:modified>
</cp:coreProperties>
</file>