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2" r:id="rId16"/>
    <p:sldId id="273" r:id="rId17"/>
    <p:sldId id="274" r:id="rId18"/>
    <p:sldId id="275" r:id="rId19"/>
    <p:sldId id="277" r:id="rId20"/>
    <p:sldId id="278" r:id="rId21"/>
    <p:sldId id="279" r:id="rId22"/>
    <p:sldId id="280" r:id="rId23"/>
    <p:sldId id="282" r:id="rId24"/>
    <p:sldId id="283"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Lucida Sans Typewriter" panose="020B0509030504030204" pitchFamily="49" charset="0"/>
      <p:regular r:id="rId31"/>
      <p:bold r:id="rId32"/>
      <p:italic r:id="rId33"/>
      <p:boldItalic r:id="rId34"/>
    </p:embeddedFont>
    <p:embeddedFont>
      <p:font typeface="Lucida Sans Unicode" panose="020B0602030504020204" pitchFamily="34" charset="0"/>
      <p:regular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
      <p:font typeface="Verdana" panose="020B0604030504040204" pitchFamily="34" charset="0"/>
      <p:regular r:id="rId42"/>
      <p:bold r:id="rId43"/>
      <p:italic r:id="rId44"/>
      <p:boldItalic r:id="rId45"/>
    </p:embeddedFont>
  </p:embeddedFontLst>
  <p:custDataLst>
    <p:tags r:id="rId46"/>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63" autoAdjust="0"/>
  </p:normalViewPr>
  <p:slideViewPr>
    <p:cSldViewPr snapToGrid="0">
      <p:cViewPr varScale="1">
        <p:scale>
          <a:sx n="68" d="100"/>
          <a:sy n="68" d="100"/>
        </p:scale>
        <p:origin x="1240" y="48"/>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09247-60C1-495D-B3B1-99CABFD8BE48}" type="datetimeFigureOut">
              <a:rPr lang="en-GB" smtClean="0"/>
              <a:t>30/11/2021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97D38-3569-4062-898C-3501B038AD2C}" type="slidenum">
              <a:rPr lang="en-GB" smtClean="0"/>
              <a:t>‹#›</a:t>
            </a:fld>
            <a:endParaRPr lang="en-GB" dirty="0"/>
          </a:p>
        </p:txBody>
      </p:sp>
    </p:spTree>
    <p:extLst>
      <p:ext uri="{BB962C8B-B14F-4D97-AF65-F5344CB8AC3E}">
        <p14:creationId xmlns:p14="http://schemas.microsoft.com/office/powerpoint/2010/main" val="163672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40274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03165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339345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The use of conversion functions in the WHERE clause may prevent the query optimizer from considering indexes, and may degrade performance.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Recommend to the students that they use CAST, as it is standards-based (and has simpler syntax).</a:t>
            </a:r>
          </a:p>
        </p:txBody>
      </p:sp>
      <p:sp>
        <p:nvSpPr>
          <p:cNvPr id="4" name="Slide Number Placeholder 3"/>
          <p:cNvSpPr>
            <a:spLocks noGrp="1"/>
          </p:cNvSpPr>
          <p:nvPr>
            <p:ph type="sldNum" sz="quarter" idx="10"/>
          </p:nvPr>
        </p:nvSpPr>
        <p:spPr/>
        <p:txBody>
          <a:bodyPr/>
          <a:lstStyle/>
          <a:p>
            <a:fld id="{77197D38-3569-4062-898C-3501B038AD2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1812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ISO</a:t>
            </a:r>
            <a:r>
              <a:rPr lang="en-GB" sz="1000">
                <a:latin typeface="Arial" panose="020B0604020202020204" pitchFamily="34" charset="0"/>
                <a:ea typeface="Calibri" panose="020F0502020204030204" pitchFamily="34" charset="0"/>
                <a:cs typeface="Times New Roman" panose="02020603050405020304" pitchFamily="18" charset="0"/>
              </a:rPr>
              <a:t>= https://docs.microsoft.com/en-us/sql/t-sql/functions/cast-and-convert-transact-sql?view=sql-server-2017</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style code of 112 used in the example specifies the yyyymmdd ISO standard, including century. A style of 12 would return yymmdd.</a:t>
            </a:r>
          </a:p>
        </p:txBody>
      </p:sp>
      <p:sp>
        <p:nvSpPr>
          <p:cNvPr id="4" name="Slide Number Placeholder 3"/>
          <p:cNvSpPr>
            <a:spLocks noGrp="1"/>
          </p:cNvSpPr>
          <p:nvPr>
            <p:ph type="sldNum" sz="quarter" idx="10"/>
          </p:nvPr>
        </p:nvSpPr>
        <p:spPr/>
        <p:txBody>
          <a:bodyPr/>
          <a:lstStyle/>
          <a:p>
            <a:fld id="{77197D38-3569-4062-898C-3501B038AD2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18251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USING clause for a culture is optional and, if omitted, the current session’s language settings will be used.</a:t>
            </a:r>
          </a:p>
        </p:txBody>
      </p:sp>
      <p:sp>
        <p:nvSpPr>
          <p:cNvPr id="4" name="Slide Number Placeholder 3"/>
          <p:cNvSpPr>
            <a:spLocks noGrp="1"/>
          </p:cNvSpPr>
          <p:nvPr>
            <p:ph type="sldNum" sz="quarter" idx="10"/>
          </p:nvPr>
        </p:nvSpPr>
        <p:spPr/>
        <p:txBody>
          <a:bodyPr/>
          <a:lstStyle/>
          <a:p>
            <a:fld id="{77197D38-3569-4062-898C-3501B038AD2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844553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172087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59753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r>
              <a:rPr lang="en-GB" sz="1000" dirty="0">
                <a:latin typeface="Arial" panose="020B0604020202020204" pitchFamily="34" charset="0"/>
                <a:ea typeface="Calibri" panose="020F0502020204030204" pitchFamily="34" charset="0"/>
                <a:cs typeface="Times New Roman" panose="02020603050405020304" pitchFamily="18" charset="0"/>
              </a:rPr>
              <a:t>: How might you use ISNUMERIC when testing data quality? The ideal answer for this should be in the instructor notes.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but might include logic to replace invalid data with a substitute.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r>
              <a:rPr lang="en-GB" sz="1000" dirty="0">
                <a:solidFill>
                  <a:srgbClr val="B3B3B3"/>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11470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This function, like CHOOSE in the next topic, is designed to support migration from Access and similar environments.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p>
        </p:txBody>
      </p:sp>
      <p:sp>
        <p:nvSpPr>
          <p:cNvPr id="4" name="Slide Number Placeholder 3"/>
          <p:cNvSpPr>
            <a:spLocks noGrp="1"/>
          </p:cNvSpPr>
          <p:nvPr>
            <p:ph type="sldNum" sz="quarter" idx="10"/>
          </p:nvPr>
        </p:nvSpPr>
        <p:spPr/>
        <p:txBody>
          <a:bodyPr/>
          <a:lstStyle/>
          <a:p>
            <a:fld id="{77197D38-3569-4062-898C-3501B038AD2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60055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CHOOSE returns the item at the specified index from a list of 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p>
        </p:txBody>
      </p:sp>
      <p:sp>
        <p:nvSpPr>
          <p:cNvPr id="4" name="Slide Number Placeholder 3"/>
          <p:cNvSpPr>
            <a:spLocks noGrp="1"/>
          </p:cNvSpPr>
          <p:nvPr>
            <p:ph type="sldNum" sz="quarter" idx="10"/>
          </p:nvPr>
        </p:nvSpPr>
        <p:spPr/>
        <p:txBody>
          <a:bodyPr/>
          <a:lstStyle/>
          <a:p>
            <a:fld id="{77197D38-3569-4062-898C-3501B038AD2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486500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07953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9025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Note: If necessary, the replacement value is implicitly converted to the data type of the expression checked.</a:t>
            </a:r>
          </a:p>
        </p:txBody>
      </p:sp>
      <p:sp>
        <p:nvSpPr>
          <p:cNvPr id="4" name="Slide Number Placeholder 3"/>
          <p:cNvSpPr>
            <a:spLocks noGrp="1"/>
          </p:cNvSpPr>
          <p:nvPr>
            <p:ph type="sldNum" sz="quarter" idx="10"/>
          </p:nvPr>
        </p:nvSpPr>
        <p:spPr/>
        <p:txBody>
          <a:bodyPr/>
          <a:lstStyle/>
          <a:p>
            <a:fld id="{77197D38-3569-4062-898C-3501B038AD2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465316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Unlike NULLIF, COALESCE outputs a data type of the returned value.</a:t>
            </a:r>
          </a:p>
        </p:txBody>
      </p:sp>
      <p:sp>
        <p:nvSpPr>
          <p:cNvPr id="4" name="Slide Number Placeholder 3"/>
          <p:cNvSpPr>
            <a:spLocks noGrp="1"/>
          </p:cNvSpPr>
          <p:nvPr>
            <p:ph type="sldNum" sz="quarter" idx="10"/>
          </p:nvPr>
        </p:nvSpPr>
        <p:spPr/>
        <p:txBody>
          <a:bodyPr/>
          <a:lstStyle/>
          <a:p>
            <a:fld id="{77197D38-3569-4062-898C-3501B038AD2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3044225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The example query cannot be run in the sample database. Code to build the example is in the demonstration script file.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the students that, by adding a test for NULL in the WHERE clause of the example query, rows with matching goal and actual values could be filtered out.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SQL Server Technical Documentation lists NULLIF as an expression rather than a function.</a:t>
            </a:r>
          </a:p>
        </p:txBody>
      </p:sp>
      <p:sp>
        <p:nvSpPr>
          <p:cNvPr id="4" name="Slide Number Placeholder 3"/>
          <p:cNvSpPr>
            <a:spLocks noGrp="1"/>
          </p:cNvSpPr>
          <p:nvPr>
            <p:ph type="sldNum" sz="quarter" idx="10"/>
          </p:nvPr>
        </p:nvSpPr>
        <p:spPr/>
        <p:txBody>
          <a:bodyPr/>
          <a:lstStyle/>
          <a:p>
            <a:fld id="{77197D38-3569-4062-898C-3501B038AD2C}"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303079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In addition,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Conversion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been asked to write the following reports for these departments:</a:t>
            </a:r>
          </a:p>
          <a:p>
            <a:pPr marL="342900" lvl="0" indent="-342900">
              <a:lnSpc>
                <a:spcPct val="115000"/>
              </a:lnSpc>
              <a:spcAft>
                <a:spcPts val="995"/>
              </a:spcAft>
              <a:buFont typeface="+mj-lt"/>
              <a:buAutoNum type="arabicPeriod"/>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The product name and unit price for each product within an easy to read string.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Marketing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The order id, order date, shipping date, and shipping region for each order after 4/1/2007.</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Convert all Sales phone number information into integers.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Logical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different reports regarding the segmentation of customers and specific order lines. You will add a new calculated column to show the target group for the segmentation.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Test for Nullability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additional segmentation of customers. Some columns that you should retrieve contain missing values, and you will have to change the NULL to some more meaningful information for the business users.</a:t>
            </a:r>
          </a:p>
        </p:txBody>
      </p:sp>
      <p:sp>
        <p:nvSpPr>
          <p:cNvPr id="4" name="Slide Number Placeholder 3"/>
          <p:cNvSpPr>
            <a:spLocks noGrp="1"/>
          </p:cNvSpPr>
          <p:nvPr>
            <p:ph type="sldNum" sz="quarter" idx="10"/>
          </p:nvPr>
        </p:nvSpPr>
        <p:spPr/>
        <p:txBody>
          <a:bodyPr/>
          <a:lstStyle/>
          <a:p>
            <a:fld id="{77197D38-3569-4062-898C-3501B038AD2C}"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312149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7197D38-3569-4062-898C-3501B038AD2C}"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9813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53205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Notes:</a:t>
            </a: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This course will cover aggregates and window functions in later modules.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Rowset functions are beyond the scope of this course.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rest of this module will cover various scalar functions.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02008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CAST and ABS examples need no database context as written. (Note that CAST will be covered in Lesson 2 of this module.)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Scalar functions can have multiple inputs—for example, DATEADD. They can also have no inputs—for example, GETDATE.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Only some common scalar functions will be covered in this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Briefly define deterministic (always return the same result any time they are called, by using a specific set of input values) versus nondeterministic (could return different results every time they are called, even with the same specific set of input 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more information on determinism, consult your local philosophy professor, clergy or see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Deterministic and Nondeterministic Functions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http://go.microsoft.com/fwlink/?LinkID=402745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53200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u="sng" dirty="0">
                <a:latin typeface="Arial" panose="020B0604020202020204" pitchFamily="34" charset="0"/>
                <a:ea typeface="Calibri" panose="020F0502020204030204" pitchFamily="34" charset="0"/>
                <a:cs typeface="Segoe UI" panose="020B0502040204020203" pitchFamily="34"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Aggregate functions will be covered in a later module, along with the GROUP BY clause.</a:t>
            </a:r>
          </a:p>
          <a:p>
            <a:pPr>
              <a:lnSpc>
                <a:spcPct val="107000"/>
              </a:lnSpc>
              <a:spcAft>
                <a:spcPts val="800"/>
              </a:spcAft>
            </a:pPr>
            <a:r>
              <a:rPr lang="en-GB" sz="1000" b="1" u="sng" dirty="0">
                <a:latin typeface="Arial" panose="020B0604020202020204" pitchFamily="34" charset="0"/>
                <a:ea typeface="Calibri" panose="020F0502020204030204" pitchFamily="34" charset="0"/>
                <a:cs typeface="Segoe UI" panose="020B0502040204020203" pitchFamily="34"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SQL Server 2012 introduced new analytic functions that compute an aggregate value based on a window of rows. Unlike grouped aggregate functions, analytic functions can return multiple rows for each group. You can use analytic functions to compute moving averages, running totals, percentages, or top-N results within a group.</a:t>
            </a:r>
          </a:p>
        </p:txBody>
      </p:sp>
      <p:sp>
        <p:nvSpPr>
          <p:cNvPr id="4" name="Slide Number Placeholder 3"/>
          <p:cNvSpPr>
            <a:spLocks noGrp="1"/>
          </p:cNvSpPr>
          <p:nvPr>
            <p:ph type="sldNum" sz="quarter" idx="10"/>
          </p:nvPr>
        </p:nvSpPr>
        <p:spPr/>
        <p:txBody>
          <a:bodyPr/>
          <a:lstStyle/>
          <a:p>
            <a:fld id="{77197D38-3569-4062-898C-3501B038AD2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50923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calculates a ranking based on the unitprice, with the highest price ranked at 1, the next highest ranked 2, and so on. Tell the students that this is provided for illustration only. The OVER clause and ranking functions will be covered in a later module.</a:t>
            </a:r>
          </a:p>
        </p:txBody>
      </p:sp>
      <p:sp>
        <p:nvSpPr>
          <p:cNvPr id="4" name="Slide Number Placeholder 3"/>
          <p:cNvSpPr>
            <a:spLocks noGrp="1"/>
          </p:cNvSpPr>
          <p:nvPr>
            <p:ph type="sldNum" sz="quarter" idx="10"/>
          </p:nvPr>
        </p:nvSpPr>
        <p:spPr/>
        <p:txBody>
          <a:bodyPr/>
          <a:lstStyle/>
          <a:p>
            <a:fld id="{77197D38-3569-4062-898C-3501B038AD2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98232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26445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8: Using Built-In Functions</a:t>
            </a:r>
          </a:p>
        </p:txBody>
      </p:sp>
    </p:spTree>
    <p:extLst>
      <p:ext uri="{BB962C8B-B14F-4D97-AF65-F5344CB8AC3E}">
        <p14:creationId xmlns:p14="http://schemas.microsoft.com/office/powerpoint/2010/main" val="130361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20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65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5507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1765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887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03674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02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88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37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4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7605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522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333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8</a:t>
            </a:r>
          </a:p>
        </p:txBody>
      </p:sp>
      <p:sp>
        <p:nvSpPr>
          <p:cNvPr id="3" name="Subtitle 2"/>
          <p:cNvSpPr>
            <a:spLocks noGrp="1"/>
          </p:cNvSpPr>
          <p:nvPr>
            <p:ph type="subTitle" sz="quarter" idx="1"/>
          </p:nvPr>
        </p:nvSpPr>
        <p:spPr/>
        <p:txBody>
          <a:bodyPr/>
          <a:lstStyle/>
          <a:p>
            <a:r>
              <a:rPr lang="en-GB" dirty="0"/>
              <a:t>Using Built-In Functions
</a:t>
            </a:r>
          </a:p>
        </p:txBody>
      </p:sp>
    </p:spTree>
    <p:custDataLst>
      <p:tags r:id="rId1"/>
    </p:custDataLst>
    <p:extLst>
      <p:ext uri="{BB962C8B-B14F-4D97-AF65-F5344CB8AC3E}">
        <p14:creationId xmlns:p14="http://schemas.microsoft.com/office/powerpoint/2010/main" val="199851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Implicit and Explicit Data Type Conversions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Implicit conversion occurs automatically and follows data type precedence rules</a:t>
            </a:r>
          </a:p>
          <a:p>
            <a:pPr lvl="0"/>
            <a:r>
              <a:rPr lang="en-US" b="0" kern="0" dirty="0">
                <a:solidFill>
                  <a:srgbClr val="000000"/>
                </a:solidFill>
              </a:rPr>
              <a:t>Use explicit conversion:</a:t>
            </a:r>
          </a:p>
          <a:p>
            <a:pPr lvl="1"/>
            <a:r>
              <a:rPr lang="en-US" b="0" kern="0" dirty="0">
                <a:solidFill>
                  <a:srgbClr val="000000"/>
                </a:solidFill>
              </a:rPr>
              <a:t>When implicit would fail or is not permitted</a:t>
            </a:r>
          </a:p>
          <a:p>
            <a:pPr lvl="1"/>
            <a:r>
              <a:rPr lang="en-US" b="0" kern="0" dirty="0">
                <a:solidFill>
                  <a:srgbClr val="000000"/>
                </a:solidFill>
              </a:rPr>
              <a:t>To override data type precedence</a:t>
            </a:r>
          </a:p>
          <a:p>
            <a:pPr lvl="0"/>
            <a:r>
              <a:rPr lang="en-US" b="0" kern="0" dirty="0">
                <a:solidFill>
                  <a:srgbClr val="000000"/>
                </a:solidFill>
              </a:rPr>
              <a:t>Explicitly convert between types with CAST or CONVERT functions</a:t>
            </a:r>
          </a:p>
          <a:p>
            <a:pPr lvl="0"/>
            <a:r>
              <a:rPr lang="en-US" b="0" kern="0" dirty="0">
                <a:solidFill>
                  <a:srgbClr val="000000"/>
                </a:solidFill>
              </a:rPr>
              <a:t>Watch for truncation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57584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with CAST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Converts a value from one data type to another:</a:t>
            </a:r>
          </a:p>
          <a:p>
            <a:pPr lvl="1"/>
            <a:r>
              <a:rPr lang="en-US" b="0" kern="0" dirty="0">
                <a:solidFill>
                  <a:srgbClr val="000000"/>
                </a:solidFill>
              </a:rPr>
              <a:t>Can be used in SELECT and WHERE clauses</a:t>
            </a:r>
          </a:p>
          <a:p>
            <a:pPr lvl="1"/>
            <a:r>
              <a:rPr lang="en-US" b="0" kern="0" dirty="0">
                <a:solidFill>
                  <a:srgbClr val="000000"/>
                </a:solidFill>
              </a:rPr>
              <a:t>ANSI standard</a:t>
            </a:r>
          </a:p>
          <a:p>
            <a:pPr marL="0" lvl="0" indent="0">
              <a:buNone/>
            </a:pPr>
            <a:r>
              <a:rPr lang="en-US" b="0" kern="0" dirty="0">
                <a:solidFill>
                  <a:srgbClr val="000000"/>
                </a:solidFill>
              </a:rPr>
              <a:t>CAST syntax:</a:t>
            </a:r>
          </a:p>
          <a:p>
            <a:pPr marL="0" lvl="0" indent="0">
              <a:buNone/>
            </a:pPr>
            <a:endParaRPr lang="en-US" b="0" kern="0" dirty="0">
              <a:solidFill>
                <a:srgbClr val="000000"/>
              </a:solidFill>
            </a:endParaRPr>
          </a:p>
          <a:p>
            <a:pPr marL="0" lvl="0" indent="0">
              <a:buNone/>
            </a:pPr>
            <a:r>
              <a:rPr lang="en-US" b="0" kern="0" dirty="0">
                <a:solidFill>
                  <a:srgbClr val="000000"/>
                </a:solidFill>
              </a:rPr>
              <a:t>CAST example:</a:t>
            </a:r>
          </a:p>
          <a:p>
            <a:pPr lvl="0"/>
            <a:endParaRPr lang="en-US" b="0" kern="0" dirty="0">
              <a:solidFill>
                <a:srgbClr val="000000"/>
              </a:solidFill>
            </a:endParaRPr>
          </a:p>
          <a:p>
            <a:pPr lvl="0"/>
            <a:r>
              <a:rPr lang="en-US" b="0" kern="0" dirty="0">
                <a:solidFill>
                  <a:srgbClr val="000000"/>
                </a:solidFill>
              </a:rPr>
              <a:t>Returns an error if data types are incompatible:</a:t>
            </a: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598311" y="2929496"/>
            <a:ext cx="7612238"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CAST(&lt;value&gt; AS &lt;datatype&gt;)</a:t>
            </a:r>
          </a:p>
        </p:txBody>
      </p:sp>
      <p:sp>
        <p:nvSpPr>
          <p:cNvPr id="6" name="AutoShape 3"/>
          <p:cNvSpPr>
            <a:spLocks noChangeArrowheads="1"/>
          </p:cNvSpPr>
          <p:nvPr/>
        </p:nvSpPr>
        <p:spPr bwMode="auto">
          <a:xfrm>
            <a:off x="598311" y="3879331"/>
            <a:ext cx="7612238"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CAST(SYSDATETIME() AS date);</a:t>
            </a:r>
          </a:p>
        </p:txBody>
      </p:sp>
      <p:sp>
        <p:nvSpPr>
          <p:cNvPr id="7" name="AutoShape 3"/>
          <p:cNvSpPr>
            <a:spLocks noChangeArrowheads="1"/>
          </p:cNvSpPr>
          <p:nvPr/>
        </p:nvSpPr>
        <p:spPr bwMode="auto">
          <a:xfrm>
            <a:off x="598311" y="4872948"/>
            <a:ext cx="7612238"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--attempt to convert datetime2 to int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CAST(SYSDATETIME() AS int);</a:t>
            </a:r>
          </a:p>
        </p:txBody>
      </p:sp>
      <p:sp>
        <p:nvSpPr>
          <p:cNvPr id="8" name="AutoShape 3"/>
          <p:cNvSpPr>
            <a:spLocks noChangeArrowheads="1"/>
          </p:cNvSpPr>
          <p:nvPr/>
        </p:nvSpPr>
        <p:spPr bwMode="auto">
          <a:xfrm>
            <a:off x="598310" y="5776491"/>
            <a:ext cx="7612239" cy="59785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Msg 529, Level 16, State 2, Line 1</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Explicit conversion from data type datetime2 to int is not allowed.</a:t>
            </a:r>
          </a:p>
        </p:txBody>
      </p:sp>
    </p:spTree>
    <p:custDataLst>
      <p:tags r:id="rId1"/>
    </p:custDataLst>
    <p:extLst>
      <p:ext uri="{BB962C8B-B14F-4D97-AF65-F5344CB8AC3E}">
        <p14:creationId xmlns:p14="http://schemas.microsoft.com/office/powerpoint/2010/main" val="78299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with CONVERT</a:t>
            </a:r>
          </a:p>
        </p:txBody>
      </p:sp>
      <p:sp>
        <p:nvSpPr>
          <p:cNvPr id="4" name="Content Placeholder 2"/>
          <p:cNvSpPr txBox="1">
            <a:spLocks/>
          </p:cNvSpPr>
          <p:nvPr/>
        </p:nvSpPr>
        <p:spPr>
          <a:xfrm>
            <a:off x="458788" y="1021215"/>
            <a:ext cx="8329612" cy="37467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Converts a value from one data type to another:</a:t>
            </a:r>
          </a:p>
          <a:p>
            <a:pPr lvl="1"/>
            <a:r>
              <a:rPr lang="en-US" b="0" kern="0" dirty="0">
                <a:solidFill>
                  <a:srgbClr val="000000"/>
                </a:solidFill>
              </a:rPr>
              <a:t>Can be used in SELECT and WHERE clauses</a:t>
            </a:r>
          </a:p>
          <a:p>
            <a:pPr lvl="1"/>
            <a:r>
              <a:rPr lang="en-US" b="0" kern="0" dirty="0">
                <a:solidFill>
                  <a:srgbClr val="000000"/>
                </a:solidFill>
              </a:rPr>
              <a:t>CONVERT is specific to SQL Server, not standards-based</a:t>
            </a:r>
          </a:p>
          <a:p>
            <a:pPr lvl="0"/>
            <a:r>
              <a:rPr lang="en-US" b="0" kern="0" dirty="0">
                <a:solidFill>
                  <a:srgbClr val="000000"/>
                </a:solidFill>
              </a:rPr>
              <a:t>Style specifies how input value is converted:</a:t>
            </a:r>
          </a:p>
          <a:p>
            <a:pPr lvl="1"/>
            <a:r>
              <a:rPr lang="en-US" b="0" kern="0" dirty="0">
                <a:solidFill>
                  <a:srgbClr val="000000"/>
                </a:solidFill>
              </a:rPr>
              <a:t>Date, time, numeric, XML, and so on</a:t>
            </a:r>
          </a:p>
          <a:p>
            <a:pPr lvl="0"/>
            <a:r>
              <a:rPr lang="en-US" b="0" kern="0" dirty="0">
                <a:solidFill>
                  <a:srgbClr val="000000"/>
                </a:solidFill>
              </a:rPr>
              <a:t>Syntax:</a:t>
            </a:r>
          </a:p>
          <a:p>
            <a:pPr marL="0" lvl="0" indent="0">
              <a:buNone/>
            </a:pPr>
            <a:endParaRPr lang="en-US" b="0" kern="0" dirty="0">
              <a:solidFill>
                <a:srgbClr val="000000"/>
              </a:solidFill>
            </a:endParaRPr>
          </a:p>
          <a:p>
            <a:pPr lvl="0"/>
            <a:r>
              <a:rPr lang="en-US" b="0" kern="0" dirty="0">
                <a:solidFill>
                  <a:srgbClr val="000000"/>
                </a:solidFill>
              </a:rPr>
              <a:t>Example:</a:t>
            </a:r>
          </a:p>
          <a:p>
            <a:pPr lvl="0"/>
            <a:endParaRPr lang="en-US" sz="2000" b="0" kern="0" dirty="0">
              <a:solidFill>
                <a:srgbClr val="000000"/>
              </a:solidFill>
              <a:latin typeface="Verdana"/>
              <a:ea typeface="+mn-ea"/>
            </a:endParaRPr>
          </a:p>
        </p:txBody>
      </p:sp>
      <p:sp>
        <p:nvSpPr>
          <p:cNvPr id="5" name="AutoShape 3"/>
          <p:cNvSpPr>
            <a:spLocks noChangeArrowheads="1"/>
          </p:cNvSpPr>
          <p:nvPr/>
        </p:nvSpPr>
        <p:spPr bwMode="auto">
          <a:xfrm>
            <a:off x="721256" y="3914812"/>
            <a:ext cx="7742973" cy="362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CONVERT (&lt;datatype&gt;, &lt;value&gt;, &lt;optional style no.&gt;)</a:t>
            </a:r>
          </a:p>
        </p:txBody>
      </p:sp>
      <p:sp>
        <p:nvSpPr>
          <p:cNvPr id="6" name="AutoShape 3"/>
          <p:cNvSpPr>
            <a:spLocks noChangeArrowheads="1"/>
          </p:cNvSpPr>
          <p:nvPr/>
        </p:nvSpPr>
        <p:spPr bwMode="auto">
          <a:xfrm>
            <a:off x="721256" y="4943541"/>
            <a:ext cx="7778045" cy="362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CONVERT(CHAR(8), CURRENT_TIMESTAMP,112) AS ISO_style;</a:t>
            </a:r>
          </a:p>
        </p:txBody>
      </p:sp>
      <p:sp>
        <p:nvSpPr>
          <p:cNvPr id="7" name="AutoShape 3"/>
          <p:cNvSpPr>
            <a:spLocks noChangeArrowheads="1"/>
          </p:cNvSpPr>
          <p:nvPr/>
        </p:nvSpPr>
        <p:spPr bwMode="auto">
          <a:xfrm>
            <a:off x="721256" y="5388045"/>
            <a:ext cx="1659471"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ISO_style</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20120212</a:t>
            </a:r>
          </a:p>
        </p:txBody>
      </p:sp>
    </p:spTree>
    <p:custDataLst>
      <p:tags r:id="rId1"/>
    </p:custDataLst>
    <p:extLst>
      <p:ext uri="{BB962C8B-B14F-4D97-AF65-F5344CB8AC3E}">
        <p14:creationId xmlns:p14="http://schemas.microsoft.com/office/powerpoint/2010/main" val="117789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c4cd901-f6ce-4990-b8b9-54c5119a07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Strings with PARSE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PARSE converts strings to date, time, and number types: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PARSE  example:</a:t>
            </a:r>
          </a:p>
        </p:txBody>
      </p:sp>
      <p:graphicFrame>
        <p:nvGraphicFramePr>
          <p:cNvPr id="5" name="Table 4"/>
          <p:cNvGraphicFramePr>
            <a:graphicFrameLocks noGrp="1"/>
          </p:cNvGraphicFramePr>
          <p:nvPr>
            <p:extLst>
              <p:ext uri="{D42A27DB-BD31-4B8C-83A1-F6EECF244321}">
                <p14:modId xmlns:p14="http://schemas.microsoft.com/office/powerpoint/2010/main" val="3931763967"/>
              </p:ext>
            </p:extLst>
          </p:nvPr>
        </p:nvGraphicFramePr>
        <p:xfrm>
          <a:off x="626021" y="2147059"/>
          <a:ext cx="6920089" cy="1889760"/>
        </p:xfrm>
        <a:graphic>
          <a:graphicData uri="http://schemas.openxmlformats.org/drawingml/2006/table">
            <a:tbl>
              <a:tblPr firstRow="1" bandRow="1">
                <a:tableStyleId>{B301B821-A1FF-4177-AEE7-76D212191A09}</a:tableStyleId>
              </a:tblPr>
              <a:tblGrid>
                <a:gridCol w="2443092">
                  <a:extLst>
                    <a:ext uri="{9D8B030D-6E8A-4147-A177-3AD203B41FA5}">
                      <a16:colId xmlns:a16="http://schemas.microsoft.com/office/drawing/2014/main" val="20000"/>
                    </a:ext>
                  </a:extLst>
                </a:gridCol>
                <a:gridCol w="4476997">
                  <a:extLst>
                    <a:ext uri="{9D8B030D-6E8A-4147-A177-3AD203B41FA5}">
                      <a16:colId xmlns:a16="http://schemas.microsoft.com/office/drawing/2014/main" val="20001"/>
                    </a:ext>
                  </a:extLst>
                </a:gridCol>
              </a:tblGrid>
              <a:tr h="0">
                <a:tc>
                  <a:txBody>
                    <a:bodyPr/>
                    <a:lstStyle/>
                    <a:p>
                      <a:r>
                        <a:rPr lang="en-US" sz="2000" b="0" dirty="0">
                          <a:latin typeface="Segoe UI Light" panose="020B0502040204020203" pitchFamily="34" charset="0"/>
                          <a:cs typeface="Segoe UI Light" panose="020B0502040204020203" pitchFamily="34" charset="0"/>
                        </a:rPr>
                        <a:t>PARSE element</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a:latin typeface="Segoe UI Light" panose="020B0502040204020203" pitchFamily="34" charset="0"/>
                          <a:cs typeface="Segoe UI Light" panose="020B0502040204020203" pitchFamily="34" charset="0"/>
                        </a:rPr>
                        <a:t>Comment</a:t>
                      </a: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Segoe UI Light" panose="020B0502040204020203" pitchFamily="34" charset="0"/>
                          <a:cs typeface="Segoe UI Light" panose="020B0502040204020203" pitchFamily="34" charset="0"/>
                        </a:rPr>
                        <a:t>String_value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b="0" dirty="0">
                          <a:latin typeface="Segoe UI Light" panose="020B0502040204020203" pitchFamily="34" charset="0"/>
                          <a:cs typeface="Segoe UI Light" panose="020B0502040204020203" pitchFamily="34" charset="0"/>
                        </a:rPr>
                        <a:t>Formatted nvarchar(4000)</a:t>
                      </a:r>
                      <a:r>
                        <a:rPr lang="en-US" sz="2000" b="0" baseline="0" dirty="0">
                          <a:latin typeface="Segoe UI Light" panose="020B0502040204020203" pitchFamily="34" charset="0"/>
                          <a:cs typeface="Segoe UI Light" panose="020B0502040204020203" pitchFamily="34" charset="0"/>
                        </a:rPr>
                        <a:t> input</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Segoe UI Light" panose="020B0502040204020203" pitchFamily="34" charset="0"/>
                          <a:cs typeface="Segoe UI Light" panose="020B0502040204020203" pitchFamily="34" charset="0"/>
                        </a:rPr>
                        <a:t>Data_type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b="0" dirty="0">
                          <a:latin typeface="Segoe UI Light" panose="020B0502040204020203" pitchFamily="34" charset="0"/>
                          <a:cs typeface="Segoe UI Light" panose="020B0502040204020203" pitchFamily="34" charset="0"/>
                        </a:rPr>
                        <a:t>Requested data type ouput</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Segoe UI Light" panose="020B0502040204020203" pitchFamily="34" charset="0"/>
                          <a:cs typeface="Segoe UI Light" panose="020B0502040204020203" pitchFamily="34" charset="0"/>
                        </a:rPr>
                        <a:t>Culture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b="0" dirty="0">
                          <a:latin typeface="Segoe UI Light" panose="020B0502040204020203" pitchFamily="34" charset="0"/>
                          <a:cs typeface="Segoe UI Light" panose="020B0502040204020203" pitchFamily="34" charset="0"/>
                        </a:rPr>
                        <a:t>Optional string in</a:t>
                      </a:r>
                      <a:r>
                        <a:rPr lang="en-US" sz="2000" b="0" baseline="0" dirty="0">
                          <a:latin typeface="Segoe UI Light" panose="020B0502040204020203" pitchFamily="34" charset="0"/>
                          <a:cs typeface="Segoe UI Light" panose="020B0502040204020203" pitchFamily="34" charset="0"/>
                        </a:rPr>
                        <a:t> .NET culture form:</a:t>
                      </a:r>
                      <a:br>
                        <a:rPr lang="en-US" sz="2000" b="0" baseline="0" dirty="0">
                          <a:latin typeface="Segoe UI Light" panose="020B0502040204020203" pitchFamily="34" charset="0"/>
                          <a:cs typeface="Segoe UI Light" panose="020B0502040204020203" pitchFamily="34" charset="0"/>
                        </a:rPr>
                      </a:br>
                      <a:r>
                        <a:rPr lang="en-US" sz="2000" b="0" baseline="0" dirty="0">
                          <a:latin typeface="Segoe UI Light" panose="020B0502040204020203" pitchFamily="34" charset="0"/>
                          <a:cs typeface="Segoe UI Light" panose="020B0502040204020203" pitchFamily="34" charset="0"/>
                        </a:rPr>
                        <a:t>en-US, es-ES, ar-SA, and so on </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626021" y="5162663"/>
            <a:ext cx="7023630"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PARSE('02/12/2012' AS datetime2 </a:t>
            </a:r>
            <a:br>
              <a:rPr lang="en-US" sz="2000" b="0" dirty="0">
                <a:solidFill>
                  <a:srgbClr val="000000"/>
                </a:solidFill>
                <a:latin typeface="Lucida Sans Unicode" panose="020B0602030504020204" pitchFamily="34" charset="0"/>
                <a:cs typeface="Lucida Sans Unicode" panose="020B0602030504020204" pitchFamily="34" charset="0"/>
              </a:rPr>
            </a:br>
            <a:r>
              <a:rPr lang="en-US" sz="2000" b="0" dirty="0">
                <a:solidFill>
                  <a:srgbClr val="000000"/>
                </a:solidFill>
                <a:latin typeface="Lucida Sans Unicode" panose="020B0602030504020204" pitchFamily="34" charset="0"/>
                <a:cs typeface="Lucida Sans Unicode" panose="020B0602030504020204" pitchFamily="34" charset="0"/>
              </a:rPr>
              <a:t>   USING 'en-US') AS parse_result; </a:t>
            </a:r>
          </a:p>
        </p:txBody>
      </p:sp>
    </p:spTree>
    <p:custDataLst>
      <p:tags r:id="rId1"/>
    </p:custDataLst>
    <p:extLst>
      <p:ext uri="{BB962C8B-B14F-4D97-AF65-F5344CB8AC3E}">
        <p14:creationId xmlns:p14="http://schemas.microsoft.com/office/powerpoint/2010/main" val="244652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f277de2-390d-4778-9468-89210d361d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with TRY_PARSE and TRY_CONVERT</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TRY_PARSE and TRY_CONVERT:</a:t>
            </a:r>
          </a:p>
          <a:p>
            <a:pPr lvl="1"/>
            <a:r>
              <a:rPr lang="en-US" b="0" kern="0" dirty="0">
                <a:solidFill>
                  <a:srgbClr val="000000"/>
                </a:solidFill>
              </a:rPr>
              <a:t>Return the results of a data type conversion:</a:t>
            </a:r>
          </a:p>
          <a:p>
            <a:pPr lvl="2"/>
            <a:r>
              <a:rPr lang="en-US" b="0" kern="0" dirty="0">
                <a:solidFill>
                  <a:srgbClr val="000000"/>
                </a:solidFill>
              </a:rPr>
              <a:t>Like PARSE and CONVERT, they convert strings to date, time and numeric types</a:t>
            </a:r>
          </a:p>
          <a:p>
            <a:pPr lvl="2"/>
            <a:r>
              <a:rPr lang="en-US" b="0" kern="0" dirty="0">
                <a:solidFill>
                  <a:srgbClr val="000000"/>
                </a:solidFill>
              </a:rPr>
              <a:t>Unlike PARSE and CONVERT, they return a NULL if the conversion fails</a:t>
            </a:r>
          </a:p>
          <a:p>
            <a:pPr marL="0" lvl="0" indent="0">
              <a:buNone/>
            </a:pPr>
            <a:r>
              <a:rPr lang="en-US" b="0" kern="0" dirty="0">
                <a:solidFill>
                  <a:srgbClr val="000000"/>
                </a:solidFill>
              </a:rPr>
              <a:t>TRY_PARSE Example:</a:t>
            </a:r>
          </a:p>
          <a:p>
            <a:pPr marL="0" lvl="0" indent="0">
              <a:buNone/>
            </a:pPr>
            <a:endParaRPr lang="en-US" b="0" kern="0" dirty="0">
              <a:solidFill>
                <a:srgbClr val="000000"/>
              </a:solidFill>
            </a:endParaRPr>
          </a:p>
        </p:txBody>
      </p:sp>
      <p:sp>
        <p:nvSpPr>
          <p:cNvPr id="5" name="AutoShape 3"/>
          <p:cNvSpPr>
            <a:spLocks noChangeArrowheads="1"/>
          </p:cNvSpPr>
          <p:nvPr/>
        </p:nvSpPr>
        <p:spPr bwMode="auto">
          <a:xfrm>
            <a:off x="709159" y="4011307"/>
            <a:ext cx="7023630"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TRY_PARSE(‘SQLServer' AS datetime2 </a:t>
            </a:r>
            <a:br>
              <a:rPr lang="en-US" sz="2000" b="0" dirty="0">
                <a:solidFill>
                  <a:srgbClr val="000000"/>
                </a:solidFill>
                <a:latin typeface="Lucida Sans Unicode" panose="020B0602030504020204" pitchFamily="34" charset="0"/>
                <a:cs typeface="Lucida Sans Unicode" panose="020B0602030504020204" pitchFamily="34" charset="0"/>
              </a:rPr>
            </a:br>
            <a:r>
              <a:rPr lang="en-US" sz="2000" b="0" dirty="0">
                <a:solidFill>
                  <a:srgbClr val="000000"/>
                </a:solidFill>
                <a:latin typeface="Lucida Sans Unicode" panose="020B0602030504020204" pitchFamily="34" charset="0"/>
                <a:cs typeface="Lucida Sans Unicode" panose="020B0602030504020204" pitchFamily="34" charset="0"/>
              </a:rPr>
              <a:t>   USING 'en-US') AS try_parse_result; </a:t>
            </a:r>
          </a:p>
        </p:txBody>
      </p:sp>
      <p:sp>
        <p:nvSpPr>
          <p:cNvPr id="6" name="AutoShape 3"/>
          <p:cNvSpPr>
            <a:spLocks noChangeArrowheads="1"/>
          </p:cNvSpPr>
          <p:nvPr/>
        </p:nvSpPr>
        <p:spPr bwMode="auto">
          <a:xfrm>
            <a:off x="709159" y="4845050"/>
            <a:ext cx="7023630"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try_parse_result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NULL</a:t>
            </a:r>
          </a:p>
        </p:txBody>
      </p:sp>
    </p:spTree>
    <p:custDataLst>
      <p:tags r:id="rId1"/>
    </p:custDataLst>
    <p:extLst>
      <p:ext uri="{BB962C8B-B14F-4D97-AF65-F5344CB8AC3E}">
        <p14:creationId xmlns:p14="http://schemas.microsoft.com/office/powerpoint/2010/main" val="428652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Logical Functions</a:t>
            </a:r>
          </a:p>
        </p:txBody>
      </p:sp>
      <p:sp>
        <p:nvSpPr>
          <p:cNvPr id="3" name="Text Placeholder 2"/>
          <p:cNvSpPr>
            <a:spLocks noGrp="1"/>
          </p:cNvSpPr>
          <p:nvPr>
            <p:ph type="body" idx="1"/>
          </p:nvPr>
        </p:nvSpPr>
        <p:spPr/>
        <p:txBody>
          <a:bodyPr/>
          <a:lstStyle/>
          <a:p>
            <a:r>
              <a:rPr lang="en-GB" dirty="0"/>
              <a:t>Writing Logical Test with Functions
Performing Conditional Tests with IIF
Selecting Items from a List with CHOOSE</a:t>
            </a:r>
          </a:p>
        </p:txBody>
      </p:sp>
    </p:spTree>
    <p:custDataLst>
      <p:tags r:id="rId1"/>
    </p:custDataLst>
    <p:extLst>
      <p:ext uri="{BB962C8B-B14F-4D97-AF65-F5344CB8AC3E}">
        <p14:creationId xmlns:p14="http://schemas.microsoft.com/office/powerpoint/2010/main" val="1757649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Logical Test with 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ISNUMERIC tests whether an input expression is a valid numeric data type:</a:t>
            </a:r>
          </a:p>
          <a:p>
            <a:pPr lvl="1"/>
            <a:r>
              <a:rPr lang="en-US" b="0" kern="0" dirty="0">
                <a:solidFill>
                  <a:srgbClr val="000000"/>
                </a:solidFill>
              </a:rPr>
              <a:t>Returns a 1 when the input evaluates to any valid numeric type, including FLOAT and MONEY</a:t>
            </a:r>
          </a:p>
          <a:p>
            <a:pPr lvl="1"/>
            <a:r>
              <a:rPr lang="en-US" b="0" kern="0" dirty="0">
                <a:solidFill>
                  <a:srgbClr val="000000"/>
                </a:solidFill>
              </a:rPr>
              <a:t>Returns 0 otherwise</a:t>
            </a:r>
          </a:p>
          <a:p>
            <a:pPr lvl="0"/>
            <a:r>
              <a:rPr lang="en-US" b="0" kern="0" dirty="0">
                <a:solidFill>
                  <a:srgbClr val="000000"/>
                </a:solidFill>
              </a:rPr>
              <a:t>Example:</a:t>
            </a:r>
          </a:p>
        </p:txBody>
      </p:sp>
      <p:sp>
        <p:nvSpPr>
          <p:cNvPr id="5" name="AutoShape 3"/>
          <p:cNvSpPr>
            <a:spLocks noChangeArrowheads="1"/>
          </p:cNvSpPr>
          <p:nvPr/>
        </p:nvSpPr>
        <p:spPr bwMode="auto">
          <a:xfrm>
            <a:off x="541867" y="3831275"/>
            <a:ext cx="7902222"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ISNUMERIC('SQL') AS isnmumeric_result;</a:t>
            </a:r>
          </a:p>
        </p:txBody>
      </p:sp>
      <p:sp>
        <p:nvSpPr>
          <p:cNvPr id="6" name="AutoShape 3"/>
          <p:cNvSpPr>
            <a:spLocks noChangeArrowheads="1"/>
          </p:cNvSpPr>
          <p:nvPr/>
        </p:nvSpPr>
        <p:spPr bwMode="auto">
          <a:xfrm>
            <a:off x="541867" y="4326548"/>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isnmumeric_result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0</a:t>
            </a:r>
          </a:p>
        </p:txBody>
      </p:sp>
      <p:sp>
        <p:nvSpPr>
          <p:cNvPr id="7" name="AutoShape 3"/>
          <p:cNvSpPr>
            <a:spLocks noChangeArrowheads="1"/>
          </p:cNvSpPr>
          <p:nvPr/>
        </p:nvSpPr>
        <p:spPr bwMode="auto">
          <a:xfrm>
            <a:off x="541867" y="5302944"/>
            <a:ext cx="7902222"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ISNUMERIC(‘101.99') AS isnmumeric_result;</a:t>
            </a:r>
          </a:p>
        </p:txBody>
      </p:sp>
      <p:sp>
        <p:nvSpPr>
          <p:cNvPr id="8" name="AutoShape 3"/>
          <p:cNvSpPr>
            <a:spLocks noChangeArrowheads="1"/>
          </p:cNvSpPr>
          <p:nvPr/>
        </p:nvSpPr>
        <p:spPr bwMode="auto">
          <a:xfrm>
            <a:off x="541867" y="5798216"/>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isnmumeric_result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1</a:t>
            </a:r>
          </a:p>
        </p:txBody>
      </p:sp>
    </p:spTree>
    <p:custDataLst>
      <p:tags r:id="rId1"/>
    </p:custDataLst>
    <p:extLst>
      <p:ext uri="{BB962C8B-B14F-4D97-AF65-F5344CB8AC3E}">
        <p14:creationId xmlns:p14="http://schemas.microsoft.com/office/powerpoint/2010/main" val="420452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d8ff126-f77e-492c-9236-9f7061870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Performing Conditional Tests with IIF</a:t>
            </a:r>
          </a:p>
        </p:txBody>
      </p:sp>
      <p:sp>
        <p:nvSpPr>
          <p:cNvPr id="4" name="Content Placeholder 2"/>
          <p:cNvSpPr txBox="1">
            <a:spLocks/>
          </p:cNvSpPr>
          <p:nvPr/>
        </p:nvSpPr>
        <p:spPr>
          <a:xfrm>
            <a:off x="449110" y="1119181"/>
            <a:ext cx="8119156" cy="45196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IIF returns one of two values, depending on a logical test</a:t>
            </a:r>
          </a:p>
          <a:p>
            <a:pPr lvl="0"/>
            <a:r>
              <a:rPr lang="en-US" b="0" kern="0" dirty="0">
                <a:solidFill>
                  <a:srgbClr val="000000"/>
                </a:solidFill>
              </a:rPr>
              <a:t>Shorthand for a two-outcome CASE expression: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IIF example:</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90453837"/>
              </p:ext>
            </p:extLst>
          </p:nvPr>
        </p:nvGraphicFramePr>
        <p:xfrm>
          <a:off x="643466" y="2539350"/>
          <a:ext cx="7924800" cy="2574181"/>
        </p:xfrm>
        <a:graphic>
          <a:graphicData uri="http://schemas.openxmlformats.org/drawingml/2006/table">
            <a:tbl>
              <a:tblPr firstRow="1" bandRow="1">
                <a:tableStyleId>{B301B821-A1FF-4177-AEE7-76D212191A09}</a:tableStyleId>
              </a:tblPr>
              <a:tblGrid>
                <a:gridCol w="4132929">
                  <a:extLst>
                    <a:ext uri="{9D8B030D-6E8A-4147-A177-3AD203B41FA5}">
                      <a16:colId xmlns:a16="http://schemas.microsoft.com/office/drawing/2014/main" val="20000"/>
                    </a:ext>
                  </a:extLst>
                </a:gridCol>
                <a:gridCol w="3791871">
                  <a:extLst>
                    <a:ext uri="{9D8B030D-6E8A-4147-A177-3AD203B41FA5}">
                      <a16:colId xmlns:a16="http://schemas.microsoft.com/office/drawing/2014/main" val="20001"/>
                    </a:ext>
                  </a:extLst>
                </a:gridCol>
              </a:tblGrid>
              <a:tr h="471061">
                <a:tc>
                  <a:txBody>
                    <a:bodyPr/>
                    <a:lstStyle/>
                    <a:p>
                      <a:r>
                        <a:rPr lang="en-US" sz="2400" b="0" dirty="0">
                          <a:latin typeface="Segoe UI Light" panose="020B0502040204020203" pitchFamily="34" charset="0"/>
                          <a:cs typeface="Segoe UI Light" panose="020B0502040204020203" pitchFamily="34" charset="0"/>
                        </a:rPr>
                        <a:t>IIF</a:t>
                      </a:r>
                      <a:r>
                        <a:rPr lang="en-US" sz="2400" b="0" baseline="0" dirty="0">
                          <a:latin typeface="Segoe UI Light" panose="020B0502040204020203" pitchFamily="34" charset="0"/>
                          <a:cs typeface="Segoe UI Light" panose="020B0502040204020203" pitchFamily="34" charset="0"/>
                        </a:rPr>
                        <a:t> Element</a:t>
                      </a:r>
                      <a:endParaRPr lang="en-US" sz="2400" b="0" dirty="0">
                        <a:latin typeface="Segoe UI Light" panose="020B0502040204020203" pitchFamily="34" charset="0"/>
                        <a:cs typeface="Segoe UI Light"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Comments</a:t>
                      </a: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r>
                        <a:rPr lang="en-US" sz="2000" dirty="0">
                          <a:latin typeface="Segoe UI Light" panose="020B0502040204020203" pitchFamily="34" charset="0"/>
                          <a:cs typeface="Segoe UI Light" panose="020B0502040204020203" pitchFamily="34" charset="0"/>
                        </a:rPr>
                        <a:t>Boolean_expression</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Segoe UI Light" panose="020B0502040204020203" pitchFamily="34" charset="0"/>
                          <a:cs typeface="Segoe UI Light" panose="020B0502040204020203" pitchFamily="34" charset="0"/>
                        </a:rPr>
                        <a:t>Logical test evaluating</a:t>
                      </a:r>
                      <a:r>
                        <a:rPr lang="en-US" sz="2000" baseline="0" dirty="0">
                          <a:latin typeface="Segoe UI Light" panose="020B0502040204020203" pitchFamily="34" charset="0"/>
                          <a:cs typeface="Segoe UI Light" panose="020B0502040204020203" pitchFamily="34" charset="0"/>
                        </a:rPr>
                        <a:t> to TRUE, FALSE, or UNKNOWN</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True_value</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Segoe UI Light" panose="020B0502040204020203" pitchFamily="34" charset="0"/>
                          <a:cs typeface="Segoe UI Light" panose="020B0502040204020203" pitchFamily="34" charset="0"/>
                        </a:rPr>
                        <a:t>Value returned if expression</a:t>
                      </a:r>
                      <a:r>
                        <a:rPr lang="en-US" sz="2000" baseline="0" dirty="0">
                          <a:latin typeface="Segoe UI Light" panose="020B0502040204020203" pitchFamily="34" charset="0"/>
                          <a:cs typeface="Segoe UI Light" panose="020B0502040204020203" pitchFamily="34" charset="0"/>
                        </a:rPr>
                        <a:t> evaluates to TRUE</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2000" dirty="0">
                          <a:latin typeface="Segoe UI Light" panose="020B0502040204020203" pitchFamily="34" charset="0"/>
                          <a:cs typeface="Segoe UI Light" panose="020B0502040204020203" pitchFamily="34" charset="0"/>
                        </a:rPr>
                        <a:t>False_value</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2000" dirty="0">
                          <a:latin typeface="Segoe UI Light" panose="020B0502040204020203" pitchFamily="34" charset="0"/>
                          <a:cs typeface="Segoe UI Light" panose="020B0502040204020203" pitchFamily="34" charset="0"/>
                        </a:rPr>
                        <a:t>Value returned if expression</a:t>
                      </a:r>
                      <a:r>
                        <a:rPr lang="en-US" sz="2000" baseline="0" dirty="0">
                          <a:latin typeface="Segoe UI Light" panose="020B0502040204020203" pitchFamily="34" charset="0"/>
                          <a:cs typeface="Segoe UI Light" panose="020B0502040204020203" pitchFamily="34" charset="0"/>
                        </a:rPr>
                        <a:t> evaluates to FALSE or UNKNOWN</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557577" y="5804871"/>
            <a:ext cx="7902222" cy="9233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productid, unitprice,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IIF(unitprice &gt; 50, 'high','low') AS pricepoint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Production.Products;</a:t>
            </a:r>
          </a:p>
        </p:txBody>
      </p:sp>
    </p:spTree>
    <p:custDataLst>
      <p:tags r:id="rId1"/>
    </p:custDataLst>
    <p:extLst>
      <p:ext uri="{BB962C8B-B14F-4D97-AF65-F5344CB8AC3E}">
        <p14:creationId xmlns:p14="http://schemas.microsoft.com/office/powerpoint/2010/main" val="153815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767cb52-90e1-4822-8440-ec1b5f081c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Items from a List with CHOOSE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CHOOSE returns an item from a list as specified by an index value: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CHOOSE example:</a:t>
            </a:r>
          </a:p>
        </p:txBody>
      </p:sp>
      <p:graphicFrame>
        <p:nvGraphicFramePr>
          <p:cNvPr id="5" name="Table 4"/>
          <p:cNvGraphicFramePr>
            <a:graphicFrameLocks noGrp="1"/>
          </p:cNvGraphicFramePr>
          <p:nvPr>
            <p:extLst>
              <p:ext uri="{D42A27DB-BD31-4B8C-83A1-F6EECF244321}">
                <p14:modId xmlns:p14="http://schemas.microsoft.com/office/powerpoint/2010/main" val="3695484465"/>
              </p:ext>
            </p:extLst>
          </p:nvPr>
        </p:nvGraphicFramePr>
        <p:xfrm>
          <a:off x="643466" y="2196106"/>
          <a:ext cx="7924800" cy="1249680"/>
        </p:xfrm>
        <a:graphic>
          <a:graphicData uri="http://schemas.openxmlformats.org/drawingml/2006/table">
            <a:tbl>
              <a:tblPr firstRow="1" bandRow="1">
                <a:tableStyleId>{B301B821-A1FF-4177-AEE7-76D212191A09}</a:tableStyleId>
              </a:tblPr>
              <a:tblGrid>
                <a:gridCol w="2472267">
                  <a:extLst>
                    <a:ext uri="{9D8B030D-6E8A-4147-A177-3AD203B41FA5}">
                      <a16:colId xmlns:a16="http://schemas.microsoft.com/office/drawing/2014/main" val="20000"/>
                    </a:ext>
                  </a:extLst>
                </a:gridCol>
                <a:gridCol w="5452533">
                  <a:extLst>
                    <a:ext uri="{9D8B030D-6E8A-4147-A177-3AD203B41FA5}">
                      <a16:colId xmlns:a16="http://schemas.microsoft.com/office/drawing/2014/main" val="20001"/>
                    </a:ext>
                  </a:extLst>
                </a:gridCol>
              </a:tblGrid>
              <a:tr h="370840">
                <a:tc>
                  <a:txBody>
                    <a:bodyPr/>
                    <a:lstStyle/>
                    <a:p>
                      <a:r>
                        <a:rPr lang="en-US" sz="2400" b="0" dirty="0">
                          <a:latin typeface="Segoe UI Light" panose="020B0502040204020203" pitchFamily="34" charset="0"/>
                          <a:cs typeface="Segoe UI Light" panose="020B0502040204020203" pitchFamily="34" charset="0"/>
                        </a:rPr>
                        <a:t>CHOOSE</a:t>
                      </a:r>
                      <a:r>
                        <a:rPr lang="en-US" sz="2400" b="0" baseline="0" dirty="0">
                          <a:latin typeface="Segoe UI Light" panose="020B0502040204020203" pitchFamily="34" charset="0"/>
                          <a:cs typeface="Segoe UI Light" panose="020B0502040204020203" pitchFamily="34" charset="0"/>
                        </a:rPr>
                        <a:t> Element</a:t>
                      </a:r>
                      <a:endParaRPr lang="en-US" sz="2400" b="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Comments</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2000" dirty="0">
                          <a:latin typeface="Segoe UI Light" panose="020B0502040204020203" pitchFamily="34" charset="0"/>
                          <a:cs typeface="Segoe UI Light" panose="020B0502040204020203" pitchFamily="34" charset="0"/>
                        </a:rPr>
                        <a:t>Index</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Integer that represents</a:t>
                      </a:r>
                      <a:r>
                        <a:rPr lang="en-US" sz="2000" baseline="0" dirty="0">
                          <a:latin typeface="Segoe UI Light" panose="020B0502040204020203" pitchFamily="34" charset="0"/>
                          <a:cs typeface="Segoe UI Light" panose="020B0502040204020203" pitchFamily="34" charset="0"/>
                        </a:rPr>
                        <a:t> position in list</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Value_list</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dirty="0">
                          <a:latin typeface="Segoe UI Light" panose="020B0502040204020203" pitchFamily="34" charset="0"/>
                          <a:cs typeface="Segoe UI Light" panose="020B0502040204020203" pitchFamily="34" charset="0"/>
                        </a:rPr>
                        <a:t>List</a:t>
                      </a:r>
                      <a:r>
                        <a:rPr lang="en-US" sz="2000" baseline="0" dirty="0">
                          <a:latin typeface="Segoe UI Light" panose="020B0502040204020203" pitchFamily="34" charset="0"/>
                          <a:cs typeface="Segoe UI Light" panose="020B0502040204020203" pitchFamily="34" charset="0"/>
                        </a:rPr>
                        <a:t> of v</a:t>
                      </a:r>
                      <a:r>
                        <a:rPr lang="en-US" sz="2000" dirty="0">
                          <a:latin typeface="Segoe UI Light" panose="020B0502040204020203" pitchFamily="34" charset="0"/>
                          <a:cs typeface="Segoe UI Light" panose="020B0502040204020203" pitchFamily="34" charset="0"/>
                        </a:rPr>
                        <a:t>alues of any data type to be returned</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6" name="AutoShape 3"/>
          <p:cNvSpPr>
            <a:spLocks noChangeArrowheads="1"/>
          </p:cNvSpPr>
          <p:nvPr/>
        </p:nvSpPr>
        <p:spPr bwMode="auto">
          <a:xfrm>
            <a:off x="654756" y="4486610"/>
            <a:ext cx="7902222"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CHOOSE (3, 'Beverages', 'Condiments', 'Confections') AS choose_result;</a:t>
            </a:r>
          </a:p>
        </p:txBody>
      </p:sp>
      <p:sp>
        <p:nvSpPr>
          <p:cNvPr id="7" name="AutoShape 3"/>
          <p:cNvSpPr>
            <a:spLocks noChangeArrowheads="1"/>
          </p:cNvSpPr>
          <p:nvPr/>
        </p:nvSpPr>
        <p:spPr bwMode="auto">
          <a:xfrm>
            <a:off x="666044" y="5308725"/>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choose_result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Confections</a:t>
            </a:r>
          </a:p>
        </p:txBody>
      </p:sp>
    </p:spTree>
    <p:custDataLst>
      <p:tags r:id="rId1"/>
    </p:custDataLst>
    <p:extLst>
      <p:ext uri="{BB962C8B-B14F-4D97-AF65-F5344CB8AC3E}">
        <p14:creationId xmlns:p14="http://schemas.microsoft.com/office/powerpoint/2010/main" val="323233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7528957-5a7c-4b14-8f9a-0b0e0a3b2c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Using Functions to Work with NULL</a:t>
            </a:r>
          </a:p>
        </p:txBody>
      </p:sp>
      <p:sp>
        <p:nvSpPr>
          <p:cNvPr id="3" name="Text Placeholder 2"/>
          <p:cNvSpPr>
            <a:spLocks noGrp="1"/>
          </p:cNvSpPr>
          <p:nvPr>
            <p:ph type="body" idx="1"/>
          </p:nvPr>
        </p:nvSpPr>
        <p:spPr/>
        <p:txBody>
          <a:bodyPr/>
          <a:lstStyle/>
          <a:p>
            <a:r>
              <a:rPr lang="en-GB" dirty="0"/>
              <a:t>Converting NULL with ISNULL
Using COALESCE to Return Non-NULL Values
Using NULLIF to Return NULL If Values Match</a:t>
            </a:r>
          </a:p>
        </p:txBody>
      </p:sp>
    </p:spTree>
    <p:custDataLst>
      <p:tags r:id="rId1"/>
    </p:custDataLst>
    <p:extLst>
      <p:ext uri="{BB962C8B-B14F-4D97-AF65-F5344CB8AC3E}">
        <p14:creationId xmlns:p14="http://schemas.microsoft.com/office/powerpoint/2010/main" val="146709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Writing Queries with Built-In Functions
Using Conversion Functions
Using Logical Functions
Using Functions to Work with NULL</a:t>
            </a:r>
          </a:p>
        </p:txBody>
      </p:sp>
    </p:spTree>
    <p:custDataLst>
      <p:tags r:id="rId1"/>
    </p:custDataLst>
    <p:extLst>
      <p:ext uri="{BB962C8B-B14F-4D97-AF65-F5344CB8AC3E}">
        <p14:creationId xmlns:p14="http://schemas.microsoft.com/office/powerpoint/2010/main" val="428561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9f50c9a-aa17-4033-9e0d-d1eec4109d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NULL with ISNULL</a:t>
            </a:r>
          </a:p>
        </p:txBody>
      </p:sp>
      <p:graphicFrame>
        <p:nvGraphicFramePr>
          <p:cNvPr id="4" name="Table 3"/>
          <p:cNvGraphicFramePr>
            <a:graphicFrameLocks noGrp="1"/>
          </p:cNvGraphicFramePr>
          <p:nvPr>
            <p:extLst>
              <p:ext uri="{D42A27DB-BD31-4B8C-83A1-F6EECF244321}">
                <p14:modId xmlns:p14="http://schemas.microsoft.com/office/powerpoint/2010/main" val="3923879422"/>
              </p:ext>
            </p:extLst>
          </p:nvPr>
        </p:nvGraphicFramePr>
        <p:xfrm>
          <a:off x="2481944" y="2034240"/>
          <a:ext cx="6096000" cy="16764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2000" b="0" dirty="0">
                          <a:latin typeface="Segoe UI" panose="020B0502040204020203" pitchFamily="34" charset="0"/>
                          <a:cs typeface="Segoe UI" panose="020B0502040204020203" pitchFamily="34" charset="0"/>
                        </a:rPr>
                        <a:t>ISNULL Element</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a:latin typeface="Segoe UI" panose="020B0502040204020203" pitchFamily="34" charset="0"/>
                          <a:cs typeface="Segoe UI" panose="020B0502040204020203" pitchFamily="34" charset="0"/>
                        </a:rPr>
                        <a:t>Comment</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panose="020B0502040204020203" pitchFamily="34" charset="0"/>
                          <a:cs typeface="Segoe UI" panose="020B0502040204020203" pitchFamily="34" charset="0"/>
                        </a:rPr>
                        <a:t>expression_to_check</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Return expression</a:t>
                      </a:r>
                      <a:r>
                        <a:rPr lang="en-US" sz="1800" baseline="0" dirty="0">
                          <a:latin typeface="Segoe UI" panose="020B0502040204020203" pitchFamily="34" charset="0"/>
                          <a:cs typeface="Segoe UI" panose="020B0502040204020203" pitchFamily="34" charset="0"/>
                        </a:rPr>
                        <a:t> itself if not NULL</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panose="020B0502040204020203" pitchFamily="34" charset="0"/>
                          <a:cs typeface="Segoe UI" panose="020B0502040204020203" pitchFamily="34" charset="0"/>
                        </a:rPr>
                        <a:t>replacement_value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a:latin typeface="Segoe UI" panose="020B0502040204020203" pitchFamily="34" charset="0"/>
                          <a:cs typeface="Segoe UI" panose="020B0502040204020203" pitchFamily="34" charset="0"/>
                        </a:rPr>
                        <a:t>Returned</a:t>
                      </a:r>
                      <a:r>
                        <a:rPr lang="en-US" sz="1800" baseline="0" dirty="0">
                          <a:latin typeface="Segoe UI" panose="020B0502040204020203" pitchFamily="34" charset="0"/>
                          <a:cs typeface="Segoe UI" panose="020B0502040204020203" pitchFamily="34" charset="0"/>
                        </a:rPr>
                        <a:t> if expression evaluates to NULL</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5" name="Content Placeholder 2"/>
          <p:cNvSpPr txBox="1">
            <a:spLocks/>
          </p:cNvSpPr>
          <p:nvPr/>
        </p:nvSpPr>
        <p:spPr>
          <a:xfrm>
            <a:off x="458788" y="1021215"/>
            <a:ext cx="8119156" cy="31522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ISNULL replaces NULL with a specified value</a:t>
            </a:r>
          </a:p>
          <a:p>
            <a:pPr lvl="0"/>
            <a:r>
              <a:rPr lang="en-US" b="0" kern="0" dirty="0">
                <a:solidFill>
                  <a:srgbClr val="000000"/>
                </a:solidFill>
              </a:rPr>
              <a:t>Not standard; use COALESCE instead</a:t>
            </a:r>
          </a:p>
          <a:p>
            <a:pPr lvl="0"/>
            <a:r>
              <a:rPr lang="en-US" b="0" kern="0" dirty="0">
                <a:solidFill>
                  <a:srgbClr val="000000"/>
                </a:solidFill>
              </a:rPr>
              <a:t>Syntax:</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ISNULL example:</a:t>
            </a:r>
          </a:p>
        </p:txBody>
      </p:sp>
      <p:sp>
        <p:nvSpPr>
          <p:cNvPr id="6" name="AutoShape 3"/>
          <p:cNvSpPr>
            <a:spLocks noChangeArrowheads="1"/>
          </p:cNvSpPr>
          <p:nvPr/>
        </p:nvSpPr>
        <p:spPr bwMode="auto">
          <a:xfrm>
            <a:off x="541867" y="4408173"/>
            <a:ext cx="7902222" cy="59785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custid, city, ISNULL(region, 'N/A') AS region, country</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7" name="AutoShape 3"/>
          <p:cNvSpPr>
            <a:spLocks noChangeArrowheads="1"/>
          </p:cNvSpPr>
          <p:nvPr/>
        </p:nvSpPr>
        <p:spPr bwMode="auto">
          <a:xfrm>
            <a:off x="541867" y="5030006"/>
            <a:ext cx="7902222" cy="170710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1600" b="0" dirty="0">
                <a:solidFill>
                  <a:srgbClr val="000000"/>
                </a:solidFill>
                <a:latin typeface="Lucida Sans Typewriter" pitchFamily="49" charset="0"/>
              </a:rPr>
              <a:t>custid      city            region          country</a:t>
            </a:r>
          </a:p>
          <a:p>
            <a:pPr lvl="0" defTabSz="457200">
              <a:lnSpc>
                <a:spcPct val="90000"/>
              </a:lnSpc>
              <a:tabLst>
                <a:tab pos="457200" algn="l"/>
              </a:tabLst>
              <a:defRPr/>
            </a:pPr>
            <a:r>
              <a:rPr lang="en-US" sz="1600" b="0" dirty="0">
                <a:solidFill>
                  <a:srgbClr val="000000"/>
                </a:solidFill>
                <a:latin typeface="Lucida Sans Typewriter" pitchFamily="49" charset="0"/>
              </a:rPr>
              <a:t>----------- --------------- --------------- ---------------</a:t>
            </a:r>
          </a:p>
          <a:p>
            <a:pPr lvl="0" defTabSz="457200">
              <a:lnSpc>
                <a:spcPct val="90000"/>
              </a:lnSpc>
              <a:tabLst>
                <a:tab pos="457200" algn="l"/>
              </a:tabLst>
              <a:defRPr/>
            </a:pPr>
            <a:r>
              <a:rPr lang="en-US" sz="1600" b="0" dirty="0">
                <a:solidFill>
                  <a:srgbClr val="000000"/>
                </a:solidFill>
                <a:latin typeface="Lucida Sans Typewriter" pitchFamily="49" charset="0"/>
              </a:rPr>
              <a:t>7           Strasbourg      N/A             France</a:t>
            </a:r>
          </a:p>
          <a:p>
            <a:pPr lvl="0" defTabSz="457200">
              <a:lnSpc>
                <a:spcPct val="90000"/>
              </a:lnSpc>
              <a:tabLst>
                <a:tab pos="457200" algn="l"/>
              </a:tabLst>
              <a:defRPr/>
            </a:pPr>
            <a:r>
              <a:rPr lang="en-US" sz="1600" b="0" dirty="0">
                <a:solidFill>
                  <a:srgbClr val="000000"/>
                </a:solidFill>
                <a:latin typeface="Lucida Sans Typewriter" pitchFamily="49" charset="0"/>
              </a:rPr>
              <a:t>9           Marseille       N/A             France</a:t>
            </a:r>
          </a:p>
          <a:p>
            <a:pPr lvl="0" defTabSz="457200">
              <a:lnSpc>
                <a:spcPct val="90000"/>
              </a:lnSpc>
              <a:tabLst>
                <a:tab pos="457200" algn="l"/>
              </a:tabLst>
              <a:defRPr/>
            </a:pPr>
            <a:r>
              <a:rPr lang="en-US" sz="1600" b="0" dirty="0">
                <a:solidFill>
                  <a:srgbClr val="000000"/>
                </a:solidFill>
                <a:latin typeface="Lucida Sans Typewriter" pitchFamily="49" charset="0"/>
              </a:rPr>
              <a:t>32          Eugene          OR              USA</a:t>
            </a:r>
          </a:p>
          <a:p>
            <a:pPr lvl="0" defTabSz="457200">
              <a:lnSpc>
                <a:spcPct val="90000"/>
              </a:lnSpc>
              <a:tabLst>
                <a:tab pos="457200" algn="l"/>
              </a:tabLst>
              <a:defRPr/>
            </a:pPr>
            <a:r>
              <a:rPr lang="en-US" sz="1600" b="0" dirty="0">
                <a:solidFill>
                  <a:srgbClr val="000000"/>
                </a:solidFill>
                <a:latin typeface="Lucida Sans Typewriter" pitchFamily="49" charset="0"/>
              </a:rPr>
              <a:t>43          Walla Walla     WA              USA</a:t>
            </a:r>
          </a:p>
          <a:p>
            <a:pPr lvl="0" defTabSz="457200">
              <a:lnSpc>
                <a:spcPct val="90000"/>
              </a:lnSpc>
              <a:tabLst>
                <a:tab pos="457200" algn="l"/>
              </a:tabLst>
              <a:defRPr/>
            </a:pPr>
            <a:r>
              <a:rPr lang="en-US" sz="1600" b="0" dirty="0">
                <a:solidFill>
                  <a:srgbClr val="000000"/>
                </a:solidFill>
                <a:latin typeface="Lucida Sans Typewriter" pitchFamily="49" charset="0"/>
              </a:rPr>
              <a:t>45          San Francisco   CA              USA</a:t>
            </a:r>
          </a:p>
        </p:txBody>
      </p:sp>
    </p:spTree>
    <p:custDataLst>
      <p:tags r:id="rId1"/>
    </p:custDataLst>
    <p:extLst>
      <p:ext uri="{BB962C8B-B14F-4D97-AF65-F5344CB8AC3E}">
        <p14:creationId xmlns:p14="http://schemas.microsoft.com/office/powerpoint/2010/main" val="509743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f0a2b99-bd44-4fa8-a49d-7ce1e36e1d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COALESCE to Return Non-NULL Values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COALESCE returns the first non-NULL value in a list:</a:t>
            </a:r>
          </a:p>
          <a:p>
            <a:pPr lvl="1"/>
            <a:r>
              <a:rPr lang="en-US" sz="2000" b="0" kern="0" dirty="0">
                <a:solidFill>
                  <a:srgbClr val="000000"/>
                </a:solidFill>
              </a:rPr>
              <a:t>With only two arguments, COALESCE behaves like ISNULL</a:t>
            </a:r>
          </a:p>
          <a:p>
            <a:pPr lvl="1"/>
            <a:r>
              <a:rPr lang="en-US" sz="2000" b="0" kern="0" dirty="0">
                <a:solidFill>
                  <a:srgbClr val="000000"/>
                </a:solidFill>
              </a:rPr>
              <a:t>If all arguments are NULL, COALESCE returns NULL</a:t>
            </a:r>
          </a:p>
          <a:p>
            <a:pPr lvl="0"/>
            <a:r>
              <a:rPr lang="en-US" sz="2400" b="0" kern="0" dirty="0">
                <a:solidFill>
                  <a:srgbClr val="000000"/>
                </a:solidFill>
              </a:rPr>
              <a:t>COALESCE is standards-based</a:t>
            </a:r>
          </a:p>
          <a:p>
            <a:pPr lvl="0"/>
            <a:r>
              <a:rPr lang="en-US" sz="2400" b="0" kern="0" dirty="0">
                <a:solidFill>
                  <a:srgbClr val="000000"/>
                </a:solidFill>
              </a:rPr>
              <a:t>COALESCE example:</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541866" y="3267222"/>
            <a:ext cx="7902222" cy="923330"/>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custid, country, region, city, </a:t>
            </a:r>
          </a:p>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	country + ',' + COALESCE(region, ' ') + ', ' + city as location</a:t>
            </a:r>
          </a:p>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6" name="AutoShape 3"/>
          <p:cNvSpPr>
            <a:spLocks noChangeArrowheads="1"/>
          </p:cNvSpPr>
          <p:nvPr/>
        </p:nvSpPr>
        <p:spPr bwMode="auto">
          <a:xfrm>
            <a:off x="541867" y="4530965"/>
            <a:ext cx="7902222" cy="1837426"/>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custid country region city        location</a:t>
            </a:r>
          </a:p>
          <a:p>
            <a:pPr lvl="0" defTabSz="457200">
              <a:lnSpc>
                <a:spcPct val="90000"/>
              </a:lnSpc>
              <a:tabLst>
                <a:tab pos="457200" algn="l"/>
              </a:tabLst>
              <a:defRPr/>
            </a:pPr>
            <a:r>
              <a:rPr lang="en-US" b="0" dirty="0">
                <a:solidFill>
                  <a:srgbClr val="000000"/>
                </a:solidFill>
                <a:latin typeface="Lucida Sans Typewriter" pitchFamily="49" charset="0"/>
              </a:rPr>
              <a:t>------ ------- ------ ----------- ----------------------</a:t>
            </a:r>
          </a:p>
          <a:p>
            <a:pPr lvl="0" defTabSz="457200">
              <a:lnSpc>
                <a:spcPct val="90000"/>
              </a:lnSpc>
              <a:tabLst>
                <a:tab pos="457200" algn="l"/>
              </a:tabLst>
              <a:defRPr/>
            </a:pPr>
            <a:r>
              <a:rPr lang="en-US" b="0" dirty="0">
                <a:solidFill>
                  <a:srgbClr val="000000"/>
                </a:solidFill>
                <a:latin typeface="Lucida Sans Typewriter" pitchFamily="49" charset="0"/>
              </a:rPr>
              <a:t>17     Germany NULL   Aachen      Germany, , Aachen</a:t>
            </a:r>
          </a:p>
          <a:p>
            <a:pPr lvl="0" defTabSz="457200">
              <a:lnSpc>
                <a:spcPct val="90000"/>
              </a:lnSpc>
              <a:tabLst>
                <a:tab pos="457200" algn="l"/>
              </a:tabLst>
              <a:defRPr/>
            </a:pPr>
            <a:r>
              <a:rPr lang="en-US" b="0" dirty="0">
                <a:solidFill>
                  <a:srgbClr val="000000"/>
                </a:solidFill>
                <a:latin typeface="Lucida Sans Typewriter" pitchFamily="49" charset="0"/>
              </a:rPr>
              <a:t>65     USA     NM     Albuquerque USA,NM, Albuquerque</a:t>
            </a:r>
          </a:p>
          <a:p>
            <a:pPr lvl="0" defTabSz="457200">
              <a:lnSpc>
                <a:spcPct val="90000"/>
              </a:lnSpc>
              <a:tabLst>
                <a:tab pos="457200" algn="l"/>
              </a:tabLst>
              <a:defRPr/>
            </a:pPr>
            <a:r>
              <a:rPr lang="en-US" b="0" dirty="0">
                <a:solidFill>
                  <a:srgbClr val="000000"/>
                </a:solidFill>
                <a:latin typeface="Lucida Sans Typewriter" pitchFamily="49" charset="0"/>
              </a:rPr>
              <a:t>55     USA     AK     Anchorage   USA,AK, Anchorage</a:t>
            </a:r>
          </a:p>
          <a:p>
            <a:pPr lvl="0" defTabSz="457200">
              <a:lnSpc>
                <a:spcPct val="90000"/>
              </a:lnSpc>
              <a:tabLst>
                <a:tab pos="457200" algn="l"/>
              </a:tabLst>
              <a:defRPr/>
            </a:pPr>
            <a:r>
              <a:rPr lang="en-US" b="0" dirty="0">
                <a:solidFill>
                  <a:srgbClr val="000000"/>
                </a:solidFill>
                <a:latin typeface="Lucida Sans Typewriter" pitchFamily="49" charset="0"/>
              </a:rPr>
              <a:t>83     Denmark NULL   Århus       Denmark, , Århus</a:t>
            </a:r>
          </a:p>
        </p:txBody>
      </p:sp>
    </p:spTree>
    <p:custDataLst>
      <p:tags r:id="rId1"/>
    </p:custDataLst>
    <p:extLst>
      <p:ext uri="{BB962C8B-B14F-4D97-AF65-F5344CB8AC3E}">
        <p14:creationId xmlns:p14="http://schemas.microsoft.com/office/powerpoint/2010/main" val="426098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a24c232-9bb2-455b-81e0-f06ce37f06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NULLIF to Return NULL If Values Match</a:t>
            </a:r>
          </a:p>
        </p:txBody>
      </p:sp>
      <p:sp>
        <p:nvSpPr>
          <p:cNvPr id="4" name="Content Placeholder 2"/>
          <p:cNvSpPr txBox="1">
            <a:spLocks/>
          </p:cNvSpPr>
          <p:nvPr/>
        </p:nvSpPr>
        <p:spPr>
          <a:xfrm>
            <a:off x="458788" y="1021215"/>
            <a:ext cx="8119156" cy="341843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NULLIF compares two expressions:</a:t>
            </a:r>
          </a:p>
          <a:p>
            <a:pPr lvl="1"/>
            <a:r>
              <a:rPr lang="en-US" sz="2000" b="0" kern="0" dirty="0">
                <a:solidFill>
                  <a:srgbClr val="000000"/>
                </a:solidFill>
              </a:rPr>
              <a:t>Returns NULL if both arguments are equal</a:t>
            </a:r>
          </a:p>
          <a:p>
            <a:pPr lvl="1"/>
            <a:r>
              <a:rPr lang="en-US" sz="2000" b="0" kern="0" dirty="0">
                <a:solidFill>
                  <a:srgbClr val="000000"/>
                </a:solidFill>
              </a:rPr>
              <a:t>Returns the first argument if the two arguments are not equal</a:t>
            </a:r>
          </a:p>
        </p:txBody>
      </p:sp>
      <p:graphicFrame>
        <p:nvGraphicFramePr>
          <p:cNvPr id="5" name="Table 4"/>
          <p:cNvGraphicFramePr>
            <a:graphicFrameLocks noGrp="1"/>
          </p:cNvGraphicFramePr>
          <p:nvPr>
            <p:extLst>
              <p:ext uri="{D42A27DB-BD31-4B8C-83A1-F6EECF244321}">
                <p14:modId xmlns:p14="http://schemas.microsoft.com/office/powerpoint/2010/main" val="652590454"/>
              </p:ext>
            </p:extLst>
          </p:nvPr>
        </p:nvGraphicFramePr>
        <p:xfrm>
          <a:off x="541867" y="2258219"/>
          <a:ext cx="7902222" cy="1854200"/>
        </p:xfrm>
        <a:graphic>
          <a:graphicData uri="http://schemas.openxmlformats.org/drawingml/2006/table">
            <a:tbl>
              <a:tblPr firstRow="1" bandRow="1">
                <a:tableStyleId>{B301B821-A1FF-4177-AEE7-76D212191A09}</a:tableStyleId>
              </a:tblPr>
              <a:tblGrid>
                <a:gridCol w="2634074">
                  <a:extLst>
                    <a:ext uri="{9D8B030D-6E8A-4147-A177-3AD203B41FA5}">
                      <a16:colId xmlns:a16="http://schemas.microsoft.com/office/drawing/2014/main" val="20000"/>
                    </a:ext>
                  </a:extLst>
                </a:gridCol>
                <a:gridCol w="2634074">
                  <a:extLst>
                    <a:ext uri="{9D8B030D-6E8A-4147-A177-3AD203B41FA5}">
                      <a16:colId xmlns:a16="http://schemas.microsoft.com/office/drawing/2014/main" val="20001"/>
                    </a:ext>
                  </a:extLst>
                </a:gridCol>
                <a:gridCol w="2634074">
                  <a:extLst>
                    <a:ext uri="{9D8B030D-6E8A-4147-A177-3AD203B41FA5}">
                      <a16:colId xmlns:a16="http://schemas.microsoft.com/office/drawing/2014/main" val="20002"/>
                    </a:ext>
                  </a:extLst>
                </a:gridCol>
              </a:tblGrid>
              <a:tr h="370840">
                <a:tc>
                  <a:txBody>
                    <a:bodyPr/>
                    <a:lstStyle/>
                    <a:p>
                      <a:r>
                        <a:rPr lang="en-US" sz="1800" b="0" dirty="0">
                          <a:latin typeface="Segoe UI Light" panose="020B0502040204020203" pitchFamily="34" charset="0"/>
                          <a:cs typeface="Segoe UI Light" panose="020B0502040204020203" pitchFamily="34" charset="0"/>
                        </a:rPr>
                        <a:t>emp_id</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a:latin typeface="Segoe UI Light" panose="020B0502040204020203" pitchFamily="34" charset="0"/>
                          <a:cs typeface="Segoe UI Light" panose="020B0502040204020203" pitchFamily="34" charset="0"/>
                        </a:rPr>
                        <a:t>goal</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a:latin typeface="Segoe UI Light" panose="020B0502040204020203" pitchFamily="34" charset="0"/>
                          <a:cs typeface="Segoe UI Light" panose="020B0502040204020203" pitchFamily="34" charset="0"/>
                        </a:rPr>
                        <a:t>actual</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Light" panose="020B0502040204020203" pitchFamily="34" charset="0"/>
                          <a:cs typeface="Segoe UI Light" panose="020B0502040204020203" pitchFamily="34" charset="0"/>
                        </a:rPr>
                        <a:t>1</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100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110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Light" panose="020B0502040204020203" pitchFamily="34" charset="0"/>
                          <a:cs typeface="Segoe UI Light" panose="020B0502040204020203" pitchFamily="34" charset="0"/>
                        </a:rPr>
                        <a:t>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a:latin typeface="Segoe UI Light" panose="020B0502040204020203" pitchFamily="34" charset="0"/>
                          <a:cs typeface="Segoe UI Light" panose="020B0502040204020203" pitchFamily="34" charset="0"/>
                        </a:rPr>
                        <a:t>3</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100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dirty="0">
                          <a:latin typeface="Segoe UI Light" panose="020B0502040204020203" pitchFamily="34" charset="0"/>
                          <a:cs typeface="Segoe UI Light" panose="020B0502040204020203" pitchFamily="34" charset="0"/>
                        </a:rPr>
                        <a:t>4</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a:latin typeface="Segoe UI Light" panose="020B0502040204020203" pitchFamily="34" charset="0"/>
                          <a:cs typeface="Segoe UI Light" panose="020B0502040204020203" pitchFamily="34" charset="0"/>
                        </a:rPr>
                        <a:t>100</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a:latin typeface="Segoe UI Light" panose="020B0502040204020203" pitchFamily="34" charset="0"/>
                          <a:cs typeface="Segoe UI Light" panose="020B0502040204020203" pitchFamily="34" charset="0"/>
                        </a:rPr>
                        <a:t>80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6" name="AutoShape 3"/>
          <p:cNvSpPr>
            <a:spLocks noChangeArrowheads="1"/>
          </p:cNvSpPr>
          <p:nvPr/>
        </p:nvSpPr>
        <p:spPr bwMode="auto">
          <a:xfrm>
            <a:off x="541867" y="4204026"/>
            <a:ext cx="7902222" cy="597856"/>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emp_id, NULLIF(actual,goal) AS actual_if_different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dbo.employee_goals; </a:t>
            </a:r>
          </a:p>
        </p:txBody>
      </p:sp>
      <p:sp>
        <p:nvSpPr>
          <p:cNvPr id="7" name="AutoShape 3"/>
          <p:cNvSpPr>
            <a:spLocks noChangeArrowheads="1"/>
          </p:cNvSpPr>
          <p:nvPr/>
        </p:nvSpPr>
        <p:spPr bwMode="auto">
          <a:xfrm>
            <a:off x="541867" y="4893490"/>
            <a:ext cx="7902222" cy="1649563"/>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emp_id      actual_if_different</a:t>
            </a:r>
          </a:p>
          <a:p>
            <a:pPr lvl="0" defTabSz="457200">
              <a:lnSpc>
                <a:spcPct val="90000"/>
              </a:lnSpc>
              <a:tabLst>
                <a:tab pos="457200" algn="l"/>
              </a:tabLst>
              <a:defRPr/>
            </a:pPr>
            <a:r>
              <a:rPr lang="en-US" b="0" dirty="0">
                <a:solidFill>
                  <a:srgbClr val="000000"/>
                </a:solidFill>
                <a:latin typeface="Lucida Sans Typewriter" pitchFamily="49" charset="0"/>
              </a:rPr>
              <a:t>----------- -------------------</a:t>
            </a:r>
          </a:p>
          <a:p>
            <a:pPr lvl="0" defTabSz="457200">
              <a:lnSpc>
                <a:spcPct val="90000"/>
              </a:lnSpc>
              <a:tabLst>
                <a:tab pos="457200" algn="l"/>
              </a:tabLst>
              <a:defRPr/>
            </a:pPr>
            <a:r>
              <a:rPr lang="en-US" b="0" dirty="0">
                <a:solidFill>
                  <a:srgbClr val="000000"/>
                </a:solidFill>
                <a:latin typeface="Lucida Sans Typewriter" pitchFamily="49" charset="0"/>
              </a:rPr>
              <a:t>1           110</a:t>
            </a:r>
          </a:p>
          <a:p>
            <a:pPr lvl="0" defTabSz="457200">
              <a:lnSpc>
                <a:spcPct val="90000"/>
              </a:lnSpc>
              <a:tabLst>
                <a:tab pos="457200" algn="l"/>
              </a:tabLst>
              <a:defRPr/>
            </a:pPr>
            <a:r>
              <a:rPr lang="en-US" b="0" dirty="0">
                <a:solidFill>
                  <a:srgbClr val="000000"/>
                </a:solidFill>
                <a:latin typeface="Lucida Sans Typewriter" pitchFamily="49" charset="0"/>
              </a:rPr>
              <a:t>2           NULL</a:t>
            </a:r>
          </a:p>
          <a:p>
            <a:pPr lvl="0" defTabSz="457200">
              <a:lnSpc>
                <a:spcPct val="90000"/>
              </a:lnSpc>
              <a:tabLst>
                <a:tab pos="457200" algn="l"/>
              </a:tabLst>
              <a:defRPr/>
            </a:pPr>
            <a:r>
              <a:rPr lang="en-US" b="0" dirty="0">
                <a:solidFill>
                  <a:srgbClr val="000000"/>
                </a:solidFill>
                <a:latin typeface="Lucida Sans Typewriter" pitchFamily="49" charset="0"/>
              </a:rPr>
              <a:t>3           90</a:t>
            </a:r>
          </a:p>
          <a:p>
            <a:pPr lvl="0" defTabSz="457200">
              <a:lnSpc>
                <a:spcPct val="90000"/>
              </a:lnSpc>
              <a:tabLst>
                <a:tab pos="457200" algn="l"/>
              </a:tabLst>
              <a:defRPr/>
            </a:pPr>
            <a:r>
              <a:rPr lang="en-US" b="0" dirty="0">
                <a:solidFill>
                  <a:srgbClr val="000000"/>
                </a:solidFill>
                <a:latin typeface="Lucida Sans Typewriter" pitchFamily="49" charset="0"/>
              </a:rPr>
              <a:t>4           80</a:t>
            </a:r>
          </a:p>
        </p:txBody>
      </p:sp>
    </p:spTree>
    <p:custDataLst>
      <p:tags r:id="rId1"/>
    </p:custDataLst>
    <p:extLst>
      <p:ext uri="{BB962C8B-B14F-4D97-AF65-F5344CB8AC3E}">
        <p14:creationId xmlns:p14="http://schemas.microsoft.com/office/powerpoint/2010/main" val="653259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Using Built-in Functions</a:t>
            </a:r>
          </a:p>
        </p:txBody>
      </p:sp>
      <p:sp>
        <p:nvSpPr>
          <p:cNvPr id="3" name="Text Placeholder 2"/>
          <p:cNvSpPr>
            <a:spLocks noGrp="1"/>
          </p:cNvSpPr>
          <p:nvPr>
            <p:ph type="body" idx="1"/>
          </p:nvPr>
        </p:nvSpPr>
        <p:spPr/>
        <p:txBody>
          <a:bodyPr/>
          <a:lstStyle/>
          <a:p>
            <a:r>
              <a:rPr lang="en-GB" dirty="0"/>
              <a:t>Exercise 1: Writing Queries That Use Conversion Functions
Exercise 2: Writing Queries That Use Logical Functions
Exercise 3: Writing Queries That Test for Nullability</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40 minutes</a:t>
            </a:r>
          </a:p>
        </p:txBody>
      </p:sp>
    </p:spTree>
    <p:custDataLst>
      <p:tags r:id="rId1"/>
    </p:custDataLst>
    <p:extLst>
      <p:ext uri="{BB962C8B-B14F-4D97-AF65-F5344CB8AC3E}">
        <p14:creationId xmlns:p14="http://schemas.microsoft.com/office/powerpoint/2010/main" val="76776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provided with a set of business requirements for data and you will write T-SQL queries to retrieve the specified data from the databases. You will need to retrieve the data, convert it, and then check for missing values.</a:t>
            </a:r>
            <a:endParaRPr lang="en-GB" sz="2800" b="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7337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Writing Queries with Built-In Functions</a:t>
            </a:r>
          </a:p>
        </p:txBody>
      </p:sp>
      <p:sp>
        <p:nvSpPr>
          <p:cNvPr id="3" name="Text Placeholder 2"/>
          <p:cNvSpPr>
            <a:spLocks noGrp="1"/>
          </p:cNvSpPr>
          <p:nvPr>
            <p:ph type="body" idx="1"/>
          </p:nvPr>
        </p:nvSpPr>
        <p:spPr/>
        <p:txBody>
          <a:bodyPr/>
          <a:lstStyle/>
          <a:p>
            <a:r>
              <a:rPr lang="en-GB" dirty="0"/>
              <a:t>SQL Server Built-in Function Types
Scalar Functions
Aggregate Functions
Window Functions
</a:t>
            </a:r>
            <a:r>
              <a:rPr lang="en-GB" dirty="0" err="1"/>
              <a:t>Rowset</a:t>
            </a:r>
            <a:r>
              <a:rPr lang="en-GB" dirty="0"/>
              <a:t> Functions</a:t>
            </a:r>
          </a:p>
        </p:txBody>
      </p:sp>
    </p:spTree>
    <p:custDataLst>
      <p:tags r:id="rId1"/>
    </p:custDataLst>
    <p:extLst>
      <p:ext uri="{BB962C8B-B14F-4D97-AF65-F5344CB8AC3E}">
        <p14:creationId xmlns:p14="http://schemas.microsoft.com/office/powerpoint/2010/main" val="288901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Built-in Function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functions can be categorized by scope of input and type of output:</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27965581"/>
              </p:ext>
            </p:extLst>
          </p:nvPr>
        </p:nvGraphicFramePr>
        <p:xfrm>
          <a:off x="653143" y="2093686"/>
          <a:ext cx="6096000" cy="3566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sz="2400" dirty="0">
                          <a:latin typeface="Segoe UI Light" panose="020B0502040204020203" pitchFamily="34" charset="0"/>
                          <a:cs typeface="Segoe UI Light" panose="020B0502040204020203" pitchFamily="34" charset="0"/>
                        </a:rPr>
                        <a:t>Function Category</a:t>
                      </a:r>
                    </a:p>
                  </a:txBody>
                  <a:tcPr>
                    <a:lnB w="12700" cap="flat" cmpd="sng" algn="ctr">
                      <a:noFill/>
                      <a:prstDash val="solid"/>
                      <a:round/>
                      <a:headEnd type="none" w="med" len="med"/>
                      <a:tailEnd type="none" w="med" len="med"/>
                    </a:lnB>
                    <a:solidFill>
                      <a:srgbClr val="569AD2"/>
                    </a:solidFill>
                  </a:tcPr>
                </a:tc>
                <a:tc>
                  <a:txBody>
                    <a:bodyPr/>
                    <a:lstStyle/>
                    <a:p>
                      <a:r>
                        <a:rPr lang="en-GB" sz="2400" dirty="0">
                          <a:latin typeface="Segoe UI Light" panose="020B0502040204020203" pitchFamily="34" charset="0"/>
                          <a:cs typeface="Segoe UI Light" panose="020B0502040204020203" pitchFamily="34" charset="0"/>
                        </a:rPr>
                        <a:t>Description</a:t>
                      </a:r>
                    </a:p>
                  </a:txBody>
                  <a:tcPr>
                    <a:lnB w="12700" cap="flat" cmpd="sng" algn="ctr">
                      <a:no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GB" dirty="0"/>
                        <a:t>Scalar</a:t>
                      </a:r>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Operate</a:t>
                      </a:r>
                      <a:r>
                        <a:rPr lang="en-GB" baseline="0" dirty="0"/>
                        <a:t> on a single row, return a single value</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GB" dirty="0"/>
                        <a:t>Grouped Aggregate</a:t>
                      </a:r>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Take one or more values but</a:t>
                      </a:r>
                      <a:r>
                        <a:rPr lang="en-GB" baseline="0" dirty="0"/>
                        <a:t> return a single summarizing value</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GB" dirty="0"/>
                        <a:t>Window</a:t>
                      </a:r>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Operate on</a:t>
                      </a:r>
                      <a:r>
                        <a:rPr lang="en-GB" baseline="0" dirty="0"/>
                        <a:t> a window (set) of rows</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GB" dirty="0"/>
                        <a:t>Rowset</a:t>
                      </a:r>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Return a virtual table that can be used in a T-SQL statement</a:t>
                      </a:r>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8851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Functions</a:t>
            </a:r>
          </a:p>
        </p:txBody>
      </p:sp>
      <p:sp>
        <p:nvSpPr>
          <p:cNvPr id="4" name="Content Placeholder 2"/>
          <p:cNvSpPr txBox="1">
            <a:spLocks/>
          </p:cNvSpPr>
          <p:nvPr/>
        </p:nvSpPr>
        <p:spPr>
          <a:xfrm>
            <a:off x="458787" y="1021215"/>
            <a:ext cx="7825241" cy="53469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Operate on elements from a single</a:t>
            </a:r>
            <a:br>
              <a:rPr lang="en-GB" b="0" kern="0" dirty="0">
                <a:solidFill>
                  <a:srgbClr val="000000"/>
                </a:solidFill>
              </a:rPr>
            </a:br>
            <a:r>
              <a:rPr lang="en-GB" b="0" kern="0" dirty="0">
                <a:solidFill>
                  <a:srgbClr val="000000"/>
                </a:solidFill>
              </a:rPr>
              <a:t>row as inputs, return a single </a:t>
            </a:r>
            <a:br>
              <a:rPr lang="en-GB" b="0" kern="0" dirty="0">
                <a:solidFill>
                  <a:srgbClr val="000000"/>
                </a:solidFill>
              </a:rPr>
            </a:br>
            <a:r>
              <a:rPr lang="en-GB" b="0" kern="0" dirty="0">
                <a:solidFill>
                  <a:srgbClr val="000000"/>
                </a:solidFill>
              </a:rPr>
              <a:t>value as output</a:t>
            </a:r>
          </a:p>
          <a:p>
            <a:pPr lvl="0"/>
            <a:r>
              <a:rPr lang="en-GB" b="0" kern="0" dirty="0">
                <a:solidFill>
                  <a:srgbClr val="000000"/>
                </a:solidFill>
              </a:rPr>
              <a:t>Return a single (scalar) value</a:t>
            </a:r>
          </a:p>
          <a:p>
            <a:pPr lvl="0"/>
            <a:r>
              <a:rPr lang="en-GB" b="0" kern="0" dirty="0">
                <a:solidFill>
                  <a:srgbClr val="000000"/>
                </a:solidFill>
              </a:rPr>
              <a:t>Can be used like an expression</a:t>
            </a:r>
            <a:br>
              <a:rPr lang="en-GB" b="0" kern="0" dirty="0">
                <a:solidFill>
                  <a:srgbClr val="000000"/>
                </a:solidFill>
              </a:rPr>
            </a:br>
            <a:r>
              <a:rPr lang="en-GB" b="0" kern="0" dirty="0">
                <a:solidFill>
                  <a:srgbClr val="000000"/>
                </a:solidFill>
              </a:rPr>
              <a:t>in queries</a:t>
            </a:r>
          </a:p>
          <a:p>
            <a:pPr lvl="0"/>
            <a:r>
              <a:rPr lang="en-GB" b="0" kern="0" dirty="0">
                <a:solidFill>
                  <a:srgbClr val="000000"/>
                </a:solidFill>
              </a:rPr>
              <a:t>May be deterministic or</a:t>
            </a:r>
            <a:br>
              <a:rPr lang="en-GB" b="0" kern="0" dirty="0">
                <a:solidFill>
                  <a:srgbClr val="000000"/>
                </a:solidFill>
              </a:rPr>
            </a:br>
            <a:r>
              <a:rPr lang="en-GB" b="0" kern="0" dirty="0">
                <a:solidFill>
                  <a:srgbClr val="000000"/>
                </a:solidFill>
              </a:rPr>
              <a:t>nondeterministic</a:t>
            </a:r>
          </a:p>
          <a:p>
            <a:pPr lvl="0"/>
            <a:r>
              <a:rPr lang="en-GB" b="0" kern="0" dirty="0">
                <a:solidFill>
                  <a:srgbClr val="000000"/>
                </a:solidFill>
              </a:rPr>
              <a:t>Collation depends on input value</a:t>
            </a:r>
            <a:br>
              <a:rPr lang="en-GB" b="0" kern="0" dirty="0">
                <a:solidFill>
                  <a:srgbClr val="000000"/>
                </a:solidFill>
              </a:rPr>
            </a:br>
            <a:r>
              <a:rPr lang="en-GB" b="0" kern="0" dirty="0">
                <a:solidFill>
                  <a:srgbClr val="000000"/>
                </a:solidFill>
              </a:rPr>
              <a:t>or default collation of database</a:t>
            </a:r>
            <a:endParaRPr lang="en-US" b="0" kern="0" dirty="0">
              <a:solidFill>
                <a:srgbClr val="000000"/>
              </a:solidFill>
            </a:endParaRPr>
          </a:p>
        </p:txBody>
      </p:sp>
      <p:grpSp>
        <p:nvGrpSpPr>
          <p:cNvPr id="5" name="Group 4"/>
          <p:cNvGrpSpPr/>
          <p:nvPr/>
        </p:nvGrpSpPr>
        <p:grpSpPr>
          <a:xfrm>
            <a:off x="6285378" y="1192366"/>
            <a:ext cx="2714173" cy="4657543"/>
            <a:chOff x="924958" y="1151133"/>
            <a:chExt cx="2714173" cy="4657543"/>
          </a:xfrm>
        </p:grpSpPr>
        <p:grpSp>
          <p:nvGrpSpPr>
            <p:cNvPr id="6" name="Group 5"/>
            <p:cNvGrpSpPr/>
            <p:nvPr/>
          </p:nvGrpSpPr>
          <p:grpSpPr>
            <a:xfrm>
              <a:off x="924958" y="1151133"/>
              <a:ext cx="2714173" cy="4657543"/>
              <a:chOff x="924958" y="1151133"/>
              <a:chExt cx="2714173" cy="4657543"/>
            </a:xfrm>
          </p:grpSpPr>
          <p:sp>
            <p:nvSpPr>
              <p:cNvPr id="8" name="TextBox 7"/>
              <p:cNvSpPr txBox="1"/>
              <p:nvPr/>
            </p:nvSpPr>
            <p:spPr>
              <a:xfrm>
                <a:off x="3454400" y="1748631"/>
                <a:ext cx="184731" cy="369332"/>
              </a:xfrm>
              <a:prstGeom prst="rect">
                <a:avLst/>
              </a:prstGeom>
              <a:noFill/>
            </p:spPr>
            <p:txBody>
              <a:bodyPr wrap="none" rtlCol="0">
                <a:spAutoFit/>
              </a:bodyPr>
              <a:lstStyle/>
              <a:p>
                <a:pPr lvl="0"/>
                <a:endParaRPr lang="en-US" dirty="0">
                  <a:solidFill>
                    <a:srgbClr val="000000"/>
                  </a:solidFill>
                </a:endParaRPr>
              </a:p>
            </p:txBody>
          </p:sp>
          <p:sp>
            <p:nvSpPr>
              <p:cNvPr id="9" name="AutoShape 22"/>
              <p:cNvSpPr>
                <a:spLocks noChangeArrowheads="1"/>
              </p:cNvSpPr>
              <p:nvPr/>
            </p:nvSpPr>
            <p:spPr bwMode="auto">
              <a:xfrm>
                <a:off x="924958" y="1581946"/>
                <a:ext cx="2709863" cy="4226730"/>
              </a:xfrm>
              <a:prstGeom prst="roundRect">
                <a:avLst>
                  <a:gd name="adj" fmla="val 0"/>
                </a:avLst>
              </a:prstGeom>
              <a:solidFill>
                <a:srgbClr val="4668C5"/>
              </a:solidFill>
              <a:ln w="9525" algn="ctr">
                <a:noFill/>
                <a:round/>
                <a:headEnd/>
                <a:tailEnd/>
              </a:ln>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latin typeface="Segoe UI Light" panose="020B0502040204020203" pitchFamily="34" charset="0"/>
                  <a:cs typeface="Segoe UI Light" panose="020B0502040204020203" pitchFamily="34" charset="0"/>
                </a:endParaRPr>
              </a:p>
            </p:txBody>
          </p:sp>
          <p:sp>
            <p:nvSpPr>
              <p:cNvPr id="10" name="Text Box 99"/>
              <p:cNvSpPr txBox="1">
                <a:spLocks noChangeArrowheads="1"/>
              </p:cNvSpPr>
              <p:nvPr/>
            </p:nvSpPr>
            <p:spPr bwMode="auto">
              <a:xfrm>
                <a:off x="924958" y="1151133"/>
                <a:ext cx="2709863" cy="688975"/>
              </a:xfrm>
              <a:prstGeom prst="roundRect">
                <a:avLst>
                  <a:gd name="adj" fmla="val 0"/>
                </a:avLst>
              </a:prstGeom>
              <a:solidFill>
                <a:srgbClr val="00188F"/>
              </a:solidFill>
              <a:ln w="9525" algn="ctr">
                <a:noFill/>
                <a:round/>
                <a:headEnd/>
                <a:tailEnd/>
              </a:ln>
              <a:effectLst/>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2000" b="0" dirty="0">
                    <a:solidFill>
                      <a:srgbClr val="FFFFFF"/>
                    </a:solidFill>
                    <a:latin typeface="Segoe UI Light" panose="020B0502040204020203" pitchFamily="34" charset="0"/>
                    <a:cs typeface="Segoe UI Light" panose="020B0502040204020203"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Configuration</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Conversion</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Cursor</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Date and Time</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Logical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Mathematical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Metadata</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Security</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String</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System</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System Statistical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Text and Image</a:t>
              </a:r>
            </a:p>
          </p:txBody>
        </p:sp>
      </p:grpSp>
    </p:spTree>
    <p:custDataLst>
      <p:tags r:id="rId1"/>
    </p:custDataLst>
    <p:extLst>
      <p:ext uri="{BB962C8B-B14F-4D97-AF65-F5344CB8AC3E}">
        <p14:creationId xmlns:p14="http://schemas.microsoft.com/office/powerpoint/2010/main" val="33227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Aggregate Functions</a:t>
            </a:r>
          </a:p>
        </p:txBody>
      </p:sp>
      <p:sp>
        <p:nvSpPr>
          <p:cNvPr id="4" name="Content Placeholder 2"/>
          <p:cNvSpPr txBox="1">
            <a:spLocks/>
          </p:cNvSpPr>
          <p:nvPr/>
        </p:nvSpPr>
        <p:spPr>
          <a:xfrm>
            <a:off x="458788" y="1021215"/>
            <a:ext cx="8119156" cy="27234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that operate on sets, or rows, of data</a:t>
            </a:r>
          </a:p>
          <a:p>
            <a:pPr lvl="0"/>
            <a:r>
              <a:rPr lang="en-US" b="0" kern="0" dirty="0">
                <a:solidFill>
                  <a:srgbClr val="000000"/>
                </a:solidFill>
              </a:rPr>
              <a:t>Summarize input rows</a:t>
            </a:r>
          </a:p>
          <a:p>
            <a:pPr lvl="0"/>
            <a:r>
              <a:rPr lang="en-US" b="0" kern="0" dirty="0">
                <a:solidFill>
                  <a:srgbClr val="000000"/>
                </a:solidFill>
              </a:rPr>
              <a:t>Without GROUP BY clause, all rows are arranged as one group</a:t>
            </a:r>
          </a:p>
          <a:p>
            <a:pPr lvl="0"/>
            <a:r>
              <a:rPr lang="en-US" b="0" kern="0" dirty="0">
                <a:solidFill>
                  <a:srgbClr val="000000"/>
                </a:solidFill>
              </a:rPr>
              <a:t>Will be covered later in the course</a:t>
            </a:r>
          </a:p>
        </p:txBody>
      </p:sp>
      <p:sp>
        <p:nvSpPr>
          <p:cNvPr id="5" name="AutoShape 3"/>
          <p:cNvSpPr>
            <a:spLocks noChangeArrowheads="1"/>
          </p:cNvSpPr>
          <p:nvPr/>
        </p:nvSpPr>
        <p:spPr bwMode="auto">
          <a:xfrm>
            <a:off x="1058838" y="3742022"/>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COUNT(*) AS numorderlines, 			SUM(qty*unitprice) AS totalsales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Sales.OrderDetails;</a:t>
            </a:r>
          </a:p>
        </p:txBody>
      </p:sp>
      <p:sp>
        <p:nvSpPr>
          <p:cNvPr id="6" name="AutoShape 3"/>
          <p:cNvSpPr>
            <a:spLocks noChangeArrowheads="1"/>
          </p:cNvSpPr>
          <p:nvPr/>
        </p:nvSpPr>
        <p:spPr bwMode="auto">
          <a:xfrm>
            <a:off x="1058838" y="5046540"/>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numorderlines totalsales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2155          56500.91</a:t>
            </a:r>
          </a:p>
        </p:txBody>
      </p:sp>
    </p:spTree>
    <p:custDataLst>
      <p:tags r:id="rId1"/>
    </p:custDataLst>
    <p:extLst>
      <p:ext uri="{BB962C8B-B14F-4D97-AF65-F5344CB8AC3E}">
        <p14:creationId xmlns:p14="http://schemas.microsoft.com/office/powerpoint/2010/main" val="324282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7c10e39-bc23-4ad0-9855-99c23a257c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 Functions</a:t>
            </a:r>
          </a:p>
        </p:txBody>
      </p:sp>
      <p:sp>
        <p:nvSpPr>
          <p:cNvPr id="4" name="Content Placeholder 2"/>
          <p:cNvSpPr txBox="1">
            <a:spLocks/>
          </p:cNvSpPr>
          <p:nvPr/>
        </p:nvSpPr>
        <p:spPr>
          <a:xfrm>
            <a:off x="458788" y="1021215"/>
            <a:ext cx="8119156" cy="21029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applied to a window, or set of rows</a:t>
            </a:r>
          </a:p>
          <a:p>
            <a:pPr lvl="0"/>
            <a:r>
              <a:rPr lang="en-US" b="0" kern="0" dirty="0">
                <a:solidFill>
                  <a:srgbClr val="000000"/>
                </a:solidFill>
              </a:rPr>
              <a:t>Include ranking, offset, aggregate, and distribution functions</a:t>
            </a:r>
          </a:p>
          <a:p>
            <a:pPr lvl="0"/>
            <a:r>
              <a:rPr lang="en-US" b="0" kern="0" dirty="0">
                <a:solidFill>
                  <a:srgbClr val="000000"/>
                </a:solidFill>
              </a:rPr>
              <a:t>Will be covered later in the course</a:t>
            </a:r>
          </a:p>
          <a:p>
            <a:pPr lvl="0"/>
            <a:endParaRPr lang="en-US" b="0" kern="0" dirty="0">
              <a:solidFill>
                <a:srgbClr val="000000"/>
              </a:solidFill>
            </a:endParaRPr>
          </a:p>
        </p:txBody>
      </p:sp>
      <p:sp>
        <p:nvSpPr>
          <p:cNvPr id="5" name="AutoShape 3"/>
          <p:cNvSpPr>
            <a:spLocks noChangeArrowheads="1"/>
          </p:cNvSpPr>
          <p:nvPr/>
        </p:nvSpPr>
        <p:spPr bwMode="auto">
          <a:xfrm>
            <a:off x="588225" y="2928281"/>
            <a:ext cx="7447522" cy="1534478"/>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TOP(5) productid, productname, unitprice,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RANK() OVER(ORDER BY unitprice DESC) AS 		rankbyprice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Production.Products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rankbyprice;</a:t>
            </a:r>
          </a:p>
        </p:txBody>
      </p:sp>
      <p:sp>
        <p:nvSpPr>
          <p:cNvPr id="6" name="AutoShape 3"/>
          <p:cNvSpPr>
            <a:spLocks noChangeArrowheads="1"/>
          </p:cNvSpPr>
          <p:nvPr/>
        </p:nvSpPr>
        <p:spPr bwMode="auto">
          <a:xfrm>
            <a:off x="588224" y="4675143"/>
            <a:ext cx="7447522" cy="183742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productid productname   unitprice rankbyprice</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 ------------- --------- -----------</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8         Product QDOMO 263.50    1</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29        Product VJXYN 123.79    2</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9         Product AOZBW 97.00     3</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20        Product QHFFP 81.00     4</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18        Product CKEDC 62.50     5</a:t>
            </a:r>
          </a:p>
        </p:txBody>
      </p:sp>
    </p:spTree>
    <p:custDataLst>
      <p:tags r:id="rId1"/>
    </p:custDataLst>
    <p:extLst>
      <p:ext uri="{BB962C8B-B14F-4D97-AF65-F5344CB8AC3E}">
        <p14:creationId xmlns:p14="http://schemas.microsoft.com/office/powerpoint/2010/main" val="366009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e2cf456-ea6c-439f-9b03-cc91154b01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Rowset Functions</a:t>
            </a:r>
          </a:p>
        </p:txBody>
      </p:sp>
      <p:sp>
        <p:nvSpPr>
          <p:cNvPr id="4" name="Content Placeholder 2"/>
          <p:cNvSpPr txBox="1">
            <a:spLocks/>
          </p:cNvSpPr>
          <p:nvPr/>
        </p:nvSpPr>
        <p:spPr>
          <a:xfrm>
            <a:off x="458788" y="1021215"/>
            <a:ext cx="8119156" cy="30609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Return an object that can be used like a table in a T-SQL statement</a:t>
            </a:r>
          </a:p>
          <a:p>
            <a:pPr lvl="0"/>
            <a:r>
              <a:rPr lang="en-US" b="0" kern="0" dirty="0">
                <a:solidFill>
                  <a:srgbClr val="000000"/>
                </a:solidFill>
              </a:rPr>
              <a:t>Include OPENDATASOURCE, OPENQUERY, OPENROWSET, and OPENXML</a:t>
            </a:r>
          </a:p>
          <a:p>
            <a:pPr lvl="0"/>
            <a:r>
              <a:rPr lang="en-US" b="0" kern="0" dirty="0">
                <a:solidFill>
                  <a:srgbClr val="000000"/>
                </a:solidFill>
              </a:rPr>
              <a:t>Beyond the scope of this course</a:t>
            </a:r>
          </a:p>
        </p:txBody>
      </p:sp>
    </p:spTree>
    <p:custDataLst>
      <p:tags r:id="rId1"/>
    </p:custDataLst>
    <p:extLst>
      <p:ext uri="{BB962C8B-B14F-4D97-AF65-F5344CB8AC3E}">
        <p14:creationId xmlns:p14="http://schemas.microsoft.com/office/powerpoint/2010/main" val="18055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Using Conversion Functions</a:t>
            </a:r>
          </a:p>
        </p:txBody>
      </p:sp>
      <p:sp>
        <p:nvSpPr>
          <p:cNvPr id="3" name="Text Placeholder 2"/>
          <p:cNvSpPr>
            <a:spLocks noGrp="1"/>
          </p:cNvSpPr>
          <p:nvPr>
            <p:ph type="body" idx="1"/>
          </p:nvPr>
        </p:nvSpPr>
        <p:spPr/>
        <p:txBody>
          <a:bodyPr/>
          <a:lstStyle/>
          <a:p>
            <a:r>
              <a:rPr lang="en-GB" dirty="0"/>
              <a:t>Implicit and Explicit Data Type Conversions
Converting with CAST
Converting with CONVERT
Converting Strings with PARSE
Converting with TRY_PARSE and TRY_CONVERT</a:t>
            </a:r>
          </a:p>
        </p:txBody>
      </p:sp>
    </p:spTree>
    <p:custDataLst>
      <p:tags r:id="rId1"/>
    </p:custDataLst>
    <p:extLst>
      <p:ext uri="{BB962C8B-B14F-4D97-AF65-F5344CB8AC3E}">
        <p14:creationId xmlns:p14="http://schemas.microsoft.com/office/powerpoint/2010/main" val="3940920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32</TotalTime>
  <Words>2603</Words>
  <Application>Microsoft Office PowerPoint</Application>
  <PresentationFormat>On-screen Show (4:3)</PresentationFormat>
  <Paragraphs>382</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Verdana</vt:lpstr>
      <vt:lpstr>Wingdings</vt:lpstr>
      <vt:lpstr>Segoe UI</vt:lpstr>
      <vt:lpstr>Calibri</vt:lpstr>
      <vt:lpstr>Lucida Sans Typewriter</vt:lpstr>
      <vt:lpstr>Segoe UI Light</vt:lpstr>
      <vt:lpstr>Lucida Sans Unicode</vt:lpstr>
      <vt:lpstr>Symbol</vt:lpstr>
      <vt:lpstr>NG_MOC_Core_ModuleNew2</vt:lpstr>
      <vt:lpstr>Module 8</vt:lpstr>
      <vt:lpstr>Module Overview</vt:lpstr>
      <vt:lpstr>Lesson 1: Writing Queries with Built-In Functions</vt:lpstr>
      <vt:lpstr>SQL Server Built-in Function Types</vt:lpstr>
      <vt:lpstr>Scalar Functions</vt:lpstr>
      <vt:lpstr>Aggregate Functions</vt:lpstr>
      <vt:lpstr>Window Functions</vt:lpstr>
      <vt:lpstr>Rowset Functions</vt:lpstr>
      <vt:lpstr>Lesson 2: Using Conversion Functions</vt:lpstr>
      <vt:lpstr>Implicit and Explicit Data Type Conversions</vt:lpstr>
      <vt:lpstr>Converting with CAST</vt:lpstr>
      <vt:lpstr>Converting with CONVERT</vt:lpstr>
      <vt:lpstr>Converting Strings with PARSE</vt:lpstr>
      <vt:lpstr>Converting with TRY_PARSE and TRY_CONVERT</vt:lpstr>
      <vt:lpstr>Lesson 3: Using Logical Functions</vt:lpstr>
      <vt:lpstr>Writing Logical Test with Functions</vt:lpstr>
      <vt:lpstr>Performing Conditional Tests with IIF</vt:lpstr>
      <vt:lpstr>Selecting Items from a List with CHOOSE</vt:lpstr>
      <vt:lpstr>Lesson 4: Using Functions to Work with NULL</vt:lpstr>
      <vt:lpstr>Converting NULL with ISNULL</vt:lpstr>
      <vt:lpstr>Using COALESCE to Return Non-NULL Values</vt:lpstr>
      <vt:lpstr>Using NULLIF to Return NULL If Values Match</vt:lpstr>
      <vt:lpstr>Lab: Using Built-in Functions</vt:lpstr>
      <vt:lpstr>Lab Scenario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Richard Strange</dc:creator>
  <cp:lastModifiedBy>Christian P. Gyssels</cp:lastModifiedBy>
  <cp:revision>5</cp:revision>
  <dcterms:created xsi:type="dcterms:W3CDTF">2017-11-17T10:57:31Z</dcterms:created>
  <dcterms:modified xsi:type="dcterms:W3CDTF">2021-11-30T14:14:03Z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10B52EAB-1112-4AA5-BAB3-4FB39BD4E3D1</vt:lpwstr>
  </property>
  <property fmtid="{D5CDD505-2E9C-101B-9397-08002B2CF9AE}" pid="3" name="ArticulatePath">
    <vt:lpwstr>20761C_08</vt:lpwstr>
  </property>
</Properties>
</file>