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Segoe UI Light" panose="020B0502040204020203" pitchFamily="34" charset="0"/>
      <p:regular r:id="rId30"/>
      <p:italic r:id="rId31"/>
    </p:embeddedFont>
    <p:embeddedFont>
      <p:font typeface="Segoe UI Semibold" panose="020B0702040204020203" pitchFamily="34" charset="0"/>
      <p:bold r:id="rId32"/>
      <p:boldItalic r:id="rId33"/>
    </p:embeddedFont>
    <p:embeddedFont>
      <p:font typeface="Verdana" panose="020B0604030504040204" pitchFamily="34" charset="0"/>
      <p:regular r:id="rId34"/>
      <p:bold r:id="rId35"/>
      <p:italic r:id="rId36"/>
      <p:boldItalic r:id="rId37"/>
    </p:embeddedFont>
  </p:embeddedFontLst>
  <p:custDataLst>
    <p:tags r:id="rId38"/>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99" autoAdjust="0"/>
  </p:normalViewPr>
  <p:slideViewPr>
    <p:cSldViewPr snapToGrid="0">
      <p:cViewPr varScale="1">
        <p:scale>
          <a:sx n="74" d="100"/>
          <a:sy n="74" d="100"/>
        </p:scale>
        <p:origin x="2586" y="7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F175B-A38F-4089-BCDD-C59318F4B8A2}" type="datetimeFigureOut">
              <a:rPr lang="en-GB" smtClean="0"/>
              <a:t>29/11/2021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4EBD-70CD-4AA7-B830-8121EC4E21CE}" type="slidenum">
              <a:rPr lang="en-GB" smtClean="0"/>
              <a:t>‹#›</a:t>
            </a:fld>
            <a:endParaRPr lang="en-GB" dirty="0"/>
          </a:p>
        </p:txBody>
      </p:sp>
    </p:spTree>
    <p:extLst>
      <p:ext uri="{BB962C8B-B14F-4D97-AF65-F5344CB8AC3E}">
        <p14:creationId xmlns:p14="http://schemas.microsoft.com/office/powerpoint/2010/main" val="121141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399646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founded a new company with two friends. Your new application (app) uses a SQL Server database to store information. You are unsure whether your app will be successful but, if it is, you will need both high performance and space for large volumes of data. However, you have not yet launched, so are unsure how many people will use your app. Which edition of SQL Server should you use for this system?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Azure SQL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Enterprise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Express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Business Intelligence edition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Any edition is appropriate for these requirements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Azure SQL Database</a:t>
            </a:r>
          </a:p>
        </p:txBody>
      </p:sp>
      <p:sp>
        <p:nvSpPr>
          <p:cNvPr id="4" name="Slide Number Placeholder 3"/>
          <p:cNvSpPr>
            <a:spLocks noGrp="1"/>
          </p:cNvSpPr>
          <p:nvPr>
            <p:ph type="sldNum" sz="quarter" idx="10"/>
          </p:nvPr>
        </p:nvSpPr>
        <p:spPr/>
        <p:txBody>
          <a:bodyPr/>
          <a:lstStyle/>
          <a:p>
            <a:fld id="{9CA04EBD-70CD-4AA7-B830-8121EC4E21C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60984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39233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SSMS is the client tool for SQL Server; it is not SQL Server itself. SSMS sends commands to the SQL Server Database Engine. Organizations normally install SSMS on a different machine to the one where SQL Server is installed. The classroom virtual machine may obscure that distinction.</a:t>
            </a:r>
          </a:p>
        </p:txBody>
      </p:sp>
      <p:sp>
        <p:nvSpPr>
          <p:cNvPr id="4" name="Slide Number Placeholder 3"/>
          <p:cNvSpPr>
            <a:spLocks noGrp="1"/>
          </p:cNvSpPr>
          <p:nvPr>
            <p:ph type="sldNum" sz="quarter" idx="10"/>
          </p:nvPr>
        </p:nvSpPr>
        <p:spPr/>
        <p:txBody>
          <a:bodyPr/>
          <a:lstStyle/>
          <a:p>
            <a:fld id="{9CA04EBD-70CD-4AA7-B830-8121EC4E21C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83476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your organization, which authentication method do you use to log on to SQL Server?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Either Windows Authentication or SQL Server Authentication.</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773160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Object Explorer is not visible, click the F8 keyboard shortcut to display it.</a:t>
            </a:r>
          </a:p>
        </p:txBody>
      </p:sp>
      <p:sp>
        <p:nvSpPr>
          <p:cNvPr id="4" name="Slide Number Placeholder 3"/>
          <p:cNvSpPr>
            <a:spLocks noGrp="1"/>
          </p:cNvSpPr>
          <p:nvPr>
            <p:ph type="sldNum" sz="quarter" idx="10"/>
          </p:nvPr>
        </p:nvSpPr>
        <p:spPr/>
        <p:txBody>
          <a:bodyPr/>
          <a:lstStyle/>
          <a:p>
            <a:fld id="{9CA04EBD-70CD-4AA7-B830-8121EC4E21C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50146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solidFill>
                  <a:srgbClr val="80808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062847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the green triangle starts the T-SQL Debugger and is not the button for executing a query. Students who have worked with other query tools might think the green triangle executes queries.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workbook also refers to the use of Alt-X and Ctrl-E shortcuts to execute a query, in addition to F5.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Ctrl-Shift-F has changed to Ctrl-Shift-T in SQL Server 2016.</a:t>
            </a:r>
          </a:p>
        </p:txBody>
      </p:sp>
      <p:sp>
        <p:nvSpPr>
          <p:cNvPr id="4" name="Slide Number Placeholder 3"/>
          <p:cNvSpPr>
            <a:spLocks noGrp="1"/>
          </p:cNvSpPr>
          <p:nvPr>
            <p:ph type="sldNum" sz="quarter" idx="10"/>
          </p:nvPr>
        </p:nvSpPr>
        <p:spPr/>
        <p:txBody>
          <a:bodyPr/>
          <a:lstStyle/>
          <a:p>
            <a:fld id="{9CA04EBD-70CD-4AA7-B830-8121EC4E21C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25506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 NEXT DEMOS****</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r>
              <a:rPr lang="en-US" b="0" kern="0" dirty="0">
                <a:solidFill>
                  <a:srgbClr val="000000"/>
                </a:solidFill>
              </a:rPr>
              <a:t>Product documentation for SQL Server is online in Microsoft Docs</a:t>
            </a:r>
          </a:p>
          <a:p>
            <a:pPr lvl="0"/>
            <a:r>
              <a:rPr lang="en-US" b="0" kern="0" dirty="0">
                <a:solidFill>
                  <a:srgbClr val="000000"/>
                </a:solidFill>
              </a:rPr>
              <a:t>Help is also available from:</a:t>
            </a:r>
          </a:p>
          <a:p>
            <a:pPr lvl="1"/>
            <a:r>
              <a:rPr lang="en-US" b="0" kern="0" dirty="0">
                <a:solidFill>
                  <a:srgbClr val="000000"/>
                </a:solidFill>
              </a:rPr>
              <a:t>SSMS query window (context-sensitive when you highlight a keyword)</a:t>
            </a:r>
          </a:p>
          <a:p>
            <a:pPr lvl="1"/>
            <a:r>
              <a:rPr lang="en-US" b="0" kern="0" dirty="0">
                <a:solidFill>
                  <a:srgbClr val="000000"/>
                </a:solidFill>
              </a:rPr>
              <a:t>SSMS Help menu</a:t>
            </a:r>
          </a:p>
          <a:p>
            <a:pPr lvl="1"/>
            <a:r>
              <a:rPr lang="en-US" b="0" kern="0" dirty="0">
                <a:solidFill>
                  <a:srgbClr val="000000"/>
                </a:solidFill>
              </a:rPr>
              <a:t>Windows Start menu</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 NEXT DEMOS****</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A04EBD-70CD-4AA7-B830-8121EC4E21C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26197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Working with SQL Server Management Studio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been tasked with writing queries for SQL Server. Initially, you want to become familiar with the development environment. You have therefore decided to explore SQL Server Management Studio and configure the editor for your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Creating and Organizing T-SQL Scripts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decided to organize your T-SQL scripts in a project folder. In this lab, you will practice how to create a project and add query files to it. </a:t>
            </a:r>
          </a:p>
        </p:txBody>
      </p:sp>
      <p:sp>
        <p:nvSpPr>
          <p:cNvPr id="4" name="Slide Number Placeholder 3"/>
          <p:cNvSpPr>
            <a:spLocks noGrp="1"/>
          </p:cNvSpPr>
          <p:nvPr>
            <p:ph type="sldNum" sz="quarter" idx="10"/>
          </p:nvPr>
        </p:nvSpPr>
        <p:spPr/>
        <p:txBody>
          <a:bodyPr/>
          <a:lstStyle/>
          <a:p>
            <a:fld id="{9CA04EBD-70CD-4AA7-B830-8121EC4E21C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885312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9CA04EBD-70CD-4AA7-B830-8121EC4E21C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81610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introduces students to SQL Server, giving them a broad understanding without going into too much detail. This module is designed to introduce students to information that they might not otherwise encounter. For example, understanding the differences between SQL Server editions might help them to plan a new deployment.</a:t>
            </a:r>
          </a:p>
        </p:txBody>
      </p:sp>
      <p:sp>
        <p:nvSpPr>
          <p:cNvPr id="4" name="Slide Number Placeholder 3"/>
          <p:cNvSpPr>
            <a:spLocks noGrp="1"/>
          </p:cNvSpPr>
          <p:nvPr>
            <p:ph type="sldNum" sz="quarter" idx="10"/>
          </p:nvPr>
        </p:nvSpPr>
        <p:spPr/>
        <p:txBody>
          <a:bodyPr/>
          <a:lstStyle/>
          <a:p>
            <a:fld id="{9CA04EBD-70CD-4AA7-B830-8121EC4E21C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152392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68061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Many people think that a relational database refers to the fact that tables are related to one another. This is not true—a relational database is based on mathematical relational theory, which itself is based on two mathematical concepts called set theory and predicate logic. Although you do not </a:t>
            </a:r>
            <a:r>
              <a:rPr lang="en-GB" sz="1000" i="1" dirty="0">
                <a:latin typeface="Arial" panose="020B0604020202020204" pitchFamily="34" charset="0"/>
                <a:ea typeface="Calibri" panose="020F0502020204030204" pitchFamily="34" charset="0"/>
                <a:cs typeface="Times New Roman" panose="02020603050405020304" pitchFamily="18" charset="0"/>
              </a:rPr>
              <a:t>need</a:t>
            </a:r>
            <a:r>
              <a:rPr lang="en-GB" sz="1000" dirty="0">
                <a:latin typeface="Arial" panose="020B0604020202020204" pitchFamily="34" charset="0"/>
                <a:ea typeface="Calibri" panose="020F0502020204030204" pitchFamily="34" charset="0"/>
                <a:cs typeface="Times New Roman" panose="02020603050405020304" pitchFamily="18" charset="0"/>
              </a:rPr>
              <a:t> to know too much about set theory or predicate logic, having some understanding can be helpful when learning SQL Server. </a:t>
            </a:r>
            <a:r>
              <a:rPr lang="en-GB" sz="1000" i="1" dirty="0">
                <a:latin typeface="Arial" panose="020B0604020202020204" pitchFamily="34" charset="0"/>
                <a:ea typeface="Calibri" panose="020F0502020204030204" pitchFamily="34" charset="0"/>
                <a:cs typeface="Times New Roman" panose="02020603050405020304" pitchFamily="18" charset="0"/>
              </a:rPr>
              <a:t>Microsoft SQL Server 2012 T-SQL Fundamentals</a:t>
            </a:r>
            <a:r>
              <a:rPr lang="en-GB" sz="1000" dirty="0">
                <a:latin typeface="Arial" panose="020B0604020202020204" pitchFamily="34" charset="0"/>
                <a:ea typeface="Calibri" panose="020F0502020204030204" pitchFamily="34" charset="0"/>
                <a:cs typeface="Times New Roman" panose="02020603050405020304" pitchFamily="18" charset="0"/>
              </a:rPr>
              <a:t> (Itzik Ben-Gan) has an introductory chapter, which gives a good explanation of these two areas, and how they relate to working with SQL Server. If you are interested in learning more, it is worth a read.</a:t>
            </a:r>
          </a:p>
        </p:txBody>
      </p:sp>
      <p:sp>
        <p:nvSpPr>
          <p:cNvPr id="4" name="Slide Number Placeholder 3"/>
          <p:cNvSpPr>
            <a:spLocks noGrp="1"/>
          </p:cNvSpPr>
          <p:nvPr>
            <p:ph type="sldNum" sz="quarter" idx="10"/>
          </p:nvPr>
        </p:nvSpPr>
        <p:spPr/>
        <p:txBody>
          <a:bodyPr/>
          <a:lstStyle/>
          <a:p>
            <a:fld id="{9CA04EBD-70CD-4AA7-B830-8121EC4E21C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12365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18131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344024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example on the slide to illustrate the GO statement that separates a script into batches. Do not go into the details of the CREATE or INSERT commands, which will be described later in the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Sharp-eyed students may notice the additional apostrophe needed to insert “O’Neil” and the “N” to denote Unicode characters.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Put the following T-SQL commands in order by numbering each to create a script that will execute without errors: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(1)CREATE TABLE HR.Employees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EmployeeID int PRIMARY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LastName nvarchar(25),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FirstName nvarchar(25)</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(3)INSERT INTO HR.Employees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EmployeeID, LastName, FirstName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VALUES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(121, N’O’’Neill, N‘Carlene’);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(4)GO</a:t>
            </a:r>
          </a:p>
        </p:txBody>
      </p:sp>
      <p:sp>
        <p:nvSpPr>
          <p:cNvPr id="4" name="Slide Number Placeholder 3"/>
          <p:cNvSpPr>
            <a:spLocks noGrp="1"/>
          </p:cNvSpPr>
          <p:nvPr>
            <p:ph type="sldNum" sz="quarter" idx="10"/>
          </p:nvPr>
        </p:nvSpPr>
        <p:spPr/>
        <p:txBody>
          <a:bodyPr/>
          <a:lstStyle/>
          <a:p>
            <a:fld id="{9CA04EBD-70CD-4AA7-B830-8121EC4E21C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2402245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CA04EBD-70CD-4AA7-B830-8121EC4E21C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171373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version of SQL Server are you currently working with? Have you worked with any earlier versions?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a:t>
            </a:r>
          </a:p>
        </p:txBody>
      </p:sp>
      <p:sp>
        <p:nvSpPr>
          <p:cNvPr id="4" name="Slide Number Placeholder 3"/>
          <p:cNvSpPr>
            <a:spLocks noGrp="1"/>
          </p:cNvSpPr>
          <p:nvPr>
            <p:ph type="sldNum" sz="quarter" idx="10"/>
          </p:nvPr>
        </p:nvSpPr>
        <p:spPr/>
        <p:txBody>
          <a:bodyPr/>
          <a:lstStyle/>
          <a:p>
            <a:fld id="{9CA04EBD-70CD-4AA7-B830-8121EC4E21C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Microsoft SQL Server</a:t>
            </a:r>
          </a:p>
        </p:txBody>
      </p:sp>
    </p:spTree>
    <p:extLst>
      <p:ext uri="{BB962C8B-B14F-4D97-AF65-F5344CB8AC3E}">
        <p14:creationId xmlns:p14="http://schemas.microsoft.com/office/powerpoint/2010/main" val="44621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2875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28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663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3003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32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52480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92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32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0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97864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0119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797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1</a:t>
            </a:r>
          </a:p>
        </p:txBody>
      </p:sp>
      <p:sp>
        <p:nvSpPr>
          <p:cNvPr id="3" name="Subtitle 2"/>
          <p:cNvSpPr>
            <a:spLocks noGrp="1"/>
          </p:cNvSpPr>
          <p:nvPr>
            <p:ph type="subTitle" sz="quarter" idx="1"/>
          </p:nvPr>
        </p:nvSpPr>
        <p:spPr/>
        <p:txBody>
          <a:bodyPr/>
          <a:lstStyle/>
          <a:p>
            <a:r>
              <a:rPr lang="en-GB" dirty="0"/>
              <a:t>Introduction to Microsoft SQL Server
</a:t>
            </a:r>
          </a:p>
        </p:txBody>
      </p:sp>
    </p:spTree>
    <p:custDataLst>
      <p:tags r:id="rId1"/>
    </p:custDataLst>
    <p:extLst>
      <p:ext uri="{BB962C8B-B14F-4D97-AF65-F5344CB8AC3E}">
        <p14:creationId xmlns:p14="http://schemas.microsoft.com/office/powerpoint/2010/main" val="321938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Editions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Editions</a:t>
            </a:r>
          </a:p>
        </p:txBody>
      </p:sp>
      <p:graphicFrame>
        <p:nvGraphicFramePr>
          <p:cNvPr id="5" name="Table 4"/>
          <p:cNvGraphicFramePr>
            <a:graphicFrameLocks noGrp="1"/>
          </p:cNvGraphicFramePr>
          <p:nvPr>
            <p:extLst>
              <p:ext uri="{D42A27DB-BD31-4B8C-83A1-F6EECF244321}">
                <p14:modId xmlns:p14="http://schemas.microsoft.com/office/powerpoint/2010/main" val="3925923631"/>
              </p:ext>
            </p:extLst>
          </p:nvPr>
        </p:nvGraphicFramePr>
        <p:xfrm>
          <a:off x="1470366" y="1983610"/>
          <a:ext cx="6096000" cy="2225040"/>
        </p:xfrm>
        <a:graphic>
          <a:graphicData uri="http://schemas.openxmlformats.org/drawingml/2006/table">
            <a:tbl>
              <a:tblPr firstRow="1" bandRow="1">
                <a:tableStyleId>{08FB837D-C827-4EFA-A057-4D05807E0F7C}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dirty="0"/>
                        <a:t>Main</a:t>
                      </a:r>
                      <a:r>
                        <a:rPr lang="en-GB" baseline="0" dirty="0"/>
                        <a:t> Editions</a:t>
                      </a:r>
                      <a:endParaRPr lang="en-GB" dirty="0"/>
                    </a:p>
                  </a:txBody>
                  <a:tcPr/>
                </a:tc>
                <a:tc>
                  <a:txBody>
                    <a:bodyPr/>
                    <a:lstStyle/>
                    <a:p>
                      <a:r>
                        <a:rPr lang="en-GB" dirty="0"/>
                        <a:t>Other Editions</a:t>
                      </a:r>
                    </a:p>
                  </a:txBody>
                  <a:tcPr/>
                </a:tc>
                <a:extLst>
                  <a:ext uri="{0D108BD9-81ED-4DB2-BD59-A6C34878D82A}">
                    <a16:rowId xmlns:a16="http://schemas.microsoft.com/office/drawing/2014/main" val="10000"/>
                  </a:ext>
                </a:extLst>
              </a:tr>
              <a:tr h="370840">
                <a:tc>
                  <a:txBody>
                    <a:bodyPr/>
                    <a:lstStyle/>
                    <a:p>
                      <a:r>
                        <a:rPr lang="en-GB" dirty="0"/>
                        <a:t>Enterprise</a:t>
                      </a:r>
                    </a:p>
                  </a:txBody>
                  <a:tcPr/>
                </a:tc>
                <a:tc>
                  <a:txBody>
                    <a:bodyPr/>
                    <a:lstStyle/>
                    <a:p>
                      <a:r>
                        <a:rPr lang="en-GB" dirty="0"/>
                        <a:t>Developer</a:t>
                      </a:r>
                    </a:p>
                  </a:txBody>
                  <a:tcPr/>
                </a:tc>
                <a:extLst>
                  <a:ext uri="{0D108BD9-81ED-4DB2-BD59-A6C34878D82A}">
                    <a16:rowId xmlns:a16="http://schemas.microsoft.com/office/drawing/2014/main" val="10001"/>
                  </a:ext>
                </a:extLst>
              </a:tr>
              <a:tr h="370840">
                <a:tc>
                  <a:txBody>
                    <a:bodyPr/>
                    <a:lstStyle/>
                    <a:p>
                      <a:r>
                        <a:rPr lang="en-GB" dirty="0"/>
                        <a:t>Standard</a:t>
                      </a:r>
                    </a:p>
                  </a:txBody>
                  <a:tcPr/>
                </a:tc>
                <a:tc>
                  <a:txBody>
                    <a:bodyPr/>
                    <a:lstStyle/>
                    <a:p>
                      <a:r>
                        <a:rPr lang="en-GB" dirty="0"/>
                        <a:t>Express</a:t>
                      </a:r>
                    </a:p>
                  </a:txBody>
                  <a:tcPr/>
                </a:tc>
                <a:extLst>
                  <a:ext uri="{0D108BD9-81ED-4DB2-BD59-A6C34878D82A}">
                    <a16:rowId xmlns:a16="http://schemas.microsoft.com/office/drawing/2014/main" val="10002"/>
                  </a:ext>
                </a:extLst>
              </a:tr>
              <a:tr h="370840">
                <a:tc>
                  <a:txBody>
                    <a:bodyPr/>
                    <a:lstStyle/>
                    <a:p>
                      <a:r>
                        <a:rPr lang="en-GB" dirty="0"/>
                        <a:t>Business Intelligence</a:t>
                      </a:r>
                    </a:p>
                  </a:txBody>
                  <a:tcPr/>
                </a:tc>
                <a:tc>
                  <a:txBody>
                    <a:bodyPr/>
                    <a:lstStyle/>
                    <a:p>
                      <a:r>
                        <a:rPr lang="en-GB" dirty="0"/>
                        <a:t>Compact</a:t>
                      </a:r>
                    </a:p>
                  </a:txBody>
                  <a:tcPr/>
                </a:tc>
                <a:extLst>
                  <a:ext uri="{0D108BD9-81ED-4DB2-BD59-A6C34878D82A}">
                    <a16:rowId xmlns:a16="http://schemas.microsoft.com/office/drawing/2014/main" val="10003"/>
                  </a:ext>
                </a:extLst>
              </a:tr>
              <a:tr h="370840">
                <a:tc>
                  <a:txBody>
                    <a:bodyPr/>
                    <a:lstStyle/>
                    <a:p>
                      <a:r>
                        <a:rPr lang="en-GB" dirty="0"/>
                        <a:t>Azure SQL Database</a:t>
                      </a:r>
                    </a:p>
                  </a:txBody>
                  <a:tcPr/>
                </a:tc>
                <a:tc>
                  <a:txBody>
                    <a:bodyPr/>
                    <a:lstStyle/>
                    <a:p>
                      <a:endParaRPr lang="en-GB" dirty="0"/>
                    </a:p>
                  </a:txBody>
                  <a:tcPr/>
                </a:tc>
                <a:extLst>
                  <a:ext uri="{0D108BD9-81ED-4DB2-BD59-A6C34878D82A}">
                    <a16:rowId xmlns:a16="http://schemas.microsoft.com/office/drawing/2014/main" val="1000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49645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Getting Started with SQL Server Management Studio</a:t>
            </a:r>
          </a:p>
        </p:txBody>
      </p:sp>
      <p:sp>
        <p:nvSpPr>
          <p:cNvPr id="3" name="Text Placeholder 2"/>
          <p:cNvSpPr>
            <a:spLocks noGrp="1"/>
          </p:cNvSpPr>
          <p:nvPr>
            <p:ph type="body" idx="1"/>
          </p:nvPr>
        </p:nvSpPr>
        <p:spPr/>
        <p:txBody>
          <a:bodyPr/>
          <a:lstStyle/>
          <a:p>
            <a:r>
              <a:rPr lang="en-GB" dirty="0"/>
              <a:t>Starting SSMS
Connecting to SQL Server
Working with Object Explorer
Script Files and Projects
Executing Queries
Using SQL Server Technical Documentation
Demonstration: Introducing Microsoft SQL Server</a:t>
            </a:r>
          </a:p>
        </p:txBody>
      </p:sp>
    </p:spTree>
    <p:custDataLst>
      <p:tags r:id="rId1"/>
    </p:custDataLst>
    <p:extLst>
      <p:ext uri="{BB962C8B-B14F-4D97-AF65-F5344CB8AC3E}">
        <p14:creationId xmlns:p14="http://schemas.microsoft.com/office/powerpoint/2010/main" val="305063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Starting SSMS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Launch SSMS from the Windows Start screen</a:t>
            </a:r>
          </a:p>
          <a:p>
            <a:pPr lvl="1"/>
            <a:r>
              <a:rPr lang="en-US" b="0" kern="0" dirty="0">
                <a:solidFill>
                  <a:srgbClr val="000000"/>
                </a:solidFill>
              </a:rPr>
              <a:t>Or type </a:t>
            </a:r>
            <a:r>
              <a:rPr lang="en-US" kern="0" dirty="0">
                <a:solidFill>
                  <a:srgbClr val="000000"/>
                </a:solidFill>
              </a:rPr>
              <a:t>SSMS</a:t>
            </a:r>
            <a:r>
              <a:rPr lang="en-US" b="0" kern="0" dirty="0">
                <a:solidFill>
                  <a:srgbClr val="000000"/>
                </a:solidFill>
              </a:rPr>
              <a:t> into the Search Programs and Files box</a:t>
            </a:r>
          </a:p>
          <a:p>
            <a:pPr lvl="0"/>
            <a:r>
              <a:rPr lang="en-US" b="0" kern="0" dirty="0">
                <a:solidFill>
                  <a:srgbClr val="000000"/>
                </a:solidFill>
              </a:rPr>
              <a:t>Connect to a SQL Server instance </a:t>
            </a:r>
          </a:p>
          <a:p>
            <a:pPr lvl="1"/>
            <a:r>
              <a:rPr lang="en-US" b="0" kern="0" dirty="0">
                <a:solidFill>
                  <a:srgbClr val="000000"/>
                </a:solidFill>
              </a:rPr>
              <a:t>Or work disconnected</a:t>
            </a:r>
          </a:p>
          <a:p>
            <a:pPr lvl="0"/>
            <a:r>
              <a:rPr lang="en-US" b="0" kern="0" dirty="0">
                <a:solidFill>
                  <a:srgbClr val="000000"/>
                </a:solidFill>
              </a:rPr>
              <a:t>Settings available in Tools, Options include:</a:t>
            </a:r>
          </a:p>
          <a:p>
            <a:pPr lvl="1"/>
            <a:r>
              <a:rPr lang="en-US" b="0" kern="0" dirty="0">
                <a:solidFill>
                  <a:srgbClr val="000000"/>
                </a:solidFill>
              </a:rPr>
              <a:t>Fonts and colors, line numbering, and word wrap</a:t>
            </a:r>
          </a:p>
          <a:p>
            <a:pPr lvl="1"/>
            <a:r>
              <a:rPr lang="en-US" b="0" kern="0" dirty="0">
                <a:solidFill>
                  <a:srgbClr val="000000"/>
                </a:solidFill>
              </a:rPr>
              <a:t>Which windows open when SSMS is launched</a:t>
            </a:r>
          </a:p>
          <a:p>
            <a:pPr lvl="0"/>
            <a:r>
              <a:rPr lang="en-US" b="0" kern="0" dirty="0">
                <a:solidFill>
                  <a:srgbClr val="000000"/>
                </a:solidFill>
              </a:rPr>
              <a:t>Useful windows include:</a:t>
            </a:r>
          </a:p>
          <a:p>
            <a:pPr lvl="1"/>
            <a:r>
              <a:rPr lang="en-US" b="0" kern="0" dirty="0">
                <a:solidFill>
                  <a:srgbClr val="000000"/>
                </a:solidFill>
              </a:rPr>
              <a:t>Query Editor</a:t>
            </a:r>
          </a:p>
          <a:p>
            <a:pPr lvl="1"/>
            <a:r>
              <a:rPr lang="en-US" b="0" kern="0" dirty="0">
                <a:solidFill>
                  <a:srgbClr val="000000"/>
                </a:solidFill>
              </a:rPr>
              <a:t>Object Explorer</a:t>
            </a:r>
          </a:p>
          <a:p>
            <a:pPr lvl="1"/>
            <a:r>
              <a:rPr lang="en-US" b="0" kern="0" dirty="0">
                <a:solidFill>
                  <a:srgbClr val="000000"/>
                </a:solidFill>
              </a:rPr>
              <a:t>Solution Explorer</a:t>
            </a:r>
          </a:p>
          <a:p>
            <a:pPr lvl="1"/>
            <a:endParaRPr lang="en-US" b="0" kern="0" dirty="0">
              <a:solidFill>
                <a:srgbClr val="000000"/>
              </a:solidFill>
            </a:endParaRPr>
          </a:p>
        </p:txBody>
      </p:sp>
    </p:spTree>
    <p:custDataLst>
      <p:tags r:id="rId1"/>
    </p:custDataLst>
    <p:extLst>
      <p:ext uri="{BB962C8B-B14F-4D97-AF65-F5344CB8AC3E}">
        <p14:creationId xmlns:p14="http://schemas.microsoft.com/office/powerpoint/2010/main" val="288756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Connecting to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Connecting to SQL Server requires three pieces of information:</a:t>
            </a:r>
          </a:p>
          <a:p>
            <a:pPr lvl="1"/>
            <a:r>
              <a:rPr lang="en-US" b="0" kern="0" dirty="0">
                <a:solidFill>
                  <a:srgbClr val="000000"/>
                </a:solidFill>
              </a:rPr>
              <a:t>Instance name</a:t>
            </a:r>
          </a:p>
          <a:p>
            <a:pPr lvl="2"/>
            <a:r>
              <a:rPr lang="en-US" b="0" kern="0" dirty="0">
                <a:solidFill>
                  <a:srgbClr val="000000"/>
                </a:solidFill>
              </a:rPr>
              <a:t>Use the form host/instance, except for the default instance</a:t>
            </a:r>
          </a:p>
          <a:p>
            <a:pPr lvl="1"/>
            <a:r>
              <a:rPr lang="en-US" b="0" kern="0" dirty="0">
                <a:solidFill>
                  <a:srgbClr val="000000"/>
                </a:solidFill>
              </a:rPr>
              <a:t>Database name</a:t>
            </a:r>
          </a:p>
          <a:p>
            <a:pPr lvl="2"/>
            <a:r>
              <a:rPr lang="en-US" b="0" kern="0" dirty="0">
                <a:solidFill>
                  <a:srgbClr val="000000"/>
                </a:solidFill>
              </a:rPr>
              <a:t>A default database can be assigned to a logon</a:t>
            </a:r>
          </a:p>
          <a:p>
            <a:pPr lvl="1"/>
            <a:r>
              <a:rPr lang="en-US" b="0" kern="0" dirty="0">
                <a:solidFill>
                  <a:srgbClr val="000000"/>
                </a:solidFill>
              </a:rPr>
              <a:t>Authentication</a:t>
            </a:r>
          </a:p>
          <a:p>
            <a:pPr lvl="2"/>
            <a:r>
              <a:rPr lang="en-US" b="0" kern="0" dirty="0">
                <a:solidFill>
                  <a:srgbClr val="000000"/>
                </a:solidFill>
              </a:rPr>
              <a:t>Windows Authentication or SQL Server Authentication</a:t>
            </a:r>
          </a:p>
          <a:p>
            <a:pPr lvl="2"/>
            <a:r>
              <a:rPr lang="en-US" b="0" kern="0" dirty="0">
                <a:solidFill>
                  <a:srgbClr val="000000"/>
                </a:solidFill>
              </a:rPr>
              <a:t>Account must be provisioned by a database administrator</a:t>
            </a:r>
          </a:p>
        </p:txBody>
      </p:sp>
    </p:spTree>
    <p:custDataLst>
      <p:tags r:id="rId1"/>
    </p:custDataLst>
    <p:extLst>
      <p:ext uri="{BB962C8B-B14F-4D97-AF65-F5344CB8AC3E}">
        <p14:creationId xmlns:p14="http://schemas.microsoft.com/office/powerpoint/2010/main" val="45400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Object Explorer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Object Explorer is a hierarchical, graphical view of SQL Server objects</a:t>
            </a:r>
          </a:p>
          <a:p>
            <a:pPr lvl="0"/>
            <a:r>
              <a:rPr lang="en-US" b="0" kern="0" dirty="0">
                <a:solidFill>
                  <a:srgbClr val="000000"/>
                </a:solidFill>
              </a:rPr>
              <a:t>Explore objects in the default instance, and additional named instances</a:t>
            </a:r>
          </a:p>
          <a:p>
            <a:pPr lvl="0"/>
            <a:r>
              <a:rPr lang="en-US" b="0" kern="0" dirty="0">
                <a:solidFill>
                  <a:srgbClr val="000000"/>
                </a:solidFill>
              </a:rPr>
              <a:t>Right-click for context-sensitive menu with frequently used commands</a:t>
            </a:r>
          </a:p>
          <a:p>
            <a:pPr lvl="0"/>
            <a:r>
              <a:rPr lang="en-US" b="0" kern="0" dirty="0">
                <a:solidFill>
                  <a:srgbClr val="000000"/>
                </a:solidFill>
              </a:rPr>
              <a:t>Create T-SQL scripts of object definitions, and send to the query window, clipboard or a file</a:t>
            </a:r>
          </a:p>
          <a:p>
            <a:pPr lvl="0"/>
            <a:r>
              <a:rPr lang="en-US" b="0" kern="0" dirty="0">
                <a:solidFill>
                  <a:srgbClr val="000000"/>
                </a:solidFill>
              </a:rPr>
              <a:t>Start a new query window by right-clicking a database</a:t>
            </a:r>
          </a:p>
          <a:p>
            <a:pPr lvl="1"/>
            <a:r>
              <a:rPr lang="en-US" b="0" kern="0" dirty="0">
                <a:solidFill>
                  <a:srgbClr val="000000"/>
                </a:solidFill>
              </a:rPr>
              <a:t>Changing the selected object does not change the existing connection</a:t>
            </a:r>
          </a:p>
        </p:txBody>
      </p:sp>
    </p:spTree>
    <p:custDataLst>
      <p:tags r:id="rId1"/>
    </p:custDataLst>
    <p:extLst>
      <p:ext uri="{BB962C8B-B14F-4D97-AF65-F5344CB8AC3E}">
        <p14:creationId xmlns:p14="http://schemas.microsoft.com/office/powerpoint/2010/main" val="89240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07afa6e-af91-47d8-bf1b-483e6531a0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Script Files and Projects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scripts are text files with a .sql extension</a:t>
            </a:r>
          </a:p>
          <a:p>
            <a:pPr lvl="0"/>
            <a:r>
              <a:rPr lang="en-US" b="0" kern="0" dirty="0">
                <a:solidFill>
                  <a:srgbClr val="000000"/>
                </a:solidFill>
              </a:rPr>
              <a:t>SSMS can open, edit, and execute code in script files</a:t>
            </a:r>
          </a:p>
          <a:p>
            <a:pPr lvl="0"/>
            <a:r>
              <a:rPr lang="en-US" b="0" kern="0" dirty="0">
                <a:solidFill>
                  <a:srgbClr val="000000"/>
                </a:solidFill>
              </a:rPr>
              <a:t>SSMS allows you to organize script files into:</a:t>
            </a:r>
          </a:p>
          <a:p>
            <a:pPr lvl="1"/>
            <a:r>
              <a:rPr lang="en-US" b="0" kern="0" dirty="0">
                <a:solidFill>
                  <a:srgbClr val="000000"/>
                </a:solidFill>
              </a:rPr>
              <a:t>Solutions (*.ssmssln)</a:t>
            </a:r>
          </a:p>
          <a:p>
            <a:pPr lvl="1"/>
            <a:r>
              <a:rPr lang="en-US" b="0" kern="0" dirty="0">
                <a:solidFill>
                  <a:srgbClr val="000000"/>
                </a:solidFill>
              </a:rPr>
              <a:t>Projects (*.ssmssqlproj)</a:t>
            </a:r>
          </a:p>
          <a:p>
            <a:pPr lvl="0"/>
            <a:r>
              <a:rPr lang="en-US" b="0" kern="0" dirty="0">
                <a:solidFill>
                  <a:srgbClr val="000000"/>
                </a:solidFill>
              </a:rPr>
              <a:t>Opening a solution is a convenient way to open all relevant files</a:t>
            </a:r>
          </a:p>
          <a:p>
            <a:pPr lvl="0"/>
            <a:r>
              <a:rPr lang="en-US" b="0" kern="0" dirty="0">
                <a:solidFill>
                  <a:srgbClr val="000000"/>
                </a:solidFill>
              </a:rPr>
              <a:t>You will use projects on this course </a:t>
            </a:r>
          </a:p>
          <a:p>
            <a:pPr marL="681037" lvl="2" indent="0">
              <a:buNone/>
            </a:pPr>
            <a:endParaRPr lang="en-US" b="0" kern="0" dirty="0">
              <a:solidFill>
                <a:srgbClr val="000000"/>
              </a:solidFill>
            </a:endParaRPr>
          </a:p>
        </p:txBody>
      </p:sp>
    </p:spTree>
    <p:custDataLst>
      <p:tags r:id="rId1"/>
    </p:custDataLst>
    <p:extLst>
      <p:ext uri="{BB962C8B-B14F-4D97-AF65-F5344CB8AC3E}">
        <p14:creationId xmlns:p14="http://schemas.microsoft.com/office/powerpoint/2010/main" val="1651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fd7b190-153c-4a0b-bba9-c723fa63a0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To execute queries in SSMS:</a:t>
            </a:r>
          </a:p>
          <a:p>
            <a:pPr lvl="1"/>
            <a:r>
              <a:rPr lang="en-US" b="0" kern="0" dirty="0">
                <a:solidFill>
                  <a:srgbClr val="000000"/>
                </a:solidFill>
              </a:rPr>
              <a:t>Open a saved script, or write a new query</a:t>
            </a:r>
          </a:p>
          <a:p>
            <a:pPr lvl="1"/>
            <a:r>
              <a:rPr lang="en-US" b="0" kern="0" dirty="0">
                <a:solidFill>
                  <a:srgbClr val="000000"/>
                </a:solidFill>
              </a:rPr>
              <a:t>Three ways to execute the query:</a:t>
            </a:r>
          </a:p>
          <a:p>
            <a:pPr lvl="2"/>
            <a:r>
              <a:rPr lang="en-US" b="0" kern="0" dirty="0">
                <a:solidFill>
                  <a:srgbClr val="000000"/>
                </a:solidFill>
              </a:rPr>
              <a:t>From the Query menu, select </a:t>
            </a:r>
            <a:r>
              <a:rPr lang="en-US" kern="0" dirty="0">
                <a:solidFill>
                  <a:srgbClr val="000000"/>
                </a:solidFill>
              </a:rPr>
              <a:t>Execute</a:t>
            </a:r>
          </a:p>
          <a:p>
            <a:pPr lvl="2"/>
            <a:r>
              <a:rPr lang="en-US" b="0" kern="0" dirty="0">
                <a:solidFill>
                  <a:srgbClr val="000000"/>
                </a:solidFill>
              </a:rPr>
              <a:t>Press </a:t>
            </a:r>
            <a:r>
              <a:rPr lang="en-US" kern="0" dirty="0">
                <a:solidFill>
                  <a:srgbClr val="000000"/>
                </a:solidFill>
              </a:rPr>
              <a:t>F5</a:t>
            </a:r>
          </a:p>
          <a:p>
            <a:pPr lvl="2"/>
            <a:r>
              <a:rPr lang="en-US" b="0" kern="0" dirty="0">
                <a:solidFill>
                  <a:srgbClr val="000000"/>
                </a:solidFill>
              </a:rPr>
              <a:t>Click the </a:t>
            </a:r>
            <a:r>
              <a:rPr lang="en-US" kern="0" dirty="0">
                <a:solidFill>
                  <a:srgbClr val="000000"/>
                </a:solidFill>
              </a:rPr>
              <a:t>Execute</a:t>
            </a:r>
            <a:r>
              <a:rPr lang="en-US" b="0" kern="0" dirty="0">
                <a:solidFill>
                  <a:srgbClr val="000000"/>
                </a:solidFill>
              </a:rPr>
              <a:t> toolbar button</a:t>
            </a:r>
          </a:p>
          <a:p>
            <a:pPr lvl="2"/>
            <a:endParaRPr lang="en-US" b="0" kern="0" dirty="0">
              <a:solidFill>
                <a:srgbClr val="000000"/>
              </a:solidFill>
            </a:endParaRPr>
          </a:p>
          <a:p>
            <a:pPr lvl="2"/>
            <a:endParaRPr lang="en-US" b="0" kern="0" dirty="0">
              <a:solidFill>
                <a:srgbClr val="000000"/>
              </a:solidFill>
            </a:endParaRPr>
          </a:p>
          <a:p>
            <a:pPr marL="681037" lvl="2" indent="0">
              <a:buNone/>
            </a:pPr>
            <a:r>
              <a:rPr lang="en-US" b="0" kern="0" dirty="0">
                <a:solidFill>
                  <a:srgbClr val="000000"/>
                </a:solidFill>
              </a:rPr>
              <a:t>		</a:t>
            </a:r>
          </a:p>
        </p:txBody>
      </p:sp>
      <p:pic>
        <p:nvPicPr>
          <p:cNvPr id="5" name="Picture 4" descr="The screen shot shows the toolbar, with the Execute button highlighted." title="Execute butt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577" y="3879347"/>
            <a:ext cx="4153480" cy="1419423"/>
          </a:xfrm>
          <a:prstGeom prst="rect">
            <a:avLst/>
          </a:prstGeom>
        </p:spPr>
      </p:pic>
    </p:spTree>
    <p:custDataLst>
      <p:tags r:id="rId1"/>
    </p:custDataLst>
    <p:extLst>
      <p:ext uri="{BB962C8B-B14F-4D97-AF65-F5344CB8AC3E}">
        <p14:creationId xmlns:p14="http://schemas.microsoft.com/office/powerpoint/2010/main" val="75203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a1a6d3f-b7fe-4682-bacd-1b6e79473f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SQL Server Technical Documentation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Product documentation for SQL Server is online in Microsoft Docs</a:t>
            </a:r>
          </a:p>
          <a:p>
            <a:pPr lvl="0"/>
            <a:r>
              <a:rPr lang="en-US" b="0" kern="0" dirty="0">
                <a:solidFill>
                  <a:srgbClr val="000000"/>
                </a:solidFill>
              </a:rPr>
              <a:t>Help is also available from:</a:t>
            </a:r>
          </a:p>
          <a:p>
            <a:pPr lvl="1"/>
            <a:r>
              <a:rPr lang="en-US" b="0" kern="0" dirty="0">
                <a:solidFill>
                  <a:srgbClr val="000000"/>
                </a:solidFill>
              </a:rPr>
              <a:t>SSMS query window (context-sensitive when you highlight a keyword)</a:t>
            </a:r>
          </a:p>
          <a:p>
            <a:pPr lvl="1"/>
            <a:r>
              <a:rPr lang="en-US" b="0" kern="0" dirty="0">
                <a:solidFill>
                  <a:srgbClr val="000000"/>
                </a:solidFill>
              </a:rPr>
              <a:t>SSMS Help menu</a:t>
            </a:r>
          </a:p>
          <a:p>
            <a:pPr lvl="1"/>
            <a:r>
              <a:rPr lang="en-US" b="0" kern="0" dirty="0">
                <a:solidFill>
                  <a:srgbClr val="000000"/>
                </a:solidFill>
              </a:rPr>
              <a:t>Windows Start menu</a:t>
            </a:r>
          </a:p>
        </p:txBody>
      </p:sp>
    </p:spTree>
    <p:custDataLst>
      <p:tags r:id="rId1"/>
    </p:custDataLst>
    <p:extLst>
      <p:ext uri="{BB962C8B-B14F-4D97-AF65-F5344CB8AC3E}">
        <p14:creationId xmlns:p14="http://schemas.microsoft.com/office/powerpoint/2010/main" val="121380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8ea73f5-11f1-4026-920d-e1b64aea09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Working with SQL Server Tools</a:t>
            </a:r>
          </a:p>
        </p:txBody>
      </p:sp>
      <p:sp>
        <p:nvSpPr>
          <p:cNvPr id="3" name="Text Placeholder 2"/>
          <p:cNvSpPr>
            <a:spLocks noGrp="1"/>
          </p:cNvSpPr>
          <p:nvPr>
            <p:ph type="body" idx="1"/>
          </p:nvPr>
        </p:nvSpPr>
        <p:spPr/>
        <p:txBody>
          <a:bodyPr/>
          <a:lstStyle/>
          <a:p>
            <a:r>
              <a:rPr lang="en-GB" dirty="0"/>
              <a:t>Exercise 1: Working with SQL Server Management Studio
Exercise 2: Creating and Organizing T-SQL Scripts</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57391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108543"/>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Adventure Works Cycles Bicycle Manufacturing Company has adopted SQL Server as its relational database management system. You need to retrieve business data from several SQL Server databases. In the lab, you will begin to explore the new environment, and become acquainted with the tools for querying SQL Server.</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4238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The Basic Architecture of SQL Server
SQL Server Editions and Versions
Getting Started with SQL Server Management Studio</a:t>
            </a:r>
          </a:p>
        </p:txBody>
      </p:sp>
    </p:spTree>
    <p:custDataLst>
      <p:tags r:id="rId1"/>
    </p:custDataLst>
    <p:extLst>
      <p:ext uri="{BB962C8B-B14F-4D97-AF65-F5344CB8AC3E}">
        <p14:creationId xmlns:p14="http://schemas.microsoft.com/office/powerpoint/2010/main" val="302261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The Basic Architecture of SQL Server</a:t>
            </a:r>
          </a:p>
        </p:txBody>
      </p:sp>
      <p:sp>
        <p:nvSpPr>
          <p:cNvPr id="3" name="Text Placeholder 2"/>
          <p:cNvSpPr>
            <a:spLocks noGrp="1"/>
          </p:cNvSpPr>
          <p:nvPr>
            <p:ph type="body" idx="1"/>
          </p:nvPr>
        </p:nvSpPr>
        <p:spPr/>
        <p:txBody>
          <a:bodyPr/>
          <a:lstStyle/>
          <a:p>
            <a:r>
              <a:rPr lang="en-GB" dirty="0"/>
              <a:t>Relational Databases
About the Course Sample Database
Client Server Databases
Queries</a:t>
            </a:r>
          </a:p>
        </p:txBody>
      </p:sp>
    </p:spTree>
    <p:custDataLst>
      <p:tags r:id="rId1"/>
    </p:custDataLst>
    <p:extLst>
      <p:ext uri="{BB962C8B-B14F-4D97-AF65-F5344CB8AC3E}">
        <p14:creationId xmlns:p14="http://schemas.microsoft.com/office/powerpoint/2010/main" val="171264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Databases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is a relational database management system</a:t>
            </a:r>
          </a:p>
          <a:p>
            <a:pPr lvl="0"/>
            <a:r>
              <a:rPr lang="en-US" b="0" kern="0" dirty="0">
                <a:solidFill>
                  <a:srgbClr val="000000"/>
                </a:solidFill>
              </a:rPr>
              <a:t>Databases contain objects and data</a:t>
            </a:r>
          </a:p>
          <a:p>
            <a:pPr lvl="0"/>
            <a:r>
              <a:rPr lang="en-US" b="0" kern="0" dirty="0">
                <a:solidFill>
                  <a:srgbClr val="000000"/>
                </a:solidFill>
              </a:rPr>
              <a:t>Each database has multiple tables</a:t>
            </a:r>
          </a:p>
          <a:p>
            <a:pPr lvl="0"/>
            <a:r>
              <a:rPr lang="en-US" b="0" kern="0" dirty="0">
                <a:solidFill>
                  <a:srgbClr val="000000"/>
                </a:solidFill>
              </a:rPr>
              <a:t>Tables are joined together to extract meaningful information</a:t>
            </a:r>
          </a:p>
          <a:p>
            <a:pPr lvl="0"/>
            <a:endParaRPr lang="en-US" b="0" kern="0" dirty="0">
              <a:solidFill>
                <a:srgbClr val="000000"/>
              </a:solidFill>
            </a:endParaRPr>
          </a:p>
        </p:txBody>
      </p:sp>
      <p:pic>
        <p:nvPicPr>
          <p:cNvPr id="5" name="Picture 4" descr="The diagram shows how the Cusotmer table is joined to the Orders table and filtered by CustomerID 89 to return all orders for CustomerID 89." title="The Customer table joined to the Order tab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788" y="4315226"/>
            <a:ext cx="8065707" cy="1853345"/>
          </a:xfrm>
          <a:prstGeom prst="rect">
            <a:avLst/>
          </a:prstGeom>
        </p:spPr>
      </p:pic>
    </p:spTree>
    <p:custDataLst>
      <p:tags r:id="rId1"/>
    </p:custDataLst>
    <p:extLst>
      <p:ext uri="{BB962C8B-B14F-4D97-AF65-F5344CB8AC3E}">
        <p14:creationId xmlns:p14="http://schemas.microsoft.com/office/powerpoint/2010/main" val="428007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the Course Sample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Database </a:t>
            </a:r>
          </a:p>
        </p:txBody>
      </p:sp>
      <p:pic>
        <p:nvPicPr>
          <p:cNvPr id="5" name="Picture 4" descr="The slide shows an entity-relationship diagram of the TSQL database used in the course. The Suppliers and Categories tables both have a one-to-many relationship with the Products table. The Products table has a one-to-many relationship with the OrderDetails table. The Employees, Customers, and Shippers tables have one-to-many relationships with the Orders table. The Orders table has a one-to-many relationship with the OrderDetails table. The Employees table has a self-join. " title="TSQL Entity-Relationship diagram"/>
          <p:cNvPicPr>
            <a:picLocks noChangeAspect="1"/>
          </p:cNvPicPr>
          <p:nvPr/>
        </p:nvPicPr>
        <p:blipFill>
          <a:blip r:embed="rId4"/>
          <a:stretch>
            <a:fillRect/>
          </a:stretch>
        </p:blipFill>
        <p:spPr>
          <a:xfrm>
            <a:off x="281366" y="2371378"/>
            <a:ext cx="8668375" cy="2228882"/>
          </a:xfrm>
          <a:prstGeom prst="rect">
            <a:avLst/>
          </a:prstGeom>
        </p:spPr>
      </p:pic>
    </p:spTree>
    <p:custDataLst>
      <p:tags r:id="rId1"/>
    </p:custDataLst>
    <p:extLst>
      <p:ext uri="{BB962C8B-B14F-4D97-AF65-F5344CB8AC3E}">
        <p14:creationId xmlns:p14="http://schemas.microsoft.com/office/powerpoint/2010/main" val="359006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Server Databases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client software is separate from the server database engine</a:t>
            </a:r>
          </a:p>
          <a:p>
            <a:pPr lvl="0"/>
            <a:r>
              <a:rPr lang="en-US" b="0" kern="0" dirty="0">
                <a:solidFill>
                  <a:srgbClr val="000000"/>
                </a:solidFill>
              </a:rPr>
              <a:t>Client/Server refers to the separation of functionality—not where the software is actually located</a:t>
            </a:r>
          </a:p>
          <a:p>
            <a:pPr lvl="0"/>
            <a:r>
              <a:rPr lang="en-US" b="0" kern="0" dirty="0">
                <a:solidFill>
                  <a:srgbClr val="000000"/>
                </a:solidFill>
              </a:rPr>
              <a:t>Client software and server database engine can be on the same machine</a:t>
            </a:r>
          </a:p>
          <a:p>
            <a:pPr lvl="0"/>
            <a:r>
              <a:rPr lang="en-US" b="0" kern="0" dirty="0">
                <a:solidFill>
                  <a:srgbClr val="000000"/>
                </a:solidFill>
              </a:rPr>
              <a:t>Databases can access data in other databases over a network</a:t>
            </a:r>
          </a:p>
        </p:txBody>
      </p:sp>
    </p:spTree>
    <p:custDataLst>
      <p:tags r:id="rId1"/>
    </p:custDataLst>
    <p:extLst>
      <p:ext uri="{BB962C8B-B14F-4D97-AF65-F5344CB8AC3E}">
        <p14:creationId xmlns:p14="http://schemas.microsoft.com/office/powerpoint/2010/main" val="30401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b1d1a72-cb70-41e6-a656-a47b1766df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is a set-based language</a:t>
            </a:r>
          </a:p>
          <a:p>
            <a:pPr lvl="0"/>
            <a:r>
              <a:rPr lang="en-US" b="0" kern="0" dirty="0">
                <a:solidFill>
                  <a:srgbClr val="000000"/>
                </a:solidFill>
              </a:rPr>
              <a:t>T-SQL is written in scripts with </a:t>
            </a:r>
            <a:r>
              <a:rPr lang="en-US" kern="0" dirty="0">
                <a:solidFill>
                  <a:srgbClr val="000000"/>
                </a:solidFill>
              </a:rPr>
              <a:t>.sql</a:t>
            </a:r>
            <a:r>
              <a:rPr lang="en-US" b="0" kern="0" dirty="0">
                <a:solidFill>
                  <a:srgbClr val="000000"/>
                </a:solidFill>
              </a:rPr>
              <a:t> extension</a:t>
            </a:r>
          </a:p>
          <a:p>
            <a:pPr lvl="0"/>
            <a:r>
              <a:rPr lang="en-US" kern="0" dirty="0">
                <a:solidFill>
                  <a:srgbClr val="000000"/>
                </a:solidFill>
              </a:rPr>
              <a:t>GO</a:t>
            </a:r>
            <a:r>
              <a:rPr lang="en-US" b="0" kern="0" dirty="0">
                <a:solidFill>
                  <a:srgbClr val="000000"/>
                </a:solidFill>
              </a:rPr>
              <a:t> keyword separates batches</a:t>
            </a:r>
          </a:p>
        </p:txBody>
      </p:sp>
      <p:sp>
        <p:nvSpPr>
          <p:cNvPr id="5" name="Rectangle 4" descr="Script with a CREATE TABLE statement. This must be concluded with a Go statement before the script that inserts values into the table will run successfully.&#10;If there is no GO statement in between, the insert statement will fail." title="Create Table Statement"/>
          <p:cNvSpPr/>
          <p:nvPr/>
        </p:nvSpPr>
        <p:spPr bwMode="auto">
          <a:xfrm>
            <a:off x="1091821" y="3166280"/>
            <a:ext cx="6168788" cy="2811439"/>
          </a:xfrm>
          <a:prstGeom prst="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hangingPunct="0"/>
            <a:endParaRPr lang="en-GB" dirty="0">
              <a:solidFill>
                <a:srgbClr val="FFFFFF"/>
              </a:solidFill>
              <a:latin typeface="Segoe UI Light" panose="020B0502040204020203" pitchFamily="34" charset="0"/>
            </a:endParaRPr>
          </a:p>
          <a:p>
            <a:pPr lvl="0"/>
            <a:r>
              <a:rPr lang="en-GB" sz="1400" b="0" dirty="0">
                <a:solidFill>
                  <a:srgbClr val="000000"/>
                </a:solidFill>
                <a:latin typeface="Segoe UI Light" panose="020B0502040204020203" pitchFamily="34" charset="0"/>
              </a:rPr>
              <a:t>CREATE TABLE dbo.Employees</a:t>
            </a:r>
          </a:p>
          <a:p>
            <a:pPr lvl="0"/>
            <a:r>
              <a:rPr lang="en-GB" sz="1400" b="0" dirty="0">
                <a:solidFill>
                  <a:srgbClr val="000000"/>
                </a:solidFill>
                <a:latin typeface="Segoe UI Light" panose="020B0502040204020203" pitchFamily="34" charset="0"/>
              </a:rPr>
              <a:t>(</a:t>
            </a:r>
          </a:p>
          <a:p>
            <a:pPr lvl="0"/>
            <a:r>
              <a:rPr lang="en-GB" sz="1400" b="0" dirty="0">
                <a:solidFill>
                  <a:srgbClr val="000000"/>
                </a:solidFill>
                <a:latin typeface="Segoe UI Light" panose="020B0502040204020203" pitchFamily="34" charset="0"/>
              </a:rPr>
              <a:t>	EmployeeID int PRIMARY KEY,</a:t>
            </a:r>
          </a:p>
          <a:p>
            <a:pPr lvl="0"/>
            <a:r>
              <a:rPr lang="en-GB" sz="1400" b="0" dirty="0">
                <a:solidFill>
                  <a:srgbClr val="000000"/>
                </a:solidFill>
                <a:latin typeface="Segoe UI Light" panose="020B0502040204020203" pitchFamily="34" charset="0"/>
              </a:rPr>
              <a:t>	LastName nvarchar(25), </a:t>
            </a:r>
          </a:p>
          <a:p>
            <a:pPr lvl="0"/>
            <a:r>
              <a:rPr lang="en-GB" sz="1400" b="0" dirty="0">
                <a:solidFill>
                  <a:srgbClr val="000000"/>
                </a:solidFill>
                <a:latin typeface="Segoe UI Light" panose="020B0502040204020203" pitchFamily="34" charset="0"/>
              </a:rPr>
              <a:t>	FirstName nvarchar(25)</a:t>
            </a:r>
          </a:p>
          <a:p>
            <a:pPr lvl="0"/>
            <a:r>
              <a:rPr lang="en-GB" sz="1400" b="0" dirty="0">
                <a:solidFill>
                  <a:srgbClr val="000000"/>
                </a:solidFill>
                <a:latin typeface="Segoe UI Light" panose="020B0502040204020203" pitchFamily="34" charset="0"/>
              </a:rPr>
              <a:t>);</a:t>
            </a:r>
          </a:p>
          <a:p>
            <a:pPr lvl="0"/>
            <a:r>
              <a:rPr lang="en-GB" sz="1400" b="0" dirty="0">
                <a:solidFill>
                  <a:srgbClr val="000000"/>
                </a:solidFill>
                <a:latin typeface="Segoe UI Light" panose="020B0502040204020203" pitchFamily="34" charset="0"/>
              </a:rPr>
              <a:t>GO</a:t>
            </a:r>
          </a:p>
          <a:p>
            <a:pPr lvl="0"/>
            <a:endParaRPr lang="en-GB" sz="1400" b="0" dirty="0">
              <a:solidFill>
                <a:srgbClr val="000000"/>
              </a:solidFill>
              <a:latin typeface="Segoe UI Light" panose="020B0502040204020203" pitchFamily="34" charset="0"/>
            </a:endParaRPr>
          </a:p>
          <a:p>
            <a:pPr lvl="0"/>
            <a:r>
              <a:rPr lang="en-GB" sz="1400" b="0" dirty="0">
                <a:solidFill>
                  <a:srgbClr val="000000"/>
                </a:solidFill>
                <a:latin typeface="Segoe UI Light" panose="020B0502040204020203" pitchFamily="34" charset="0"/>
              </a:rPr>
              <a:t>INSERT INTO dbo.Employees </a:t>
            </a:r>
          </a:p>
          <a:p>
            <a:pPr lvl="0"/>
            <a:r>
              <a:rPr lang="en-GB" sz="1400" b="0" dirty="0">
                <a:solidFill>
                  <a:srgbClr val="000000"/>
                </a:solidFill>
                <a:latin typeface="Segoe UI Light" panose="020B0502040204020203" pitchFamily="34" charset="0"/>
              </a:rPr>
              <a:t>	(EmployeeID, LastName, FirstName)</a:t>
            </a:r>
          </a:p>
          <a:p>
            <a:pPr lvl="0"/>
            <a:r>
              <a:rPr lang="en-GB" sz="1400" b="0" dirty="0">
                <a:solidFill>
                  <a:srgbClr val="000000"/>
                </a:solidFill>
                <a:latin typeface="Segoe UI Light" panose="020B0502040204020203" pitchFamily="34" charset="0"/>
              </a:rPr>
              <a:t>VALUES </a:t>
            </a:r>
          </a:p>
          <a:p>
            <a:pPr lvl="0"/>
            <a:r>
              <a:rPr lang="en-GB" sz="1400" b="0" dirty="0">
                <a:solidFill>
                  <a:srgbClr val="000000"/>
                </a:solidFill>
                <a:latin typeface="Segoe UI Light" panose="020B0502040204020203" pitchFamily="34" charset="0"/>
              </a:rPr>
              <a:t>	(121, N'O''Neil', N'Carlene');</a:t>
            </a:r>
          </a:p>
          <a:p>
            <a:pPr lvl="0"/>
            <a:r>
              <a:rPr lang="en-GB" sz="1400" b="0" dirty="0">
                <a:solidFill>
                  <a:srgbClr val="000000"/>
                </a:solidFill>
                <a:latin typeface="Segoe UI Light" panose="020B0502040204020203" pitchFamily="34" charset="0"/>
              </a:rPr>
              <a:t>GO</a:t>
            </a:r>
          </a:p>
          <a:p>
            <a:pPr lvl="0" algn="ctr" eaLnBrk="0" hangingPunct="0"/>
            <a:endParaRPr lang="en-GB" dirty="0">
              <a:solidFill>
                <a:srgbClr val="000000"/>
              </a:solidFill>
            </a:endParaRPr>
          </a:p>
        </p:txBody>
      </p:sp>
    </p:spTree>
    <p:custDataLst>
      <p:tags r:id="rId1"/>
    </p:custDataLst>
    <p:extLst>
      <p:ext uri="{BB962C8B-B14F-4D97-AF65-F5344CB8AC3E}">
        <p14:creationId xmlns:p14="http://schemas.microsoft.com/office/powerpoint/2010/main" val="129413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SQL Server Editions and Versions</a:t>
            </a:r>
          </a:p>
        </p:txBody>
      </p:sp>
      <p:sp>
        <p:nvSpPr>
          <p:cNvPr id="3" name="Text Placeholder 2"/>
          <p:cNvSpPr>
            <a:spLocks noGrp="1"/>
          </p:cNvSpPr>
          <p:nvPr>
            <p:ph type="body" idx="1"/>
          </p:nvPr>
        </p:nvSpPr>
        <p:spPr/>
        <p:txBody>
          <a:bodyPr/>
          <a:lstStyle/>
          <a:p>
            <a:r>
              <a:rPr lang="en-GB" dirty="0"/>
              <a:t>SQL Server Versions
SQL Server Editions</a:t>
            </a:r>
          </a:p>
        </p:txBody>
      </p:sp>
    </p:spTree>
    <p:custDataLst>
      <p:tags r:id="rId1"/>
    </p:custDataLst>
    <p:extLst>
      <p:ext uri="{BB962C8B-B14F-4D97-AF65-F5344CB8AC3E}">
        <p14:creationId xmlns:p14="http://schemas.microsoft.com/office/powerpoint/2010/main" val="22234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Versions</a:t>
            </a:r>
          </a:p>
        </p:txBody>
      </p:sp>
      <p:sp>
        <p:nvSpPr>
          <p:cNvPr id="3" name="Text Placeholder 2"/>
          <p:cNvSpPr>
            <a:spLocks noGrp="1"/>
          </p:cNvSpPr>
          <p:nvPr>
            <p:ph type="body" idx="1"/>
          </p:nvPr>
        </p:nvSpPr>
        <p:spPr/>
        <p:txBody>
          <a:bodyPr/>
          <a:lstStyle/>
          <a:p>
            <a:r>
              <a:rPr lang="en-GB" sz="2400" dirty="0">
                <a:solidFill>
                  <a:srgbClr val="000000"/>
                </a:solidFill>
                <a:latin typeface="Segoe UI Semibold" panose="020B0702040204020203" pitchFamily="34" charset="0"/>
                <a:cs typeface="Segoe UI Semibold" panose="020B0702040204020203" pitchFamily="34" charset="0"/>
              </a:rPr>
              <a:t>SQL Server Versions</a:t>
            </a:r>
          </a:p>
        </p:txBody>
      </p:sp>
      <p:graphicFrame>
        <p:nvGraphicFramePr>
          <p:cNvPr id="4" name="Content Placeholder 1"/>
          <p:cNvGraphicFramePr>
            <a:graphicFrameLocks/>
          </p:cNvGraphicFramePr>
          <p:nvPr>
            <p:extLst>
              <p:ext uri="{D42A27DB-BD31-4B8C-83A1-F6EECF244321}">
                <p14:modId xmlns:p14="http://schemas.microsoft.com/office/powerpoint/2010/main" val="354245370"/>
              </p:ext>
            </p:extLst>
          </p:nvPr>
        </p:nvGraphicFramePr>
        <p:xfrm>
          <a:off x="3593089" y="1043866"/>
          <a:ext cx="4641274" cy="5560620"/>
        </p:xfrm>
        <a:graphic>
          <a:graphicData uri="http://schemas.openxmlformats.org/drawingml/2006/table">
            <a:tbl>
              <a:tblPr firstRow="1" bandRow="1">
                <a:tableStyleId>{5C22544A-7EE6-4342-B048-85BDC9FD1C3A}</a:tableStyleId>
              </a:tblPr>
              <a:tblGrid>
                <a:gridCol w="2175164">
                  <a:extLst>
                    <a:ext uri="{9D8B030D-6E8A-4147-A177-3AD203B41FA5}">
                      <a16:colId xmlns:a16="http://schemas.microsoft.com/office/drawing/2014/main" val="20000"/>
                    </a:ext>
                  </a:extLst>
                </a:gridCol>
                <a:gridCol w="2466110">
                  <a:extLst>
                    <a:ext uri="{9D8B030D-6E8A-4147-A177-3AD203B41FA5}">
                      <a16:colId xmlns:a16="http://schemas.microsoft.com/office/drawing/2014/main" val="20001"/>
                    </a:ext>
                  </a:extLst>
                </a:gridCol>
              </a:tblGrid>
              <a:tr h="370708">
                <a:tc>
                  <a:txBody>
                    <a:bodyPr/>
                    <a:lstStyle/>
                    <a:p>
                      <a:pPr algn="ctr"/>
                      <a:r>
                        <a:rPr lang="en-GB" dirty="0"/>
                        <a:t>Version</a:t>
                      </a:r>
                    </a:p>
                  </a:txBody>
                  <a:tcPr>
                    <a:solidFill>
                      <a:schemeClr val="accent6">
                        <a:lumMod val="75000"/>
                      </a:schemeClr>
                    </a:solidFill>
                  </a:tcPr>
                </a:tc>
                <a:tc>
                  <a:txBody>
                    <a:bodyPr/>
                    <a:lstStyle/>
                    <a:p>
                      <a:pPr algn="ctr"/>
                      <a:r>
                        <a:rPr lang="en-GB" dirty="0"/>
                        <a:t>Release</a:t>
                      </a:r>
                      <a:r>
                        <a:rPr lang="en-GB" baseline="0" dirty="0"/>
                        <a:t> Year</a:t>
                      </a:r>
                      <a:endParaRPr lang="en-GB" dirty="0"/>
                    </a:p>
                  </a:txBody>
                  <a:tcPr>
                    <a:solidFill>
                      <a:schemeClr val="accent6">
                        <a:lumMod val="75000"/>
                      </a:schemeClr>
                    </a:solidFill>
                  </a:tcPr>
                </a:tc>
                <a:extLst>
                  <a:ext uri="{0D108BD9-81ED-4DB2-BD59-A6C34878D82A}">
                    <a16:rowId xmlns:a16="http://schemas.microsoft.com/office/drawing/2014/main" val="10000"/>
                  </a:ext>
                </a:extLst>
              </a:tr>
              <a:tr h="370708">
                <a:tc>
                  <a:txBody>
                    <a:bodyPr/>
                    <a:lstStyle/>
                    <a:p>
                      <a:pPr algn="ctr"/>
                      <a:r>
                        <a:rPr lang="en-GB" dirty="0"/>
                        <a:t>2017</a:t>
                      </a:r>
                    </a:p>
                  </a:txBody>
                  <a:tcPr>
                    <a:noFill/>
                  </a:tcPr>
                </a:tc>
                <a:tc>
                  <a:txBody>
                    <a:bodyPr/>
                    <a:lstStyle/>
                    <a:p>
                      <a:pPr algn="ctr"/>
                      <a:r>
                        <a:rPr lang="en-GB" dirty="0"/>
                        <a:t>2017</a:t>
                      </a:r>
                    </a:p>
                  </a:txBody>
                  <a:tcPr>
                    <a:noFill/>
                  </a:tcPr>
                </a:tc>
                <a:extLst>
                  <a:ext uri="{0D108BD9-81ED-4DB2-BD59-A6C34878D82A}">
                    <a16:rowId xmlns:a16="http://schemas.microsoft.com/office/drawing/2014/main" val="10001"/>
                  </a:ext>
                </a:extLst>
              </a:tr>
              <a:tr h="370708">
                <a:tc>
                  <a:txBody>
                    <a:bodyPr/>
                    <a:lstStyle/>
                    <a:p>
                      <a:pPr algn="ctr"/>
                      <a:r>
                        <a:rPr lang="en-GB" dirty="0"/>
                        <a:t>2016</a:t>
                      </a:r>
                    </a:p>
                  </a:txBody>
                  <a:tcPr>
                    <a:solidFill>
                      <a:schemeClr val="accent6">
                        <a:lumMod val="40000"/>
                        <a:lumOff val="60000"/>
                      </a:schemeClr>
                    </a:solidFill>
                  </a:tcPr>
                </a:tc>
                <a:tc>
                  <a:txBody>
                    <a:bodyPr/>
                    <a:lstStyle/>
                    <a:p>
                      <a:pPr algn="ctr"/>
                      <a:r>
                        <a:rPr lang="en-GB" dirty="0"/>
                        <a:t>2016</a:t>
                      </a:r>
                    </a:p>
                  </a:txBody>
                  <a:tcPr>
                    <a:solidFill>
                      <a:schemeClr val="accent6">
                        <a:lumMod val="40000"/>
                        <a:lumOff val="60000"/>
                      </a:schemeClr>
                    </a:solidFill>
                  </a:tcPr>
                </a:tc>
                <a:extLst>
                  <a:ext uri="{0D108BD9-81ED-4DB2-BD59-A6C34878D82A}">
                    <a16:rowId xmlns:a16="http://schemas.microsoft.com/office/drawing/2014/main" val="10002"/>
                  </a:ext>
                </a:extLst>
              </a:tr>
              <a:tr h="370708">
                <a:tc>
                  <a:txBody>
                    <a:bodyPr/>
                    <a:lstStyle/>
                    <a:p>
                      <a:pPr algn="ctr"/>
                      <a:r>
                        <a:rPr lang="en-GB" dirty="0"/>
                        <a:t>2014</a:t>
                      </a:r>
                    </a:p>
                  </a:txBody>
                  <a:tcPr/>
                </a:tc>
                <a:tc>
                  <a:txBody>
                    <a:bodyPr/>
                    <a:lstStyle/>
                    <a:p>
                      <a:pPr algn="ctr"/>
                      <a:r>
                        <a:rPr lang="en-GB" dirty="0"/>
                        <a:t>2014</a:t>
                      </a:r>
                    </a:p>
                  </a:txBody>
                  <a:tcPr/>
                </a:tc>
                <a:extLst>
                  <a:ext uri="{0D108BD9-81ED-4DB2-BD59-A6C34878D82A}">
                    <a16:rowId xmlns:a16="http://schemas.microsoft.com/office/drawing/2014/main" val="10003"/>
                  </a:ext>
                </a:extLst>
              </a:tr>
              <a:tr h="370708">
                <a:tc>
                  <a:txBody>
                    <a:bodyPr/>
                    <a:lstStyle/>
                    <a:p>
                      <a:pPr algn="ctr"/>
                      <a:r>
                        <a:rPr lang="en-GB" dirty="0"/>
                        <a:t>2008 R2</a:t>
                      </a:r>
                    </a:p>
                  </a:txBody>
                  <a:tcPr>
                    <a:solidFill>
                      <a:schemeClr val="accent6">
                        <a:lumMod val="40000"/>
                        <a:lumOff val="60000"/>
                      </a:schemeClr>
                    </a:solidFill>
                  </a:tcPr>
                </a:tc>
                <a:tc>
                  <a:txBody>
                    <a:bodyPr/>
                    <a:lstStyle/>
                    <a:p>
                      <a:pPr algn="ctr"/>
                      <a:r>
                        <a:rPr lang="en-GB" dirty="0"/>
                        <a:t>2010</a:t>
                      </a:r>
                    </a:p>
                  </a:txBody>
                  <a:tcPr>
                    <a:solidFill>
                      <a:schemeClr val="accent6">
                        <a:lumMod val="40000"/>
                        <a:lumOff val="60000"/>
                      </a:schemeClr>
                    </a:solidFill>
                  </a:tcPr>
                </a:tc>
                <a:extLst>
                  <a:ext uri="{0D108BD9-81ED-4DB2-BD59-A6C34878D82A}">
                    <a16:rowId xmlns:a16="http://schemas.microsoft.com/office/drawing/2014/main" val="10004"/>
                  </a:ext>
                </a:extLst>
              </a:tr>
              <a:tr h="370708">
                <a:tc>
                  <a:txBody>
                    <a:bodyPr/>
                    <a:lstStyle/>
                    <a:p>
                      <a:pPr algn="ctr"/>
                      <a:r>
                        <a:rPr lang="en-GB" dirty="0"/>
                        <a:t>2008</a:t>
                      </a:r>
                    </a:p>
                  </a:txBody>
                  <a:tcPr/>
                </a:tc>
                <a:tc>
                  <a:txBody>
                    <a:bodyPr/>
                    <a:lstStyle/>
                    <a:p>
                      <a:pPr algn="ctr"/>
                      <a:r>
                        <a:rPr lang="en-GB" dirty="0"/>
                        <a:t>2008</a:t>
                      </a:r>
                    </a:p>
                  </a:txBody>
                  <a:tcPr/>
                </a:tc>
                <a:extLst>
                  <a:ext uri="{0D108BD9-81ED-4DB2-BD59-A6C34878D82A}">
                    <a16:rowId xmlns:a16="http://schemas.microsoft.com/office/drawing/2014/main" val="10005"/>
                  </a:ext>
                </a:extLst>
              </a:tr>
              <a:tr h="370708">
                <a:tc>
                  <a:txBody>
                    <a:bodyPr/>
                    <a:lstStyle/>
                    <a:p>
                      <a:pPr algn="ctr"/>
                      <a:r>
                        <a:rPr lang="en-GB" dirty="0"/>
                        <a:t>2005</a:t>
                      </a:r>
                    </a:p>
                  </a:txBody>
                  <a:tcPr>
                    <a:solidFill>
                      <a:schemeClr val="accent6">
                        <a:lumMod val="40000"/>
                        <a:lumOff val="60000"/>
                      </a:schemeClr>
                    </a:solidFill>
                  </a:tcPr>
                </a:tc>
                <a:tc>
                  <a:txBody>
                    <a:bodyPr/>
                    <a:lstStyle/>
                    <a:p>
                      <a:pPr algn="ctr"/>
                      <a:r>
                        <a:rPr lang="en-GB" dirty="0"/>
                        <a:t>2005</a:t>
                      </a:r>
                    </a:p>
                  </a:txBody>
                  <a:tcPr>
                    <a:solidFill>
                      <a:schemeClr val="accent6">
                        <a:lumMod val="40000"/>
                        <a:lumOff val="60000"/>
                      </a:schemeClr>
                    </a:solidFill>
                  </a:tcPr>
                </a:tc>
                <a:extLst>
                  <a:ext uri="{0D108BD9-81ED-4DB2-BD59-A6C34878D82A}">
                    <a16:rowId xmlns:a16="http://schemas.microsoft.com/office/drawing/2014/main" val="10006"/>
                  </a:ext>
                </a:extLst>
              </a:tr>
              <a:tr h="370708">
                <a:tc>
                  <a:txBody>
                    <a:bodyPr/>
                    <a:lstStyle/>
                    <a:p>
                      <a:pPr algn="ctr"/>
                      <a:r>
                        <a:rPr lang="en-GB" dirty="0"/>
                        <a:t>2000</a:t>
                      </a:r>
                    </a:p>
                  </a:txBody>
                  <a:tcPr/>
                </a:tc>
                <a:tc>
                  <a:txBody>
                    <a:bodyPr/>
                    <a:lstStyle/>
                    <a:p>
                      <a:pPr algn="ctr"/>
                      <a:r>
                        <a:rPr lang="en-GB" dirty="0"/>
                        <a:t>2000</a:t>
                      </a:r>
                    </a:p>
                  </a:txBody>
                  <a:tcPr/>
                </a:tc>
                <a:extLst>
                  <a:ext uri="{0D108BD9-81ED-4DB2-BD59-A6C34878D82A}">
                    <a16:rowId xmlns:a16="http://schemas.microsoft.com/office/drawing/2014/main" val="10007"/>
                  </a:ext>
                </a:extLst>
              </a:tr>
              <a:tr h="370708">
                <a:tc>
                  <a:txBody>
                    <a:bodyPr/>
                    <a:lstStyle/>
                    <a:p>
                      <a:pPr algn="ctr"/>
                      <a:r>
                        <a:rPr lang="en-GB" dirty="0"/>
                        <a:t>7.0</a:t>
                      </a:r>
                    </a:p>
                  </a:txBody>
                  <a:tcPr>
                    <a:solidFill>
                      <a:schemeClr val="accent6">
                        <a:lumMod val="40000"/>
                        <a:lumOff val="60000"/>
                      </a:schemeClr>
                    </a:solidFill>
                  </a:tcPr>
                </a:tc>
                <a:tc>
                  <a:txBody>
                    <a:bodyPr/>
                    <a:lstStyle/>
                    <a:p>
                      <a:pPr algn="ctr"/>
                      <a:r>
                        <a:rPr lang="en-GB" dirty="0"/>
                        <a:t>1998</a:t>
                      </a:r>
                    </a:p>
                  </a:txBody>
                  <a:tcPr>
                    <a:solidFill>
                      <a:schemeClr val="accent6">
                        <a:lumMod val="40000"/>
                        <a:lumOff val="60000"/>
                      </a:schemeClr>
                    </a:solidFill>
                  </a:tcPr>
                </a:tc>
                <a:extLst>
                  <a:ext uri="{0D108BD9-81ED-4DB2-BD59-A6C34878D82A}">
                    <a16:rowId xmlns:a16="http://schemas.microsoft.com/office/drawing/2014/main" val="10008"/>
                  </a:ext>
                </a:extLst>
              </a:tr>
              <a:tr h="370708">
                <a:tc>
                  <a:txBody>
                    <a:bodyPr/>
                    <a:lstStyle/>
                    <a:p>
                      <a:pPr algn="ctr"/>
                      <a:r>
                        <a:rPr lang="en-GB" dirty="0"/>
                        <a:t>6.5</a:t>
                      </a:r>
                    </a:p>
                  </a:txBody>
                  <a:tcPr/>
                </a:tc>
                <a:tc>
                  <a:txBody>
                    <a:bodyPr/>
                    <a:lstStyle/>
                    <a:p>
                      <a:pPr algn="ctr"/>
                      <a:r>
                        <a:rPr lang="en-GB" dirty="0"/>
                        <a:t>1996</a:t>
                      </a:r>
                    </a:p>
                  </a:txBody>
                  <a:tcPr/>
                </a:tc>
                <a:extLst>
                  <a:ext uri="{0D108BD9-81ED-4DB2-BD59-A6C34878D82A}">
                    <a16:rowId xmlns:a16="http://schemas.microsoft.com/office/drawing/2014/main" val="10009"/>
                  </a:ext>
                </a:extLst>
              </a:tr>
              <a:tr h="370708">
                <a:tc>
                  <a:txBody>
                    <a:bodyPr/>
                    <a:lstStyle/>
                    <a:p>
                      <a:pPr algn="ctr"/>
                      <a:r>
                        <a:rPr lang="en-GB" dirty="0"/>
                        <a:t>6.0</a:t>
                      </a:r>
                    </a:p>
                  </a:txBody>
                  <a:tcPr>
                    <a:solidFill>
                      <a:schemeClr val="accent6">
                        <a:lumMod val="40000"/>
                        <a:lumOff val="60000"/>
                      </a:schemeClr>
                    </a:solidFill>
                  </a:tcPr>
                </a:tc>
                <a:tc>
                  <a:txBody>
                    <a:bodyPr/>
                    <a:lstStyle/>
                    <a:p>
                      <a:pPr algn="ctr"/>
                      <a:r>
                        <a:rPr lang="en-GB" dirty="0"/>
                        <a:t>1995</a:t>
                      </a:r>
                    </a:p>
                  </a:txBody>
                  <a:tcPr>
                    <a:solidFill>
                      <a:schemeClr val="accent6">
                        <a:lumMod val="40000"/>
                        <a:lumOff val="60000"/>
                      </a:schemeClr>
                    </a:solidFill>
                  </a:tcPr>
                </a:tc>
                <a:extLst>
                  <a:ext uri="{0D108BD9-81ED-4DB2-BD59-A6C34878D82A}">
                    <a16:rowId xmlns:a16="http://schemas.microsoft.com/office/drawing/2014/main" val="10010"/>
                  </a:ext>
                </a:extLst>
              </a:tr>
              <a:tr h="370708">
                <a:tc>
                  <a:txBody>
                    <a:bodyPr/>
                    <a:lstStyle/>
                    <a:p>
                      <a:pPr algn="ctr"/>
                      <a:r>
                        <a:rPr lang="en-GB" dirty="0"/>
                        <a:t>4.2.1</a:t>
                      </a:r>
                    </a:p>
                  </a:txBody>
                  <a:tcPr/>
                </a:tc>
                <a:tc>
                  <a:txBody>
                    <a:bodyPr/>
                    <a:lstStyle/>
                    <a:p>
                      <a:pPr algn="ctr"/>
                      <a:r>
                        <a:rPr lang="en-GB" dirty="0"/>
                        <a:t>1994</a:t>
                      </a:r>
                    </a:p>
                  </a:txBody>
                  <a:tcPr/>
                </a:tc>
                <a:extLst>
                  <a:ext uri="{0D108BD9-81ED-4DB2-BD59-A6C34878D82A}">
                    <a16:rowId xmlns:a16="http://schemas.microsoft.com/office/drawing/2014/main" val="10011"/>
                  </a:ext>
                </a:extLst>
              </a:tr>
              <a:tr h="370708">
                <a:tc>
                  <a:txBody>
                    <a:bodyPr/>
                    <a:lstStyle/>
                    <a:p>
                      <a:pPr algn="ctr"/>
                      <a:r>
                        <a:rPr lang="en-GB" dirty="0"/>
                        <a:t>4.2</a:t>
                      </a:r>
                    </a:p>
                  </a:txBody>
                  <a:tcPr>
                    <a:solidFill>
                      <a:schemeClr val="accent6">
                        <a:lumMod val="40000"/>
                        <a:lumOff val="60000"/>
                      </a:schemeClr>
                    </a:solidFill>
                  </a:tcPr>
                </a:tc>
                <a:tc>
                  <a:txBody>
                    <a:bodyPr/>
                    <a:lstStyle/>
                    <a:p>
                      <a:pPr algn="ctr"/>
                      <a:r>
                        <a:rPr lang="en-GB" dirty="0"/>
                        <a:t>1992</a:t>
                      </a:r>
                    </a:p>
                  </a:txBody>
                  <a:tcPr>
                    <a:solidFill>
                      <a:schemeClr val="accent6">
                        <a:lumMod val="40000"/>
                        <a:lumOff val="60000"/>
                      </a:schemeClr>
                    </a:solidFill>
                  </a:tcPr>
                </a:tc>
                <a:extLst>
                  <a:ext uri="{0D108BD9-81ED-4DB2-BD59-A6C34878D82A}">
                    <a16:rowId xmlns:a16="http://schemas.microsoft.com/office/drawing/2014/main" val="10012"/>
                  </a:ext>
                </a:extLst>
              </a:tr>
              <a:tr h="370708">
                <a:tc>
                  <a:txBody>
                    <a:bodyPr/>
                    <a:lstStyle/>
                    <a:p>
                      <a:pPr algn="ctr"/>
                      <a:r>
                        <a:rPr lang="en-GB" dirty="0"/>
                        <a:t>1.1</a:t>
                      </a:r>
                    </a:p>
                  </a:txBody>
                  <a:tcPr/>
                </a:tc>
                <a:tc>
                  <a:txBody>
                    <a:bodyPr/>
                    <a:lstStyle/>
                    <a:p>
                      <a:pPr algn="ctr"/>
                      <a:r>
                        <a:rPr lang="en-GB" dirty="0"/>
                        <a:t>1991</a:t>
                      </a:r>
                    </a:p>
                  </a:txBody>
                  <a:tcPr/>
                </a:tc>
                <a:extLst>
                  <a:ext uri="{0D108BD9-81ED-4DB2-BD59-A6C34878D82A}">
                    <a16:rowId xmlns:a16="http://schemas.microsoft.com/office/drawing/2014/main" val="10013"/>
                  </a:ext>
                </a:extLst>
              </a:tr>
              <a:tr h="370708">
                <a:tc>
                  <a:txBody>
                    <a:bodyPr/>
                    <a:lstStyle/>
                    <a:p>
                      <a:pPr algn="ctr"/>
                      <a:r>
                        <a:rPr lang="en-GB" dirty="0"/>
                        <a:t>1.0</a:t>
                      </a:r>
                    </a:p>
                  </a:txBody>
                  <a:tcPr>
                    <a:solidFill>
                      <a:schemeClr val="accent6">
                        <a:lumMod val="40000"/>
                        <a:lumOff val="60000"/>
                      </a:schemeClr>
                    </a:solidFill>
                  </a:tcPr>
                </a:tc>
                <a:tc>
                  <a:txBody>
                    <a:bodyPr/>
                    <a:lstStyle/>
                    <a:p>
                      <a:pPr algn="ctr"/>
                      <a:r>
                        <a:rPr lang="en-GB" dirty="0"/>
                        <a:t>1989</a:t>
                      </a:r>
                    </a:p>
                  </a:txBody>
                  <a:tcPr>
                    <a:solidFill>
                      <a:schemeClr val="accent6">
                        <a:lumMod val="40000"/>
                        <a:lumOff val="60000"/>
                      </a:schemeClr>
                    </a:solidFill>
                  </a:tcPr>
                </a:tc>
                <a:extLst>
                  <a:ext uri="{0D108BD9-81ED-4DB2-BD59-A6C34878D82A}">
                    <a16:rowId xmlns:a16="http://schemas.microsoft.com/office/drawing/2014/main" val="10014"/>
                  </a:ext>
                </a:extLst>
              </a:tr>
            </a:tbl>
          </a:graphicData>
        </a:graphic>
      </p:graphicFrame>
    </p:spTree>
    <p:custDataLst>
      <p:tags r:id="rId1"/>
    </p:custDataLst>
    <p:extLst>
      <p:ext uri="{BB962C8B-B14F-4D97-AF65-F5344CB8AC3E}">
        <p14:creationId xmlns:p14="http://schemas.microsoft.com/office/powerpoint/2010/main" val="3811011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3"/>
  <p:tag name="ARTICULATE_DESIGN_ID_NG_MOC_CORE_MODULENEW2" val="zWbnUY9T"/>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6</TotalTime>
  <Words>1733</Words>
  <Application>Microsoft Office PowerPoint</Application>
  <PresentationFormat>On-screen Show (4:3)</PresentationFormat>
  <Paragraphs>263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Verdana</vt:lpstr>
      <vt:lpstr>Calibri</vt:lpstr>
      <vt:lpstr>Segoe UI</vt:lpstr>
      <vt:lpstr>Wingdings</vt:lpstr>
      <vt:lpstr>Segoe UI Semibold</vt:lpstr>
      <vt:lpstr>Segoe UI Light</vt:lpstr>
      <vt:lpstr>NG_MOC_Core_ModuleNew2</vt:lpstr>
      <vt:lpstr>Module 1</vt:lpstr>
      <vt:lpstr>Module Overview</vt:lpstr>
      <vt:lpstr>Lesson 1: The Basic Architecture of SQL Server</vt:lpstr>
      <vt:lpstr>Relational Databases</vt:lpstr>
      <vt:lpstr>About the Course Sample Database</vt:lpstr>
      <vt:lpstr>Client Server Databases</vt:lpstr>
      <vt:lpstr>Queries</vt:lpstr>
      <vt:lpstr>Lesson 2: SQL Server Editions and Versions</vt:lpstr>
      <vt:lpstr>SQL Server Versions</vt:lpstr>
      <vt:lpstr>SQL Server Editions</vt:lpstr>
      <vt:lpstr>Lesson 3: Getting Started with SQL Server Management Studio</vt:lpstr>
      <vt:lpstr>Starting SSMS</vt:lpstr>
      <vt:lpstr>Connecting to SQL Server</vt:lpstr>
      <vt:lpstr>Working with Object Explorer</vt:lpstr>
      <vt:lpstr>Script Files and Projects</vt:lpstr>
      <vt:lpstr>Executing Queries</vt:lpstr>
      <vt:lpstr>Using SQL Server Technical Documentation</vt:lpstr>
      <vt:lpstr>Lab: Working with SQL Server Tools</vt:lpstr>
      <vt:lpstr>Lab Scenario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Richard Strange</dc:creator>
  <cp:lastModifiedBy>Christian P. Gyssels</cp:lastModifiedBy>
  <cp:revision>5</cp:revision>
  <dcterms:created xsi:type="dcterms:W3CDTF">2017-11-17T09:38:19Z</dcterms:created>
  <dcterms:modified xsi:type="dcterms:W3CDTF">2021-11-29T05:07:44Z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C30E67FD-FFE9-4FFA-A5C7-BAA88D04FA5A</vt:lpwstr>
  </property>
  <property fmtid="{D5CDD505-2E9C-101B-9397-08002B2CF9AE}" pid="3" name="ArticulatePath">
    <vt:lpwstr>20761C_01</vt:lpwstr>
  </property>
</Properties>
</file>