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88" r:id="rId4"/>
    <p:sldId id="258" r:id="rId5"/>
    <p:sldId id="259" r:id="rId6"/>
    <p:sldId id="260" r:id="rId7"/>
    <p:sldId id="261" r:id="rId8"/>
    <p:sldId id="262" r:id="rId9"/>
    <p:sldId id="263" r:id="rId10"/>
    <p:sldId id="264" r:id="rId11"/>
    <p:sldId id="265" r:id="rId12"/>
    <p:sldId id="266" r:id="rId13"/>
    <p:sldId id="267" r:id="rId14"/>
    <p:sldId id="268" r:id="rId15"/>
    <p:sldId id="269" r:id="rId16"/>
    <p:sldId id="284" r:id="rId17"/>
    <p:sldId id="270" r:id="rId18"/>
    <p:sldId id="271" r:id="rId19"/>
    <p:sldId id="272" r:id="rId20"/>
    <p:sldId id="273" r:id="rId21"/>
    <p:sldId id="274" r:id="rId22"/>
    <p:sldId id="275" r:id="rId23"/>
    <p:sldId id="276" r:id="rId24"/>
    <p:sldId id="289" r:id="rId25"/>
    <p:sldId id="277" r:id="rId26"/>
    <p:sldId id="278" r:id="rId27"/>
    <p:sldId id="279" r:id="rId28"/>
    <p:sldId id="280" r:id="rId29"/>
    <p:sldId id="287" r:id="rId30"/>
    <p:sldId id="281" r:id="rId31"/>
    <p:sldId id="282" r:id="rId32"/>
    <p:sldId id="283"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custDataLst>
    <p:tags r:id="rId51"/>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70" autoAdjust="0"/>
  </p:normalViewPr>
  <p:slideViewPr>
    <p:cSldViewPr snapToGrid="0">
      <p:cViewPr varScale="1">
        <p:scale>
          <a:sx n="80" d="100"/>
          <a:sy n="80" d="100"/>
        </p:scale>
        <p:origin x="2436" y="90"/>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2C3C5-71A6-43D3-9FA9-E8568845FBB2}" type="datetimeFigureOut">
              <a:rPr lang="en-GB" smtClean="0"/>
              <a:t>29/11/2021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8BEE5-7D87-49FA-A4CE-C86F0D7B2AF0}" type="slidenum">
              <a:rPr lang="en-GB" smtClean="0"/>
              <a:t>‹#›</a:t>
            </a:fld>
            <a:endParaRPr lang="en-GB" dirty="0"/>
          </a:p>
        </p:txBody>
      </p:sp>
    </p:spTree>
    <p:extLst>
      <p:ext uri="{BB962C8B-B14F-4D97-AF65-F5344CB8AC3E}">
        <p14:creationId xmlns:p14="http://schemas.microsoft.com/office/powerpoint/2010/main" val="373971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xsg76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59528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students learning T-SQL for the purpose of writing reports, point out that variables are not used in stand-alone queries, but will be used by database developers for the following additional purposes: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Parameters in functions, stored procedures.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Counter for loops.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just like user variables, system functions can be invoked in SELECT statements.</a:t>
            </a:r>
          </a:p>
        </p:txBody>
      </p:sp>
      <p:sp>
        <p:nvSpPr>
          <p:cNvPr id="4" name="Slide Number Placeholder 3"/>
          <p:cNvSpPr>
            <a:spLocks noGrp="1"/>
          </p:cNvSpPr>
          <p:nvPr>
            <p:ph type="sldNum" sz="quarter" idx="10"/>
          </p:nvPr>
        </p:nvSpPr>
        <p:spPr/>
        <p:txBody>
          <a:bodyPr/>
          <a:lstStyle/>
          <a:p>
            <a:fld id="{49D8BEE5-7D87-49FA-A4CE-C86F0D7B2AF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9297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purpose of this topic is to introduce the idea of inline data manipulation in queries or predicates.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is a partial example for illustration only; this code will not run without modification.)</a:t>
            </a:r>
          </a:p>
        </p:txBody>
      </p:sp>
      <p:sp>
        <p:nvSpPr>
          <p:cNvPr id="4" name="Slide Number Placeholder 3"/>
          <p:cNvSpPr>
            <a:spLocks noGrp="1"/>
          </p:cNvSpPr>
          <p:nvPr>
            <p:ph type="sldNum" sz="quarter" idx="10"/>
          </p:nvPr>
        </p:nvSpPr>
        <p:spPr/>
        <p:txBody>
          <a:bodyPr/>
          <a:lstStyle/>
          <a:p>
            <a:fld id="{49D8BEE5-7D87-49FA-A4CE-C86F0D7B2AF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1006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these elements will be further discussed later in the course.</a:t>
            </a:r>
          </a:p>
        </p:txBody>
      </p:sp>
      <p:sp>
        <p:nvSpPr>
          <p:cNvPr id="4" name="Slide Number Placeholder 3"/>
          <p:cNvSpPr>
            <a:spLocks noGrp="1"/>
          </p:cNvSpPr>
          <p:nvPr>
            <p:ph type="sldNum" sz="quarter" idx="10"/>
          </p:nvPr>
        </p:nvSpPr>
        <p:spPr/>
        <p:txBody>
          <a:bodyPr/>
          <a:lstStyle/>
          <a:p>
            <a:fld id="{49D8BEE5-7D87-49FA-A4CE-C86F0D7B2AF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81141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Give students the example of commenting out a block of code that is no longer required, by using a block comment. </a:t>
            </a:r>
          </a:p>
        </p:txBody>
      </p:sp>
      <p:sp>
        <p:nvSpPr>
          <p:cNvPr id="4" name="Slide Number Placeholder 3"/>
          <p:cNvSpPr>
            <a:spLocks noGrp="1"/>
          </p:cNvSpPr>
          <p:nvPr>
            <p:ph type="sldNum" sz="quarter" idx="10"/>
          </p:nvPr>
        </p:nvSpPr>
        <p:spPr/>
        <p:txBody>
          <a:bodyPr/>
          <a:lstStyle/>
          <a:p>
            <a:fld id="{49D8BEE5-7D87-49FA-A4CE-C86F0D7B2AF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76501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 NEXT DEMOS****</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0" lvl="0" indent="0">
              <a:buNone/>
            </a:pPr>
            <a:r>
              <a:rPr lang="en-GB" sz="1200" b="0" kern="0" dirty="0">
                <a:solidFill>
                  <a:srgbClr val="000000"/>
                </a:solidFill>
              </a:rPr>
              <a:t>In this demonstration, you will see how to:</a:t>
            </a:r>
          </a:p>
          <a:p>
            <a:pPr lvl="0"/>
            <a:r>
              <a:rPr lang="en-GB" sz="1200" b="0" kern="0" dirty="0">
                <a:solidFill>
                  <a:srgbClr val="000000"/>
                </a:solidFill>
              </a:rPr>
              <a:t>Use T-SQL language elements</a:t>
            </a:r>
            <a:endParaRPr lang="en-US" sz="1200" b="0" kern="0" dirty="0">
              <a:solidFill>
                <a:srgbClr val="000000"/>
              </a:solidFill>
            </a:endParaRPr>
          </a:p>
          <a:p>
            <a:pPr>
              <a:lnSpc>
                <a:spcPct val="107000"/>
              </a:lnSpc>
              <a:spcAft>
                <a:spcPts val="80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A.sql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 NEXT DEMOS****</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batch terminator keyword is determined by the client tool. See the GO command in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http://aka.ms/xsg76m</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956642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u="sng" dirty="0">
                <a:effectLst/>
                <a:latin typeface="Arial" panose="020B0604020202020204" pitchFamily="34" charset="0"/>
                <a:ea typeface="Calibri" panose="020F0502020204030204" pitchFamily="34" charset="0"/>
                <a:cs typeface="Segoe UI" panose="020B0502040204020203" pitchFamily="34"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u="sng" dirty="0">
                <a:effectLst/>
                <a:latin typeface="Arial" panose="020B0604020202020204" pitchFamily="34" charset="0"/>
                <a:ea typeface="Calibri" panose="020F0502020204030204" pitchFamily="34" charset="0"/>
                <a:cs typeface="Segoe UI" panose="020B0502040204020203" pitchFamily="34"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T-SQL Language Elements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File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a:t>
            </a:r>
            <a:r>
              <a:rPr lang="en-US" sz="1000" dirty="0">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script has finished,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browse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321203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Cleanup task if needed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Segoe UI" panose="020B0502040204020203" pitchFamily="34"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the following T-SQL elements, select the one that does not contain an expression: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1: SELECT FirstName, LastName, SkillName AS Skill, GetDate() - DOB AS 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2: WHERE HumanResources.Department.ModifiedDate &gt; (SYSDATETIME() - 31)</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3: JOIN HumanResources.Skills ON Employees.ID = Skills.EmployeeID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4: WHERE Skill.Level + Skill.Confidence &gt; 10</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Segoe UI" panose="020B0502040204020203" pitchFamily="34"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3: JOIN HumanResources.Skills ON Employees.ID = Skills.EmployeeID</a:t>
            </a:r>
            <a:endParaRPr lang="en-GB" dirty="0"/>
          </a:p>
        </p:txBody>
      </p:sp>
      <p:sp>
        <p:nvSpPr>
          <p:cNvPr id="4" name="Slide Number Placeholder 3"/>
          <p:cNvSpPr>
            <a:spLocks noGrp="1"/>
          </p:cNvSpPr>
          <p:nvPr>
            <p:ph type="sldNum" sz="quarter" idx="10"/>
          </p:nvPr>
        </p:nvSpPr>
        <p:spPr/>
        <p:txBody>
          <a:bodyPr/>
          <a:lstStyle/>
          <a:p>
            <a:fld id="{49D8BEE5-7D87-49FA-A4CE-C86F0D7B2AF0}" type="slidenum">
              <a:rPr lang="en-GB" smtClean="0"/>
              <a:t>16</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19704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147934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Set theory asks you to consider objects as a whole—for example, a table. Emphasize that set theory does not have any requirement regarding the order of members.</a:t>
            </a:r>
          </a:p>
        </p:txBody>
      </p:sp>
      <p:sp>
        <p:nvSpPr>
          <p:cNvPr id="4" name="Slide Number Placeholder 3"/>
          <p:cNvSpPr>
            <a:spLocks noGrp="1"/>
          </p:cNvSpPr>
          <p:nvPr>
            <p:ph type="sldNum" sz="quarter" idx="10"/>
          </p:nvPr>
        </p:nvSpPr>
        <p:spPr/>
        <p:txBody>
          <a:bodyPr/>
          <a:lstStyle/>
          <a:p>
            <a:fld id="{49D8BEE5-7D87-49FA-A4CE-C86F0D7B2AF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204403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Acts upon all elements—this means thinking at the table or database level, not the row level.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Tell the engine what you want to retrieve: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“Display information about all customers whose city is Portland”, versus: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Tell the engine how to retrieve it: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“Examine one row at a time. If the city is Portland, display this row. Move to next row…”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Unique keys are how you ensure that a table is a set in SQL.</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84484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lesson is designed as a very high level overview of T-SQL language elements, positioning the various keywords for further coverage in subsequent modules. Do not take too much presentation time going into detailed syntax. However, an overview of set-based theory versus a more procedural approach would benefit the students.</a:t>
            </a:r>
          </a:p>
        </p:txBody>
      </p:sp>
      <p:sp>
        <p:nvSpPr>
          <p:cNvPr id="4" name="Slide Number Placeholder 3"/>
          <p:cNvSpPr>
            <a:spLocks noGrp="1"/>
          </p:cNvSpPr>
          <p:nvPr>
            <p:ph type="sldNum" sz="quarter" idx="10"/>
          </p:nvPr>
        </p:nvSpPr>
        <p:spPr/>
        <p:txBody>
          <a:bodyPr/>
          <a:lstStyle/>
          <a:p>
            <a:fld id="{49D8BEE5-7D87-49FA-A4CE-C86F0D7B2AF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44122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67393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formal definition of predicate logic does not specify how to handle unknown, or null, values. This topic presents an opportunity to introduce the concept of NULL. Describe it not only as missing data, but also as unknown, inapplicable data. For example, data may be NULL if it’s missing—what is the mobile phone number of a person who has not supplied the number? It may be NULL because the value is inapplicable—what is the mobile number of a person with no mobile phone?</a:t>
            </a:r>
          </a:p>
        </p:txBody>
      </p:sp>
      <p:sp>
        <p:nvSpPr>
          <p:cNvPr id="4" name="Slide Number Placeholder 3"/>
          <p:cNvSpPr>
            <a:spLocks noGrp="1"/>
          </p:cNvSpPr>
          <p:nvPr>
            <p:ph type="sldNum" sz="quarter" idx="10"/>
          </p:nvPr>
        </p:nvSpPr>
        <p:spPr/>
        <p:txBody>
          <a:bodyPr/>
          <a:lstStyle/>
          <a:p>
            <a:fld id="{49D8BEE5-7D87-49FA-A4CE-C86F0D7B2AF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582723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Filtering data: WHERE clause, for example WHERE age &gt; 21.</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Joining tables: ON filter, for example FROM table1 JOIN table2 ON table1.col1 = table2.col3.</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Defining subqueries: EXISTS test, for example WHERE EXISTS (SELECT name FROM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Enforcing data integrity: CHECK constraint, for example CHECK (salary &gt; 0).</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Control of flow: IF and WHILE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topics of NULL, WHERE, HAVING, ON, subqueries, WHILE, and IF are discussed in further detail in subsequent modules. Students will encounter many uses of predicates in this course.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the following T-SQL elements, select the one that can include a predicate: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WHERE clauses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JOIN conditions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HAVING clauses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WHILE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All of the above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All of the above</a:t>
            </a:r>
          </a:p>
        </p:txBody>
      </p:sp>
      <p:sp>
        <p:nvSpPr>
          <p:cNvPr id="4" name="Slide Number Placeholder 3"/>
          <p:cNvSpPr>
            <a:spLocks noGrp="1"/>
          </p:cNvSpPr>
          <p:nvPr>
            <p:ph type="sldNum" sz="quarter" idx="10"/>
          </p:nvPr>
        </p:nvSpPr>
        <p:spPr/>
        <p:txBody>
          <a:bodyPr/>
          <a:lstStyle/>
          <a:p>
            <a:fld id="{49D8BEE5-7D87-49FA-A4CE-C86F0D7B2AF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47527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Logical Query Processing order is the conceptual interpretation order of the query clauses, defining the accuracy of the query and its result. Due to optimization, SQL Server can rearrange that order when physically processing the query in certain cases—but only when it can still guarantee the accuracy of the result, as defined by the logical query processing order.</a:t>
            </a:r>
          </a:p>
        </p:txBody>
      </p:sp>
      <p:sp>
        <p:nvSpPr>
          <p:cNvPr id="4" name="Slide Number Placeholder 3"/>
          <p:cNvSpPr>
            <a:spLocks noGrp="1"/>
          </p:cNvSpPr>
          <p:nvPr>
            <p:ph type="sldNum" sz="quarter" idx="10"/>
          </p:nvPr>
        </p:nvSpPr>
        <p:spPr/>
        <p:txBody>
          <a:bodyPr/>
          <a:lstStyle/>
          <a:p>
            <a:fld id="{49D8BEE5-7D87-49FA-A4CE-C86F0D7B2AF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677471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Logical Query Processing order is the conceptual interpretation order of the query clauses, defining the accuracy of the query and its result. Due to optimization, SQL Server can rearrange that order when physically processing the query in certain cases—but only when it can still guarantee the accuracy of the result, as defined by the logical query processing order.</a:t>
            </a:r>
          </a:p>
        </p:txBody>
      </p:sp>
      <p:sp>
        <p:nvSpPr>
          <p:cNvPr id="4" name="Slide Number Placeholder 3"/>
          <p:cNvSpPr>
            <a:spLocks noGrp="1"/>
          </p:cNvSpPr>
          <p:nvPr>
            <p:ph type="sldNum" sz="quarter" idx="10"/>
          </p:nvPr>
        </p:nvSpPr>
        <p:spPr/>
        <p:txBody>
          <a:bodyPr/>
          <a:lstStyle/>
          <a:p>
            <a:fld id="{49D8BEE5-7D87-49FA-A4CE-C86F0D7B2AF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059796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Briefly describe the elements of a SELECT statement, without going into too much detail. The focus of this lesson is understanding the order in which clauses are evaluated. The syntax of use of each clause will be covered in subsequent modules. The order of evaluation is from top to bottom.</a:t>
            </a:r>
          </a:p>
        </p:txBody>
      </p:sp>
      <p:sp>
        <p:nvSpPr>
          <p:cNvPr id="4" name="Slide Number Placeholder 3"/>
          <p:cNvSpPr>
            <a:spLocks noGrp="1"/>
          </p:cNvSpPr>
          <p:nvPr>
            <p:ph type="sldNum" sz="quarter" idx="10"/>
          </p:nvPr>
        </p:nvSpPr>
        <p:spPr/>
        <p:txBody>
          <a:bodyPr/>
          <a:lstStyle/>
          <a:p>
            <a:fld id="{49D8BEE5-7D87-49FA-A4CE-C86F0D7B2AF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112184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for the purposes of this discussion, TOP, DISTINCT and OVER are omitted.</a:t>
            </a:r>
          </a:p>
        </p:txBody>
      </p:sp>
      <p:sp>
        <p:nvSpPr>
          <p:cNvPr id="4" name="Slide Number Placeholder 3"/>
          <p:cNvSpPr>
            <a:spLocks noGrp="1"/>
          </p:cNvSpPr>
          <p:nvPr>
            <p:ph type="sldNum" sz="quarter" idx="10"/>
          </p:nvPr>
        </p:nvSpPr>
        <p:spPr/>
        <p:txBody>
          <a:bodyPr/>
          <a:lstStyle/>
          <a:p>
            <a:fld id="{49D8BEE5-7D87-49FA-A4CE-C86F0D7B2AF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167587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 NEXT DEMO***</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21 - Demonstration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B.sql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 NEXT DEMO***</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35944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demonstration, you are going to use a Microsoft Azure® database. Highlight that using SSMS to connect to a cloud-based database is as easy as connecting to an on-site database.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for creating a copy of the AdventureWorksLT database in Azure, on the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20761C-MIA-SQL virtual machine, open</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Start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MT17B-WS2016-NAT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20761C-MIA-SQL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virtual machines.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View Query Output That Illustrates Logical Processing Order</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SQL Server Management Studio.</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enter the server you created during preparation. For example,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20761Ca-azure.database.windows.net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Login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browse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D:\Demofiles\Mod02\Demo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Solution Explorer, double-click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Query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Change Connection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to Database Engine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enter the server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created during preparation. For example,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20761Ca-azure.database.windows.net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4097348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Put the following T-SQL elements in order by numbering each to indicate the order that SQL Server will process them in when they appear in a single SELECT statement.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(1)FROM</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(2)WHERE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(3)GROUP BY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(4)HAVING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(5)SELECT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(6)ORDER BY</a:t>
            </a:r>
            <a:endParaRPr lang="en-GB" sz="1000" dirty="0"/>
          </a:p>
        </p:txBody>
      </p:sp>
      <p:sp>
        <p:nvSpPr>
          <p:cNvPr id="4" name="Slide Number Placeholder 3"/>
          <p:cNvSpPr>
            <a:spLocks noGrp="1"/>
          </p:cNvSpPr>
          <p:nvPr>
            <p:ph type="sldNum" sz="quarter" idx="10"/>
          </p:nvPr>
        </p:nvSpPr>
        <p:spPr/>
        <p:txBody>
          <a:bodyPr/>
          <a:lstStyle/>
          <a:p>
            <a:fld id="{49D8BEE5-7D87-49FA-A4CE-C86F0D7B2AF0}" type="slidenum">
              <a:rPr lang="en-GB" smtClean="0"/>
              <a:t>29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67941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purpose of this module is to describe the T-SQL language, to explore its elements in a “just enough” approach, and to introduce the concepts behind the logical order of operations in evaluating a SELECT statement.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is designed to spend more time on the lecture than in the lab. Do not concentrate too much on the details of the language elements as many of them will receive full coverage in subsequent modules.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the course structure that students start to develop an understanding of the logical order of operations in evaluating a SELECT statement. Take them through the slides, especially making it clear that the SELECT clause is nearly the last one to be evaluated. This will make learning about topics, such as the GROUP BY clause and the aggregate functions, much easier in later modules.</a:t>
            </a:r>
          </a:p>
        </p:txBody>
      </p:sp>
      <p:sp>
        <p:nvSpPr>
          <p:cNvPr id="4" name="Slide Number Placeholder 3"/>
          <p:cNvSpPr>
            <a:spLocks noGrp="1"/>
          </p:cNvSpPr>
          <p:nvPr>
            <p:ph type="sldNum" sz="quarter" idx="10"/>
          </p:nvPr>
        </p:nvSpPr>
        <p:spPr/>
        <p:txBody>
          <a:bodyPr/>
          <a:lstStyle/>
          <a:p>
            <a:fld id="{49D8BEE5-7D87-49FA-A4CE-C86F0D7B2AF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395451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Executing Basic SELECT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T-SQL script provided by the IT department includes a SELECT statement that retrieves all rows from the HR.Employees table—this includes the firstname, lastname, city, and country columns. You will execute the T-SQL script against the TSQL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Executing Queries That Filter Data Using Predicates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next T-SQL script is very similar to the first one. The SELECT statement retrieves the same columns from the HR.Employees table, but uses a predicate in the WHERE clause to retrieve only rows with the value “USA” in the country column.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If the students follow the high level steps, the default connection might be to the TSQL database, instead of the master. Then, when they execute the script, there won’t be any errors. For these students, challenge them to cause the error:</a:t>
            </a: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Invalid object name 'HR.Employees'.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Executing Queries That Sort Data Using ORDER BY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last T-SQL script provided by the IT department has a comment: “This SELECT statement returns first name, last name, city, and country/region information for all employees from the USA, ordered by last name.”</a:t>
            </a:r>
          </a:p>
        </p:txBody>
      </p:sp>
      <p:sp>
        <p:nvSpPr>
          <p:cNvPr id="4" name="Slide Number Placeholder 3"/>
          <p:cNvSpPr>
            <a:spLocks noGrp="1"/>
          </p:cNvSpPr>
          <p:nvPr>
            <p:ph type="sldNum" sz="quarter" idx="10"/>
          </p:nvPr>
        </p:nvSpPr>
        <p:spPr/>
        <p:txBody>
          <a:bodyPr/>
          <a:lstStyle/>
          <a:p>
            <a:fld id="{49D8BEE5-7D87-49FA-A4CE-C86F0D7B2AF0}"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080701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49D8BEE5-7D87-49FA-A4CE-C86F0D7B2AF0}"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713553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category of T-SQL statements concerns querying and modifying data?</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DML</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some examples of aggregate functions supported by T-SQL?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SUM, MIN, COUNT, COUNTBIG, MAX, AVG</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SELECT statement element will be processed before a WHERE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FROM</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9D8BEE5-7D87-49FA-A4CE-C86F0D7B2AF0}"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87629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purpose of this module is to describe the T-SQL language, to explore its elements in a “just enough” approach, and to introduce the concepts behind the logical order of operations in evaluating a SELECT statement.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is designed to spend more time on the lecture than in the lab. Do not concentrate too much on the details of the language elements as many of them will receive full coverage in subsequent modules.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the course structure that students start to develop an understanding of the logical order of operations in evaluating a SELECT statement. Take them through the slides, especially making it clear that the SELECT clause is nearly the last one to be evaluated. This will make learning about topics, such as the GROUP BY clause and the aggregate functions, much easier in later modules.</a:t>
            </a:r>
          </a:p>
        </p:txBody>
      </p:sp>
      <p:sp>
        <p:nvSpPr>
          <p:cNvPr id="4" name="Slide Number Placeholder 3"/>
          <p:cNvSpPr>
            <a:spLocks noGrp="1"/>
          </p:cNvSpPr>
          <p:nvPr>
            <p:ph type="sldNum" sz="quarter" idx="10"/>
          </p:nvPr>
        </p:nvSpPr>
        <p:spPr/>
        <p:txBody>
          <a:bodyPr/>
          <a:lstStyle/>
          <a:p>
            <a:fld id="{49D8BEE5-7D87-49FA-A4CE-C86F0D7B2AF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88038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Expand on the American National Standards Institute (ANSI) and International Standards Organization (ISO). For example, SQL-98 through to SQL-2011.</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name of the language was originally SEQUEL, standing for Structured English QUEry Language (emphasis on English). A trademark dispute with a UK-based company forced a change to SQL but its foundation as an English-like language remains. T-SQL is a declarative English-like language, where you outline instructions in an English-like manner. You focus on the "what" part in your request, and let the implementation (the database platform) focus on the "how" aspect.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additional reading on procedural versus declarative, set-based approaches to programming databases, see Joe Celko's </a:t>
            </a:r>
            <a:r>
              <a:rPr lang="en-GB" sz="1000" i="1" dirty="0">
                <a:latin typeface="Arial" panose="020B0604020202020204" pitchFamily="34" charset="0"/>
                <a:ea typeface="Calibri" panose="020F0502020204030204" pitchFamily="34" charset="0"/>
                <a:cs typeface="Times New Roman" panose="02020603050405020304" pitchFamily="18" charset="0"/>
              </a:rPr>
              <a:t>Thinking in Sets: Auxiliary, Temporal, and Virtual Tables in SQL (</a:t>
            </a:r>
            <a:r>
              <a:rPr lang="en-GB" sz="1000" dirty="0">
                <a:latin typeface="Arial" panose="020B0604020202020204" pitchFamily="34" charset="0"/>
                <a:ea typeface="Calibri" panose="020F0502020204030204" pitchFamily="34" charset="0"/>
                <a:cs typeface="Times New Roman" panose="02020603050405020304" pitchFamily="18" charset="0"/>
              </a:rPr>
              <a:t>Morgan Kaufman, 2008</a:t>
            </a:r>
            <a:r>
              <a:rPr lang="en-GB" sz="1000" i="1"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9D8BEE5-7D87-49FA-A4CE-C86F0D7B2AF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99335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613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slide is an overview of the next seven slides and can be used to introduce what’s coming up.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an introduction, tell the students that many of these language elements will be covered in more detail in subsequent modules.</a:t>
            </a:r>
          </a:p>
        </p:txBody>
      </p:sp>
      <p:sp>
        <p:nvSpPr>
          <p:cNvPr id="4" name="Slide Number Placeholder 3"/>
          <p:cNvSpPr>
            <a:spLocks noGrp="1"/>
          </p:cNvSpPr>
          <p:nvPr>
            <p:ph type="sldNum" sz="quarter" idx="10"/>
          </p:nvPr>
        </p:nvSpPr>
        <p:spPr/>
        <p:txBody>
          <a:bodyPr/>
          <a:lstStyle/>
          <a:p>
            <a:fld id="{49D8BEE5-7D87-49FA-A4CE-C86F0D7B2AF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2180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predicates and operators are given as a simple reference point. Many of them will be used in subsequent modules (such as filtering data). Use this to fill in any gaps in student knowledge, but don’t get too bogged down in details. At this point, recognizing where these might be used is more important than knowing the details of each one.</a:t>
            </a:r>
          </a:p>
        </p:txBody>
      </p:sp>
      <p:sp>
        <p:nvSpPr>
          <p:cNvPr id="4" name="Slide Number Placeholder 3"/>
          <p:cNvSpPr>
            <a:spLocks noGrp="1"/>
          </p:cNvSpPr>
          <p:nvPr>
            <p:ph type="sldNum" sz="quarter" idx="10"/>
          </p:nvPr>
        </p:nvSpPr>
        <p:spPr/>
        <p:txBody>
          <a:bodyPr/>
          <a:lstStyle/>
          <a:p>
            <a:fld id="{49D8BEE5-7D87-49FA-A4CE-C86F0D7B2AF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50549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there are many other functions built into SQL Server (and hence T-SQL). This topic is designed to introduce the concept to support the examples in the course. Some of these functions, such as YEAR, SYSDATETIME() and GETDATE(), are used in examples in the course. Use this topic to briefly introduce the idea of built-in functions and how to use the SQL Server Technical Documentation for further reference.</a:t>
            </a:r>
          </a:p>
        </p:txBody>
      </p:sp>
      <p:sp>
        <p:nvSpPr>
          <p:cNvPr id="4" name="Slide Number Placeholder 3"/>
          <p:cNvSpPr>
            <a:spLocks noGrp="1"/>
          </p:cNvSpPr>
          <p:nvPr>
            <p:ph type="sldNum" sz="quarter" idx="10"/>
          </p:nvPr>
        </p:nvSpPr>
        <p:spPr/>
        <p:txBody>
          <a:bodyPr/>
          <a:lstStyle/>
          <a:p>
            <a:fld id="{49D8BEE5-7D87-49FA-A4CE-C86F0D7B2AF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7988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0700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436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238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6855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259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99462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012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178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353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08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5943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7472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1771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2</a:t>
            </a:r>
          </a:p>
        </p:txBody>
      </p:sp>
      <p:sp>
        <p:nvSpPr>
          <p:cNvPr id="3" name="Subtitle 2"/>
          <p:cNvSpPr>
            <a:spLocks noGrp="1"/>
          </p:cNvSpPr>
          <p:nvPr>
            <p:ph type="subTitle" sz="quarter" idx="1"/>
          </p:nvPr>
        </p:nvSpPr>
        <p:spPr/>
        <p:txBody>
          <a:bodyPr/>
          <a:lstStyle/>
          <a:p>
            <a:r>
              <a:rPr lang="en-GB" dirty="0"/>
              <a:t>Introduction to T-SQL Querying
</a:t>
            </a:r>
          </a:p>
        </p:txBody>
      </p:sp>
    </p:spTree>
    <p:custDataLst>
      <p:tags r:id="rId1"/>
    </p:custDataLst>
    <p:extLst>
      <p:ext uri="{BB962C8B-B14F-4D97-AF65-F5344CB8AC3E}">
        <p14:creationId xmlns:p14="http://schemas.microsoft.com/office/powerpoint/2010/main" val="70429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e160c86a-be82-43d2-bc4f-a56c80c958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Variables</a:t>
            </a:r>
          </a:p>
        </p:txBody>
      </p:sp>
      <p:sp>
        <p:nvSpPr>
          <p:cNvPr id="4" name="Content Placeholder 2"/>
          <p:cNvSpPr txBox="1">
            <a:spLocks/>
          </p:cNvSpPr>
          <p:nvPr/>
        </p:nvSpPr>
        <p:spPr>
          <a:xfrm>
            <a:off x="458788" y="1021215"/>
            <a:ext cx="8119156" cy="410542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Local variables in T-SQL temporarily store a value of a specific data type</a:t>
            </a:r>
          </a:p>
          <a:p>
            <a:pPr lvl="0"/>
            <a:r>
              <a:rPr lang="en-GB" b="0" kern="0" dirty="0">
                <a:solidFill>
                  <a:srgbClr val="000000"/>
                </a:solidFill>
              </a:rPr>
              <a:t>Name begins with single @ sign</a:t>
            </a:r>
          </a:p>
          <a:p>
            <a:pPr lvl="1"/>
            <a:r>
              <a:rPr lang="en-GB" b="0" kern="0" dirty="0">
                <a:solidFill>
                  <a:srgbClr val="000000"/>
                </a:solidFill>
              </a:rPr>
              <a:t>@@ reserved for system functions</a:t>
            </a:r>
          </a:p>
          <a:p>
            <a:pPr lvl="0"/>
            <a:r>
              <a:rPr lang="en-GB" b="0" kern="0" dirty="0">
                <a:solidFill>
                  <a:srgbClr val="000000"/>
                </a:solidFill>
              </a:rPr>
              <a:t>Assigned a data type</a:t>
            </a:r>
          </a:p>
          <a:p>
            <a:pPr lvl="0"/>
            <a:r>
              <a:rPr lang="en-GB" b="0" kern="0" dirty="0">
                <a:solidFill>
                  <a:srgbClr val="000000"/>
                </a:solidFill>
              </a:rPr>
              <a:t>Must be declared and used within the same batch</a:t>
            </a:r>
          </a:p>
          <a:p>
            <a:pPr lvl="0"/>
            <a:r>
              <a:rPr lang="en-GB" b="0" kern="0" dirty="0">
                <a:solidFill>
                  <a:srgbClr val="000000"/>
                </a:solidFill>
              </a:rPr>
              <a:t>In SQL Server 2016, you can declare and initialize a variable in the same statement</a:t>
            </a:r>
            <a:endParaRPr lang="en-US" b="0" kern="0" dirty="0">
              <a:solidFill>
                <a:srgbClr val="000000"/>
              </a:solidFill>
            </a:endParaRPr>
          </a:p>
        </p:txBody>
      </p:sp>
      <p:sp>
        <p:nvSpPr>
          <p:cNvPr id="5" name="TextBox 4"/>
          <p:cNvSpPr txBox="1"/>
          <p:nvPr/>
        </p:nvSpPr>
        <p:spPr>
          <a:xfrm>
            <a:off x="458788" y="5381469"/>
            <a:ext cx="8119156" cy="640515"/>
          </a:xfrm>
          <a:prstGeom prst="rect">
            <a:avLst/>
          </a:prstGeom>
          <a:solidFill>
            <a:schemeClr val="bg1">
              <a:lumMod val="75000"/>
            </a:schemeClr>
          </a:solidFill>
        </p:spPr>
        <p:txBody>
          <a:bodyPr wrap="square" lIns="180000" tIns="180000" rIns="180000" bIns="180000" rtlCol="0">
            <a:spAutoFit/>
          </a:bodyPr>
          <a:lstStyle/>
          <a:p>
            <a:pPr lvl="0"/>
            <a:r>
              <a:rPr lang="en-US" b="0" dirty="0">
                <a:solidFill>
                  <a:srgbClr val="0000FF"/>
                </a:solidFill>
                <a:latin typeface="Consolas" panose="020B0609020204030204" pitchFamily="49" charset="0"/>
              </a:rPr>
              <a:t>DECLARE</a:t>
            </a:r>
            <a:r>
              <a:rPr lang="en-US" b="0" dirty="0">
                <a:solidFill>
                  <a:prstClr val="black"/>
                </a:solidFill>
                <a:latin typeface="Consolas" panose="020B0609020204030204" pitchFamily="49" charset="0"/>
              </a:rPr>
              <a:t> @search </a:t>
            </a:r>
            <a:r>
              <a:rPr lang="en-US" b="0" dirty="0">
                <a:solidFill>
                  <a:srgbClr val="0000FF"/>
                </a:solidFill>
                <a:latin typeface="Consolas" panose="020B0609020204030204" pitchFamily="49" charset="0"/>
              </a:rPr>
              <a:t>varchar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30</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'Match%'</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13241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1a757d0-15ff-4217-bcee-78f5e3c9f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Expressions</a:t>
            </a:r>
          </a:p>
        </p:txBody>
      </p:sp>
      <p:sp>
        <p:nvSpPr>
          <p:cNvPr id="4" name="Content Placeholder 2"/>
          <p:cNvSpPr txBox="1">
            <a:spLocks/>
          </p:cNvSpPr>
          <p:nvPr/>
        </p:nvSpPr>
        <p:spPr>
          <a:xfrm>
            <a:off x="458788" y="1021215"/>
            <a:ext cx="8119156" cy="424033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Combination of identifiers, values, and operators evaluated to obtain a single result</a:t>
            </a:r>
          </a:p>
          <a:p>
            <a:pPr lvl="0"/>
            <a:r>
              <a:rPr lang="en-GB" b="0" kern="0" dirty="0">
                <a:solidFill>
                  <a:srgbClr val="000000"/>
                </a:solidFill>
              </a:rPr>
              <a:t>Can be used in SELECT statements</a:t>
            </a:r>
          </a:p>
          <a:p>
            <a:pPr lvl="1"/>
            <a:r>
              <a:rPr lang="en-GB" b="0" kern="0" dirty="0">
                <a:solidFill>
                  <a:srgbClr val="000000"/>
                </a:solidFill>
              </a:rPr>
              <a:t>SELECT clause</a:t>
            </a:r>
          </a:p>
          <a:p>
            <a:pPr lvl="1"/>
            <a:r>
              <a:rPr lang="en-GB" b="0" kern="0" dirty="0">
                <a:solidFill>
                  <a:srgbClr val="000000"/>
                </a:solidFill>
              </a:rPr>
              <a:t>WHERE clause</a:t>
            </a:r>
          </a:p>
          <a:p>
            <a:pPr lvl="0"/>
            <a:r>
              <a:rPr lang="en-GB" b="0" kern="0" dirty="0">
                <a:solidFill>
                  <a:srgbClr val="000000"/>
                </a:solidFill>
              </a:rPr>
              <a:t>Can be single constant, single-valued function, or variable</a:t>
            </a:r>
          </a:p>
          <a:p>
            <a:pPr lvl="0"/>
            <a:r>
              <a:rPr lang="en-GB" b="0" kern="0" dirty="0">
                <a:solidFill>
                  <a:srgbClr val="000000"/>
                </a:solidFill>
              </a:rPr>
              <a:t>Can be combined if expressions have the same data type</a:t>
            </a:r>
            <a:endParaRPr lang="en-US" b="0" kern="0" dirty="0">
              <a:solidFill>
                <a:srgbClr val="000000"/>
              </a:solidFill>
            </a:endParaRPr>
          </a:p>
        </p:txBody>
      </p:sp>
      <p:sp>
        <p:nvSpPr>
          <p:cNvPr id="5" name="TextBox 4"/>
          <p:cNvSpPr txBox="1"/>
          <p:nvPr/>
        </p:nvSpPr>
        <p:spPr>
          <a:xfrm>
            <a:off x="458788" y="5381469"/>
            <a:ext cx="8119156" cy="917513"/>
          </a:xfrm>
          <a:prstGeom prst="rect">
            <a:avLst/>
          </a:prstGeom>
          <a:solidFill>
            <a:schemeClr val="bg1">
              <a:lumMod val="75000"/>
            </a:schemeClr>
          </a:solidFill>
        </p:spPr>
        <p:txBody>
          <a:bodyPr wrap="square" lIns="180000" tIns="180000" rIns="180000" bIns="180000"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a:t>
            </a:r>
            <a:r>
              <a:rPr lang="en-US" b="0" dirty="0">
                <a:solidFill>
                  <a:srgbClr val="FF00FF"/>
                </a:solidFill>
                <a:latin typeface="Consolas" panose="020B0609020204030204" pitchFamily="49" charset="0"/>
              </a:rPr>
              <a:t>YEAR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orderdate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1 </a:t>
            </a:r>
            <a:r>
              <a:rPr lang="en-US" b="0" dirty="0">
                <a:solidFill>
                  <a:srgbClr val="808080"/>
                </a:solidFill>
                <a:latin typeface="Consolas" panose="020B0609020204030204" pitchFamily="49" charset="0"/>
              </a:rPr>
              <a:t>...</a:t>
            </a:r>
          </a:p>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qty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unitprice </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62748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203a445-c777-4b1b-a1ae-5a26f53cc0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Control of Flow, Errors, and Transactions</a:t>
            </a:r>
          </a:p>
        </p:txBody>
      </p:sp>
      <p:graphicFrame>
        <p:nvGraphicFramePr>
          <p:cNvPr id="4" name="Table 3"/>
          <p:cNvGraphicFramePr>
            <a:graphicFrameLocks noGrp="1"/>
          </p:cNvGraphicFramePr>
          <p:nvPr>
            <p:extLst>
              <p:ext uri="{D42A27DB-BD31-4B8C-83A1-F6EECF244321}">
                <p14:modId xmlns:p14="http://schemas.microsoft.com/office/powerpoint/2010/main" val="1651409441"/>
              </p:ext>
            </p:extLst>
          </p:nvPr>
        </p:nvGraphicFramePr>
        <p:xfrm>
          <a:off x="274749" y="1165178"/>
          <a:ext cx="2648755" cy="4173739"/>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a:latin typeface="Segoe UI" panose="020B0502040204020203" pitchFamily="34" charset="0"/>
                          <a:cs typeface="Segoe UI" panose="020B0502040204020203" pitchFamily="34" charset="0"/>
                        </a:rPr>
                        <a:t>Control of Flow</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6">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IF … ELSE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WHILE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BREAK</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CONTINUE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BEGIN … END</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WAITFOR</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3408056"/>
              </p:ext>
            </p:extLst>
          </p:nvPr>
        </p:nvGraphicFramePr>
        <p:xfrm>
          <a:off x="3212821" y="1165178"/>
          <a:ext cx="2648755" cy="4173739"/>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a:latin typeface="Segoe UI" panose="020B0502040204020203" pitchFamily="34" charset="0"/>
                          <a:cs typeface="Segoe UI" panose="020B0502040204020203" pitchFamily="34" charset="0"/>
                        </a:rPr>
                        <a:t>Error Handling</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6">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TRY</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CATCH</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THROW</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3773599"/>
              </p:ext>
            </p:extLst>
          </p:nvPr>
        </p:nvGraphicFramePr>
        <p:xfrm>
          <a:off x="6150893" y="1165179"/>
          <a:ext cx="2648755" cy="4173738"/>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a:latin typeface="Segoe UI" panose="020B0502040204020203" pitchFamily="34" charset="0"/>
                          <a:cs typeface="Segoe UI" panose="020B0502040204020203" pitchFamily="34" charset="0"/>
                        </a:rPr>
                        <a:t>Transaction Control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5">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BEGIN TRANSACTION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latin typeface="Segoe UI" panose="020B0502040204020203" pitchFamily="34" charset="0"/>
                          <a:cs typeface="Segoe UI" panose="020B0502040204020203" pitchFamily="34" charset="0"/>
                        </a:rPr>
                        <a:t>ROLLBACK TRANSACTION</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COMMIT TRANSACTION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latin typeface="Segoe UI" panose="020B0502040204020203" pitchFamily="34" charset="0"/>
                          <a:cs typeface="Segoe UI" panose="020B0502040204020203" pitchFamily="34" charset="0"/>
                        </a:rPr>
                        <a:t>ROLLBACK WORK</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SAVE 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
        <p:nvSpPr>
          <p:cNvPr id="7" name="TextBox 6"/>
          <p:cNvSpPr txBox="1"/>
          <p:nvPr/>
        </p:nvSpPr>
        <p:spPr>
          <a:xfrm>
            <a:off x="274749" y="5887000"/>
            <a:ext cx="8573037"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The above are used in programmatic code objects</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9708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6044c18-b838-4680-a2c7-a555c5da04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Comments</a:t>
            </a:r>
          </a:p>
        </p:txBody>
      </p:sp>
      <p:sp>
        <p:nvSpPr>
          <p:cNvPr id="4" name="Content Placeholder 2"/>
          <p:cNvSpPr txBox="1">
            <a:spLocks/>
          </p:cNvSpPr>
          <p:nvPr/>
        </p:nvSpPr>
        <p:spPr>
          <a:xfrm>
            <a:off x="458788" y="1021215"/>
            <a:ext cx="8119156" cy="45401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Two methods for marking text as comments</a:t>
            </a:r>
          </a:p>
          <a:p>
            <a:pPr lvl="1"/>
            <a:r>
              <a:rPr lang="en-GB" b="0" kern="0" dirty="0">
                <a:solidFill>
                  <a:srgbClr val="000000"/>
                </a:solidFill>
              </a:rPr>
              <a:t>A block comment, surround text with /* and */</a:t>
            </a: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marL="288925" lvl="1" indent="0">
              <a:buNone/>
            </a:pPr>
            <a:endParaRPr lang="en-GB" b="0" kern="0" dirty="0">
              <a:solidFill>
                <a:srgbClr val="000000"/>
              </a:solidFill>
            </a:endParaRPr>
          </a:p>
          <a:p>
            <a:pPr lvl="1"/>
            <a:r>
              <a:rPr lang="en-GB" b="0" kern="0" dirty="0">
                <a:solidFill>
                  <a:srgbClr val="000000"/>
                </a:solidFill>
              </a:rPr>
              <a:t>An inline comment, precede text with --</a:t>
            </a:r>
          </a:p>
          <a:p>
            <a:pPr lvl="1"/>
            <a:endParaRPr lang="en-GB" b="0" kern="0" dirty="0">
              <a:solidFill>
                <a:srgbClr val="000000"/>
              </a:solidFill>
            </a:endParaRPr>
          </a:p>
          <a:p>
            <a:pPr lvl="1"/>
            <a:endParaRPr lang="en-GB" b="0" kern="0" dirty="0">
              <a:solidFill>
                <a:srgbClr val="000000"/>
              </a:solidFill>
            </a:endParaRPr>
          </a:p>
          <a:p>
            <a:pPr lvl="1"/>
            <a:r>
              <a:rPr lang="en-GB" b="0" kern="0" dirty="0">
                <a:solidFill>
                  <a:srgbClr val="000000"/>
                </a:solidFill>
              </a:rPr>
              <a:t>Many T-SQL editors will color comments as above</a:t>
            </a:r>
            <a:endParaRPr lang="en-US" b="0" kern="0" dirty="0">
              <a:solidFill>
                <a:srgbClr val="000000"/>
              </a:solidFill>
            </a:endParaRPr>
          </a:p>
        </p:txBody>
      </p:sp>
      <p:sp>
        <p:nvSpPr>
          <p:cNvPr id="5" name="TextBox 4"/>
          <p:cNvSpPr txBox="1"/>
          <p:nvPr/>
        </p:nvSpPr>
        <p:spPr>
          <a:xfrm>
            <a:off x="458788" y="2074409"/>
            <a:ext cx="8119156" cy="1200329"/>
          </a:xfrm>
          <a:prstGeom prst="rect">
            <a:avLst/>
          </a:prstGeom>
          <a:solidFill>
            <a:schemeClr val="bg1">
              <a:lumMod val="85000"/>
            </a:schemeClr>
          </a:solidFill>
        </p:spPr>
        <p:txBody>
          <a:bodyPr wrap="square" rtlCol="0">
            <a:spAutoFit/>
          </a:bodyPr>
          <a:lstStyle/>
          <a:p>
            <a:pPr lvl="0"/>
            <a:r>
              <a:rPr lang="en-US" b="0" dirty="0">
                <a:solidFill>
                  <a:srgbClr val="008000"/>
                </a:solidFill>
                <a:latin typeface="Consolas" panose="020B0609020204030204" pitchFamily="49" charset="0"/>
              </a:rPr>
              <a:t>/*</a:t>
            </a:r>
            <a:endParaRPr lang="en-US" b="0" dirty="0">
              <a:solidFill>
                <a:prstClr val="black"/>
              </a:solidFill>
              <a:latin typeface="Consolas" panose="020B0609020204030204" pitchFamily="49" charset="0"/>
            </a:endParaRPr>
          </a:p>
          <a:p>
            <a:pPr lvl="0"/>
            <a:r>
              <a:rPr lang="en-GB" b="0" dirty="0">
                <a:solidFill>
                  <a:srgbClr val="008000"/>
                </a:solidFill>
                <a:latin typeface="Consolas" panose="020B0609020204030204" pitchFamily="49" charset="0"/>
              </a:rPr>
              <a:t>      All the text in this paragraph will be treated as </a:t>
            </a:r>
          </a:p>
          <a:p>
            <a:pPr lvl="0"/>
            <a:r>
              <a:rPr lang="en-GB" b="0" dirty="0">
                <a:solidFill>
                  <a:srgbClr val="008000"/>
                </a:solidFill>
                <a:latin typeface="Consolas" panose="020B0609020204030204" pitchFamily="49" charset="0"/>
              </a:rPr>
              <a:t>      comments</a:t>
            </a:r>
            <a:r>
              <a:rPr lang="en-GB" b="0" dirty="0">
                <a:solidFill>
                  <a:prstClr val="black"/>
                </a:solidFill>
                <a:latin typeface="Consolas" panose="020B0609020204030204" pitchFamily="49" charset="0"/>
              </a:rPr>
              <a:t> </a:t>
            </a:r>
            <a:r>
              <a:rPr lang="en-US" b="0" dirty="0">
                <a:solidFill>
                  <a:srgbClr val="008000"/>
                </a:solidFill>
                <a:latin typeface="Consolas" panose="020B0609020204030204" pitchFamily="49" charset="0"/>
              </a:rPr>
              <a:t>by SQL Server.</a:t>
            </a:r>
            <a:endParaRPr lang="en-US" b="0" dirty="0">
              <a:solidFill>
                <a:prstClr val="black"/>
              </a:solidFill>
              <a:latin typeface="Consolas" panose="020B0609020204030204" pitchFamily="49" charset="0"/>
            </a:endParaRPr>
          </a:p>
          <a:p>
            <a:pPr lvl="0"/>
            <a:r>
              <a:rPr lang="en-US" b="0" dirty="0">
                <a:solidFill>
                  <a:srgbClr val="008000"/>
                </a:solidFill>
                <a:latin typeface="Consolas" panose="020B0609020204030204" pitchFamily="49" charset="0"/>
              </a:rPr>
              <a:t>*/</a:t>
            </a:r>
          </a:p>
        </p:txBody>
      </p:sp>
      <p:sp>
        <p:nvSpPr>
          <p:cNvPr id="6" name="TextBox 5"/>
          <p:cNvSpPr txBox="1"/>
          <p:nvPr/>
        </p:nvSpPr>
        <p:spPr>
          <a:xfrm>
            <a:off x="458788" y="4327931"/>
            <a:ext cx="8119156" cy="369332"/>
          </a:xfrm>
          <a:prstGeom prst="rect">
            <a:avLst/>
          </a:prstGeom>
          <a:solidFill>
            <a:schemeClr val="bg1">
              <a:lumMod val="85000"/>
            </a:schemeClr>
          </a:solidFill>
        </p:spPr>
        <p:txBody>
          <a:bodyPr wrap="square" rtlCol="0">
            <a:spAutoFit/>
          </a:bodyPr>
          <a:lstStyle/>
          <a:p>
            <a:pPr lvl="0"/>
            <a:r>
              <a:rPr lang="en-GB" b="0" dirty="0">
                <a:solidFill>
                  <a:srgbClr val="008000"/>
                </a:solidFill>
                <a:latin typeface="Consolas" panose="020B0609020204030204" pitchFamily="49" charset="0"/>
              </a:rPr>
              <a:t>-- This is an inline comment</a:t>
            </a:r>
            <a:endParaRPr lang="en-US" b="0" dirty="0">
              <a:solidFill>
                <a:srgbClr val="008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240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19cfca0-bb6e-4146-9880-bec157b7b9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Batch Separators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Batches are sets of commands sent to SQL Server as a unit</a:t>
            </a:r>
          </a:p>
          <a:p>
            <a:pPr lvl="0"/>
            <a:r>
              <a:rPr lang="en-GB" b="0" kern="0" dirty="0">
                <a:solidFill>
                  <a:srgbClr val="000000"/>
                </a:solidFill>
              </a:rPr>
              <a:t>Batches determine variable scope, name resolution</a:t>
            </a:r>
          </a:p>
          <a:p>
            <a:pPr lvl="0"/>
            <a:r>
              <a:rPr lang="en-GB" b="0" kern="0" dirty="0">
                <a:solidFill>
                  <a:srgbClr val="000000"/>
                </a:solidFill>
              </a:rPr>
              <a:t>To separate statements into batches, use a separator:</a:t>
            </a:r>
          </a:p>
          <a:p>
            <a:pPr lvl="1"/>
            <a:r>
              <a:rPr lang="en-GB" b="0" kern="0" dirty="0">
                <a:solidFill>
                  <a:srgbClr val="000000"/>
                </a:solidFill>
              </a:rPr>
              <a:t>SQL Server tools use the GO keyword</a:t>
            </a:r>
          </a:p>
          <a:p>
            <a:pPr lvl="1"/>
            <a:r>
              <a:rPr lang="en-GB" b="0" kern="0" dirty="0">
                <a:solidFill>
                  <a:srgbClr val="000000"/>
                </a:solidFill>
              </a:rPr>
              <a:t>GO is not an SQL Server T-SQL command</a:t>
            </a:r>
          </a:p>
          <a:p>
            <a:pPr lvl="1"/>
            <a:r>
              <a:rPr lang="en-GB" b="0" kern="0" dirty="0">
                <a:solidFill>
                  <a:srgbClr val="000000"/>
                </a:solidFill>
              </a:rPr>
              <a:t>GO [count] executes the preceding batch [count] times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28095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name="b2228236-8a39-4b7f-9fee-0a318c32e2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T-SQL Language Elements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T-SQL language elements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32405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24023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Understanding Sets</a:t>
            </a:r>
          </a:p>
        </p:txBody>
      </p:sp>
      <p:sp>
        <p:nvSpPr>
          <p:cNvPr id="3" name="Text Placeholder 2"/>
          <p:cNvSpPr>
            <a:spLocks noGrp="1"/>
          </p:cNvSpPr>
          <p:nvPr>
            <p:ph type="body" idx="1"/>
          </p:nvPr>
        </p:nvSpPr>
        <p:spPr/>
        <p:txBody>
          <a:bodyPr/>
          <a:lstStyle/>
          <a:p>
            <a:r>
              <a:rPr lang="en-GB" dirty="0"/>
              <a:t>Set Theory and SQL Server
Set Theory Applied to SQL Server Queries</a:t>
            </a:r>
          </a:p>
        </p:txBody>
      </p:sp>
    </p:spTree>
    <p:custDataLst>
      <p:tags r:id="rId1"/>
    </p:custDataLst>
    <p:extLst>
      <p:ext uri="{BB962C8B-B14F-4D97-AF65-F5344CB8AC3E}">
        <p14:creationId xmlns:p14="http://schemas.microsoft.com/office/powerpoint/2010/main" val="225072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Theory and SQL Server</a:t>
            </a:r>
          </a:p>
        </p:txBody>
      </p:sp>
      <p:graphicFrame>
        <p:nvGraphicFramePr>
          <p:cNvPr id="4" name="Table 3"/>
          <p:cNvGraphicFramePr>
            <a:graphicFrameLocks noGrp="1"/>
          </p:cNvGraphicFramePr>
          <p:nvPr>
            <p:extLst>
              <p:ext uri="{D42A27DB-BD31-4B8C-83A1-F6EECF244321}">
                <p14:modId xmlns:p14="http://schemas.microsoft.com/office/powerpoint/2010/main" val="3296460750"/>
              </p:ext>
            </p:extLst>
          </p:nvPr>
        </p:nvGraphicFramePr>
        <p:xfrm>
          <a:off x="458788" y="1020763"/>
          <a:ext cx="8228012" cy="3659790"/>
        </p:xfrm>
        <a:graphic>
          <a:graphicData uri="http://schemas.openxmlformats.org/drawingml/2006/table">
            <a:tbl>
              <a:tblPr>
                <a:effectLst/>
              </a:tblPr>
              <a:tblGrid>
                <a:gridCol w="3524765">
                  <a:extLst>
                    <a:ext uri="{9D8B030D-6E8A-4147-A177-3AD203B41FA5}">
                      <a16:colId xmlns:a16="http://schemas.microsoft.com/office/drawing/2014/main" val="1062770297"/>
                    </a:ext>
                  </a:extLst>
                </a:gridCol>
                <a:gridCol w="4703247">
                  <a:extLst>
                    <a:ext uri="{9D8B030D-6E8A-4147-A177-3AD203B41FA5}">
                      <a16:colId xmlns:a16="http://schemas.microsoft.com/office/drawing/2014/main" val="511909625"/>
                    </a:ext>
                  </a:extLst>
                </a:gridCol>
              </a:tblGrid>
              <a:tr h="87196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Characteristics of a Set</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lgn="l"/>
                      <a:r>
                        <a:rPr lang="en-US" sz="2000" b="1" dirty="0">
                          <a:solidFill>
                            <a:srgbClr val="0070C0"/>
                          </a:solidFill>
                          <a:latin typeface="Segoe UI" panose="020B0502040204020203" pitchFamily="34" charset="0"/>
                          <a:cs typeface="Segoe UI" panose="020B0502040204020203" pitchFamily="34" charset="0"/>
                        </a:rPr>
                        <a:t>Example</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8066489"/>
                  </a:ext>
                </a:extLst>
              </a:tr>
              <a:tr h="92305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Elements of a set called Members</a:t>
                      </a:r>
                      <a:endParaRPr kumimoji="0" 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Customer as a member</a:t>
                      </a:r>
                      <a:r>
                        <a:rPr lang="en-GB" sz="2000" baseline="0" dirty="0">
                          <a:latin typeface="Segoe UI" panose="020B0502040204020203" pitchFamily="34" charset="0"/>
                          <a:cs typeface="Segoe UI" panose="020B0502040204020203" pitchFamily="34" charset="0"/>
                        </a:rPr>
                        <a:t> of set called Customers</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1964986"/>
                  </a:ext>
                </a:extLst>
              </a:tr>
              <a:tr h="932385">
                <a:tc>
                  <a:txBody>
                    <a:bodyPr/>
                    <a:lstStyle/>
                    <a:p>
                      <a:r>
                        <a:rPr lang="en-GB" sz="2000" dirty="0">
                          <a:latin typeface="Segoe UI" panose="020B0502040204020203" pitchFamily="34" charset="0"/>
                          <a:cs typeface="Segoe UI" panose="020B0502040204020203" pitchFamily="34" charset="0"/>
                        </a:rPr>
                        <a:t>Elements</a:t>
                      </a:r>
                      <a:r>
                        <a:rPr lang="en-GB" sz="2000" baseline="0" dirty="0">
                          <a:latin typeface="Segoe UI" panose="020B0502040204020203" pitchFamily="34" charset="0"/>
                          <a:cs typeface="Segoe UI" panose="020B0502040204020203" pitchFamily="34" charset="0"/>
                        </a:rPr>
                        <a:t> of a set are described by attributes</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First name, Last</a:t>
                      </a:r>
                      <a:r>
                        <a:rPr lang="en-GB" sz="2000" baseline="0" dirty="0">
                          <a:latin typeface="Segoe UI" panose="020B0502040204020203" pitchFamily="34" charset="0"/>
                          <a:cs typeface="Segoe UI" panose="020B0502040204020203" pitchFamily="34" charset="0"/>
                        </a:rPr>
                        <a:t> name, Age</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2249704"/>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Elements must be unique</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Customer ID</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9839445"/>
                  </a:ext>
                </a:extLst>
              </a:tr>
            </a:tbl>
          </a:graphicData>
        </a:graphic>
      </p:graphicFrame>
      <p:sp>
        <p:nvSpPr>
          <p:cNvPr id="5" name="TextBox 4"/>
          <p:cNvSpPr txBox="1"/>
          <p:nvPr/>
        </p:nvSpPr>
        <p:spPr>
          <a:xfrm>
            <a:off x="458788" y="5235678"/>
            <a:ext cx="8228012"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Set theory does not specify the order of its members</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9923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Theory Applied to SQL Server Queries</a:t>
            </a:r>
          </a:p>
        </p:txBody>
      </p:sp>
      <p:graphicFrame>
        <p:nvGraphicFramePr>
          <p:cNvPr id="4" name="Table 3"/>
          <p:cNvGraphicFramePr>
            <a:graphicFrameLocks noGrp="1"/>
          </p:cNvGraphicFramePr>
          <p:nvPr>
            <p:extLst>
              <p:ext uri="{D42A27DB-BD31-4B8C-83A1-F6EECF244321}">
                <p14:modId xmlns:p14="http://schemas.microsoft.com/office/powerpoint/2010/main" val="574477206"/>
              </p:ext>
            </p:extLst>
          </p:nvPr>
        </p:nvGraphicFramePr>
        <p:xfrm>
          <a:off x="458788" y="1020763"/>
          <a:ext cx="8228012" cy="5524560"/>
        </p:xfrm>
        <a:graphic>
          <a:graphicData uri="http://schemas.openxmlformats.org/drawingml/2006/table">
            <a:tbl>
              <a:tblPr>
                <a:effectLst/>
              </a:tblPr>
              <a:tblGrid>
                <a:gridCol w="3524765">
                  <a:extLst>
                    <a:ext uri="{9D8B030D-6E8A-4147-A177-3AD203B41FA5}">
                      <a16:colId xmlns:a16="http://schemas.microsoft.com/office/drawing/2014/main" val="1391471806"/>
                    </a:ext>
                  </a:extLst>
                </a:gridCol>
                <a:gridCol w="4703247">
                  <a:extLst>
                    <a:ext uri="{9D8B030D-6E8A-4147-A177-3AD203B41FA5}">
                      <a16:colId xmlns:a16="http://schemas.microsoft.com/office/drawing/2014/main" val="2297599828"/>
                    </a:ext>
                  </a:extLst>
                </a:gridCol>
              </a:tblGrid>
              <a:tr h="87196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Application of Set Theory</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rPr>
                        <a:t>Comments</a:t>
                      </a:r>
                    </a:p>
                  </a:txBody>
                  <a:tcPr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4483817"/>
                  </a:ext>
                </a:extLst>
              </a:tr>
              <a:tr h="92305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Acts on all elements at once</a:t>
                      </a:r>
                      <a:endParaRPr kumimoji="0" 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Query the whole table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3277118"/>
                  </a:ext>
                </a:extLst>
              </a:tr>
              <a:tr h="932385">
                <a:tc>
                  <a:txBody>
                    <a:bodyPr/>
                    <a:lstStyle/>
                    <a:p>
                      <a:r>
                        <a:rPr lang="en-GB" sz="2000" dirty="0">
                          <a:latin typeface="Segoe UI" panose="020B0502040204020203" pitchFamily="34" charset="0"/>
                          <a:cs typeface="Segoe UI" panose="020B0502040204020203" pitchFamily="34" charset="0"/>
                        </a:rPr>
                        <a:t>Use set-based</a:t>
                      </a:r>
                      <a:r>
                        <a:rPr lang="en-GB" sz="2000" baseline="0" dirty="0">
                          <a:latin typeface="Segoe UI" panose="020B0502040204020203" pitchFamily="34" charset="0"/>
                          <a:cs typeface="Segoe UI" panose="020B0502040204020203" pitchFamily="34" charset="0"/>
                        </a:rPr>
                        <a:t> processing</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Tell the engine what you want to retrieve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2061725"/>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Avoid cursors</a:t>
                      </a:r>
                      <a:r>
                        <a:rPr lang="en-GB" sz="2000" baseline="0" dirty="0">
                          <a:latin typeface="Segoe UI" panose="020B0502040204020203" pitchFamily="34" charset="0"/>
                          <a:cs typeface="Segoe UI" panose="020B0502040204020203" pitchFamily="34" charset="0"/>
                        </a:rPr>
                        <a:t> or loops</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Do not process each item individually</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801204"/>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Members</a:t>
                      </a:r>
                      <a:r>
                        <a:rPr lang="en-GB" sz="2000" baseline="0" dirty="0">
                          <a:latin typeface="Segoe UI" panose="020B0502040204020203" pitchFamily="34" charset="0"/>
                          <a:cs typeface="Segoe UI" panose="020B0502040204020203" pitchFamily="34" charset="0"/>
                        </a:rPr>
                        <a:t> of a set must be unique</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Define unique keys in a table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124522"/>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No defined order to result set</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Use ORDER BY clause if results need to be ordered</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0718626"/>
                  </a:ext>
                </a:extLst>
              </a:tr>
            </a:tbl>
          </a:graphicData>
        </a:graphic>
      </p:graphicFrame>
    </p:spTree>
    <p:custDataLst>
      <p:tags r:id="rId1"/>
    </p:custDataLst>
    <p:extLst>
      <p:ext uri="{BB962C8B-B14F-4D97-AF65-F5344CB8AC3E}">
        <p14:creationId xmlns:p14="http://schemas.microsoft.com/office/powerpoint/2010/main" val="395008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Introducing T-SQL
Understanding Sets
Understanding Predicate Logic
Understanding the Logical Order of Operations in SELECT Statements</a:t>
            </a:r>
          </a:p>
        </p:txBody>
      </p:sp>
    </p:spTree>
    <p:custDataLst>
      <p:tags r:id="rId1"/>
    </p:custDataLst>
    <p:extLst>
      <p:ext uri="{BB962C8B-B14F-4D97-AF65-F5344CB8AC3E}">
        <p14:creationId xmlns:p14="http://schemas.microsoft.com/office/powerpoint/2010/main" val="2498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Understanding Predicate Logic</a:t>
            </a:r>
          </a:p>
        </p:txBody>
      </p:sp>
      <p:sp>
        <p:nvSpPr>
          <p:cNvPr id="3" name="Text Placeholder 2"/>
          <p:cNvSpPr>
            <a:spLocks noGrp="1"/>
          </p:cNvSpPr>
          <p:nvPr>
            <p:ph type="body" idx="1"/>
          </p:nvPr>
        </p:nvSpPr>
        <p:spPr/>
        <p:txBody>
          <a:bodyPr/>
          <a:lstStyle/>
          <a:p>
            <a:r>
              <a:rPr lang="en-GB" dirty="0"/>
              <a:t>Predicate Logic and SQL Server
Predicate Logic Applied to SQL Server Queries</a:t>
            </a:r>
          </a:p>
        </p:txBody>
      </p:sp>
    </p:spTree>
    <p:custDataLst>
      <p:tags r:id="rId1"/>
    </p:custDataLst>
    <p:extLst>
      <p:ext uri="{BB962C8B-B14F-4D97-AF65-F5344CB8AC3E}">
        <p14:creationId xmlns:p14="http://schemas.microsoft.com/office/powerpoint/2010/main" val="902030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Predicate Logic and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Predicate logic is another mathematical basis for the relational database model</a:t>
            </a:r>
          </a:p>
          <a:p>
            <a:pPr lvl="0"/>
            <a:r>
              <a:rPr lang="en-US" b="0" kern="0" dirty="0">
                <a:solidFill>
                  <a:srgbClr val="000000"/>
                </a:solidFill>
              </a:rPr>
              <a:t>In theory, a predicate is a property or expression that is either true or false</a:t>
            </a:r>
          </a:p>
          <a:p>
            <a:pPr lvl="0"/>
            <a:r>
              <a:rPr lang="en-US" b="0" kern="0" dirty="0">
                <a:solidFill>
                  <a:srgbClr val="000000"/>
                </a:solidFill>
              </a:rPr>
              <a:t>Predicate is also referred to as a Boolean expression</a:t>
            </a:r>
          </a:p>
        </p:txBody>
      </p:sp>
    </p:spTree>
    <p:custDataLst>
      <p:tags r:id="rId1"/>
    </p:custDataLst>
    <p:extLst>
      <p:ext uri="{BB962C8B-B14F-4D97-AF65-F5344CB8AC3E}">
        <p14:creationId xmlns:p14="http://schemas.microsoft.com/office/powerpoint/2010/main" val="2926276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Predicate Logic Applied to SQL Server Queries</a:t>
            </a:r>
          </a:p>
        </p:txBody>
      </p:sp>
      <p:graphicFrame>
        <p:nvGraphicFramePr>
          <p:cNvPr id="4" name="Table 3"/>
          <p:cNvGraphicFramePr>
            <a:graphicFrameLocks noGrp="1"/>
          </p:cNvGraphicFramePr>
          <p:nvPr>
            <p:extLst>
              <p:ext uri="{D42A27DB-BD31-4B8C-83A1-F6EECF244321}">
                <p14:modId xmlns:p14="http://schemas.microsoft.com/office/powerpoint/2010/main" val="963283921"/>
              </p:ext>
            </p:extLst>
          </p:nvPr>
        </p:nvGraphicFramePr>
        <p:xfrm>
          <a:off x="1815496" y="1638830"/>
          <a:ext cx="5682342" cy="4054605"/>
        </p:xfrm>
        <a:graphic>
          <a:graphicData uri="http://schemas.openxmlformats.org/drawingml/2006/table">
            <a:tbl>
              <a:tblPr firstRow="1" bandRow="1">
                <a:tableStyleId>{9DCAF9ED-07DC-4A11-8D7F-57B35C25682E}</a:tableStyleId>
              </a:tblPr>
              <a:tblGrid>
                <a:gridCol w="5682342">
                  <a:extLst>
                    <a:ext uri="{9D8B030D-6E8A-4147-A177-3AD203B41FA5}">
                      <a16:colId xmlns:a16="http://schemas.microsoft.com/office/drawing/2014/main" val="2895025840"/>
                    </a:ext>
                  </a:extLst>
                </a:gridCol>
              </a:tblGrid>
              <a:tr h="765704">
                <a:tc>
                  <a:txBody>
                    <a:bodyPr/>
                    <a:lstStyle/>
                    <a:p>
                      <a:pPr algn="ctr"/>
                      <a:r>
                        <a:rPr lang="en-GB" sz="2200" dirty="0">
                          <a:latin typeface="Segoe UI" panose="020B0502040204020203" pitchFamily="34" charset="0"/>
                          <a:cs typeface="Segoe UI" panose="020B0502040204020203" pitchFamily="34" charset="0"/>
                        </a:rPr>
                        <a:t>Uses for Predicates</a:t>
                      </a:r>
                      <a:endParaRPr lang="en-US" sz="22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2007349473"/>
                  </a:ext>
                </a:extLst>
              </a:tr>
              <a:tr h="3288901">
                <a:tc>
                  <a:txBody>
                    <a:bodyPr/>
                    <a:lstStyle/>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Filtering data in queries</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Providing conditional logic to CASE expressions</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Joining tables</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Defining subqueries</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Enforcing data integrity</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Control of flow</a:t>
                      </a:r>
                      <a:endParaRPr lang="en-US" sz="22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14207447"/>
                  </a:ext>
                </a:extLst>
              </a:tr>
            </a:tbl>
          </a:graphicData>
        </a:graphic>
      </p:graphicFrame>
    </p:spTree>
    <p:custDataLst>
      <p:tags r:id="rId1"/>
    </p:custDataLst>
    <p:extLst>
      <p:ext uri="{BB962C8B-B14F-4D97-AF65-F5344CB8AC3E}">
        <p14:creationId xmlns:p14="http://schemas.microsoft.com/office/powerpoint/2010/main" val="216725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a3db9f8-5e03-4c2d-b292-4def9dc57a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Understanding the Logical Order of Operations in SELECT Statements</a:t>
            </a:r>
          </a:p>
        </p:txBody>
      </p:sp>
      <p:sp>
        <p:nvSpPr>
          <p:cNvPr id="3" name="Text Placeholder 2"/>
          <p:cNvSpPr>
            <a:spLocks noGrp="1"/>
          </p:cNvSpPr>
          <p:nvPr>
            <p:ph type="body" idx="1"/>
          </p:nvPr>
        </p:nvSpPr>
        <p:spPr/>
        <p:txBody>
          <a:bodyPr/>
          <a:lstStyle/>
          <a:p>
            <a:r>
              <a:rPr lang="en-GB" dirty="0"/>
              <a:t>Elements of a SELECT Statement
Logical Query Processing
Applying the Logical Order of Operations to Writing SELECT Statements</a:t>
            </a:r>
          </a:p>
        </p:txBody>
      </p:sp>
    </p:spTree>
    <p:custDataLst>
      <p:tags r:id="rId1"/>
    </p:custDataLst>
    <p:extLst>
      <p:ext uri="{BB962C8B-B14F-4D97-AF65-F5344CB8AC3E}">
        <p14:creationId xmlns:p14="http://schemas.microsoft.com/office/powerpoint/2010/main" val="426412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Understanding the Logical Order of Operations in SELECT Statements</a:t>
            </a:r>
          </a:p>
        </p:txBody>
      </p:sp>
      <p:sp>
        <p:nvSpPr>
          <p:cNvPr id="3" name="Text Placeholder 2"/>
          <p:cNvSpPr>
            <a:spLocks noGrp="1"/>
          </p:cNvSpPr>
          <p:nvPr>
            <p:ph type="body" idx="1"/>
          </p:nvPr>
        </p:nvSpPr>
        <p:spPr/>
        <p:txBody>
          <a:bodyPr/>
          <a:lstStyle/>
          <a:p>
            <a:r>
              <a:rPr lang="en-GB" dirty="0"/>
              <a:t>Elements of a SELECT Statement
Logical Query Processing
Applying the Logical Order of Operations to Writing SELECT Statements
Demonstration: Logical Query Processing</a:t>
            </a:r>
          </a:p>
        </p:txBody>
      </p:sp>
    </p:spTree>
    <p:custDataLst>
      <p:tags r:id="rId1"/>
    </p:custDataLst>
    <p:extLst>
      <p:ext uri="{BB962C8B-B14F-4D97-AF65-F5344CB8AC3E}">
        <p14:creationId xmlns:p14="http://schemas.microsoft.com/office/powerpoint/2010/main" val="1142555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13d2809-235b-419c-93ca-42d099bebe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of a SELECT Statement</a:t>
            </a:r>
          </a:p>
        </p:txBody>
      </p:sp>
      <p:graphicFrame>
        <p:nvGraphicFramePr>
          <p:cNvPr id="4" name="Table 3"/>
          <p:cNvGraphicFramePr>
            <a:graphicFrameLocks noGrp="1"/>
          </p:cNvGraphicFramePr>
          <p:nvPr>
            <p:extLst>
              <p:ext uri="{D42A27DB-BD31-4B8C-83A1-F6EECF244321}">
                <p14:modId xmlns:p14="http://schemas.microsoft.com/office/powerpoint/2010/main" val="1478210314"/>
              </p:ext>
            </p:extLst>
          </p:nvPr>
        </p:nvGraphicFramePr>
        <p:xfrm>
          <a:off x="457994" y="979718"/>
          <a:ext cx="8228012" cy="5714995"/>
        </p:xfrm>
        <a:graphic>
          <a:graphicData uri="http://schemas.openxmlformats.org/drawingml/2006/table">
            <a:tbl>
              <a:tblPr>
                <a:effectLst/>
              </a:tblPr>
              <a:tblGrid>
                <a:gridCol w="1534092">
                  <a:extLst>
                    <a:ext uri="{9D8B030D-6E8A-4147-A177-3AD203B41FA5}">
                      <a16:colId xmlns:a16="http://schemas.microsoft.com/office/drawing/2014/main" val="2341900508"/>
                    </a:ext>
                  </a:extLst>
                </a:gridCol>
                <a:gridCol w="2413659">
                  <a:extLst>
                    <a:ext uri="{9D8B030D-6E8A-4147-A177-3AD203B41FA5}">
                      <a16:colId xmlns:a16="http://schemas.microsoft.com/office/drawing/2014/main" val="4124989812"/>
                    </a:ext>
                  </a:extLst>
                </a:gridCol>
                <a:gridCol w="4280261">
                  <a:extLst>
                    <a:ext uri="{9D8B030D-6E8A-4147-A177-3AD203B41FA5}">
                      <a16:colId xmlns:a16="http://schemas.microsoft.com/office/drawing/2014/main" val="2959550890"/>
                    </a:ext>
                  </a:extLst>
                </a:gridCol>
              </a:tblGrid>
              <a:tr h="77177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Element</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rPr>
                        <a:t>Expression</a:t>
                      </a:r>
                    </a:p>
                  </a:txBody>
                  <a:tcPr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rPr>
                        <a:t>Role</a:t>
                      </a:r>
                      <a:endParaRPr kumimoji="0" lang="en-US"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endParaRPr>
                    </a:p>
                  </a:txBody>
                  <a:tcPr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021524"/>
                  </a:ext>
                </a:extLst>
              </a:tr>
              <a:tr h="81698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SELECT</a:t>
                      </a:r>
                      <a:endParaRPr kumimoji="0" 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&lt;select list&gt;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Defines which columns to return</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7233866"/>
                  </a:ext>
                </a:extLst>
              </a:tr>
              <a:tr h="825247">
                <a:tc>
                  <a:txBody>
                    <a:bodyPr/>
                    <a:lstStyle/>
                    <a:p>
                      <a:r>
                        <a:rPr lang="en-GB" sz="2000" dirty="0">
                          <a:latin typeface="Segoe UI" panose="020B0502040204020203" pitchFamily="34" charset="0"/>
                          <a:cs typeface="Segoe UI" panose="020B0502040204020203" pitchFamily="34" charset="0"/>
                        </a:rPr>
                        <a:t>FROM</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&lt;table source&gt;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Defines table(s) to query</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7620386"/>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WHERE</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&lt;search condition&gt; </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Filters returned data using a predicate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7145850"/>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GROUP BY</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&lt;group by list&gt;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Arranges rows by groups</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7838589"/>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HAVING</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&lt;search condition&gt;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Filters groups by a predicate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8367692"/>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ORDER BY</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&lt;order by list&gt;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Sorts the results</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9018455"/>
                  </a:ext>
                </a:extLst>
              </a:tr>
            </a:tbl>
          </a:graphicData>
        </a:graphic>
      </p:graphicFrame>
    </p:spTree>
    <p:custDataLst>
      <p:tags r:id="rId1"/>
    </p:custDataLst>
    <p:extLst>
      <p:ext uri="{BB962C8B-B14F-4D97-AF65-F5344CB8AC3E}">
        <p14:creationId xmlns:p14="http://schemas.microsoft.com/office/powerpoint/2010/main" val="2847745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2dd7b8a-ef96-4017-b9fe-9c3c9f70a0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Query Processing</a:t>
            </a:r>
          </a:p>
        </p:txBody>
      </p:sp>
      <p:sp>
        <p:nvSpPr>
          <p:cNvPr id="4" name="Content Placeholder 2"/>
          <p:cNvSpPr txBox="1">
            <a:spLocks/>
          </p:cNvSpPr>
          <p:nvPr/>
        </p:nvSpPr>
        <p:spPr>
          <a:xfrm>
            <a:off x="458788" y="1567543"/>
            <a:ext cx="8119156" cy="35433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5. 	SELECT		&lt;select list&gt; </a:t>
            </a:r>
          </a:p>
          <a:p>
            <a:pPr marL="0" lvl="0" indent="0">
              <a:buNone/>
            </a:pPr>
            <a:r>
              <a:rPr lang="en-GB" b="0" kern="0" dirty="0">
                <a:solidFill>
                  <a:srgbClr val="000000"/>
                </a:solidFill>
              </a:rPr>
              <a:t>1. 	FROM		&lt;table source&gt;</a:t>
            </a:r>
          </a:p>
          <a:p>
            <a:pPr marL="0" lvl="0" indent="0">
              <a:buNone/>
            </a:pPr>
            <a:r>
              <a:rPr lang="en-GB" b="0" kern="0" dirty="0">
                <a:solidFill>
                  <a:srgbClr val="000000"/>
                </a:solidFill>
              </a:rPr>
              <a:t>2. 	WHERE		&lt;search condition&gt;</a:t>
            </a:r>
          </a:p>
          <a:p>
            <a:pPr marL="0" lvl="0" indent="0">
              <a:buNone/>
            </a:pPr>
            <a:r>
              <a:rPr lang="en-GB" b="0" kern="0" dirty="0">
                <a:solidFill>
                  <a:srgbClr val="000000"/>
                </a:solidFill>
              </a:rPr>
              <a:t>3.	GROUP BY		&lt;group by list&gt;</a:t>
            </a:r>
          </a:p>
          <a:p>
            <a:pPr marL="0" lvl="0" indent="0">
              <a:buNone/>
            </a:pPr>
            <a:r>
              <a:rPr lang="en-GB" b="0" kern="0" dirty="0">
                <a:solidFill>
                  <a:srgbClr val="000000"/>
                </a:solidFill>
              </a:rPr>
              <a:t>4.	HAVING		&lt;search condition&gt;</a:t>
            </a:r>
          </a:p>
          <a:p>
            <a:pPr marL="0" lvl="0" indent="0">
              <a:buNone/>
            </a:pPr>
            <a:r>
              <a:rPr lang="en-GB" b="0" kern="0" dirty="0">
                <a:solidFill>
                  <a:srgbClr val="000000"/>
                </a:solidFill>
              </a:rPr>
              <a:t>6.	ORDER BY		&lt;order by list&gt;</a:t>
            </a:r>
            <a:endParaRPr lang="en-US" b="0" kern="0" dirty="0">
              <a:solidFill>
                <a:srgbClr val="000000"/>
              </a:solidFill>
            </a:endParaRPr>
          </a:p>
        </p:txBody>
      </p:sp>
      <p:sp>
        <p:nvSpPr>
          <p:cNvPr id="5" name="Content Placeholder 2"/>
          <p:cNvSpPr txBox="1">
            <a:spLocks/>
          </p:cNvSpPr>
          <p:nvPr/>
        </p:nvSpPr>
        <p:spPr bwMode="auto">
          <a:xfrm>
            <a:off x="458788" y="5625872"/>
            <a:ext cx="8119156" cy="9708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1800" b="0" kern="0" dirty="0">
                <a:solidFill>
                  <a:srgbClr val="000000"/>
                </a:solidFill>
                <a:latin typeface="Verdana" pitchFamily="34" charset="0"/>
                <a:ea typeface="+mn-ea"/>
                <a:cs typeface="Arial" charset="0"/>
              </a:rPr>
              <a:t>The order in which a query is written is not the order in which it is evaluated by SQL Server </a:t>
            </a:r>
            <a:endParaRPr lang="en-US" sz="1800" b="0" kern="0" dirty="0">
              <a:solidFill>
                <a:srgbClr val="000000"/>
              </a:solidFill>
              <a:latin typeface="Verdana" pitchFamily="34" charset="0"/>
              <a:ea typeface="+mn-ea"/>
              <a:cs typeface="Arial" charset="0"/>
            </a:endParaRPr>
          </a:p>
        </p:txBody>
      </p:sp>
    </p:spTree>
    <p:custDataLst>
      <p:tags r:id="rId1"/>
    </p:custDataLst>
    <p:extLst>
      <p:ext uri="{BB962C8B-B14F-4D97-AF65-F5344CB8AC3E}">
        <p14:creationId xmlns:p14="http://schemas.microsoft.com/office/powerpoint/2010/main" val="123963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740675f7-9ebb-4bbb-b168-16acda05dd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the Logical Order of Operations to Writing SELECT Statements</a:t>
            </a:r>
          </a:p>
        </p:txBody>
      </p:sp>
      <p:sp>
        <p:nvSpPr>
          <p:cNvPr id="4" name="Rectangle 3"/>
          <p:cNvSpPr/>
          <p:nvPr/>
        </p:nvSpPr>
        <p:spPr>
          <a:xfrm>
            <a:off x="1004207" y="2318658"/>
            <a:ext cx="7135586" cy="2554545"/>
          </a:xfrm>
          <a:prstGeom prst="rect">
            <a:avLst/>
          </a:prstGeom>
          <a:solidFill>
            <a:schemeClr val="bg1">
              <a:lumMod val="85000"/>
            </a:schemeClr>
          </a:solidFill>
        </p:spPr>
        <p:txBody>
          <a:bodyPr wrap="square">
            <a:spAutoFit/>
          </a:bodyPr>
          <a:lstStyle/>
          <a:p>
            <a:pPr lvl="0"/>
            <a:r>
              <a:rPr lang="en-US" sz="2000" b="0" dirty="0">
                <a:solidFill>
                  <a:srgbClr val="0000FF"/>
                </a:solidFill>
                <a:latin typeface="Consolas" panose="020B0609020204030204" pitchFamily="49" charset="0"/>
              </a:rPr>
              <a:t>USE</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TSQL</a:t>
            </a:r>
            <a:r>
              <a:rPr lang="en-US" sz="2000" b="0" dirty="0">
                <a:solidFill>
                  <a:srgbClr val="808080"/>
                </a:solidFill>
                <a:latin typeface="Consolas" panose="020B0609020204030204" pitchFamily="49" charset="0"/>
              </a:rPr>
              <a:t>;</a:t>
            </a:r>
            <a:endParaRPr lang="en-US" sz="2000" b="0" dirty="0">
              <a:solidFill>
                <a:prstClr val="black"/>
              </a:solidFill>
              <a:latin typeface="Consolas" panose="020B0609020204030204" pitchFamily="49" charset="0"/>
            </a:endParaRPr>
          </a:p>
          <a:p>
            <a:pPr lvl="0"/>
            <a:endParaRPr lang="en-US" sz="2000" b="0" dirty="0">
              <a:solidFill>
                <a:prstClr val="black"/>
              </a:solidFill>
              <a:latin typeface="Consolas" panose="020B0609020204030204" pitchFamily="49" charset="0"/>
            </a:endParaRPr>
          </a:p>
          <a:p>
            <a:pPr lvl="0"/>
            <a:r>
              <a:rPr lang="en-GB" sz="2000" b="0" dirty="0">
                <a:solidFill>
                  <a:srgbClr val="0000FF"/>
                </a:solidFill>
                <a:latin typeface="Consolas" panose="020B0609020204030204" pitchFamily="49" charset="0"/>
              </a:rPr>
              <a:t>SELECT</a:t>
            </a:r>
            <a:r>
              <a:rPr lang="en-GB" sz="2000" b="0" dirty="0">
                <a:solidFill>
                  <a:prstClr val="black"/>
                </a:solidFill>
                <a:latin typeface="Consolas" panose="020B0609020204030204" pitchFamily="49" charset="0"/>
              </a:rPr>
              <a:t> EmployeeId</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 </a:t>
            </a:r>
            <a:r>
              <a:rPr lang="en-GB" sz="2000" b="0" dirty="0">
                <a:solidFill>
                  <a:srgbClr val="FF00FF"/>
                </a:solidFill>
                <a:latin typeface="Consolas" panose="020B0609020204030204" pitchFamily="49" charset="0"/>
              </a:rPr>
              <a:t>YEAR</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OrderDate</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 </a:t>
            </a:r>
            <a:r>
              <a:rPr lang="en-GB" sz="2000" b="0" dirty="0">
                <a:solidFill>
                  <a:srgbClr val="0000FF"/>
                </a:solidFill>
                <a:latin typeface="Consolas" panose="020B0609020204030204" pitchFamily="49" charset="0"/>
              </a:rPr>
              <a:t>AS</a:t>
            </a:r>
            <a:r>
              <a:rPr lang="en-GB" sz="2000" b="0" dirty="0">
                <a:solidFill>
                  <a:prstClr val="black"/>
                </a:solidFill>
                <a:latin typeface="Consolas" panose="020B0609020204030204" pitchFamily="49" charset="0"/>
              </a:rPr>
              <a:t> OrderYear</a:t>
            </a:r>
          </a:p>
          <a:p>
            <a:pPr lvl="0"/>
            <a:r>
              <a:rPr lang="en-US" sz="2000" b="0" dirty="0">
                <a:solidFill>
                  <a:srgbClr val="0000FF"/>
                </a:solidFill>
                <a:latin typeface="Consolas" panose="020B0609020204030204" pitchFamily="49" charset="0"/>
              </a:rPr>
              <a:t>FROM</a:t>
            </a:r>
            <a:r>
              <a:rPr lang="en-US" sz="2000" b="0" dirty="0">
                <a:solidFill>
                  <a:prstClr val="black"/>
                </a:solidFill>
                <a:latin typeface="Consolas" panose="020B0609020204030204" pitchFamily="49" charset="0"/>
              </a:rPr>
              <a:t> Sales</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Orders</a:t>
            </a:r>
          </a:p>
          <a:p>
            <a:pPr lvl="0"/>
            <a:r>
              <a:rPr lang="en-US" sz="2000" b="0" dirty="0">
                <a:solidFill>
                  <a:srgbClr val="0000FF"/>
                </a:solidFill>
                <a:latin typeface="Consolas" panose="020B0609020204030204" pitchFamily="49" charset="0"/>
              </a:rPr>
              <a:t>WHERE</a:t>
            </a:r>
            <a:r>
              <a:rPr lang="en-US" sz="2000" b="0" dirty="0">
                <a:solidFill>
                  <a:prstClr val="black"/>
                </a:solidFill>
                <a:latin typeface="Consolas" panose="020B0609020204030204" pitchFamily="49" charset="0"/>
              </a:rPr>
              <a:t> CustomerId </a:t>
            </a:r>
            <a:r>
              <a:rPr lang="en-US" sz="2000" b="0" dirty="0">
                <a:solidFill>
                  <a:srgbClr val="808080"/>
                </a:solidFill>
                <a:latin typeface="Consolas" panose="020B0609020204030204" pitchFamily="49" charset="0"/>
              </a:rPr>
              <a:t>= </a:t>
            </a:r>
            <a:r>
              <a:rPr lang="en-US" sz="2000" b="0" dirty="0">
                <a:solidFill>
                  <a:prstClr val="black"/>
                </a:solidFill>
                <a:latin typeface="Consolas" panose="020B0609020204030204" pitchFamily="49" charset="0"/>
              </a:rPr>
              <a:t>71</a:t>
            </a:r>
          </a:p>
          <a:p>
            <a:pPr lvl="0"/>
            <a:r>
              <a:rPr lang="en-US" sz="2000" b="0" dirty="0">
                <a:solidFill>
                  <a:srgbClr val="0000FF"/>
                </a:solidFill>
                <a:latin typeface="Consolas" panose="020B0609020204030204" pitchFamily="49" charset="0"/>
              </a:rPr>
              <a:t>GROUP</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BY</a:t>
            </a:r>
            <a:r>
              <a:rPr lang="en-US" sz="2000" b="0" dirty="0">
                <a:solidFill>
                  <a:prstClr val="black"/>
                </a:solidFill>
                <a:latin typeface="Consolas" panose="020B0609020204030204" pitchFamily="49" charset="0"/>
              </a:rPr>
              <a:t> EmployeeId</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a:t>
            </a:r>
            <a:r>
              <a:rPr lang="en-US" sz="2000" b="0" dirty="0">
                <a:solidFill>
                  <a:srgbClr val="FF00FF"/>
                </a:solidFill>
                <a:latin typeface="Consolas" panose="020B0609020204030204" pitchFamily="49" charset="0"/>
              </a:rPr>
              <a:t>YEAR</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OrderDate</a:t>
            </a:r>
            <a:r>
              <a:rPr lang="en-US" sz="2000" b="0" dirty="0">
                <a:solidFill>
                  <a:srgbClr val="808080"/>
                </a:solidFill>
                <a:latin typeface="Consolas" panose="020B0609020204030204" pitchFamily="49" charset="0"/>
              </a:rPr>
              <a:t>)</a:t>
            </a:r>
            <a:endParaRPr lang="en-US" sz="2000" b="0" dirty="0">
              <a:solidFill>
                <a:prstClr val="black"/>
              </a:solidFill>
              <a:latin typeface="Consolas" panose="020B0609020204030204" pitchFamily="49" charset="0"/>
            </a:endParaRPr>
          </a:p>
          <a:p>
            <a:pPr lvl="0"/>
            <a:r>
              <a:rPr lang="en-US" sz="2000" b="0" dirty="0">
                <a:solidFill>
                  <a:srgbClr val="0000FF"/>
                </a:solidFill>
                <a:latin typeface="Consolas" panose="020B0609020204030204" pitchFamily="49" charset="0"/>
              </a:rPr>
              <a:t>HAVING</a:t>
            </a:r>
            <a:r>
              <a:rPr lang="en-US" sz="2000" b="0" dirty="0">
                <a:solidFill>
                  <a:prstClr val="black"/>
                </a:solidFill>
                <a:latin typeface="Consolas" panose="020B0609020204030204" pitchFamily="49" charset="0"/>
              </a:rPr>
              <a:t> </a:t>
            </a:r>
            <a:r>
              <a:rPr lang="en-US" sz="2000" b="0" dirty="0">
                <a:solidFill>
                  <a:srgbClr val="FF00FF"/>
                </a:solidFill>
                <a:latin typeface="Consolas" panose="020B0609020204030204" pitchFamily="49" charset="0"/>
              </a:rPr>
              <a:t>COUNT</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a:t>
            </a:r>
            <a:r>
              <a:rPr lang="en-US" sz="2000" b="0" dirty="0">
                <a:solidFill>
                  <a:srgbClr val="808080"/>
                </a:solidFill>
                <a:latin typeface="Consolas" panose="020B0609020204030204" pitchFamily="49" charset="0"/>
              </a:rPr>
              <a:t>&gt;</a:t>
            </a:r>
            <a:r>
              <a:rPr lang="en-US" sz="2000" b="0" dirty="0">
                <a:solidFill>
                  <a:prstClr val="black"/>
                </a:solidFill>
                <a:latin typeface="Consolas" panose="020B0609020204030204" pitchFamily="49" charset="0"/>
              </a:rPr>
              <a:t> 1</a:t>
            </a:r>
          </a:p>
          <a:p>
            <a:pPr lvl="0"/>
            <a:r>
              <a:rPr lang="en-US" sz="2000" b="0" dirty="0">
                <a:solidFill>
                  <a:srgbClr val="0000FF"/>
                </a:solidFill>
                <a:latin typeface="Consolas" panose="020B0609020204030204" pitchFamily="49" charset="0"/>
              </a:rPr>
              <a:t>ORDER</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BY</a:t>
            </a:r>
            <a:r>
              <a:rPr lang="en-US" sz="2000" b="0" dirty="0">
                <a:solidFill>
                  <a:prstClr val="black"/>
                </a:solidFill>
                <a:latin typeface="Consolas" panose="020B0609020204030204" pitchFamily="49" charset="0"/>
              </a:rPr>
              <a:t> EmployeeId</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OrderYear</a:t>
            </a:r>
            <a:r>
              <a:rPr lang="en-US" sz="2000"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96905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name="43334bd4-4903-47e1-a2e6-a40f93a756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Logical Query Processing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View query output that illustrates logical processing order</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33968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02452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Introducing T-SQL</a:t>
            </a:r>
          </a:p>
        </p:txBody>
      </p:sp>
      <p:sp>
        <p:nvSpPr>
          <p:cNvPr id="3" name="Text Placeholder 2"/>
          <p:cNvSpPr>
            <a:spLocks noGrp="1"/>
          </p:cNvSpPr>
          <p:nvPr>
            <p:ph type="body" idx="1"/>
          </p:nvPr>
        </p:nvSpPr>
        <p:spPr/>
        <p:txBody>
          <a:bodyPr/>
          <a:lstStyle/>
          <a:p>
            <a:r>
              <a:rPr lang="en-GB" sz="2400" dirty="0"/>
              <a:t>About T-SQL
Categories of T-SQL Statements
T-SQL Language Elements
T-SQL Language Elements: Predicates and Operators
T-SQL Language Elements: Functions
T-SQL Language Elements: Variables
T-SQL Language Elements: Expressions
T-SQL Language Elements: Control of Flow, Errors, and Transactions
T-SQL Language Elements: Comments
T-SQL Language Elements: Batch Separators</a:t>
            </a:r>
          </a:p>
        </p:txBody>
      </p:sp>
    </p:spTree>
    <p:custDataLst>
      <p:tags r:id="rId1"/>
    </p:custDataLst>
    <p:extLst>
      <p:ext uri="{BB962C8B-B14F-4D97-AF65-F5344CB8AC3E}">
        <p14:creationId xmlns:p14="http://schemas.microsoft.com/office/powerpoint/2010/main" val="534289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Introduction to T-SQL Querying</a:t>
            </a:r>
          </a:p>
        </p:txBody>
      </p:sp>
      <p:sp>
        <p:nvSpPr>
          <p:cNvPr id="3" name="Text Placeholder 2"/>
          <p:cNvSpPr>
            <a:spLocks noGrp="1"/>
          </p:cNvSpPr>
          <p:nvPr>
            <p:ph type="body" idx="1"/>
          </p:nvPr>
        </p:nvSpPr>
        <p:spPr/>
        <p:txBody>
          <a:bodyPr/>
          <a:lstStyle/>
          <a:p>
            <a:r>
              <a:rPr lang="en-GB" dirty="0"/>
              <a:t>Exercise 1: Executing Basic SELECT Statements
Exercise 2: Executing Queries That Filter Data Using Predicates
Exercise 3: Executing Queries That Sort Data Using ORDER BY</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2910705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against corporate databases stored in SQL Server. To help you become more comfortable with SQL Server querying, the Adventure Works IT department has provided some common queries to run against their databases. You will review and execute these queries.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099151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269730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Introducing T-SQL</a:t>
            </a:r>
          </a:p>
        </p:txBody>
      </p:sp>
      <p:sp>
        <p:nvSpPr>
          <p:cNvPr id="3" name="Text Placeholder 2"/>
          <p:cNvSpPr>
            <a:spLocks noGrp="1"/>
          </p:cNvSpPr>
          <p:nvPr>
            <p:ph type="body" idx="1"/>
          </p:nvPr>
        </p:nvSpPr>
        <p:spPr/>
        <p:txBody>
          <a:bodyPr/>
          <a:lstStyle/>
          <a:p>
            <a:r>
              <a:rPr lang="en-GB" sz="2400" dirty="0"/>
              <a:t>About T-SQL
Categories of T-SQL Statements
T-SQL Language Elements
T-SQL Language Elements: Predicates and Operators
T-SQL Language Elements: Functions
T-SQL Language Elements: Variables
T-SQL Language Elements: Expressions
T-SQL Language Elements: Control of Flow, Errors, and Transactions
T-SQL Language Elements: Comments
T-SQL Language Elements: Batch Separators
Demonstration: T-SQL Language Elements</a:t>
            </a:r>
          </a:p>
        </p:txBody>
      </p:sp>
    </p:spTree>
    <p:custDataLst>
      <p:tags r:id="rId1"/>
    </p:custDataLst>
    <p:extLst>
      <p:ext uri="{BB962C8B-B14F-4D97-AF65-F5344CB8AC3E}">
        <p14:creationId xmlns:p14="http://schemas.microsoft.com/office/powerpoint/2010/main" val="347662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T-SQL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Structured Query Language (SQL)</a:t>
            </a:r>
          </a:p>
          <a:p>
            <a:pPr lvl="1"/>
            <a:r>
              <a:rPr lang="en-GB" b="0" kern="0" dirty="0">
                <a:solidFill>
                  <a:srgbClr val="000000"/>
                </a:solidFill>
              </a:rPr>
              <a:t>Developed by IBM in the 1970s</a:t>
            </a:r>
          </a:p>
          <a:p>
            <a:pPr lvl="1"/>
            <a:r>
              <a:rPr lang="en-GB" b="0" kern="0" dirty="0">
                <a:solidFill>
                  <a:srgbClr val="000000"/>
                </a:solidFill>
              </a:rPr>
              <a:t>Adopted by ANSI and ISO standards bodies</a:t>
            </a:r>
          </a:p>
          <a:p>
            <a:pPr lvl="1"/>
            <a:r>
              <a:rPr lang="en-GB" b="0" kern="0" dirty="0">
                <a:solidFill>
                  <a:srgbClr val="000000"/>
                </a:solidFill>
              </a:rPr>
              <a:t>Widely used in the industry</a:t>
            </a:r>
          </a:p>
          <a:p>
            <a:pPr lvl="2"/>
            <a:r>
              <a:rPr lang="en-GB" b="0" kern="0" dirty="0">
                <a:solidFill>
                  <a:srgbClr val="000000"/>
                </a:solidFill>
              </a:rPr>
              <a:t>PL/SQL (Oracle), SQL Procedural Language (IBM), </a:t>
            </a:r>
            <a:br>
              <a:rPr lang="en-GB" b="0" kern="0" dirty="0">
                <a:solidFill>
                  <a:srgbClr val="000000"/>
                </a:solidFill>
              </a:rPr>
            </a:br>
            <a:r>
              <a:rPr lang="en-GB" b="0" kern="0" dirty="0">
                <a:solidFill>
                  <a:srgbClr val="000000"/>
                </a:solidFill>
              </a:rPr>
              <a:t>Transact-SQL (Microsoft)</a:t>
            </a:r>
          </a:p>
          <a:p>
            <a:pPr lvl="0"/>
            <a:r>
              <a:rPr lang="en-GB" b="0" kern="0" dirty="0">
                <a:solidFill>
                  <a:srgbClr val="000000"/>
                </a:solidFill>
              </a:rPr>
              <a:t>Transact-SQL is commonly referred to as T-SQL</a:t>
            </a:r>
          </a:p>
          <a:p>
            <a:pPr lvl="1"/>
            <a:r>
              <a:rPr lang="en-GB" b="0" kern="0" dirty="0">
                <a:solidFill>
                  <a:srgbClr val="000000"/>
                </a:solidFill>
              </a:rPr>
              <a:t>The querying language of SQL Server 2016</a:t>
            </a:r>
          </a:p>
          <a:p>
            <a:pPr lvl="0"/>
            <a:r>
              <a:rPr lang="en-GB" b="0" kern="0" dirty="0">
                <a:solidFill>
                  <a:srgbClr val="000000"/>
                </a:solidFill>
              </a:rPr>
              <a:t>SQL is declarative</a:t>
            </a:r>
          </a:p>
          <a:p>
            <a:pPr lvl="1"/>
            <a:r>
              <a:rPr lang="en-GB" b="0" kern="0" dirty="0">
                <a:solidFill>
                  <a:srgbClr val="000000"/>
                </a:solidFill>
              </a:rPr>
              <a:t>Describe what you want, not the individual steps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29626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Categories of T-SQL Statements</a:t>
            </a:r>
          </a:p>
        </p:txBody>
      </p:sp>
      <p:graphicFrame>
        <p:nvGraphicFramePr>
          <p:cNvPr id="4" name="Table 3"/>
          <p:cNvGraphicFramePr>
            <a:graphicFrameLocks noGrp="1"/>
          </p:cNvGraphicFramePr>
          <p:nvPr>
            <p:extLst>
              <p:ext uri="{D42A27DB-BD31-4B8C-83A1-F6EECF244321}">
                <p14:modId xmlns:p14="http://schemas.microsoft.com/office/powerpoint/2010/main" val="1649115911"/>
              </p:ext>
            </p:extLst>
          </p:nvPr>
        </p:nvGraphicFramePr>
        <p:xfrm>
          <a:off x="274749"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DML*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Data Manipulation Language</a:t>
                      </a:r>
                    </a:p>
                    <a:p>
                      <a:pPr marL="0" indent="0">
                        <a:buFont typeface="Arial" panose="020B0604020202020204" pitchFamily="34" charset="0"/>
                        <a:buNone/>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Used to query and manipulate data</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SELECT, INSERT, UPDATE, DELETE</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934899"/>
              </p:ext>
            </p:extLst>
          </p:nvPr>
        </p:nvGraphicFramePr>
        <p:xfrm>
          <a:off x="3236890"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DDL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Data Definition Language</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Used to define database objects</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CREATE, ALTER, DROP</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0533218"/>
              </p:ext>
            </p:extLst>
          </p:nvPr>
        </p:nvGraphicFramePr>
        <p:xfrm>
          <a:off x="6199031"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DCL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Data Control Language</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Used to manage security permissions</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GRANT, REVOKE, DENY</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
        <p:nvSpPr>
          <p:cNvPr id="7" name="TextBox 6"/>
          <p:cNvSpPr txBox="1"/>
          <p:nvPr/>
        </p:nvSpPr>
        <p:spPr>
          <a:xfrm>
            <a:off x="274749" y="6272011"/>
            <a:ext cx="8573037"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*DML with SELECT is the focus of this course</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63069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Predicates and Operators</a:t>
            </a:r>
          </a:p>
          <a:p>
            <a:pPr lvl="0"/>
            <a:r>
              <a:rPr lang="en-GB" b="0" kern="0" dirty="0">
                <a:solidFill>
                  <a:srgbClr val="000000"/>
                </a:solidFill>
              </a:rPr>
              <a:t>Functions</a:t>
            </a:r>
          </a:p>
          <a:p>
            <a:pPr lvl="0"/>
            <a:r>
              <a:rPr lang="en-GB" b="0" kern="0" dirty="0">
                <a:solidFill>
                  <a:srgbClr val="000000"/>
                </a:solidFill>
              </a:rPr>
              <a:t>Variables</a:t>
            </a:r>
          </a:p>
          <a:p>
            <a:pPr lvl="0"/>
            <a:r>
              <a:rPr lang="en-GB" b="0" kern="0" dirty="0">
                <a:solidFill>
                  <a:srgbClr val="000000"/>
                </a:solidFill>
              </a:rPr>
              <a:t>Expressions</a:t>
            </a:r>
          </a:p>
          <a:p>
            <a:pPr lvl="0"/>
            <a:r>
              <a:rPr lang="en-GB" b="0" kern="0" dirty="0">
                <a:solidFill>
                  <a:srgbClr val="000000"/>
                </a:solidFill>
              </a:rPr>
              <a:t>Batch Separators</a:t>
            </a:r>
          </a:p>
          <a:p>
            <a:pPr lvl="0"/>
            <a:r>
              <a:rPr lang="en-GB" b="0" kern="0" dirty="0">
                <a:solidFill>
                  <a:srgbClr val="000000"/>
                </a:solidFill>
              </a:rPr>
              <a:t>Control of Flow</a:t>
            </a:r>
          </a:p>
          <a:p>
            <a:pPr lvl="0"/>
            <a:r>
              <a:rPr lang="en-GB" b="0" kern="0" dirty="0">
                <a:solidFill>
                  <a:srgbClr val="000000"/>
                </a:solidFill>
              </a:rPr>
              <a:t>Comments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02556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715a59b-f003-41c2-aa7b-4a12982416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Predicates and Operators</a:t>
            </a:r>
          </a:p>
        </p:txBody>
      </p:sp>
      <p:graphicFrame>
        <p:nvGraphicFramePr>
          <p:cNvPr id="4" name="Group 5"/>
          <p:cNvGraphicFramePr>
            <a:graphicFrameLocks noGrp="1"/>
          </p:cNvGraphicFramePr>
          <p:nvPr>
            <p:extLst>
              <p:ext uri="{D42A27DB-BD31-4B8C-83A1-F6EECF244321}">
                <p14:modId xmlns:p14="http://schemas.microsoft.com/office/powerpoint/2010/main" val="3780260001"/>
              </p:ext>
            </p:extLst>
          </p:nvPr>
        </p:nvGraphicFramePr>
        <p:xfrm>
          <a:off x="989351" y="1373134"/>
          <a:ext cx="6858469" cy="4656978"/>
        </p:xfrm>
        <a:graphic>
          <a:graphicData uri="http://schemas.openxmlformats.org/drawingml/2006/table">
            <a:tbl>
              <a:tblPr>
                <a:effectLst/>
              </a:tblPr>
              <a:tblGrid>
                <a:gridCol w="2938072">
                  <a:extLst>
                    <a:ext uri="{9D8B030D-6E8A-4147-A177-3AD203B41FA5}">
                      <a16:colId xmlns:a16="http://schemas.microsoft.com/office/drawing/2014/main" val="20000"/>
                    </a:ext>
                  </a:extLst>
                </a:gridCol>
                <a:gridCol w="3920397">
                  <a:extLst>
                    <a:ext uri="{9D8B030D-6E8A-4147-A177-3AD203B41FA5}">
                      <a16:colId xmlns:a16="http://schemas.microsoft.com/office/drawing/2014/main" val="20001"/>
                    </a:ext>
                  </a:extLst>
                </a:gridCol>
              </a:tblGrid>
              <a:tr h="74862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Elements: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lgn="l"/>
                      <a:r>
                        <a:rPr lang="en-US" sz="2000" b="1" dirty="0">
                          <a:solidFill>
                            <a:srgbClr val="0070C0"/>
                          </a:solidFill>
                          <a:latin typeface="Segoe UI" panose="020B0502040204020203" pitchFamily="34" charset="0"/>
                          <a:cs typeface="Segoe UI" panose="020B0502040204020203" pitchFamily="34" charset="0"/>
                        </a:rPr>
                        <a:t>Predicates and Operators:</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612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Segoe UI" panose="020B0502040204020203" pitchFamily="34" charset="0"/>
                          <a:cs typeface="Segoe UI" panose="020B0502040204020203" pitchFamily="34" charset="0"/>
                        </a:rPr>
                        <a:t>Predicates</a:t>
                      </a:r>
                      <a:endParaRPr kumimoji="0" lang="en-US" sz="2000" b="0" i="1"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ALL, ANY, BETWEEN, IN, LIKE, OR, SOME</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492">
                <a:tc>
                  <a:txBody>
                    <a:bodyPr/>
                    <a:lstStyle/>
                    <a:p>
                      <a:r>
                        <a:rPr lang="en-US" sz="2000" dirty="0">
                          <a:latin typeface="Segoe UI" panose="020B0502040204020203" pitchFamily="34" charset="0"/>
                          <a:cs typeface="Segoe UI" panose="020B0502040204020203" pitchFamily="34" charset="0"/>
                        </a:rPr>
                        <a:t>Comparison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US" sz="2000" dirty="0">
                          <a:latin typeface="Segoe UI" panose="020B0502040204020203" pitchFamily="34" charset="0"/>
                          <a:cs typeface="Segoe UI" panose="020B0502040204020203" pitchFamily="34" charset="0"/>
                        </a:rPr>
                        <a:t>=, &gt;, &lt;, &gt;=, &lt;=, &lt;&gt;, !=, !&gt;, !&lt; </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522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anose="020B0502040204020203" pitchFamily="34" charset="0"/>
                          <a:cs typeface="Segoe UI" panose="020B0502040204020203" pitchFamily="34" charset="0"/>
                        </a:rPr>
                        <a:t>Logical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US" sz="2000" dirty="0">
                          <a:latin typeface="Segoe UI" panose="020B0502040204020203" pitchFamily="34" charset="0"/>
                          <a:cs typeface="Segoe UI" panose="020B0502040204020203" pitchFamily="34" charset="0"/>
                        </a:rPr>
                        <a:t>AND, OR, NOT</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966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anose="020B0502040204020203" pitchFamily="34" charset="0"/>
                          <a:cs typeface="Segoe UI" panose="020B0502040204020203" pitchFamily="34" charset="0"/>
                        </a:rPr>
                        <a:t>Arithmetic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dirty="0">
                          <a:latin typeface="Segoe UI" panose="020B0502040204020203" pitchFamily="34" charset="0"/>
                          <a:cs typeface="Segoe UI" panose="020B0502040204020203" pitchFamily="34" charset="0"/>
                        </a:rPr>
                        <a:t>*, /, %,</a:t>
                      </a:r>
                      <a:r>
                        <a:rPr lang="en-US" sz="2000" baseline="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 -,</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049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anose="020B0502040204020203" pitchFamily="34" charset="0"/>
                          <a:cs typeface="Segoe UI" panose="020B0502040204020203" pitchFamily="34" charset="0"/>
                        </a:rPr>
                        <a:t>Concatenation</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dirty="0">
                          <a:latin typeface="Segoe UI" panose="020B0502040204020203" pitchFamily="34" charset="0"/>
                          <a:cs typeface="Segoe UI" panose="020B0502040204020203" pitchFamily="34" charset="0"/>
                        </a:rPr>
                        <a:t>+</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001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ad5171d-cf5e-4de0-85ad-a9e29899b2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Functions</a:t>
            </a:r>
          </a:p>
        </p:txBody>
      </p:sp>
      <p:graphicFrame>
        <p:nvGraphicFramePr>
          <p:cNvPr id="4" name="Table 3"/>
          <p:cNvGraphicFramePr>
            <a:graphicFrameLocks noGrp="1"/>
          </p:cNvGraphicFramePr>
          <p:nvPr>
            <p:extLst>
              <p:ext uri="{D42A27DB-BD31-4B8C-83A1-F6EECF244321}">
                <p14:modId xmlns:p14="http://schemas.microsoft.com/office/powerpoint/2010/main" val="3221328222"/>
              </p:ext>
            </p:extLst>
          </p:nvPr>
        </p:nvGraphicFramePr>
        <p:xfrm>
          <a:off x="274749" y="1165178"/>
          <a:ext cx="2648755" cy="50905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434981">
                <a:tc>
                  <a:txBody>
                    <a:bodyPr/>
                    <a:lstStyle/>
                    <a:p>
                      <a:pPr algn="ctr"/>
                      <a:r>
                        <a:rPr lang="en-GB" sz="2000" dirty="0">
                          <a:latin typeface="Segoe UI" panose="020B0502040204020203" pitchFamily="34" charset="0"/>
                          <a:cs typeface="Segoe UI" panose="020B0502040204020203" pitchFamily="34" charset="0"/>
                        </a:rPr>
                        <a:t>String</a:t>
                      </a:r>
                      <a:endParaRPr lang="en-GB" sz="2000" baseline="0" dirty="0">
                        <a:latin typeface="Segoe UI" panose="020B0502040204020203" pitchFamily="34" charset="0"/>
                        <a:cs typeface="Segoe UI" panose="020B0502040204020203" pitchFamily="34" charset="0"/>
                      </a:endParaRPr>
                    </a:p>
                    <a:p>
                      <a:pPr algn="ctr"/>
                      <a:r>
                        <a:rPr lang="en-GB" sz="2000" baseline="0" dirty="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655600">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SUBSTRING</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LEFT, RIGHT</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LEN</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REPLACE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REPLICATE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UPPER, LOWER</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LTRIM, RTRIM</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STUFF</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SOUNDEX</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33964647"/>
              </p:ext>
            </p:extLst>
          </p:nvPr>
        </p:nvGraphicFramePr>
        <p:xfrm>
          <a:off x="3212821" y="1165178"/>
          <a:ext cx="2648755" cy="50905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Date</a:t>
                      </a:r>
                      <a:r>
                        <a:rPr lang="en-GB" sz="2000" baseline="0" dirty="0">
                          <a:latin typeface="Segoe UI" panose="020B0502040204020203" pitchFamily="34" charset="0"/>
                          <a:cs typeface="Segoe UI" panose="020B0502040204020203" pitchFamily="34" charset="0"/>
                        </a:rPr>
                        <a:t> and Time</a:t>
                      </a:r>
                    </a:p>
                    <a:p>
                      <a:pPr algn="ctr"/>
                      <a:r>
                        <a:rPr lang="en-GB" sz="2000" baseline="0" dirty="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GETDATE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SYSDATETIME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GETUTCDATE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DATEADD</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DATEDIFF</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YEAR</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MONTH</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DAY</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DATENAME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DATEPART</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ISDATE</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699181"/>
              </p:ext>
            </p:extLst>
          </p:nvPr>
        </p:nvGraphicFramePr>
        <p:xfrm>
          <a:off x="6150893" y="1165178"/>
          <a:ext cx="2648755" cy="50905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434981">
                <a:tc>
                  <a:txBody>
                    <a:bodyPr/>
                    <a:lstStyle/>
                    <a:p>
                      <a:pPr algn="ctr"/>
                      <a:r>
                        <a:rPr lang="en-GB" sz="2000" dirty="0">
                          <a:latin typeface="Segoe UI" panose="020B0502040204020203" pitchFamily="34" charset="0"/>
                          <a:cs typeface="Segoe UI" panose="020B0502040204020203" pitchFamily="34" charset="0"/>
                        </a:rPr>
                        <a:t>Aggregate</a:t>
                      </a:r>
                    </a:p>
                    <a:p>
                      <a:pPr algn="ctr"/>
                      <a:r>
                        <a:rPr lang="en-GB" sz="2000" dirty="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655600">
                <a:tc>
                  <a:txBody>
                    <a:bodyPr/>
                    <a:lstStyle/>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SUM</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MIN</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MAX</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AVG</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COUNT</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COUNT_BIG</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STDEV</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STDEVP</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VAR</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Tree>
    <p:custDataLst>
      <p:tags r:id="rId1"/>
    </p:custDataLst>
    <p:extLst>
      <p:ext uri="{BB962C8B-B14F-4D97-AF65-F5344CB8AC3E}">
        <p14:creationId xmlns:p14="http://schemas.microsoft.com/office/powerpoint/2010/main" val="30518550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11</TotalTime>
  <Words>4388</Words>
  <Application>Microsoft Office PowerPoint</Application>
  <PresentationFormat>On-screen Show (4:3)</PresentationFormat>
  <Paragraphs>511</Paragraphs>
  <Slides>32</Slides>
  <Notes>32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Symbol</vt:lpstr>
      <vt:lpstr>Verdana</vt:lpstr>
      <vt:lpstr>Consolas</vt:lpstr>
      <vt:lpstr>Calibri</vt:lpstr>
      <vt:lpstr>Segoe UI</vt:lpstr>
      <vt:lpstr>Wingdings</vt:lpstr>
      <vt:lpstr>NG_MOC_Core_ModuleNew2</vt:lpstr>
      <vt:lpstr>Module 2</vt:lpstr>
      <vt:lpstr>Module Overview</vt:lpstr>
      <vt:lpstr>Lesson 1: Introducing T-SQL</vt:lpstr>
      <vt:lpstr>Lesson 1: Introducing T-SQL</vt:lpstr>
      <vt:lpstr>About T-SQL</vt:lpstr>
      <vt:lpstr>Categories of T-SQL Statements</vt:lpstr>
      <vt:lpstr>T-SQL Language Elements</vt:lpstr>
      <vt:lpstr>T-SQL Language Elements: Predicates and Operators</vt:lpstr>
      <vt:lpstr>T-SQL Language Elements: Functions</vt:lpstr>
      <vt:lpstr>T-SQL Language Elements: Variables</vt:lpstr>
      <vt:lpstr>T-SQL Language Elements: Expressions</vt:lpstr>
      <vt:lpstr>T-SQL Language Elements: Control of Flow, Errors, and Transactions</vt:lpstr>
      <vt:lpstr>T-SQL Language Elements: Comments</vt:lpstr>
      <vt:lpstr>T-SQL Language Elements: Batch Separators</vt:lpstr>
      <vt:lpstr>Demonstration: T-SQL Language Elements</vt:lpstr>
      <vt:lpstr>PowerPoint Presentation</vt:lpstr>
      <vt:lpstr>Lesson 2: Understanding Sets</vt:lpstr>
      <vt:lpstr>Set Theory and SQL Server</vt:lpstr>
      <vt:lpstr>Set Theory Applied to SQL Server Queries</vt:lpstr>
      <vt:lpstr>Lesson 3: Understanding Predicate Logic</vt:lpstr>
      <vt:lpstr>Predicate Logic and SQL Server</vt:lpstr>
      <vt:lpstr>Predicate Logic Applied to SQL Server Queries</vt:lpstr>
      <vt:lpstr>Lesson 4: Understanding the Logical Order of Operations in SELECT Statements</vt:lpstr>
      <vt:lpstr>Lesson 4: Understanding the Logical Order of Operations in SELECT Statements</vt:lpstr>
      <vt:lpstr>Elements of a SELECT Statement</vt:lpstr>
      <vt:lpstr>Logical Query Processing</vt:lpstr>
      <vt:lpstr>Applying the Logical Order of Operations to Writing SELECT Statements</vt:lpstr>
      <vt:lpstr>Demonstration: Logical Query Processing</vt:lpstr>
      <vt:lpstr>PowerPoint Presentation</vt:lpstr>
      <vt:lpstr>Lab: Introduction to T-SQL Querying</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Richard Strange</dc:creator>
  <cp:lastModifiedBy>Christian P. Gyssels</cp:lastModifiedBy>
  <cp:revision>5</cp:revision>
  <dcterms:created xsi:type="dcterms:W3CDTF">2017-11-17T09:41:11Z</dcterms:created>
  <dcterms:modified xsi:type="dcterms:W3CDTF">2021-11-29T05:15:13Z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5936FFEF-2DFF-4AB7-B13E-94BC2726990C</vt:lpwstr>
  </property>
  <property fmtid="{D5CDD505-2E9C-101B-9397-08002B2CF9AE}" pid="3" name="ArticulatePath">
    <vt:lpwstr>20761C_02</vt:lpwstr>
  </property>
</Properties>
</file>