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0" r:id="rId14"/>
    <p:sldId id="272" r:id="rId15"/>
    <p:sldId id="273" r:id="rId16"/>
    <p:sldId id="274" r:id="rId17"/>
    <p:sldId id="276" r:id="rId18"/>
    <p:sldId id="277"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Lucida Sans Unicode" panose="020B0602030504020204" pitchFamily="34" charset="0"/>
      <p:regular r:id="rId25"/>
    </p:embeddedFont>
    <p:embeddedFont>
      <p:font typeface="Segoe UI" panose="020B0502040204020203"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custDataLst>
    <p:tags r:id="rId34"/>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90" autoAdjust="0"/>
  </p:normalViewPr>
  <p:slideViewPr>
    <p:cSldViewPr snapToGrid="0">
      <p:cViewPr varScale="1">
        <p:scale>
          <a:sx n="92" d="100"/>
          <a:sy n="92" d="100"/>
        </p:scale>
        <p:origin x="20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3F50A-6D32-49F0-A89F-F54BA7B20101}" type="datetimeFigureOut">
              <a:rPr lang="en-GB" smtClean="0"/>
              <a:t>30/11/2021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A5E15-215B-476B-98FD-1E5CBBE11731}" type="slidenum">
              <a:rPr lang="en-GB" smtClean="0"/>
              <a:t>‹#›</a:t>
            </a:fld>
            <a:endParaRPr lang="en-GB" dirty="0"/>
          </a:p>
        </p:txBody>
      </p:sp>
    </p:spTree>
    <p:extLst>
      <p:ext uri="{BB962C8B-B14F-4D97-AF65-F5344CB8AC3E}">
        <p14:creationId xmlns:p14="http://schemas.microsoft.com/office/powerpoint/2010/main" val="76887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p:txBody>
      </p:sp>
      <p:sp>
        <p:nvSpPr>
          <p:cNvPr id="4" name="Slide Number Placeholder 3"/>
          <p:cNvSpPr>
            <a:spLocks noGrp="1"/>
          </p:cNvSpPr>
          <p:nvPr>
            <p:ph type="sldNum" sz="quarter" idx="10"/>
          </p:nvPr>
        </p:nvSpPr>
        <p:spPr/>
        <p:txBody>
          <a:bodyPr/>
          <a:lstStyle/>
          <a:p>
            <a:fld id="{EBDA5E15-215B-476B-98FD-1E5CBBE1173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713097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86928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if TOP is used, ORDER BY fills two purposes—first, to support the TOP operator in the SELECT clause, then again to determine the output order of rows for display purposes.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ORDER BY list is not unique, the results are not deterministic, which means that there is not just one correct set of rows. SQL Server will return rows as they are accessed. To address this, either add expressions to the ORDER BY list to ensure uniqueness, or use TOP (N) with TIES.</a:t>
            </a:r>
          </a:p>
        </p:txBody>
      </p:sp>
      <p:sp>
        <p:nvSpPr>
          <p:cNvPr id="4" name="Slide Number Placeholder 3"/>
          <p:cNvSpPr>
            <a:spLocks noGrp="1"/>
          </p:cNvSpPr>
          <p:nvPr>
            <p:ph type="sldNum" sz="quarter" idx="10"/>
          </p:nvPr>
        </p:nvSpPr>
        <p:spPr/>
        <p:txBody>
          <a:bodyPr/>
          <a:lstStyle/>
          <a:p>
            <a:fld id="{EBDA5E15-215B-476B-98FD-1E5CBBE11731}"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733976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While TOP may be used without ORDER BY (with unpredictable results), OFFSET/FETCH, without an ORDER BY, will return an error.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code example is only a partial representation of the OFFSET/FETCH syntax. More complete syntax and examples are presented on the next slide.</a:t>
            </a:r>
          </a:p>
        </p:txBody>
      </p:sp>
      <p:sp>
        <p:nvSpPr>
          <p:cNvPr id="4" name="Slide Number Placeholder 3"/>
          <p:cNvSpPr>
            <a:spLocks noGrp="1"/>
          </p:cNvSpPr>
          <p:nvPr>
            <p:ph type="sldNum" sz="quarter" idx="10"/>
          </p:nvPr>
        </p:nvSpPr>
        <p:spPr/>
        <p:txBody>
          <a:bodyPr/>
          <a:lstStyle/>
          <a:p>
            <a:fld id="{EBDA5E15-215B-476B-98FD-1E5CBBE1173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2227318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interchangeability of ROW for ROWs and FIRST for NEXT allows for English language-like code.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an application that calls these queries in sequence, each query is independent and not related to the other. No state is maintained on the server (unlike a cursor).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paging scenarios like the ones mentioned above, it is a best practice to use unique ordering, avoiding the chance of the same row appearing in multiple pages.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Unlike those found in any previous modules, examples of OFFSET/FETCH must be executed by SQL Server 2012, 2014 or 2016. OFFSET/FETCH was not supported in SQL Server 2008 R2 or earlier.</a:t>
            </a:r>
          </a:p>
        </p:txBody>
      </p:sp>
      <p:sp>
        <p:nvSpPr>
          <p:cNvPr id="4" name="Slide Number Placeholder 3"/>
          <p:cNvSpPr>
            <a:spLocks noGrp="1"/>
          </p:cNvSpPr>
          <p:nvPr>
            <p:ph type="sldNum" sz="quarter" idx="10"/>
          </p:nvPr>
        </p:nvSpPr>
        <p:spPr/>
        <p:txBody>
          <a:bodyPr/>
          <a:lstStyle/>
          <a:p>
            <a:fld id="{EBDA5E15-215B-476B-98FD-1E5CBBE11731}"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2176574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the fundamental concept of NULL, and explain that it is different from blank.</a:t>
            </a:r>
          </a:p>
        </p:txBody>
      </p:sp>
      <p:sp>
        <p:nvSpPr>
          <p:cNvPr id="4" name="Slide Number Placeholder 3"/>
          <p:cNvSpPr>
            <a:spLocks noGrp="1"/>
          </p:cNvSpPr>
          <p:nvPr>
            <p:ph type="sldNum" sz="quarter" idx="10"/>
          </p:nvPr>
        </p:nvSpPr>
        <p:spPr/>
        <p:txBody>
          <a:bodyPr/>
          <a:lstStyle/>
          <a:p>
            <a:fld id="{EBDA5E15-215B-476B-98FD-1E5CBBE1173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414760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Missing but applicable: License plate number of an employee who owns an automobile.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Missing but inapplicable: License plate number of an employee who is a pedestrian.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Celko’s joke: Hair color of a bald man? (He’s bald.)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Predicates should be written to handle not only TRUE or FALSE, but also UNKNOWN.</a:t>
            </a:r>
          </a:p>
        </p:txBody>
      </p:sp>
      <p:sp>
        <p:nvSpPr>
          <p:cNvPr id="4" name="Slide Number Placeholder 3"/>
          <p:cNvSpPr>
            <a:spLocks noGrp="1"/>
          </p:cNvSpPr>
          <p:nvPr>
            <p:ph type="sldNum" sz="quarter" idx="10"/>
          </p:nvPr>
        </p:nvSpPr>
        <p:spPr/>
        <p:txBody>
          <a:bodyPr/>
          <a:lstStyle/>
          <a:p>
            <a:fld id="{EBDA5E15-215B-476B-98FD-1E5CBBE1173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211186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060990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than the supplied lab answers. If they want to check results, they can add an ORDER BY clause, both to their solution and the provided solution.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Write Queries that Filter Data Using a WHERE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is working on several campaigns for existing customers and staff need to obtain different lists of customers, depending on several business rules. Based on these rules, you will write the SELECT statements to retrieve the needed rows from the Sales.Customers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Write Queries that Sort Data Using an ORDER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a report showing all the orders with some customer information. An additional request is that the result be sorted by the order dates and the customer IDs. From previous modules, remember that the order of the rows in the output of a query without an ORDER BY clause is not guaranteed. Because of this, you will have to write a SELECT statement that uses an ORDER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Write Queries that Filter Data Using the TOP Option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wants to have some additional reports that show the last invoiced orders and the top 10 percent of the most expensive products being sold.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Write Queries that Filter Data Using the OFFSET-FETCH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implement a paging solution for displaying rows from the </a:t>
            </a:r>
            <a:r>
              <a:rPr lang="en-GB" sz="1000" b="1" dirty="0">
                <a:latin typeface="Arial" panose="020B0604020202020204" pitchFamily="34" charset="0"/>
                <a:ea typeface="Calibri" panose="020F0502020204030204" pitchFamily="34" charset="0"/>
                <a:cs typeface="Times New Roman" panose="02020603050405020304" pitchFamily="18" charset="0"/>
              </a:rPr>
              <a:t>Sales.Orders</a:t>
            </a:r>
            <a:r>
              <a:rPr lang="en-GB" sz="1000" dirty="0">
                <a:latin typeface="Arial" panose="020B0604020202020204" pitchFamily="34" charset="0"/>
                <a:ea typeface="Calibri" panose="020F0502020204030204" pitchFamily="34" charset="0"/>
                <a:cs typeface="Times New Roman" panose="02020603050405020304" pitchFamily="18" charset="0"/>
              </a:rPr>
              <a:t> table because the total number of rows is high. In each page of a report, the user should only see 20 rows.</a:t>
            </a:r>
          </a:p>
        </p:txBody>
      </p:sp>
      <p:sp>
        <p:nvSpPr>
          <p:cNvPr id="4" name="Slide Number Placeholder 3"/>
          <p:cNvSpPr>
            <a:spLocks noGrp="1"/>
          </p:cNvSpPr>
          <p:nvPr>
            <p:ph type="sldNum" sz="quarter" idx="10"/>
          </p:nvPr>
        </p:nvSpPr>
        <p:spPr/>
        <p:txBody>
          <a:bodyPr/>
          <a:lstStyle/>
          <a:p>
            <a:fld id="{EBDA5E15-215B-476B-98FD-1E5CBBE1173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987038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81775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261385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36524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determines the order of the data and does not affect the set of data selected.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from the supplied lab answers. If they want to check results, they can add an ORDER BY clause, both to their solution and the provided one.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sorts all NULLs together. See the next lesson for more information on NULL.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of ordinal position (for example, ORDER by 1,2) is not recommended as, if the SELECT clause changes the position of columns, the ORDER BY clause is not automatically updated to refer to new positions. This may lead to errors in client applications.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ASC is the default sort.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ORDER BY may also include a COLLATE clause, which helps sort by a specific collation, not the collation of the column in the table. Collations will be discussed further in Module 6 of this course.</a:t>
            </a:r>
          </a:p>
        </p:txBody>
      </p:sp>
      <p:sp>
        <p:nvSpPr>
          <p:cNvPr id="4" name="Slide Number Placeholder 3"/>
          <p:cNvSpPr>
            <a:spLocks noGrp="1"/>
          </p:cNvSpPr>
          <p:nvPr>
            <p:ph type="sldNum" sz="quarter" idx="10"/>
          </p:nvPr>
        </p:nvSpPr>
        <p:spPr/>
        <p:txBody>
          <a:bodyPr/>
          <a:lstStyle/>
          <a:p>
            <a:fld id="{EBDA5E15-215B-476B-98FD-1E5CBBE1173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270832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53177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1016849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the WHERE clause restricts the rows selected by the SELECT statement, working as a filter. The WHERE clause does not refer to location, but could be defined in ordinary English as “in those cases in which”.</a:t>
            </a:r>
          </a:p>
        </p:txBody>
      </p:sp>
      <p:sp>
        <p:nvSpPr>
          <p:cNvPr id="4" name="Slide Number Placeholder 3"/>
          <p:cNvSpPr>
            <a:spLocks noGrp="1"/>
          </p:cNvSpPr>
          <p:nvPr>
            <p:ph type="sldNum" sz="quarter" idx="10"/>
          </p:nvPr>
        </p:nvSpPr>
        <p:spPr/>
        <p:txBody>
          <a:bodyPr/>
          <a:lstStyle/>
          <a:p>
            <a:fld id="{EBDA5E15-215B-476B-98FD-1E5CBBE1173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3295748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214482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5: Sorting and Filtering Data</a:t>
            </a:r>
          </a:p>
        </p:txBody>
      </p:sp>
    </p:spTree>
    <p:extLst>
      <p:ext uri="{BB962C8B-B14F-4D97-AF65-F5344CB8AC3E}">
        <p14:creationId xmlns:p14="http://schemas.microsoft.com/office/powerpoint/2010/main" val="47052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1572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34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753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2627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97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74768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005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057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063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5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27148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0284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173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5</a:t>
            </a:r>
          </a:p>
        </p:txBody>
      </p:sp>
      <p:sp>
        <p:nvSpPr>
          <p:cNvPr id="3" name="Subtitle 2"/>
          <p:cNvSpPr>
            <a:spLocks noGrp="1"/>
          </p:cNvSpPr>
          <p:nvPr>
            <p:ph type="subTitle" sz="quarter" idx="1"/>
          </p:nvPr>
        </p:nvSpPr>
        <p:spPr/>
        <p:txBody>
          <a:bodyPr/>
          <a:lstStyle/>
          <a:p>
            <a:r>
              <a:rPr lang="en-GB" dirty="0"/>
              <a:t>Sorting and Filtering Data
</a:t>
            </a:r>
          </a:p>
        </p:txBody>
      </p:sp>
    </p:spTree>
    <p:custDataLst>
      <p:tags r:id="rId1"/>
    </p:custDataLst>
    <p:extLst>
      <p:ext uri="{BB962C8B-B14F-4D97-AF65-F5344CB8AC3E}">
        <p14:creationId xmlns:p14="http://schemas.microsoft.com/office/powerpoint/2010/main" val="351593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Filtering Data with TOP and OFFSET-FETCH</a:t>
            </a:r>
          </a:p>
        </p:txBody>
      </p:sp>
      <p:sp>
        <p:nvSpPr>
          <p:cNvPr id="3" name="Text Placeholder 2"/>
          <p:cNvSpPr>
            <a:spLocks noGrp="1"/>
          </p:cNvSpPr>
          <p:nvPr>
            <p:ph type="body" idx="1"/>
          </p:nvPr>
        </p:nvSpPr>
        <p:spPr/>
        <p:txBody>
          <a:bodyPr/>
          <a:lstStyle/>
          <a:p>
            <a:r>
              <a:rPr lang="en-GB" dirty="0"/>
              <a:t>Filtering in the SELECT Clause Using the TOP Option
Filtering in the ORDER BY Clause Using OFFSET-FETCH
OFFSET-FETCH Syntax</a:t>
            </a:r>
          </a:p>
        </p:txBody>
      </p:sp>
    </p:spTree>
    <p:custDataLst>
      <p:tags r:id="rId1"/>
    </p:custDataLst>
    <p:extLst>
      <p:ext uri="{BB962C8B-B14F-4D97-AF65-F5344CB8AC3E}">
        <p14:creationId xmlns:p14="http://schemas.microsoft.com/office/powerpoint/2010/main" val="2993049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in the SELECT Clause Using the TOP Option</a:t>
            </a:r>
          </a:p>
        </p:txBody>
      </p:sp>
      <p:sp>
        <p:nvSpPr>
          <p:cNvPr id="4" name="Content Placeholder 2"/>
          <p:cNvSpPr txBox="1">
            <a:spLocks/>
          </p:cNvSpPr>
          <p:nvPr/>
        </p:nvSpPr>
        <p:spPr>
          <a:xfrm>
            <a:off x="458788" y="992188"/>
            <a:ext cx="7751762" cy="4386262"/>
          </a:xfrm>
          <a:prstGeom prst="rect">
            <a:avLst/>
          </a:prstGeom>
        </p:spPr>
        <p:txBody>
          <a:bodyPr>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TOP allows you to limit the number or percentage of rows returned by a query</a:t>
            </a:r>
          </a:p>
          <a:p>
            <a:pPr lvl="0"/>
            <a:r>
              <a:rPr lang="en-US" sz="2400" b="0" kern="0" dirty="0">
                <a:solidFill>
                  <a:srgbClr val="000000"/>
                </a:solidFill>
              </a:rPr>
              <a:t>Works with ORDER BY clause to limit rows by sort order:</a:t>
            </a:r>
          </a:p>
          <a:p>
            <a:pPr lvl="1"/>
            <a:r>
              <a:rPr lang="en-US" sz="2000" b="0" kern="0" dirty="0">
                <a:solidFill>
                  <a:srgbClr val="000000"/>
                </a:solidFill>
              </a:rPr>
              <a:t>If ORDER BY list is not unique, results are not deterministic (no single correct result set)</a:t>
            </a:r>
          </a:p>
          <a:p>
            <a:pPr lvl="1"/>
            <a:r>
              <a:rPr lang="en-US" sz="2000" b="0" kern="0" dirty="0">
                <a:solidFill>
                  <a:srgbClr val="000000"/>
                </a:solidFill>
              </a:rPr>
              <a:t>Modify ORDER BY list to ensure uniqueness, or use TOP WITH TIES</a:t>
            </a:r>
          </a:p>
          <a:p>
            <a:pPr lvl="0"/>
            <a:r>
              <a:rPr lang="en-US" sz="2400" b="0" kern="0" dirty="0">
                <a:solidFill>
                  <a:srgbClr val="000000"/>
                </a:solidFill>
              </a:rPr>
              <a:t>Added to SELECT clause:</a:t>
            </a:r>
          </a:p>
          <a:p>
            <a:pPr lvl="1"/>
            <a:r>
              <a:rPr lang="en-US" sz="2000" b="0" kern="0" dirty="0">
                <a:solidFill>
                  <a:srgbClr val="000000"/>
                </a:solidFill>
              </a:rPr>
              <a:t>SELECT TOP (N) | TOP (N) Percent</a:t>
            </a:r>
          </a:p>
          <a:p>
            <a:pPr lvl="2"/>
            <a:r>
              <a:rPr lang="en-US" sz="1800" b="0" kern="0" dirty="0">
                <a:solidFill>
                  <a:srgbClr val="000000"/>
                </a:solidFill>
              </a:rPr>
              <a:t>With percent, number of rows rounded up (nondeterministic)</a:t>
            </a:r>
          </a:p>
          <a:p>
            <a:pPr lvl="1"/>
            <a:r>
              <a:rPr lang="en-US" sz="2000" b="0" kern="0" dirty="0">
                <a:solidFill>
                  <a:srgbClr val="000000"/>
                </a:solidFill>
              </a:rPr>
              <a:t>SELECT TOP (N) WITH TIES</a:t>
            </a:r>
          </a:p>
          <a:p>
            <a:pPr lvl="2"/>
            <a:r>
              <a:rPr lang="en-US" sz="1800" b="0" kern="0" dirty="0">
                <a:solidFill>
                  <a:srgbClr val="000000"/>
                </a:solidFill>
              </a:rPr>
              <a:t>Retrieve duplicates where applicable (deterministic)</a:t>
            </a:r>
          </a:p>
          <a:p>
            <a:pPr lvl="0"/>
            <a:r>
              <a:rPr lang="en-US" sz="2400" b="0" kern="0" dirty="0">
                <a:solidFill>
                  <a:srgbClr val="000000"/>
                </a:solidFill>
              </a:rPr>
              <a:t>TOP is proprietary to Microsoft SQL Server</a:t>
            </a:r>
          </a:p>
        </p:txBody>
      </p:sp>
    </p:spTree>
    <p:custDataLst>
      <p:tags r:id="rId1"/>
    </p:custDataLst>
    <p:extLst>
      <p:ext uri="{BB962C8B-B14F-4D97-AF65-F5344CB8AC3E}">
        <p14:creationId xmlns:p14="http://schemas.microsoft.com/office/powerpoint/2010/main" val="381353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in the ORDER BY Clause Using OFFSET-FETCH</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OFFSET-FETCH is an extension to the ORDER BY clause:</a:t>
            </a:r>
          </a:p>
          <a:p>
            <a:pPr lvl="1"/>
            <a:r>
              <a:rPr lang="en-US" b="0" kern="0" dirty="0">
                <a:solidFill>
                  <a:srgbClr val="000000"/>
                </a:solidFill>
              </a:rPr>
              <a:t>Allows filtering a requested range of rows</a:t>
            </a:r>
          </a:p>
          <a:p>
            <a:pPr lvl="2"/>
            <a:r>
              <a:rPr lang="en-US" b="0" kern="0" dirty="0">
                <a:solidFill>
                  <a:srgbClr val="000000"/>
                </a:solidFill>
              </a:rPr>
              <a:t>Dependent on ORDER BY clause</a:t>
            </a:r>
          </a:p>
          <a:p>
            <a:pPr lvl="1"/>
            <a:r>
              <a:rPr lang="en-US" b="0" kern="0" dirty="0">
                <a:solidFill>
                  <a:srgbClr val="000000"/>
                </a:solidFill>
              </a:rPr>
              <a:t>Provides a mechanism for paging through results</a:t>
            </a:r>
          </a:p>
          <a:p>
            <a:pPr lvl="1"/>
            <a:r>
              <a:rPr lang="en-US" b="0" kern="0" dirty="0">
                <a:solidFill>
                  <a:srgbClr val="000000"/>
                </a:solidFill>
              </a:rPr>
              <a:t>Specify number of rows to skip, number of rows to retrieve:</a:t>
            </a: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1"/>
            <a:r>
              <a:rPr lang="en-US" b="0" kern="0" dirty="0">
                <a:solidFill>
                  <a:srgbClr val="000000"/>
                </a:solidFill>
              </a:rPr>
              <a:t>Available in SQL Server 2012, 2014, and 2016</a:t>
            </a:r>
          </a:p>
          <a:p>
            <a:pPr lvl="2"/>
            <a:r>
              <a:rPr lang="en-US" b="0" kern="0" dirty="0">
                <a:solidFill>
                  <a:srgbClr val="000000"/>
                </a:solidFill>
              </a:rPr>
              <a:t>Provides more compatibility than TOP</a:t>
            </a:r>
          </a:p>
        </p:txBody>
      </p:sp>
      <p:sp>
        <p:nvSpPr>
          <p:cNvPr id="5" name="AutoShape 3"/>
          <p:cNvSpPr>
            <a:spLocks noChangeArrowheads="1"/>
          </p:cNvSpPr>
          <p:nvPr/>
        </p:nvSpPr>
        <p:spPr bwMode="auto">
          <a:xfrm>
            <a:off x="999924" y="4117688"/>
            <a:ext cx="7318384" cy="9233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&lt;order_by_list&gt;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OFFSET &lt;offset_value&gt; ROW(S)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FETCH FIRST|NEXT &lt;fetch_value&gt; ROW(S) ONLY</a:t>
            </a:r>
          </a:p>
        </p:txBody>
      </p:sp>
    </p:spTree>
    <p:custDataLst>
      <p:tags r:id="rId1"/>
    </p:custDataLst>
    <p:extLst>
      <p:ext uri="{BB962C8B-B14F-4D97-AF65-F5344CB8AC3E}">
        <p14:creationId xmlns:p14="http://schemas.microsoft.com/office/powerpoint/2010/main" val="261859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OFFSET-FETCH Syntax</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OFFSET value must be supplied</a:t>
            </a:r>
          </a:p>
          <a:p>
            <a:pPr lvl="1"/>
            <a:r>
              <a:rPr lang="en-US" sz="2000" b="0" kern="0" dirty="0">
                <a:solidFill>
                  <a:srgbClr val="000000"/>
                </a:solidFill>
              </a:rPr>
              <a:t>May be zero if no skipping is required</a:t>
            </a:r>
          </a:p>
          <a:p>
            <a:pPr lvl="0"/>
            <a:r>
              <a:rPr lang="en-US" sz="2400" b="0" kern="0" dirty="0">
                <a:solidFill>
                  <a:srgbClr val="000000"/>
                </a:solidFill>
              </a:rPr>
              <a:t>The optional FETCH clause allows all rows following the OFFSET value to be returned</a:t>
            </a:r>
          </a:p>
          <a:p>
            <a:pPr lvl="0"/>
            <a:r>
              <a:rPr lang="en-US" sz="2400" b="0" kern="0" dirty="0">
                <a:solidFill>
                  <a:srgbClr val="000000"/>
                </a:solidFill>
              </a:rPr>
              <a:t>Natural Language approach to code:</a:t>
            </a:r>
          </a:p>
          <a:p>
            <a:pPr lvl="1"/>
            <a:r>
              <a:rPr lang="en-US" sz="2000" b="0" kern="0" dirty="0">
                <a:solidFill>
                  <a:srgbClr val="000000"/>
                </a:solidFill>
              </a:rPr>
              <a:t>ROW and ROWS interchangeable</a:t>
            </a:r>
          </a:p>
          <a:p>
            <a:pPr lvl="1"/>
            <a:r>
              <a:rPr lang="en-US" sz="2000" b="0" kern="0" dirty="0">
                <a:solidFill>
                  <a:srgbClr val="000000"/>
                </a:solidFill>
              </a:rPr>
              <a:t>FIRST and NEXT interchangeable</a:t>
            </a:r>
          </a:p>
          <a:p>
            <a:pPr lvl="1"/>
            <a:r>
              <a:rPr lang="en-US" sz="2000" b="0" kern="0" dirty="0">
                <a:solidFill>
                  <a:srgbClr val="000000"/>
                </a:solidFill>
              </a:rPr>
              <a:t>ONLY optional—makes meaning clearer to human reader</a:t>
            </a:r>
          </a:p>
          <a:p>
            <a:pPr lvl="0"/>
            <a:r>
              <a:rPr lang="en-US" sz="2400" b="0" kern="0" dirty="0">
                <a:solidFill>
                  <a:srgbClr val="000000"/>
                </a:solidFill>
              </a:rPr>
              <a:t>OFFSET value and FETCH value may be constants or expressions, including variables and parameters</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912808" y="5178240"/>
            <a:ext cx="7318384" cy="679326"/>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OFFSET &lt;offset_value&gt; ROW|ROWS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FETCH FIRST|NEXT &lt;fetch_value&gt; ROW|ROWS [ONLY]</a:t>
            </a:r>
          </a:p>
        </p:txBody>
      </p:sp>
    </p:spTree>
    <p:custDataLst>
      <p:tags r:id="rId1"/>
    </p:custDataLst>
    <p:extLst>
      <p:ext uri="{BB962C8B-B14F-4D97-AF65-F5344CB8AC3E}">
        <p14:creationId xmlns:p14="http://schemas.microsoft.com/office/powerpoint/2010/main" val="2584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xEl>
                                              <p:pRg st="2" end="2"/>
                                            </p:txEl>
                                          </p:spTgt>
                                        </p:tgtEl>
                                      </p:cBhvr>
                                    </p:animEffect>
                                    <p:set>
                                      <p:cBhvr>
                                        <p:cTn id="15"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
                                            <p:txEl>
                                              <p:pRg st="3" end="3"/>
                                            </p:txEl>
                                          </p:spTgt>
                                        </p:tgtEl>
                                      </p:cBhvr>
                                    </p:animEffect>
                                    <p:set>
                                      <p:cBhvr>
                                        <p:cTn id="20" dur="1" fill="hold">
                                          <p:stCondLst>
                                            <p:cond delay="499"/>
                                          </p:stCondLst>
                                        </p:cTn>
                                        <p:tgtEl>
                                          <p:spTgt spid="4">
                                            <p:txEl>
                                              <p:pRg st="3" end="3"/>
                                            </p:txEl>
                                          </p:spTgt>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xEl>
                                              <p:pRg st="4" end="4"/>
                                            </p:txEl>
                                          </p:spTgt>
                                        </p:tgtEl>
                                      </p:cBhvr>
                                    </p:animEffect>
                                    <p:set>
                                      <p:cBhvr>
                                        <p:cTn id="23" dur="1" fill="hold">
                                          <p:stCondLst>
                                            <p:cond delay="499"/>
                                          </p:stCondLst>
                                        </p:cTn>
                                        <p:tgtEl>
                                          <p:spTgt spid="4">
                                            <p:txEl>
                                              <p:pRg st="4" end="4"/>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4">
                                            <p:txEl>
                                              <p:pRg st="5" end="5"/>
                                            </p:txEl>
                                          </p:spTgt>
                                        </p:tgtEl>
                                      </p:cBhvr>
                                    </p:animEffect>
                                    <p:set>
                                      <p:cBhvr>
                                        <p:cTn id="26" dur="1" fill="hold">
                                          <p:stCondLst>
                                            <p:cond delay="499"/>
                                          </p:stCondLst>
                                        </p:cTn>
                                        <p:tgtEl>
                                          <p:spTgt spid="4">
                                            <p:txEl>
                                              <p:pRg st="5" end="5"/>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4">
                                            <p:txEl>
                                              <p:pRg st="6" end="6"/>
                                            </p:txEl>
                                          </p:spTgt>
                                        </p:tgtEl>
                                      </p:cBhvr>
                                    </p:animEffect>
                                    <p:set>
                                      <p:cBhvr>
                                        <p:cTn id="29"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4">
                                            <p:txEl>
                                              <p:pRg st="7" end="7"/>
                                            </p:txEl>
                                          </p:spTgt>
                                        </p:tgtEl>
                                      </p:cBhvr>
                                    </p:animEffect>
                                    <p:set>
                                      <p:cBhvr>
                                        <p:cTn id="34" dur="1" fill="hold">
                                          <p:stCondLst>
                                            <p:cond delay="499"/>
                                          </p:stCondLst>
                                        </p:cTn>
                                        <p:tgtEl>
                                          <p:spTgt spid="4">
                                            <p:txEl>
                                              <p:pRg st="7" end="7"/>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21da2e85-04ed-403f-8289-1376d18fe2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Working with Unknown Values</a:t>
            </a:r>
          </a:p>
        </p:txBody>
      </p:sp>
      <p:sp>
        <p:nvSpPr>
          <p:cNvPr id="3" name="Text Placeholder 2"/>
          <p:cNvSpPr>
            <a:spLocks noGrp="1"/>
          </p:cNvSpPr>
          <p:nvPr>
            <p:ph type="body" idx="1"/>
          </p:nvPr>
        </p:nvSpPr>
        <p:spPr/>
        <p:txBody>
          <a:bodyPr/>
          <a:lstStyle/>
          <a:p>
            <a:r>
              <a:rPr lang="en-GB" dirty="0"/>
              <a:t>Three-Valued Logic
Handling NULL in Queries</a:t>
            </a:r>
          </a:p>
        </p:txBody>
      </p:sp>
    </p:spTree>
    <p:custDataLst>
      <p:tags r:id="rId1"/>
    </p:custDataLst>
    <p:extLst>
      <p:ext uri="{BB962C8B-B14F-4D97-AF65-F5344CB8AC3E}">
        <p14:creationId xmlns:p14="http://schemas.microsoft.com/office/powerpoint/2010/main" val="98436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671cdf4-dd8f-4e3a-a187-e0dcce64db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Three-Valued Logic</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uses NULLs to mark missing values</a:t>
            </a:r>
          </a:p>
          <a:p>
            <a:pPr lvl="1"/>
            <a:r>
              <a:rPr lang="en-GB" b="0" kern="0" dirty="0">
                <a:solidFill>
                  <a:srgbClr val="000000"/>
                </a:solidFill>
              </a:rPr>
              <a:t>NULL can be "missing but applicable" or "missing but inapplicable"</a:t>
            </a:r>
          </a:p>
          <a:p>
            <a:pPr lvl="2"/>
            <a:r>
              <a:rPr lang="en-GB" b="0" kern="0" dirty="0">
                <a:solidFill>
                  <a:srgbClr val="000000"/>
                </a:solidFill>
              </a:rPr>
              <a:t>Customer middle name: Not supplied, or doesn’t have one?</a:t>
            </a:r>
          </a:p>
          <a:p>
            <a:pPr lvl="0"/>
            <a:r>
              <a:rPr lang="en-GB" b="0" kern="0" dirty="0">
                <a:solidFill>
                  <a:srgbClr val="000000"/>
                </a:solidFill>
              </a:rPr>
              <a:t>With no missing values, predicate outputs are TRUE or FALSE only ( 5 &gt; 2, 1=1)</a:t>
            </a:r>
          </a:p>
          <a:p>
            <a:pPr lvl="0"/>
            <a:r>
              <a:rPr lang="en-GB" b="0" kern="0" dirty="0">
                <a:solidFill>
                  <a:srgbClr val="000000"/>
                </a:solidFill>
              </a:rPr>
              <a:t>With missing values, outputs can be TRUE, FALSE or UNKNOWN (NULL &gt; 99, NULL = NULL)</a:t>
            </a:r>
          </a:p>
          <a:p>
            <a:pPr lvl="0"/>
            <a:r>
              <a:rPr lang="en-GB" b="0" kern="0" dirty="0">
                <a:solidFill>
                  <a:srgbClr val="000000"/>
                </a:solidFill>
              </a:rPr>
              <a:t>Predicates return UNKNOWN when comparing missing value to another value, including another missing value </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39795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f07075-4b02-4f99-8f81-501fb80349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NULL in Queries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Different components of SQL Server handle NULL differently</a:t>
            </a:r>
          </a:p>
          <a:p>
            <a:pPr lvl="1"/>
            <a:r>
              <a:rPr lang="en-US" sz="2000" b="0" kern="0" dirty="0">
                <a:solidFill>
                  <a:srgbClr val="000000"/>
                </a:solidFill>
              </a:rPr>
              <a:t>Query filters (ON, WHERE, HAVING) filter out UNKNOWNs</a:t>
            </a:r>
          </a:p>
          <a:p>
            <a:pPr lvl="1"/>
            <a:r>
              <a:rPr lang="en-US" sz="2000" b="0" kern="0" dirty="0">
                <a:solidFill>
                  <a:srgbClr val="000000"/>
                </a:solidFill>
              </a:rPr>
              <a:t>CHECK constraints accept UNKNOWNS</a:t>
            </a:r>
          </a:p>
          <a:p>
            <a:pPr lvl="1"/>
            <a:r>
              <a:rPr lang="en-US" sz="2000" b="0" kern="0" dirty="0">
                <a:solidFill>
                  <a:srgbClr val="000000"/>
                </a:solidFill>
              </a:rPr>
              <a:t>ORDER BY, DISTINCT treat NULLs as equals</a:t>
            </a:r>
          </a:p>
          <a:p>
            <a:pPr lvl="0"/>
            <a:r>
              <a:rPr lang="en-US" sz="2400" b="0" kern="0" dirty="0">
                <a:solidFill>
                  <a:srgbClr val="000000"/>
                </a:solidFill>
              </a:rPr>
              <a:t>Testing for NULL</a:t>
            </a:r>
          </a:p>
          <a:p>
            <a:pPr lvl="1"/>
            <a:r>
              <a:rPr lang="en-US" sz="2000" b="0" kern="0" dirty="0">
                <a:solidFill>
                  <a:srgbClr val="000000"/>
                </a:solidFill>
              </a:rPr>
              <a:t>Use IS NULL or IS NOT NULL rather than = NULL or &lt;&gt; NULL</a:t>
            </a: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929326" y="3953155"/>
            <a:ext cx="7318384" cy="967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custid, city, region, country</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Sales.Customers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WHERE region IS NOT NULL;</a:t>
            </a:r>
          </a:p>
        </p:txBody>
      </p:sp>
    </p:spTree>
    <p:custDataLst>
      <p:tags r:id="rId1"/>
    </p:custDataLst>
    <p:extLst>
      <p:ext uri="{BB962C8B-B14F-4D97-AF65-F5344CB8AC3E}">
        <p14:creationId xmlns:p14="http://schemas.microsoft.com/office/powerpoint/2010/main" val="316143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Sorting and Filtering Data</a:t>
            </a:r>
          </a:p>
        </p:txBody>
      </p:sp>
      <p:sp>
        <p:nvSpPr>
          <p:cNvPr id="3" name="Text Placeholder 2"/>
          <p:cNvSpPr>
            <a:spLocks noGrp="1"/>
          </p:cNvSpPr>
          <p:nvPr>
            <p:ph type="body" idx="1"/>
          </p:nvPr>
        </p:nvSpPr>
        <p:spPr/>
        <p:txBody>
          <a:bodyPr/>
          <a:lstStyle/>
          <a:p>
            <a:r>
              <a:rPr lang="en-GB" sz="2400" dirty="0"/>
              <a:t>Exercise 1: Write Queries that Filter Data Using a WHERE Clause
Exercise 2: Write Queries that Sort Data Using an ORDER BY Clause
Exercise 3: Write Queries that Filter Data Using the TOP Option
Exercise 4: Write Queries that Filter Data Using the OFFSET-FETCH Clause</a:t>
            </a:r>
          </a:p>
        </p:txBody>
      </p:sp>
      <p:sp>
        <p:nvSpPr>
          <p:cNvPr id="4" name="TextBox 3"/>
          <p:cNvSpPr txBox="1"/>
          <p:nvPr/>
        </p:nvSpPr>
        <p:spPr>
          <a:xfrm>
            <a:off x="458788" y="4346283"/>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727283"/>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47427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provided with a set of data business requirements and will write T-SQL queries to retrieve the specified data from the databases. You will need to retrieve only some of the available data, and return it to your reports in a specified order.</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444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Sorting Data
Filtering Data with Predicates
Filtering Data with TOP and OFFSET-FETCH
Working with Unknown Values</a:t>
            </a:r>
          </a:p>
        </p:txBody>
      </p:sp>
    </p:spTree>
    <p:custDataLst>
      <p:tags r:id="rId1"/>
    </p:custDataLst>
    <p:extLst>
      <p:ext uri="{BB962C8B-B14F-4D97-AF65-F5344CB8AC3E}">
        <p14:creationId xmlns:p14="http://schemas.microsoft.com/office/powerpoint/2010/main" val="22105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Sorting Data</a:t>
            </a:r>
          </a:p>
        </p:txBody>
      </p:sp>
      <p:sp>
        <p:nvSpPr>
          <p:cNvPr id="3" name="Text Placeholder 2"/>
          <p:cNvSpPr>
            <a:spLocks noGrp="1"/>
          </p:cNvSpPr>
          <p:nvPr>
            <p:ph type="body" idx="1"/>
          </p:nvPr>
        </p:nvSpPr>
        <p:spPr/>
        <p:txBody>
          <a:bodyPr/>
          <a:lstStyle/>
          <a:p>
            <a:r>
              <a:rPr lang="en-GB" dirty="0"/>
              <a:t>Using the ORDER BY Clause
ORDER BY Clause Syntax
ORDER BY Clause Examples</a:t>
            </a:r>
          </a:p>
        </p:txBody>
      </p:sp>
    </p:spTree>
    <p:custDataLst>
      <p:tags r:id="rId1"/>
    </p:custDataLst>
    <p:extLst>
      <p:ext uri="{BB962C8B-B14F-4D97-AF65-F5344CB8AC3E}">
        <p14:creationId xmlns:p14="http://schemas.microsoft.com/office/powerpoint/2010/main" val="206918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ORDER BY Clause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ORDER BY sorts rows in results for presentation purposes</a:t>
            </a:r>
          </a:p>
          <a:p>
            <a:pPr lvl="1"/>
            <a:r>
              <a:rPr lang="en-GB" b="0" kern="0" dirty="0">
                <a:solidFill>
                  <a:srgbClr val="000000"/>
                </a:solidFill>
              </a:rPr>
              <a:t>No guaranteed order of rows without ORDER BY</a:t>
            </a:r>
          </a:p>
          <a:p>
            <a:pPr lvl="1"/>
            <a:r>
              <a:rPr lang="en-GB" b="0" kern="0" dirty="0">
                <a:solidFill>
                  <a:srgbClr val="000000"/>
                </a:solidFill>
              </a:rPr>
              <a:t>Use of ORDER BY guarantees the sort order of the result</a:t>
            </a:r>
          </a:p>
          <a:p>
            <a:pPr lvl="1"/>
            <a:r>
              <a:rPr lang="en-GB" b="0" kern="0" dirty="0">
                <a:solidFill>
                  <a:srgbClr val="000000"/>
                </a:solidFill>
              </a:rPr>
              <a:t>Last clause to be logically processed</a:t>
            </a:r>
          </a:p>
          <a:p>
            <a:pPr lvl="1"/>
            <a:r>
              <a:rPr lang="en-GB" b="0" kern="0" dirty="0">
                <a:solidFill>
                  <a:srgbClr val="000000"/>
                </a:solidFill>
              </a:rPr>
              <a:t>Sorts all NULLs together</a:t>
            </a:r>
          </a:p>
          <a:p>
            <a:pPr lvl="0"/>
            <a:r>
              <a:rPr lang="en-GB" b="0" kern="0" dirty="0">
                <a:solidFill>
                  <a:srgbClr val="000000"/>
                </a:solidFill>
              </a:rPr>
              <a:t>ORDER BY can refer to:</a:t>
            </a:r>
          </a:p>
          <a:p>
            <a:pPr lvl="1"/>
            <a:r>
              <a:rPr lang="en-GB" b="0" kern="0" dirty="0">
                <a:solidFill>
                  <a:srgbClr val="000000"/>
                </a:solidFill>
              </a:rPr>
              <a:t>Columns by name, alias or ordinal position (not recommended)</a:t>
            </a:r>
          </a:p>
          <a:p>
            <a:pPr lvl="1"/>
            <a:r>
              <a:rPr lang="en-GB" b="0" kern="0" dirty="0">
                <a:solidFill>
                  <a:srgbClr val="000000"/>
                </a:solidFill>
              </a:rPr>
              <a:t>Columns not part of SELECT list</a:t>
            </a:r>
          </a:p>
          <a:p>
            <a:pPr lvl="2"/>
            <a:r>
              <a:rPr lang="en-GB" b="0" kern="0" dirty="0">
                <a:solidFill>
                  <a:srgbClr val="000000"/>
                </a:solidFill>
              </a:rPr>
              <a:t>Unless DISTINCT specified</a:t>
            </a:r>
          </a:p>
          <a:p>
            <a:pPr lvl="0"/>
            <a:r>
              <a:rPr lang="en-GB" b="0" kern="0" dirty="0">
                <a:solidFill>
                  <a:srgbClr val="000000"/>
                </a:solidFill>
              </a:rPr>
              <a:t>Declare sort order with ASC or DESC</a:t>
            </a:r>
          </a:p>
        </p:txBody>
      </p:sp>
    </p:spTree>
    <p:custDataLst>
      <p:tags r:id="rId1"/>
    </p:custDataLst>
    <p:extLst>
      <p:ext uri="{BB962C8B-B14F-4D97-AF65-F5344CB8AC3E}">
        <p14:creationId xmlns:p14="http://schemas.microsoft.com/office/powerpoint/2010/main" val="113318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e5c85b0-9c28-4d2e-9fd0-61bf40abed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ORDER BY Clause Syntax</a:t>
            </a:r>
          </a:p>
        </p:txBody>
      </p:sp>
      <p:sp>
        <p:nvSpPr>
          <p:cNvPr id="4" name="Content Placeholder 2"/>
          <p:cNvSpPr txBox="1">
            <a:spLocks/>
          </p:cNvSpPr>
          <p:nvPr/>
        </p:nvSpPr>
        <p:spPr>
          <a:xfrm>
            <a:off x="458788" y="1021214"/>
            <a:ext cx="8004276" cy="56519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Writing ORDER BY using column names: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marL="0" lvl="0" indent="0">
              <a:buNone/>
            </a:pPr>
            <a:r>
              <a:rPr lang="en-GB" b="0" kern="0" dirty="0">
                <a:solidFill>
                  <a:srgbClr val="000000"/>
                </a:solidFill>
              </a:rPr>
              <a:t>Writing ORDER BY using column aliases: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Specifying sort order in the ORDER BY clause:</a:t>
            </a:r>
            <a:endParaRPr lang="en-US" b="0" kern="0" dirty="0">
              <a:solidFill>
                <a:srgbClr val="000000"/>
              </a:solidFill>
            </a:endParaRPr>
          </a:p>
        </p:txBody>
      </p:sp>
      <p:sp>
        <p:nvSpPr>
          <p:cNvPr id="5" name="Rectangle 4"/>
          <p:cNvSpPr/>
          <p:nvPr/>
        </p:nvSpPr>
        <p:spPr bwMode="auto">
          <a:xfrm>
            <a:off x="1264595" y="3594893"/>
            <a:ext cx="6089516"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&lt;column&gt; AS &lt;alias&gt;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&lt;alias1&gt;, &lt;alias2&gt;;</a:t>
            </a:r>
          </a:p>
        </p:txBody>
      </p:sp>
      <p:sp>
        <p:nvSpPr>
          <p:cNvPr id="6" name="Rectangle 5"/>
          <p:cNvSpPr/>
          <p:nvPr/>
        </p:nvSpPr>
        <p:spPr bwMode="auto">
          <a:xfrm>
            <a:off x="1264595" y="1595336"/>
            <a:ext cx="6089516"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&lt;select list&gt;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&lt;column1_name&gt;, &lt;column2_name&gt;;</a:t>
            </a:r>
          </a:p>
        </p:txBody>
      </p:sp>
      <p:sp>
        <p:nvSpPr>
          <p:cNvPr id="7" name="Rectangle 6"/>
          <p:cNvSpPr/>
          <p:nvPr/>
        </p:nvSpPr>
        <p:spPr bwMode="auto">
          <a:xfrm>
            <a:off x="1264595" y="5583677"/>
            <a:ext cx="6089516" cy="856034"/>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&lt;column&gt; AS &lt;alias&gt;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&lt;column_name|alias&gt; ASC|DESC;</a:t>
            </a:r>
            <a:endParaRPr lang="en-GB" dirty="0">
              <a:solidFill>
                <a:srgbClr val="000000"/>
              </a:solidFill>
            </a:endParaRPr>
          </a:p>
        </p:txBody>
      </p:sp>
    </p:spTree>
    <p:custDataLst>
      <p:tags r:id="rId1"/>
    </p:custDataLst>
    <p:extLst>
      <p:ext uri="{BB962C8B-B14F-4D97-AF65-F5344CB8AC3E}">
        <p14:creationId xmlns:p14="http://schemas.microsoft.com/office/powerpoint/2010/main" val="139502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cd3205a-1445-4fb9-a645-1c3228f66d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ORDER BY Clause Examples</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ORDER BY with column names: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ORDER BY with column alias: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ORDER BY with descending order:</a:t>
            </a:r>
          </a:p>
        </p:txBody>
      </p:sp>
      <p:sp>
        <p:nvSpPr>
          <p:cNvPr id="5" name="Rectangle 4"/>
          <p:cNvSpPr/>
          <p:nvPr/>
        </p:nvSpPr>
        <p:spPr bwMode="auto">
          <a:xfrm>
            <a:off x="1264594" y="3594893"/>
            <a:ext cx="7081738"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SELECT orderid, custid, YEAR(orderdate) AS orderyear</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ORDER BY orderyear;</a:t>
            </a:r>
          </a:p>
        </p:txBody>
      </p:sp>
      <p:sp>
        <p:nvSpPr>
          <p:cNvPr id="6" name="Rectangle 5"/>
          <p:cNvSpPr/>
          <p:nvPr/>
        </p:nvSpPr>
        <p:spPr bwMode="auto">
          <a:xfrm>
            <a:off x="1264594" y="1595336"/>
            <a:ext cx="7081737"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orderdate;</a:t>
            </a:r>
          </a:p>
        </p:txBody>
      </p:sp>
      <p:sp>
        <p:nvSpPr>
          <p:cNvPr id="7" name="Rectangle 6"/>
          <p:cNvSpPr/>
          <p:nvPr/>
        </p:nvSpPr>
        <p:spPr bwMode="auto">
          <a:xfrm>
            <a:off x="1264594" y="5603132"/>
            <a:ext cx="6089516" cy="113956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ORDER BY orderdate DESC</a:t>
            </a:r>
            <a:r>
              <a:rPr lang="en-US" b="0" dirty="0">
                <a:solidFill>
                  <a:srgbClr val="000000"/>
                </a:solidFill>
                <a:latin typeface="Lucida Sans Unicode" panose="020B0602030504020204" pitchFamily="34" charset="0"/>
                <a:cs typeface="Lucida Sans Unicode" panose="020B0602030504020204" pitchFamily="34" charset="0"/>
              </a:rPr>
              <a:t>;</a:t>
            </a:r>
            <a:endParaRPr lang="en-GB" dirty="0">
              <a:solidFill>
                <a:srgbClr val="000000"/>
              </a:solidFill>
            </a:endParaRPr>
          </a:p>
        </p:txBody>
      </p:sp>
    </p:spTree>
    <p:custDataLst>
      <p:tags r:id="rId1"/>
    </p:custDataLst>
    <p:extLst>
      <p:ext uri="{BB962C8B-B14F-4D97-AF65-F5344CB8AC3E}">
        <p14:creationId xmlns:p14="http://schemas.microsoft.com/office/powerpoint/2010/main" val="18422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Filtering Data with Predicates</a:t>
            </a:r>
          </a:p>
        </p:txBody>
      </p:sp>
      <p:sp>
        <p:nvSpPr>
          <p:cNvPr id="3" name="Text Placeholder 2"/>
          <p:cNvSpPr>
            <a:spLocks noGrp="1"/>
          </p:cNvSpPr>
          <p:nvPr>
            <p:ph type="body" idx="1"/>
          </p:nvPr>
        </p:nvSpPr>
        <p:spPr/>
        <p:txBody>
          <a:bodyPr/>
          <a:lstStyle/>
          <a:p>
            <a:r>
              <a:rPr lang="en-GB" dirty="0"/>
              <a:t>Filtering Data in the WHERE Clause with Predicates
WHERE Clause Syntax</a:t>
            </a:r>
          </a:p>
        </p:txBody>
      </p:sp>
    </p:spTree>
    <p:custDataLst>
      <p:tags r:id="rId1"/>
    </p:custDataLst>
    <p:extLst>
      <p:ext uri="{BB962C8B-B14F-4D97-AF65-F5344CB8AC3E}">
        <p14:creationId xmlns:p14="http://schemas.microsoft.com/office/powerpoint/2010/main" val="418671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Data in the WHERE Clause with Predicates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GB" b="0" kern="0" dirty="0">
                <a:solidFill>
                  <a:srgbClr val="000000"/>
                </a:solidFill>
              </a:rPr>
              <a:t>WHERE clauses use predicates</a:t>
            </a:r>
          </a:p>
          <a:p>
            <a:pPr marL="1022350" lvl="2" indent="-342900"/>
            <a:r>
              <a:rPr lang="en-GB" b="0" kern="0" dirty="0">
                <a:solidFill>
                  <a:srgbClr val="000000"/>
                </a:solidFill>
              </a:rPr>
              <a:t>Must be expressed as logical conditions</a:t>
            </a:r>
          </a:p>
          <a:p>
            <a:pPr marL="1022350" lvl="2" indent="-342900"/>
            <a:r>
              <a:rPr lang="en-GB" b="0" kern="0" dirty="0">
                <a:solidFill>
                  <a:srgbClr val="000000"/>
                </a:solidFill>
              </a:rPr>
              <a:t>Only rows for which predicate evaluates to TRUE are accepted</a:t>
            </a:r>
          </a:p>
          <a:p>
            <a:pPr marL="1022350" lvl="2" indent="-342900"/>
            <a:r>
              <a:rPr lang="en-GB" b="0" kern="0" dirty="0">
                <a:solidFill>
                  <a:srgbClr val="000000"/>
                </a:solidFill>
              </a:rPr>
              <a:t>Values of FALSE or UNKNOWN filtered out</a:t>
            </a:r>
          </a:p>
          <a:p>
            <a:pPr marL="627063" lvl="1" indent="-342900"/>
            <a:r>
              <a:rPr lang="en-GB" b="0" kern="0" dirty="0">
                <a:solidFill>
                  <a:srgbClr val="000000"/>
                </a:solidFill>
              </a:rPr>
              <a:t>WHERE clause follows FROM, precedes other clauses</a:t>
            </a:r>
          </a:p>
          <a:p>
            <a:pPr marL="1022350" lvl="2" indent="-342900"/>
            <a:r>
              <a:rPr lang="en-GB" b="0" kern="0" dirty="0">
                <a:solidFill>
                  <a:srgbClr val="000000"/>
                </a:solidFill>
              </a:rPr>
              <a:t>Can’t see aliases declared in SELECT clause</a:t>
            </a:r>
          </a:p>
          <a:p>
            <a:pPr marL="627063" lvl="1" indent="-342900"/>
            <a:r>
              <a:rPr lang="en-GB" b="0" kern="0" dirty="0">
                <a:solidFill>
                  <a:srgbClr val="000000"/>
                </a:solidFill>
              </a:rPr>
              <a:t>Can be optimized by SQL Server to use indexes</a:t>
            </a:r>
          </a:p>
          <a:p>
            <a:pPr marL="627063" lvl="1" indent="-342900"/>
            <a:r>
              <a:rPr lang="en-GB" b="0" kern="0" dirty="0">
                <a:solidFill>
                  <a:srgbClr val="000000"/>
                </a:solidFill>
              </a:rPr>
              <a:t>Data filtered server-side</a:t>
            </a:r>
          </a:p>
          <a:p>
            <a:pPr marL="1022350" lvl="2" indent="-342900"/>
            <a:r>
              <a:rPr lang="en-GB" b="0" kern="0" dirty="0">
                <a:solidFill>
                  <a:srgbClr val="000000"/>
                </a:solidFill>
              </a:rPr>
              <a:t>Can reduce network traffic and client memory usage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0841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6b6f977-08ba-47af-a797-4c0fcd0a64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Clause Syntax</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Filter rows for customers from Spain</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Filter rows for orders after July 1, 2007</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Filter orders within a range of dates</a:t>
            </a:r>
          </a:p>
          <a:p>
            <a:pPr lvl="0"/>
            <a:endParaRPr lang="en-GB"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680198" y="1634628"/>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contactname, country</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country = N'Spain';</a:t>
            </a:r>
          </a:p>
        </p:txBody>
      </p:sp>
      <p:sp>
        <p:nvSpPr>
          <p:cNvPr id="6" name="AutoShape 3"/>
          <p:cNvSpPr>
            <a:spLocks noChangeArrowheads="1"/>
          </p:cNvSpPr>
          <p:nvPr/>
        </p:nvSpPr>
        <p:spPr bwMode="auto">
          <a:xfrm>
            <a:off x="680198" y="2996887"/>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orderid, orderdate</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orderdate &gt; '20070101';</a:t>
            </a:r>
          </a:p>
        </p:txBody>
      </p:sp>
      <p:sp>
        <p:nvSpPr>
          <p:cNvPr id="7" name="AutoShape 3"/>
          <p:cNvSpPr>
            <a:spLocks noChangeArrowheads="1"/>
          </p:cNvSpPr>
          <p:nvPr/>
        </p:nvSpPr>
        <p:spPr bwMode="auto">
          <a:xfrm>
            <a:off x="680198" y="4505966"/>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orderdate &gt;= '20070101' AND orderdate &lt; '20080101';</a:t>
            </a:r>
          </a:p>
        </p:txBody>
      </p:sp>
    </p:spTree>
    <p:custDataLst>
      <p:tags r:id="rId1"/>
    </p:custDataLst>
    <p:extLst>
      <p:ext uri="{BB962C8B-B14F-4D97-AF65-F5344CB8AC3E}">
        <p14:creationId xmlns:p14="http://schemas.microsoft.com/office/powerpoint/2010/main" val="2904473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 name="ARTICULATE_DESIGN_ID_NG_MOC_CORE_MODULENEW2" val="GST6uJrU"/>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15</TotalTime>
  <Words>2230</Words>
  <Application>Microsoft Office PowerPoint</Application>
  <PresentationFormat>On-screen Show (4:3)</PresentationFormat>
  <Paragraphs>246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Lucida Sans Unicode</vt:lpstr>
      <vt:lpstr>Arial</vt:lpstr>
      <vt:lpstr>Verdana</vt:lpstr>
      <vt:lpstr>Calibri</vt:lpstr>
      <vt:lpstr>Segoe UI</vt:lpstr>
      <vt:lpstr>Wingdings</vt:lpstr>
      <vt:lpstr>NG_MOC_Core_ModuleNew2</vt:lpstr>
      <vt:lpstr>Module 5</vt:lpstr>
      <vt:lpstr>Module Overview</vt:lpstr>
      <vt:lpstr>Lesson 1: Sorting Data</vt:lpstr>
      <vt:lpstr>Using the ORDER BY Clause</vt:lpstr>
      <vt:lpstr>ORDER BY Clause Syntax</vt:lpstr>
      <vt:lpstr>ORDER BY Clause Examples</vt:lpstr>
      <vt:lpstr>Lesson 2: Filtering Data with Predicates</vt:lpstr>
      <vt:lpstr>Filtering Data in the WHERE Clause with Predicates</vt:lpstr>
      <vt:lpstr>WHERE Clause Syntax</vt:lpstr>
      <vt:lpstr>Lesson 3: Filtering Data with TOP and OFFSET-FETCH</vt:lpstr>
      <vt:lpstr>Filtering in the SELECT Clause Using the TOP Option</vt:lpstr>
      <vt:lpstr>Filtering in the ORDER BY Clause Using OFFSET-FETCH</vt:lpstr>
      <vt:lpstr>OFFSET-FETCH Syntax</vt:lpstr>
      <vt:lpstr>Lesson 4: Working with Unknown Values</vt:lpstr>
      <vt:lpstr>Three-Valued Logic</vt:lpstr>
      <vt:lpstr>Handling NULL in Queries</vt:lpstr>
      <vt:lpstr>Lab: Sorting and Filtering Data</vt:lpstr>
      <vt:lpstr>Lab Scenario</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Richard Strange</dc:creator>
  <cp:lastModifiedBy>Christian P. Gyssels</cp:lastModifiedBy>
  <cp:revision>4</cp:revision>
  <dcterms:created xsi:type="dcterms:W3CDTF">2017-11-17T10:09:25Z</dcterms:created>
  <dcterms:modified xsi:type="dcterms:W3CDTF">2021-11-30T04:24:16Z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41DD6580-CF08-4EEF-8EFE-27AED0CDEA04</vt:lpwstr>
  </property>
  <property fmtid="{D5CDD505-2E9C-101B-9397-08002B2CF9AE}" pid="3" name="ArticulatePath">
    <vt:lpwstr>20761C_05</vt:lpwstr>
  </property>
</Properties>
</file>