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Consolas" panose="020B0609020204030204" pitchFamily="49" charset="0"/>
      <p:regular r:id="rId22"/>
      <p:bold r:id="rId23"/>
      <p:italic r:id="rId24"/>
      <p:boldItalic r:id="rId25"/>
    </p:embeddedFont>
    <p:embeddedFont>
      <p:font typeface="Lucida Sans Unicode" panose="020B0602030504020204" pitchFamily="34" charset="0"/>
      <p:regular r:id="rId26"/>
    </p:embeddedFont>
    <p:embeddedFont>
      <p:font typeface="Segoe UI" panose="020B0502040204020203" pitchFamily="3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custDataLst>
    <p:tags r:id="rId35"/>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023" autoAdjust="0"/>
  </p:normalViewPr>
  <p:slideViewPr>
    <p:cSldViewPr snapToGrid="0">
      <p:cViewPr varScale="1">
        <p:scale>
          <a:sx n="80" d="100"/>
          <a:sy n="80" d="100"/>
        </p:scale>
        <p:origin x="2436" y="78"/>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799BA-E2A5-4FF5-A452-C6029DA7A124}" type="datetimeFigureOut">
              <a:rPr lang="en-GB" smtClean="0"/>
              <a:t>30/11/2021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38116-0269-499C-B4D2-8C60381F8A5C}" type="slidenum">
              <a:rPr lang="en-GB" smtClean="0"/>
              <a:t>‹#›</a:t>
            </a:fld>
            <a:endParaRPr lang="en-GB" dirty="0"/>
          </a:p>
        </p:txBody>
      </p:sp>
    </p:spTree>
    <p:extLst>
      <p:ext uri="{BB962C8B-B14F-4D97-AF65-F5344CB8AC3E}">
        <p14:creationId xmlns:p14="http://schemas.microsoft.com/office/powerpoint/2010/main" val="3523809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ka.ms/ifsc6i"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aka.ms/rnwb9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3765050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868689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716563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You are using an IDENTITY column to store the sequence in which orders were placed in a given year. It is a new year and you want to start the count again from 1. Which of the following statements should you 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OrderSequence int IDENTITY(1,1) NOT NULL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SET IDENTITY INSERT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SCOPE_IDENTITY()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DBCC CHECKIDENT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CREATE SEQUENCE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OrderSequence int IDENTITY(1,1) NOT NULL</a:t>
            </a:r>
          </a:p>
        </p:txBody>
      </p:sp>
      <p:sp>
        <p:nvSpPr>
          <p:cNvPr id="4" name="Slide Number Placeholder 3"/>
          <p:cNvSpPr>
            <a:spLocks noGrp="1"/>
          </p:cNvSpPr>
          <p:nvPr>
            <p:ph type="sldNum" sz="quarter" idx="10"/>
          </p:nvPr>
        </p:nvSpPr>
        <p:spPr/>
        <p:txBody>
          <a:bodyPr/>
          <a:lstStyle/>
          <a:p>
            <a:fld id="{C2A38116-0269-499C-B4D2-8C60381F8A5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2633044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2754075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Inserting Records with DML</a:t>
            </a:r>
          </a:p>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You need to add a new employee to the TempDB.Hr.Employee table and test the required T-SQL code. You can then pass the T-SQL code to the human resources system’s web developers, who are creating a web form to simplify this task. You also want to add all potential customers to the Customers table to consolidate those records.</a:t>
            </a:r>
          </a:p>
          <a:p>
            <a:pPr>
              <a:lnSpc>
                <a:spcPct val="107000"/>
              </a:lnSpc>
              <a:spcAft>
                <a:spcPts val="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Update and Delete Records Using DML</a:t>
            </a:r>
          </a:p>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You want to update the use of contact titles in the database to match the most commonly-used term in the company—making searches more straightforward. You also want to remove the three potential customers who have been added to the Customers table.</a:t>
            </a:r>
          </a:p>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A more elegant solution to deleting the potential customers would be to match the records with those in the Customers table. That would, however, require a subquery—a subject not yet covered in this course. If students are already familiar with subqueries, you could use this approach to delete records in the Potential Customers table with a contactname that occurs in the Customers table.</a:t>
            </a:r>
          </a:p>
        </p:txBody>
      </p:sp>
      <p:sp>
        <p:nvSpPr>
          <p:cNvPr id="4" name="Slide Number Placeholder 3"/>
          <p:cNvSpPr>
            <a:spLocks noGrp="1"/>
          </p:cNvSpPr>
          <p:nvPr>
            <p:ph type="sldNum" sz="quarter" idx="10"/>
          </p:nvPr>
        </p:nvSpPr>
        <p:spPr/>
        <p:txBody>
          <a:bodyPr/>
          <a:lstStyle/>
          <a:p>
            <a:fld id="{C2A38116-0269-499C-B4D2-8C60381F8A5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4133040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C2A38116-0269-499C-B4D2-8C60381F8A5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2101146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306691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2773541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INSERT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http://aka.ms/ifsc6i</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Table Value Constructor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4"/>
              </a:rPr>
              <a:t>http://aka.ms/rnwb93</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2A38116-0269-499C-B4D2-8C60381F8A5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814402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examples are based on objects that do not exist in the database.</a:t>
            </a:r>
          </a:p>
        </p:txBody>
      </p:sp>
      <p:sp>
        <p:nvSpPr>
          <p:cNvPr id="4" name="Slide Number Placeholder 3"/>
          <p:cNvSpPr>
            <a:spLocks noGrp="1"/>
          </p:cNvSpPr>
          <p:nvPr>
            <p:ph type="sldNum" sz="quarter" idx="10"/>
          </p:nvPr>
        </p:nvSpPr>
        <p:spPr/>
        <p:txBody>
          <a:bodyPr/>
          <a:lstStyle/>
          <a:p>
            <a:fld id="{C2A38116-0269-499C-B4D2-8C60381F8A5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066407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It is important to realize that, to add further rows to a table after it has been created with SELECT INTO statements, you use INSERT INTO or INSERT SELECT.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want to populate three columns of an existing table with data from another table in the same database. Which of the following types of query should you use?(   )Option 1: INSERT INTO &lt;TableName&gt; (&lt;Columns,…&gt;) VALUES (&lt;Column Value&gt;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INSERT INTO &lt;DestinationTableName&gt; SELECT &lt;Columns&gt; FROM &lt;SourceTableName&gt;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INSERT INTO &lt;DestinationTableName&gt; EXECUTE usp_SomeStorerdProcedure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SELECT &lt;Columns,…&gt; INTO DestinationTableName FROM SourceTableName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SELECT &lt;Columns,…&gt; INTO SourceTableName FROM DestinationTableNAme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INSERT INTO &lt;TableName&gt; (&lt;Columns,…&gt;) VALUES (&lt;Column Value&gt; …)</a:t>
            </a:r>
          </a:p>
        </p:txBody>
      </p:sp>
      <p:sp>
        <p:nvSpPr>
          <p:cNvPr id="4" name="Slide Number Placeholder 3"/>
          <p:cNvSpPr>
            <a:spLocks noGrp="1"/>
          </p:cNvSpPr>
          <p:nvPr>
            <p:ph type="sldNum" sz="quarter" idx="10"/>
          </p:nvPr>
        </p:nvSpPr>
        <p:spPr/>
        <p:txBody>
          <a:bodyPr/>
          <a:lstStyle/>
          <a:p>
            <a:fld id="{C2A38116-0269-499C-B4D2-8C60381F8A5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312099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396983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2726290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It’s a good idea to remind students about the implications of not using meaningful aliases. The slide contains some code copied from the online help system that started out like the code below. Compare and contrast the differences and note how the use of meaningful aliases, instead of acronyms, makes code easier for maintenance.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Disruptive Coding Practices</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USE Adventureworks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effectLst/>
                <a:latin typeface="Arial" panose="020B0604020202020204" pitchFamily="34" charset="0"/>
              </a:rPr>
              <a:t>GOUPDATE srSET  sr.Name += ' - tool malfunction'FROM Production.ScrapReason AS srJOIN Production.WorkOrder AS wo      ON sr.ScrapReasonID = wo.ScrapReasonID</a:t>
            </a:r>
            <a:r>
              <a:rPr lang="en-GB" sz="1000" dirty="0">
                <a:effectLst/>
                <a:latin typeface="Arial" panose="020B0604020202020204" pitchFamily="34" charset="0"/>
              </a:rPr>
              <a:t>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wo.ScrappedQty &gt; 300;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3772129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1505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270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7188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0821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130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516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117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323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395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73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7630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2466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6730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7</a:t>
            </a:r>
          </a:p>
        </p:txBody>
      </p:sp>
      <p:sp>
        <p:nvSpPr>
          <p:cNvPr id="3" name="Subtitle 2"/>
          <p:cNvSpPr>
            <a:spLocks noGrp="1"/>
          </p:cNvSpPr>
          <p:nvPr>
            <p:ph type="subTitle" sz="quarter" idx="1"/>
          </p:nvPr>
        </p:nvSpPr>
        <p:spPr/>
        <p:txBody>
          <a:bodyPr/>
          <a:lstStyle/>
          <a:p>
            <a:r>
              <a:rPr lang="en-GB" dirty="0"/>
              <a:t>Using DML to Modify Data
</a:t>
            </a:r>
          </a:p>
        </p:txBody>
      </p:sp>
    </p:spTree>
    <p:custDataLst>
      <p:tags r:id="rId1"/>
    </p:custDataLst>
    <p:extLst>
      <p:ext uri="{BB962C8B-B14F-4D97-AF65-F5344CB8AC3E}">
        <p14:creationId xmlns:p14="http://schemas.microsoft.com/office/powerpoint/2010/main" val="1594619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MERGE to Modify Data</a:t>
            </a:r>
          </a:p>
        </p:txBody>
      </p:sp>
      <p:sp>
        <p:nvSpPr>
          <p:cNvPr id="4" name="Content Placeholder 2"/>
          <p:cNvSpPr txBox="1">
            <a:spLocks/>
          </p:cNvSpPr>
          <p:nvPr/>
        </p:nvSpPr>
        <p:spPr>
          <a:xfrm>
            <a:off x="458788" y="1116172"/>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MERGE modifies data based on a condition</a:t>
            </a:r>
          </a:p>
          <a:p>
            <a:pPr lvl="1"/>
            <a:r>
              <a:rPr lang="en-US" b="0" kern="0" dirty="0">
                <a:solidFill>
                  <a:srgbClr val="000000"/>
                </a:solidFill>
              </a:rPr>
              <a:t>When the source matches the target</a:t>
            </a:r>
          </a:p>
          <a:p>
            <a:pPr lvl="1"/>
            <a:r>
              <a:rPr lang="en-US" b="0" kern="0" dirty="0">
                <a:solidFill>
                  <a:srgbClr val="000000"/>
                </a:solidFill>
              </a:rPr>
              <a:t>When the source has no match in the target</a:t>
            </a:r>
          </a:p>
          <a:p>
            <a:pPr lvl="1"/>
            <a:r>
              <a:rPr lang="en-US" b="0" kern="0" dirty="0">
                <a:solidFill>
                  <a:srgbClr val="000000"/>
                </a:solidFill>
              </a:rPr>
              <a:t>When the target has no match in the source</a:t>
            </a:r>
          </a:p>
          <a:p>
            <a:pPr lvl="1"/>
            <a:endParaRPr lang="en-US" b="0" kern="0" dirty="0">
              <a:solidFill>
                <a:srgbClr val="000000"/>
              </a:solidFill>
            </a:endParaRPr>
          </a:p>
        </p:txBody>
      </p:sp>
      <p:sp>
        <p:nvSpPr>
          <p:cNvPr id="5" name="AutoShape 3"/>
          <p:cNvSpPr>
            <a:spLocks noChangeArrowheads="1"/>
          </p:cNvSpPr>
          <p:nvPr/>
        </p:nvSpPr>
        <p:spPr bwMode="auto">
          <a:xfrm>
            <a:off x="739888" y="3219256"/>
            <a:ext cx="7665396" cy="317009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MERGE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TOP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a:p>
            <a:pPr lvl="0"/>
            <a:r>
              <a:rPr lang="en-US" sz="2000" dirty="0">
                <a:solidFill>
                  <a:srgbClr val="0000FF"/>
                </a:solidFill>
                <a:latin typeface="Consolas" panose="020B0609020204030204" pitchFamily="49" charset="0"/>
              </a:rPr>
              <a:t>INTO	</a:t>
            </a:r>
            <a:r>
              <a:rPr lang="en-US" sz="2000" dirty="0">
                <a:solidFill>
                  <a:prstClr val="black"/>
                </a:solidFill>
                <a:latin typeface="Consolas" panose="020B0609020204030204" pitchFamily="49" charset="0"/>
              </a:rPr>
              <a:t>Store 		</a:t>
            </a:r>
            <a:r>
              <a:rPr lang="en-US" sz="2000" dirty="0">
                <a:solidFill>
                  <a:srgbClr val="0000FF"/>
                </a:solidFill>
                <a:latin typeface="Consolas" panose="020B0609020204030204" pitchFamily="49" charset="0"/>
              </a:rPr>
              <a:t>AS</a:t>
            </a:r>
            <a:r>
              <a:rPr lang="en-US" sz="2000" dirty="0">
                <a:solidFill>
                  <a:prstClr val="black"/>
                </a:solidFill>
                <a:latin typeface="Consolas" panose="020B0609020204030204" pitchFamily="49" charset="0"/>
              </a:rPr>
              <a:t> Destination</a:t>
            </a:r>
          </a:p>
          <a:p>
            <a:pPr lvl="0"/>
            <a:r>
              <a:rPr lang="en-US" sz="2000" dirty="0">
                <a:solidFill>
                  <a:srgbClr val="0000FF"/>
                </a:solidFill>
                <a:latin typeface="Consolas" panose="020B0609020204030204" pitchFamily="49" charset="0"/>
              </a:rPr>
              <a:t>USING	</a:t>
            </a:r>
            <a:r>
              <a:rPr lang="en-US" sz="2000" dirty="0">
                <a:solidFill>
                  <a:prstClr val="black"/>
                </a:solidFill>
                <a:latin typeface="Consolas" panose="020B0609020204030204" pitchFamily="49" charset="0"/>
              </a:rPr>
              <a:t>StoreBackup 	</a:t>
            </a:r>
            <a:r>
              <a:rPr lang="en-US" sz="2000" dirty="0">
                <a:solidFill>
                  <a:srgbClr val="0000FF"/>
                </a:solidFill>
                <a:latin typeface="Consolas" panose="020B0609020204030204" pitchFamily="49" charset="0"/>
              </a:rPr>
              <a:t>AS</a:t>
            </a:r>
            <a:r>
              <a:rPr lang="en-US" sz="2000" dirty="0">
                <a:solidFill>
                  <a:prstClr val="black"/>
                </a:solidFill>
                <a:latin typeface="Consolas" panose="020B0609020204030204" pitchFamily="49" charset="0"/>
              </a:rPr>
              <a:t> StagingTable</a:t>
            </a:r>
          </a:p>
          <a:p>
            <a:pPr lvl="0"/>
            <a:r>
              <a:rPr lang="en-US" sz="2000" dirty="0">
                <a:solidFill>
                  <a:srgbClr val="0000FF"/>
                </a:solidFill>
                <a:latin typeface="Consolas" panose="020B0609020204030204" pitchFamily="49" charset="0"/>
              </a:rPr>
              <a:t>	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Destination</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Key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StagingTable</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Key</a:t>
            </a:r>
            <a:r>
              <a:rPr lang="en-US" sz="2000" dirty="0">
                <a:solidFill>
                  <a:srgbClr val="808080"/>
                </a:solidFill>
                <a:latin typeface="Consolas" panose="020B0609020204030204" pitchFamily="49" charset="0"/>
              </a:rPr>
              <a:t>)</a:t>
            </a:r>
          </a:p>
          <a:p>
            <a:pPr lvl="0"/>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WHEN</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NOT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MATCHED</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THEN</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	INSERT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C1</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	VALUES </a:t>
            </a:r>
            <a:r>
              <a:rPr lang="en-US" sz="2000" dirty="0">
                <a:solidFill>
                  <a:srgbClr val="808080"/>
                </a:solidFill>
                <a:latin typeface="Consolas" panose="020B0609020204030204" pitchFamily="49" charset="0"/>
              </a:rPr>
              <a:t>(Source.</a:t>
            </a:r>
            <a:r>
              <a:rPr lang="en-US" sz="2000" dirty="0">
                <a:solidFill>
                  <a:prstClr val="black"/>
                </a:solidFill>
                <a:latin typeface="Consolas" panose="020B0609020204030204" pitchFamily="49" charset="0"/>
              </a:rPr>
              <a:t>C1</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WHEN</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MATCHED</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THEN</a:t>
            </a:r>
            <a:r>
              <a:rPr lang="en-US" sz="2000" dirty="0">
                <a:solidFill>
                  <a:prstClr val="black"/>
                </a:solidFill>
                <a:latin typeface="Consolas" panose="020B0609020204030204" pitchFamily="49" charset="0"/>
              </a:rPr>
              <a:t> </a:t>
            </a:r>
          </a:p>
          <a:p>
            <a:pPr lvl="0"/>
            <a:r>
              <a:rPr lang="en-US" sz="2000" dirty="0">
                <a:solidFill>
                  <a:srgbClr val="FF00FF"/>
                </a:solidFill>
                <a:latin typeface="Consolas" panose="020B0609020204030204" pitchFamily="49" charset="0"/>
              </a:rPr>
              <a:t>	UPDATE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prstClr val="black"/>
                </a:solidFill>
                <a:latin typeface="Consolas" panose="020B0609020204030204" pitchFamily="49" charset="0"/>
              </a:rPr>
              <a:t> Destination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C1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StagingTable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C1</a:t>
            </a:r>
            <a:r>
              <a:rPr lang="en-US" sz="200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067560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bd375f-c5f8-457b-a178-89e11ebf75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Generating Automatic Column Values</a:t>
            </a:r>
          </a:p>
        </p:txBody>
      </p:sp>
      <p:sp>
        <p:nvSpPr>
          <p:cNvPr id="3" name="Text Placeholder 2"/>
          <p:cNvSpPr>
            <a:spLocks noGrp="1"/>
          </p:cNvSpPr>
          <p:nvPr>
            <p:ph type="body" idx="1"/>
          </p:nvPr>
        </p:nvSpPr>
        <p:spPr/>
        <p:txBody>
          <a:bodyPr/>
          <a:lstStyle/>
          <a:p>
            <a:r>
              <a:rPr lang="en-GB" dirty="0"/>
              <a:t>Using IDENTITY
Using Sequences</a:t>
            </a:r>
          </a:p>
        </p:txBody>
      </p:sp>
    </p:spTree>
    <p:custDataLst>
      <p:tags r:id="rId1"/>
    </p:custDataLst>
    <p:extLst>
      <p:ext uri="{BB962C8B-B14F-4D97-AF65-F5344CB8AC3E}">
        <p14:creationId xmlns:p14="http://schemas.microsoft.com/office/powerpoint/2010/main" val="95247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e1c71f7-8a79-4473-8787-593e841881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IDENTITY</a:t>
            </a:r>
          </a:p>
        </p:txBody>
      </p:sp>
      <p:sp>
        <p:nvSpPr>
          <p:cNvPr id="8" name="Rectangle 3"/>
          <p:cNvSpPr txBox="1">
            <a:spLocks noChangeArrowheads="1"/>
          </p:cNvSpPr>
          <p:nvPr/>
        </p:nvSpPr>
        <p:spPr bwMode="auto">
          <a:xfrm>
            <a:off x="458788" y="1011558"/>
            <a:ext cx="8685212" cy="5846442"/>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70000" lnSpcReduction="2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900" b="0" kern="0" dirty="0"/>
              <a:t>The IDENTITY property generates column values automatically</a:t>
            </a:r>
          </a:p>
          <a:p>
            <a:pPr marL="0" indent="0">
              <a:buNone/>
            </a:pPr>
            <a:endParaRPr lang="en-US" sz="2900" b="0" kern="0" dirty="0"/>
          </a:p>
          <a:p>
            <a:r>
              <a:rPr lang="en-US" b="0" kern="0" dirty="0"/>
              <a:t>Optional seed and increment values can be provided</a:t>
            </a:r>
          </a:p>
          <a:p>
            <a:pPr lvl="1"/>
            <a:endParaRPr lang="en-US" sz="2000" b="0" kern="0" dirty="0"/>
          </a:p>
          <a:p>
            <a:pPr lvl="1"/>
            <a:endParaRPr lang="en-US" sz="2000" b="0" kern="0" dirty="0"/>
          </a:p>
          <a:p>
            <a:pPr marL="288925" lvl="1" indent="0">
              <a:buNone/>
            </a:pPr>
            <a:endParaRPr lang="en-US" sz="2000" b="0" kern="0" dirty="0"/>
          </a:p>
          <a:p>
            <a:endParaRPr lang="en-US" sz="2400" b="0" kern="0" dirty="0"/>
          </a:p>
          <a:p>
            <a:r>
              <a:rPr lang="en-US" b="0" kern="0" dirty="0"/>
              <a:t>Only one column in a table may have IDENTITY defined </a:t>
            </a:r>
          </a:p>
          <a:p>
            <a:r>
              <a:rPr lang="en-US" b="0" kern="0" dirty="0"/>
              <a:t>IDENTITY column must be omitted in a normal INSERT statement</a:t>
            </a:r>
          </a:p>
          <a:p>
            <a:pPr lvl="1"/>
            <a:endParaRPr lang="en-US" sz="2000" b="0" kern="0" dirty="0"/>
          </a:p>
          <a:p>
            <a:pPr lvl="1"/>
            <a:endParaRPr lang="en-US" sz="2000" b="0" kern="0" dirty="0"/>
          </a:p>
          <a:p>
            <a:pPr marL="288925" lvl="1" indent="0">
              <a:buNone/>
            </a:pPr>
            <a:endParaRPr lang="en-GB" sz="2000" b="0" kern="0" dirty="0"/>
          </a:p>
          <a:p>
            <a:endParaRPr lang="en-US" sz="2400" b="0" kern="0" dirty="0"/>
          </a:p>
          <a:p>
            <a:r>
              <a:rPr lang="en-US" b="0" kern="0" dirty="0"/>
              <a:t>Functions are provided to return last generated values</a:t>
            </a:r>
          </a:p>
          <a:p>
            <a:pPr lvl="1"/>
            <a:r>
              <a:rPr lang="en-US" sz="2000" b="0" dirty="0"/>
              <a:t>SELECT @@IDENTITY: default scope is session</a:t>
            </a:r>
          </a:p>
          <a:p>
            <a:pPr lvl="1"/>
            <a:r>
              <a:rPr lang="en-US" sz="2000" b="0" dirty="0"/>
              <a:t>SELECT SCOPE_IDENTITY(): scope is object containing the call</a:t>
            </a:r>
          </a:p>
          <a:p>
            <a:pPr lvl="1"/>
            <a:r>
              <a:rPr lang="en-US" sz="2000" b="0" dirty="0"/>
              <a:t>SELECT IDENT_CURRENT(' tablename'): in this case, scope is defined by tablename</a:t>
            </a:r>
          </a:p>
          <a:p>
            <a:pPr lvl="1"/>
            <a:endParaRPr lang="en-US" sz="2000" b="0" dirty="0"/>
          </a:p>
          <a:p>
            <a:r>
              <a:rPr lang="en-GB" b="0" dirty="0"/>
              <a:t>There is a setting to allow identity columns to be changed manually ON or automatic OFF</a:t>
            </a:r>
          </a:p>
          <a:p>
            <a:pPr lvl="1"/>
            <a:r>
              <a:rPr lang="en-GB" b="0" dirty="0"/>
              <a:t>SET IDENTITY_INSERT &lt;Tablename&gt; [ON|OFF]</a:t>
            </a:r>
            <a:endParaRPr lang="en-US" b="0" dirty="0"/>
          </a:p>
        </p:txBody>
      </p:sp>
      <p:sp>
        <p:nvSpPr>
          <p:cNvPr id="9" name="AutoShape 3"/>
          <p:cNvSpPr>
            <a:spLocks noChangeArrowheads="1"/>
          </p:cNvSpPr>
          <p:nvPr/>
        </p:nvSpPr>
        <p:spPr bwMode="auto">
          <a:xfrm>
            <a:off x="501971" y="1942254"/>
            <a:ext cx="7665396" cy="707886"/>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TABLE</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p>
          <a:p>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PID </a:t>
            </a:r>
            <a:r>
              <a:rPr lang="en-US" sz="2000" dirty="0">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IDENTITY</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NOT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NULL,</a:t>
            </a:r>
            <a:r>
              <a:rPr lang="en-US" sz="2000" dirty="0">
                <a:solidFill>
                  <a:prstClr val="black"/>
                </a:solidFill>
                <a:latin typeface="Consolas" panose="020B0609020204030204" pitchFamily="49" charset="0"/>
              </a:rPr>
              <a:t> Name </a:t>
            </a:r>
            <a:r>
              <a:rPr lang="en-US" sz="2000" dirty="0">
                <a:solidFill>
                  <a:srgbClr val="0000FF"/>
                </a:solidFill>
                <a:latin typeface="Consolas" panose="020B0609020204030204" pitchFamily="49" charset="0"/>
              </a:rPr>
              <a:t>VARCHAR</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15</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p:txBody>
      </p:sp>
      <p:sp>
        <p:nvSpPr>
          <p:cNvPr id="10" name="AutoShape 3"/>
          <p:cNvSpPr>
            <a:spLocks noChangeArrowheads="1"/>
          </p:cNvSpPr>
          <p:nvPr/>
        </p:nvSpPr>
        <p:spPr bwMode="auto">
          <a:xfrm>
            <a:off x="501971" y="3580836"/>
            <a:ext cx="7665396" cy="707886"/>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Name</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a:p>
            <a:r>
              <a:rPr lang="en-US" sz="2000" dirty="0">
                <a:solidFill>
                  <a:srgbClr val="0000FF"/>
                </a:solidFill>
                <a:latin typeface="Consolas" panose="020B0609020204030204" pitchFamily="49" charset="0"/>
              </a:rPr>
              <a:t>VALUES </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a:solidFill>
                  <a:prstClr val="black"/>
                </a:solidFill>
                <a:latin typeface="Consolas" panose="020B0609020204030204" pitchFamily="49" charset="0"/>
              </a:rPr>
              <a:t>MOC 2072 </a:t>
            </a:r>
            <a:r>
              <a:rPr lang="en-US" sz="2000" dirty="0">
                <a:solidFill>
                  <a:srgbClr val="0000FF"/>
                </a:solidFill>
                <a:latin typeface="Consolas" panose="020B0609020204030204" pitchFamily="49" charset="0"/>
              </a:rPr>
              <a:t>Manual</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p:txBody>
      </p:sp>
    </p:spTree>
    <p:custDataLst>
      <p:tags r:id="rId1"/>
    </p:custDataLst>
    <p:extLst>
      <p:ext uri="{BB962C8B-B14F-4D97-AF65-F5344CB8AC3E}">
        <p14:creationId xmlns:p14="http://schemas.microsoft.com/office/powerpoint/2010/main" val="187521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6038603-dd6e-46ea-be61-e77c7944ec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Sequences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Sequence objects were first added in SQL Server 2012</a:t>
            </a:r>
          </a:p>
          <a:p>
            <a:pPr lvl="0"/>
            <a:endParaRPr lang="en-US" sz="2400" b="0" kern="0" dirty="0">
              <a:solidFill>
                <a:srgbClr val="000000"/>
              </a:solidFill>
            </a:endParaRPr>
          </a:p>
          <a:p>
            <a:pPr lvl="0"/>
            <a:r>
              <a:rPr lang="en-US" sz="2400" b="0" kern="0" dirty="0">
                <a:solidFill>
                  <a:srgbClr val="000000"/>
                </a:solidFill>
              </a:rPr>
              <a:t>Independent objects in database</a:t>
            </a:r>
          </a:p>
          <a:p>
            <a:pPr lvl="1"/>
            <a:r>
              <a:rPr lang="en-US" sz="2000" b="0" kern="0" dirty="0">
                <a:solidFill>
                  <a:srgbClr val="000000"/>
                </a:solidFill>
              </a:rPr>
              <a:t>More flexible than the IDENTITY property</a:t>
            </a:r>
          </a:p>
          <a:p>
            <a:pPr lvl="1"/>
            <a:r>
              <a:rPr lang="en-US" sz="2000" b="0" kern="0" dirty="0">
                <a:solidFill>
                  <a:srgbClr val="000000"/>
                </a:solidFill>
              </a:rPr>
              <a:t>Can be used as default value for a column</a:t>
            </a:r>
          </a:p>
          <a:p>
            <a:pPr lvl="0"/>
            <a:endParaRPr lang="en-US" sz="2400" b="0" kern="0" dirty="0">
              <a:solidFill>
                <a:srgbClr val="000000"/>
              </a:solidFill>
            </a:endParaRPr>
          </a:p>
          <a:p>
            <a:pPr lvl="0"/>
            <a:r>
              <a:rPr lang="en-US" sz="2400" b="0" kern="0" dirty="0">
                <a:solidFill>
                  <a:srgbClr val="000000"/>
                </a:solidFill>
              </a:rPr>
              <a:t>Manage with CREATE/ALTER/DROP statements</a:t>
            </a:r>
          </a:p>
          <a:p>
            <a:pPr lvl="0"/>
            <a:r>
              <a:rPr lang="en-US" sz="2400" b="0" kern="0" dirty="0">
                <a:solidFill>
                  <a:srgbClr val="000000"/>
                </a:solidFill>
              </a:rPr>
              <a:t>Retrieve value with the NEXT VALUE FOR clause</a:t>
            </a:r>
          </a:p>
        </p:txBody>
      </p:sp>
      <p:sp>
        <p:nvSpPr>
          <p:cNvPr id="5" name="AutoShape 3"/>
          <p:cNvSpPr>
            <a:spLocks noChangeArrowheads="1"/>
          </p:cNvSpPr>
          <p:nvPr/>
        </p:nvSpPr>
        <p:spPr bwMode="auto">
          <a:xfrm>
            <a:off x="458788" y="4489296"/>
            <a:ext cx="7893929" cy="224676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8000"/>
                </a:solidFill>
                <a:latin typeface="Consolas" panose="020B0609020204030204" pitchFamily="49" charset="0"/>
              </a:rPr>
              <a:t>-- Define a sequence</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SEQUENCE</a:t>
            </a:r>
            <a:r>
              <a:rPr lang="en-US" sz="2000" dirty="0">
                <a:solidFill>
                  <a:prstClr val="black"/>
                </a:solidFill>
                <a:latin typeface="Consolas" panose="020B0609020204030204" pitchFamily="49" charset="0"/>
              </a:rPr>
              <a:t> dbo</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InvoiceSeq </a:t>
            </a:r>
            <a:r>
              <a:rPr lang="en-US" sz="2000" dirty="0">
                <a:solidFill>
                  <a:srgbClr val="0000FF"/>
                </a:solidFill>
                <a:latin typeface="Consolas" panose="020B0609020204030204" pitchFamily="49" charset="0"/>
              </a:rPr>
              <a:t>AS</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START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1 INCREMENT </a:t>
            </a:r>
            <a:r>
              <a:rPr lang="en-US" sz="2000" dirty="0">
                <a:solidFill>
                  <a:srgbClr val="0000FF"/>
                </a:solidFill>
                <a:latin typeface="Consolas" panose="020B0609020204030204" pitchFamily="49" charset="0"/>
              </a:rPr>
              <a:t>BY</a:t>
            </a:r>
            <a:r>
              <a:rPr lang="en-US" sz="2000" dirty="0">
                <a:solidFill>
                  <a:prstClr val="black"/>
                </a:solidFill>
                <a:latin typeface="Consolas" panose="020B0609020204030204" pitchFamily="49" charset="0"/>
              </a:rPr>
              <a:t> 1</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a:p>
            <a:pPr lvl="0"/>
            <a:r>
              <a:rPr lang="en-US" sz="2000" dirty="0">
                <a:solidFill>
                  <a:srgbClr val="008000"/>
                </a:solidFill>
                <a:latin typeface="Consolas" panose="020B0609020204030204" pitchFamily="49" charset="0"/>
              </a:rPr>
              <a:t>-- Retrieve next available value from sequence</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NEXT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VALUE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FOR</a:t>
            </a:r>
            <a:r>
              <a:rPr lang="en-US" sz="2000" dirty="0">
                <a:solidFill>
                  <a:prstClr val="black"/>
                </a:solidFill>
                <a:latin typeface="Consolas" panose="020B0609020204030204" pitchFamily="49" charset="0"/>
              </a:rPr>
              <a:t> dbo</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InvoiceSeq</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8818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Using DML to Modify Data</a:t>
            </a:r>
          </a:p>
        </p:txBody>
      </p:sp>
      <p:sp>
        <p:nvSpPr>
          <p:cNvPr id="3" name="Text Placeholder 2"/>
          <p:cNvSpPr>
            <a:spLocks noGrp="1"/>
          </p:cNvSpPr>
          <p:nvPr>
            <p:ph type="body" idx="1"/>
          </p:nvPr>
        </p:nvSpPr>
        <p:spPr/>
        <p:txBody>
          <a:bodyPr/>
          <a:lstStyle/>
          <a:p>
            <a:r>
              <a:rPr lang="en-GB" dirty="0"/>
              <a:t>Exercise 1: Inserting Records with DML
Exercise 2: Update and Delete Records Using DML</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126141"/>
            <a:ext cx="7331622"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70629" cy="523220"/>
          </a:xfrm>
          <a:prstGeom prst="rect">
            <a:avLst/>
          </a:prstGeom>
          <a:noFill/>
        </p:spPr>
        <p:txBody>
          <a:bodyPr vert="horz" wrap="none" rtlCol="0">
            <a:spAutoFit/>
          </a:bodyPr>
          <a:lstStyle/>
          <a:p>
            <a:r>
              <a:rPr lang="en-GB" sz="2800" dirty="0">
                <a:latin typeface="Segoe UI" panose="020B0502040204020203" pitchFamily="34" charset="0"/>
              </a:rPr>
              <a:t>Estimated Time: 30 Minutes</a:t>
            </a:r>
          </a:p>
        </p:txBody>
      </p:sp>
    </p:spTree>
    <p:custDataLst>
      <p:tags r:id="rId1"/>
    </p:custDataLst>
    <p:extLst>
      <p:ext uri="{BB962C8B-B14F-4D97-AF65-F5344CB8AC3E}">
        <p14:creationId xmlns:p14="http://schemas.microsoft.com/office/powerpoint/2010/main" val="198730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970318"/>
          </a:xfrm>
          <a:prstGeom prst="rect">
            <a:avLst/>
          </a:prstGeom>
          <a:noFill/>
        </p:spPr>
        <p:txBody>
          <a:bodyPr vert="horz" wrap="square" rtlCol="0">
            <a:spAutoFit/>
          </a:bodyPr>
          <a:lstStyle/>
          <a:p>
            <a:pPr>
              <a:spcBef>
                <a:spcPts val="600"/>
              </a:spcBef>
              <a:spcAft>
                <a:spcPts val="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 database developer for Adventure Works and need to create DML statements to update data in the database to support the website development team. The team need T-SQL statements that they can use to carry out updates to data, based on actions performed on the website. You will supply template DML statements that they can modify to their specific requirements.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3110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Adding Data to Tables
Modifying and Removing Data
Generating Automatic Column Values</a:t>
            </a:r>
          </a:p>
        </p:txBody>
      </p:sp>
    </p:spTree>
    <p:custDataLst>
      <p:tags r:id="rId1"/>
    </p:custDataLst>
    <p:extLst>
      <p:ext uri="{BB962C8B-B14F-4D97-AF65-F5344CB8AC3E}">
        <p14:creationId xmlns:p14="http://schemas.microsoft.com/office/powerpoint/2010/main" val="245656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Adding Data to Tables</a:t>
            </a:r>
          </a:p>
        </p:txBody>
      </p:sp>
      <p:sp>
        <p:nvSpPr>
          <p:cNvPr id="3" name="Text Placeholder 2"/>
          <p:cNvSpPr>
            <a:spLocks noGrp="1"/>
          </p:cNvSpPr>
          <p:nvPr>
            <p:ph type="body" idx="1"/>
          </p:nvPr>
        </p:nvSpPr>
        <p:spPr/>
        <p:txBody>
          <a:bodyPr/>
          <a:lstStyle/>
          <a:p>
            <a:r>
              <a:rPr lang="en-GB" dirty="0"/>
              <a:t>Using INSERT to Add Data
Using INSERT with Data Providers
Using SELECT INTO</a:t>
            </a:r>
          </a:p>
        </p:txBody>
      </p:sp>
    </p:spTree>
    <p:custDataLst>
      <p:tags r:id="rId1"/>
    </p:custDataLst>
    <p:extLst>
      <p:ext uri="{BB962C8B-B14F-4D97-AF65-F5344CB8AC3E}">
        <p14:creationId xmlns:p14="http://schemas.microsoft.com/office/powerpoint/2010/main" val="192413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INSERT to Add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solidFill>
                  <a:srgbClr val="000000"/>
                </a:solidFill>
              </a:rPr>
              <a:t>The INSERT ... VALUES statement inserts a new row</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r>
              <a:rPr lang="en-US" b="0" kern="0" dirty="0">
                <a:solidFill>
                  <a:srgbClr val="000000"/>
                </a:solidFill>
              </a:rPr>
              <a:t>Table and row constructors add multirow capability to INSERT ... VALUES</a:t>
            </a:r>
          </a:p>
        </p:txBody>
      </p:sp>
      <p:sp>
        <p:nvSpPr>
          <p:cNvPr id="5" name="AutoShape 3"/>
          <p:cNvSpPr>
            <a:spLocks noChangeArrowheads="1"/>
          </p:cNvSpPr>
          <p:nvPr/>
        </p:nvSpPr>
        <p:spPr bwMode="auto">
          <a:xfrm>
            <a:off x="476654" y="1981947"/>
            <a:ext cx="7801583"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Sales</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OrderDetails</a:t>
            </a:r>
            <a:r>
              <a:rPr lang="en-US" sz="2000" dirty="0">
                <a:solidFill>
                  <a:srgbClr val="0000FF"/>
                </a:solidFill>
                <a:latin typeface="Consolas" panose="020B0609020204030204" pitchFamily="49" charset="0"/>
              </a:rPr>
              <a:t> </a:t>
            </a:r>
          </a:p>
          <a:p>
            <a:pPr lvl="0"/>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productid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unitprice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qty</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discount</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VALUES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10255</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39</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18</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2</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0.05</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p:txBody>
      </p:sp>
      <p:sp>
        <p:nvSpPr>
          <p:cNvPr id="6" name="AutoShape 3"/>
          <p:cNvSpPr>
            <a:spLocks noChangeArrowheads="1"/>
          </p:cNvSpPr>
          <p:nvPr/>
        </p:nvSpPr>
        <p:spPr bwMode="auto">
          <a:xfrm>
            <a:off x="476654" y="4440289"/>
            <a:ext cx="7801583" cy="2290227"/>
          </a:xfrm>
          <a:prstGeom prst="roundRect">
            <a:avLst>
              <a:gd name="adj" fmla="val 3504"/>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Sales</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OrderDetails</a:t>
            </a: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productid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unitprice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qty</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discount</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srgbClr val="0000FF"/>
              </a:solidFill>
              <a:latin typeface="Consolas" panose="020B0609020204030204" pitchFamily="49" charset="0"/>
            </a:endParaRPr>
          </a:p>
          <a:p>
            <a:pPr lvl="0"/>
            <a:r>
              <a:rPr lang="en-US" sz="2000" dirty="0">
                <a:solidFill>
                  <a:srgbClr val="0000FF"/>
                </a:solidFill>
                <a:latin typeface="Consolas" panose="020B0609020204030204" pitchFamily="49" charset="0"/>
              </a:rPr>
              <a:t>VALUES</a:t>
            </a:r>
            <a:endParaRPr lang="en-US" sz="2000" dirty="0">
              <a:solidFill>
                <a:prstClr val="black"/>
              </a:solidFill>
              <a:latin typeface="Consolas" panose="020B0609020204030204" pitchFamily="49" charset="0"/>
            </a:endParaRP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10256</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39</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18</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2</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0.05</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10258</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39</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18</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5</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0.10</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257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INSERT with Data Providers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a:solidFill>
                  <a:srgbClr val="000000"/>
                </a:solidFill>
              </a:rPr>
              <a:t>INSERT ... SELECT to insert rows from another table:</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r>
              <a:rPr lang="en-US" sz="2400" b="0" kern="0" dirty="0">
                <a:solidFill>
                  <a:srgbClr val="000000"/>
                </a:solidFill>
              </a:rPr>
              <a:t>INSERT ... EXEC is used to insert the result of a stored procedure or dynamic SQL expression into an existing table:</a:t>
            </a:r>
          </a:p>
          <a:p>
            <a:pPr marL="0" lvl="0" indent="0">
              <a:buNone/>
            </a:pPr>
            <a:endParaRPr lang="en-US" sz="2400" b="0" kern="0" dirty="0">
              <a:solidFill>
                <a:srgbClr val="000000"/>
              </a:solidFill>
            </a:endParaRPr>
          </a:p>
        </p:txBody>
      </p:sp>
      <p:sp>
        <p:nvSpPr>
          <p:cNvPr id="5" name="AutoShape 3"/>
          <p:cNvSpPr>
            <a:spLocks noChangeArrowheads="1"/>
          </p:cNvSpPr>
          <p:nvPr/>
        </p:nvSpPr>
        <p:spPr bwMode="auto">
          <a:xfrm>
            <a:off x="433877" y="1786644"/>
            <a:ext cx="7801583" cy="163121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Sales</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OrderDetails</a:t>
            </a:r>
            <a:r>
              <a:rPr lang="en-US" sz="2000" dirty="0">
                <a:solidFill>
                  <a:srgbClr val="0000FF"/>
                </a:solidFill>
                <a:latin typeface="Consolas" panose="020B0609020204030204" pitchFamily="49" charset="0"/>
              </a:rPr>
              <a:t> </a:t>
            </a: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productid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unitprice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qty</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discount</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srgbClr val="0000FF"/>
              </a:solidFill>
              <a:latin typeface="Consolas" panose="020B0609020204030204" pitchFamily="49" charset="0"/>
            </a:endParaRPr>
          </a:p>
          <a:p>
            <a:pPr lvl="0"/>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NewOrderDetails</a:t>
            </a:r>
          </a:p>
          <a:p>
            <a:pPr lvl="0"/>
            <a:endParaRPr lang="en-US" sz="2000" dirty="0">
              <a:solidFill>
                <a:prstClr val="black"/>
              </a:solidFill>
              <a:latin typeface="Consolas" panose="020B0609020204030204" pitchFamily="49" charset="0"/>
            </a:endParaRPr>
          </a:p>
        </p:txBody>
      </p:sp>
      <p:sp>
        <p:nvSpPr>
          <p:cNvPr id="6" name="AutoShape 3"/>
          <p:cNvSpPr>
            <a:spLocks noChangeArrowheads="1"/>
          </p:cNvSpPr>
          <p:nvPr/>
        </p:nvSpPr>
        <p:spPr bwMode="auto">
          <a:xfrm>
            <a:off x="433877" y="5035305"/>
            <a:ext cx="8495431"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r>
              <a:rPr lang="en-US" sz="2000" dirty="0">
                <a:solidFill>
                  <a:srgbClr val="0000FF"/>
                </a:solidFill>
                <a:latin typeface="Consolas" panose="020B0609020204030204" pitchFamily="49" charset="0"/>
              </a:rPr>
              <a:t> </a:t>
            </a: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productname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supplierid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categoryid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unitprice</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EXEC</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AddNewProducts</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8080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d4f3418-add5-4987-8aad-0bbfe83451b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SELECT INTO</a:t>
            </a:r>
          </a:p>
        </p:txBody>
      </p:sp>
      <p:sp>
        <p:nvSpPr>
          <p:cNvPr id="4" name="Content Placeholder 2"/>
          <p:cNvSpPr txBox="1">
            <a:spLocks/>
          </p:cNvSpPr>
          <p:nvPr/>
        </p:nvSpPr>
        <p:spPr>
          <a:xfrm>
            <a:off x="715461" y="964351"/>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SELECT -&gt; INTO is similar to INSERT &lt;- SELECT</a:t>
            </a:r>
          </a:p>
          <a:p>
            <a:pPr marL="0" lvl="0" indent="0">
              <a:buNone/>
            </a:pPr>
            <a:r>
              <a:rPr lang="en-US" b="0" kern="0" dirty="0">
                <a:solidFill>
                  <a:srgbClr val="000000"/>
                </a:solidFill>
              </a:rPr>
              <a:t> </a:t>
            </a:r>
          </a:p>
          <a:p>
            <a:pPr lvl="0"/>
            <a:r>
              <a:rPr lang="en-US" b="0" kern="0" dirty="0">
                <a:solidFill>
                  <a:srgbClr val="000000"/>
                </a:solidFill>
              </a:rPr>
              <a:t>It also creates a table for the output, fashioned on the output itself</a:t>
            </a:r>
          </a:p>
          <a:p>
            <a:pPr lvl="0"/>
            <a:endParaRPr lang="en-US" b="0" kern="0" dirty="0">
              <a:solidFill>
                <a:srgbClr val="000000"/>
              </a:solidFill>
            </a:endParaRPr>
          </a:p>
          <a:p>
            <a:pPr lvl="0"/>
            <a:r>
              <a:rPr lang="en-GB" b="0" kern="0" dirty="0">
                <a:solidFill>
                  <a:srgbClr val="000000"/>
                </a:solidFill>
              </a:rPr>
              <a:t>The new table is based on query column structure</a:t>
            </a:r>
            <a:endParaRPr lang="en-US" b="0" kern="0" dirty="0">
              <a:solidFill>
                <a:srgbClr val="000000"/>
              </a:solidFill>
            </a:endParaRPr>
          </a:p>
          <a:p>
            <a:pPr lvl="1"/>
            <a:r>
              <a:rPr lang="en-US" b="0" kern="0" dirty="0">
                <a:solidFill>
                  <a:srgbClr val="000000"/>
                </a:solidFill>
              </a:rPr>
              <a:t>Uses column names, data types, and null settings</a:t>
            </a:r>
          </a:p>
          <a:p>
            <a:pPr lvl="1"/>
            <a:r>
              <a:rPr lang="en-US" b="0" kern="0" dirty="0">
                <a:solidFill>
                  <a:srgbClr val="000000"/>
                </a:solidFill>
              </a:rPr>
              <a:t>Does not copy constraints or indexes</a:t>
            </a:r>
          </a:p>
          <a:p>
            <a:pPr marL="288925" lvl="1" indent="0">
              <a:buNone/>
            </a:pPr>
            <a:endParaRPr lang="en-US" b="0" kern="0" dirty="0">
              <a:solidFill>
                <a:srgbClr val="000000"/>
              </a:solidFill>
            </a:endParaRPr>
          </a:p>
          <a:p>
            <a:pPr lvl="1"/>
            <a:endParaRPr lang="en-US"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715461" y="5578928"/>
            <a:ext cx="7665396" cy="1015663"/>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NewProducts </a:t>
            </a:r>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 </a:t>
            </a:r>
            <a:r>
              <a:rPr lang="en-US" sz="2000" dirty="0">
                <a:solidFill>
                  <a:srgbClr val="0000FF"/>
                </a:solidFill>
                <a:latin typeface="Consolas" panose="020B0609020204030204" pitchFamily="49" charset="0"/>
              </a:rPr>
              <a:t>WHERE</a:t>
            </a:r>
            <a:r>
              <a:rPr lang="en-US" sz="2000" dirty="0">
                <a:solidFill>
                  <a:prstClr val="black"/>
                </a:solidFill>
                <a:latin typeface="Consolas" panose="020B0609020204030204" pitchFamily="49" charset="0"/>
              </a:rPr>
              <a:t> ProductID </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70</a:t>
            </a:r>
          </a:p>
          <a:p>
            <a:pPr lvl="0"/>
            <a:endParaRPr lang="en-US"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99229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Modifying and Removing Data</a:t>
            </a:r>
          </a:p>
        </p:txBody>
      </p:sp>
      <p:sp>
        <p:nvSpPr>
          <p:cNvPr id="3" name="Text Placeholder 2"/>
          <p:cNvSpPr>
            <a:spLocks noGrp="1"/>
          </p:cNvSpPr>
          <p:nvPr>
            <p:ph type="body" idx="1"/>
          </p:nvPr>
        </p:nvSpPr>
        <p:spPr/>
        <p:txBody>
          <a:bodyPr/>
          <a:lstStyle/>
          <a:p>
            <a:r>
              <a:rPr lang="en-GB" dirty="0"/>
              <a:t>Using UPDATE to Modify Data
Using MERGE to Modify Data</a:t>
            </a:r>
          </a:p>
        </p:txBody>
      </p:sp>
    </p:spTree>
    <p:custDataLst>
      <p:tags r:id="rId1"/>
    </p:custDataLst>
    <p:extLst>
      <p:ext uri="{BB962C8B-B14F-4D97-AF65-F5344CB8AC3E}">
        <p14:creationId xmlns:p14="http://schemas.microsoft.com/office/powerpoint/2010/main" val="168173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UPDATE to Modify Data</a:t>
            </a:r>
          </a:p>
        </p:txBody>
      </p:sp>
      <p:sp>
        <p:nvSpPr>
          <p:cNvPr id="3" name="Text Placeholder 2"/>
          <p:cNvSpPr>
            <a:spLocks noGrp="1"/>
          </p:cNvSpPr>
          <p:nvPr>
            <p:ph type="body" idx="1"/>
          </p:nvPr>
        </p:nvSpPr>
        <p:spPr/>
        <p:txBody>
          <a:bodyPr/>
          <a:lstStyle/>
          <a:p>
            <a:r>
              <a:rPr lang="en-GB" dirty="0"/>
              <a:t>UPDATE changes all rows in a table or view</a:t>
            </a:r>
          </a:p>
          <a:p>
            <a:r>
              <a:rPr lang="en-GB" dirty="0"/>
              <a:t>Unless rows are filtered with a WHERE clause or constrained with a JOIN clause</a:t>
            </a:r>
          </a:p>
          <a:p>
            <a:r>
              <a:rPr lang="en-GB" dirty="0"/>
              <a:t>Column values are changed with the SET clause </a:t>
            </a:r>
          </a:p>
        </p:txBody>
      </p:sp>
      <p:sp>
        <p:nvSpPr>
          <p:cNvPr id="5" name="AutoShape 3"/>
          <p:cNvSpPr>
            <a:spLocks noChangeArrowheads="1"/>
          </p:cNvSpPr>
          <p:nvPr/>
        </p:nvSpPr>
        <p:spPr bwMode="auto">
          <a:xfrm>
            <a:off x="739302" y="3169102"/>
            <a:ext cx="7665396"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FF00FF"/>
                </a:solidFill>
                <a:latin typeface="Consolas" panose="020B0609020204030204" pitchFamily="49" charset="0"/>
              </a:rPr>
              <a:t>UPDATE</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p>
          <a:p>
            <a:pPr lvl="0"/>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prstClr val="black"/>
                </a:solidFill>
                <a:latin typeface="Consolas" panose="020B0609020204030204" pitchFamily="49" charset="0"/>
              </a:rPr>
              <a:t>   unitprice </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unitprice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1.04</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WHERE</a:t>
            </a:r>
            <a:r>
              <a:rPr lang="en-US" sz="2000" dirty="0">
                <a:solidFill>
                  <a:prstClr val="black"/>
                </a:solidFill>
                <a:latin typeface="Consolas" panose="020B0609020204030204" pitchFamily="49" charset="0"/>
              </a:rPr>
              <a:t>   categoryid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1 </a:t>
            </a:r>
            <a:r>
              <a:rPr lang="en-US" sz="2000" dirty="0">
                <a:solidFill>
                  <a:srgbClr val="808080"/>
                </a:solidFill>
                <a:latin typeface="Consolas" panose="020B0609020204030204" pitchFamily="49" charset="0"/>
              </a:rPr>
              <a:t>AND</a:t>
            </a:r>
            <a:r>
              <a:rPr lang="en-US" sz="2000" dirty="0">
                <a:solidFill>
                  <a:prstClr val="black"/>
                </a:solidFill>
                <a:latin typeface="Consolas" panose="020B0609020204030204" pitchFamily="49" charset="0"/>
              </a:rPr>
              <a:t> discontinued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0</a:t>
            </a:r>
          </a:p>
          <a:p>
            <a:pPr lvl="0"/>
            <a:r>
              <a:rPr lang="en-US" sz="2000" b="0" dirty="0">
                <a:solidFill>
                  <a:srgbClr val="80808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739302" y="4793978"/>
            <a:ext cx="7665396" cy="163121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FF00FF"/>
                </a:solidFill>
                <a:latin typeface="Consolas" panose="020B0609020204030204" pitchFamily="49" charset="0"/>
              </a:rPr>
              <a:t>UPDATE</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p>
          <a:p>
            <a:pPr lvl="0"/>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prstClr val="black"/>
                </a:solidFill>
                <a:latin typeface="Consolas" panose="020B0609020204030204" pitchFamily="49" charset="0"/>
              </a:rPr>
              <a:t>     unitprice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1.04 </a:t>
            </a:r>
          </a:p>
          <a:p>
            <a:pPr lvl="0"/>
            <a:r>
              <a:rPr lang="en-US" sz="2000" dirty="0">
                <a:solidFill>
                  <a:prstClr val="black"/>
                </a:solidFill>
                <a:latin typeface="Consolas" panose="020B0609020204030204" pitchFamily="49" charset="0"/>
              </a:rPr>
              <a:t>			 </a:t>
            </a:r>
            <a:r>
              <a:rPr lang="en-US" sz="2000" dirty="0">
                <a:solidFill>
                  <a:srgbClr val="008000"/>
                </a:solidFill>
                <a:latin typeface="Consolas" panose="020B0609020204030204" pitchFamily="49" charset="0"/>
              </a:rPr>
              <a:t>-- Using compound</a:t>
            </a:r>
            <a:endParaRPr lang="en-US" sz="2000" dirty="0">
              <a:solidFill>
                <a:prstClr val="black"/>
              </a:solidFill>
              <a:latin typeface="Consolas" panose="020B0609020204030204" pitchFamily="49" charset="0"/>
            </a:endParaRPr>
          </a:p>
          <a:p>
            <a:pPr lvl="0"/>
            <a:r>
              <a:rPr lang="en-US" sz="2000" dirty="0">
                <a:solidFill>
                  <a:srgbClr val="008000"/>
                </a:solidFill>
                <a:latin typeface="Consolas" panose="020B0609020204030204" pitchFamily="49" charset="0"/>
              </a:rPr>
              <a:t>			 -- assignment operators </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WHERE</a:t>
            </a:r>
            <a:r>
              <a:rPr lang="en-US" sz="2000" dirty="0">
                <a:solidFill>
                  <a:prstClr val="black"/>
                </a:solidFill>
                <a:latin typeface="Consolas" panose="020B0609020204030204" pitchFamily="49" charset="0"/>
              </a:rPr>
              <a:t>   categoryid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1 </a:t>
            </a:r>
            <a:r>
              <a:rPr lang="en-US" sz="2000" dirty="0">
                <a:solidFill>
                  <a:srgbClr val="808080"/>
                </a:solidFill>
                <a:latin typeface="Consolas" panose="020B0609020204030204" pitchFamily="49" charset="0"/>
              </a:rPr>
              <a:t>AND</a:t>
            </a:r>
            <a:r>
              <a:rPr lang="en-US" sz="2000" dirty="0">
                <a:solidFill>
                  <a:prstClr val="black"/>
                </a:solidFill>
                <a:latin typeface="Consolas" panose="020B0609020204030204" pitchFamily="49" charset="0"/>
              </a:rPr>
              <a:t> discontinued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0</a:t>
            </a:r>
            <a:r>
              <a:rPr lang="en-US" sz="200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64220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fa82502-0768-4c9a-a0b2-87253315c3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Updating Data in One Table Based on a Join to Another</a:t>
            </a:r>
          </a:p>
        </p:txBody>
      </p:sp>
      <p:sp>
        <p:nvSpPr>
          <p:cNvPr id="4" name="AutoShape 3"/>
          <p:cNvSpPr>
            <a:spLocks noChangeArrowheads="1"/>
          </p:cNvSpPr>
          <p:nvPr/>
        </p:nvSpPr>
        <p:spPr bwMode="auto">
          <a:xfrm>
            <a:off x="0" y="2196925"/>
            <a:ext cx="9144000" cy="2862322"/>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FF00FF"/>
                </a:solidFill>
                <a:latin typeface="Consolas" panose="020B0609020204030204" pitchFamily="49" charset="0"/>
              </a:rPr>
              <a:t>UPDATE</a:t>
            </a:r>
            <a:r>
              <a:rPr lang="en-US" sz="2000" dirty="0">
                <a:solidFill>
                  <a:prstClr val="black"/>
                </a:solidFill>
                <a:latin typeface="Consolas" panose="020B0609020204030204" pitchFamily="49" charset="0"/>
              </a:rPr>
              <a:t> Reason  </a:t>
            </a:r>
            <a:r>
              <a:rPr lang="en-US" sz="2000" dirty="0">
                <a:solidFill>
                  <a:srgbClr val="008000"/>
                </a:solidFill>
                <a:latin typeface="Consolas" panose="020B0609020204030204" pitchFamily="49" charset="0"/>
              </a:rPr>
              <a:t>-- Notice use of Alias to make reading better </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	SET</a:t>
            </a:r>
            <a:r>
              <a:rPr lang="en-US" sz="2000" dirty="0">
                <a:solidFill>
                  <a:prstClr val="black"/>
                </a:solidFill>
                <a:latin typeface="Consolas" panose="020B0609020204030204" pitchFamily="49" charset="0"/>
              </a:rPr>
              <a:t> Name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 ?'</a:t>
            </a:r>
            <a:r>
              <a:rPr lang="en-US" sz="2000" dirty="0">
                <a:solidFill>
                  <a:prstClr val="black"/>
                </a:solidFill>
                <a:latin typeface="Consolas" panose="020B0609020204030204" pitchFamily="49" charset="0"/>
              </a:rPr>
              <a:t> </a:t>
            </a:r>
          </a:p>
          <a:p>
            <a:pPr lvl="0"/>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ScrapReason </a:t>
            </a:r>
            <a:r>
              <a:rPr lang="en-US" sz="2000" dirty="0">
                <a:solidFill>
                  <a:srgbClr val="0000FF"/>
                </a:solidFill>
                <a:latin typeface="Consolas" panose="020B0609020204030204" pitchFamily="49" charset="0"/>
              </a:rPr>
              <a:t>AS</a:t>
            </a:r>
            <a:r>
              <a:rPr lang="en-US" sz="2000" dirty="0">
                <a:solidFill>
                  <a:prstClr val="black"/>
                </a:solidFill>
                <a:latin typeface="Consolas" panose="020B0609020204030204" pitchFamily="49" charset="0"/>
              </a:rPr>
              <a:t> Reason </a:t>
            </a:r>
          </a:p>
          <a:p>
            <a:pPr lvl="0"/>
            <a:r>
              <a:rPr lang="en-US" sz="2000" dirty="0">
                <a:solidFill>
                  <a:srgbClr val="808080"/>
                </a:solidFill>
                <a:latin typeface="Consolas" panose="020B0609020204030204" pitchFamily="49" charset="0"/>
              </a:rPr>
              <a:t>INNER</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JOIN</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WorkOrder </a:t>
            </a:r>
            <a:r>
              <a:rPr lang="en-US" sz="2000" dirty="0">
                <a:solidFill>
                  <a:srgbClr val="0000FF"/>
                </a:solidFill>
                <a:latin typeface="Consolas" panose="020B0609020204030204" pitchFamily="49" charset="0"/>
              </a:rPr>
              <a:t>AS</a:t>
            </a:r>
            <a:r>
              <a:rPr lang="en-US" sz="2000" dirty="0">
                <a:solidFill>
                  <a:prstClr val="black"/>
                </a:solidFill>
                <a:latin typeface="Consolas" panose="020B0609020204030204" pitchFamily="49" charset="0"/>
              </a:rPr>
              <a:t> WorkOrder</a:t>
            </a:r>
          </a:p>
          <a:p>
            <a:pPr lvl="0"/>
            <a:r>
              <a:rPr lang="en-US" sz="2000" dirty="0">
                <a:solidFill>
                  <a:prstClr val="black"/>
                </a:solidFill>
                <a:latin typeface="Consolas" panose="020B0609020204030204" pitchFamily="49" charset="0"/>
              </a:rPr>
              <a:t> </a:t>
            </a:r>
          </a:p>
          <a:p>
            <a:pPr lvl="0"/>
            <a:r>
              <a:rPr lang="en-US" sz="2000" dirty="0">
                <a:solidFill>
                  <a:srgbClr val="0000FF"/>
                </a:solidFill>
                <a:latin typeface="Consolas" panose="020B0609020204030204" pitchFamily="49" charset="0"/>
              </a:rPr>
              <a:t>ON</a:t>
            </a:r>
            <a:r>
              <a:rPr lang="en-US" sz="2000" dirty="0">
                <a:solidFill>
                  <a:prstClr val="black"/>
                </a:solidFill>
                <a:latin typeface="Consolas" panose="020B0609020204030204" pitchFamily="49" charset="0"/>
              </a:rPr>
              <a:t> 	Reason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ScrapReasonID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WorkOrder</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ScrapReasonID </a:t>
            </a:r>
          </a:p>
          <a:p>
            <a:pPr lvl="0"/>
            <a:r>
              <a:rPr lang="en-US" sz="2000" dirty="0">
                <a:solidFill>
                  <a:srgbClr val="808080"/>
                </a:solidFill>
                <a:latin typeface="Consolas" panose="020B0609020204030204" pitchFamily="49" charset="0"/>
              </a:rPr>
              <a:t>AND</a:t>
            </a:r>
            <a:r>
              <a:rPr lang="en-US" sz="2000" dirty="0">
                <a:solidFill>
                  <a:prstClr val="black"/>
                </a:solidFill>
                <a:latin typeface="Consolas" panose="020B0609020204030204" pitchFamily="49" charset="0"/>
              </a:rPr>
              <a:t> 	WorkOrder</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ScrappedQty </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300</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886348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4"/>
  <p:tag name="ARTICULATE_PROJECT_OPEN" val="0"/>
  <p:tag name="ARTICULATE_DESIGN_ID_NG_MOC_CORE_MODULENEW2" val="YjJYb7pJ"/>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18</TotalTime>
  <Words>1614</Words>
  <Application>Microsoft Office PowerPoint</Application>
  <PresentationFormat>On-screen Show (4:3)</PresentationFormat>
  <Paragraphs>223</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Verdana</vt:lpstr>
      <vt:lpstr>Consolas</vt:lpstr>
      <vt:lpstr>Calibri</vt:lpstr>
      <vt:lpstr>Segoe UI</vt:lpstr>
      <vt:lpstr>Wingdings</vt:lpstr>
      <vt:lpstr>Lucida Sans Unicode</vt:lpstr>
      <vt:lpstr>NG_MOC_Core_ModuleNew2</vt:lpstr>
      <vt:lpstr>Module 7</vt:lpstr>
      <vt:lpstr>Module Overview</vt:lpstr>
      <vt:lpstr>Lesson 1: Adding Data to Tables</vt:lpstr>
      <vt:lpstr>Using INSERT to Add Data</vt:lpstr>
      <vt:lpstr>Using INSERT with Data Providers</vt:lpstr>
      <vt:lpstr>Using SELECT INTO</vt:lpstr>
      <vt:lpstr>Lesson 2: Modifying and Removing Data</vt:lpstr>
      <vt:lpstr>Using UPDATE to Modify Data</vt:lpstr>
      <vt:lpstr>Updating Data in One Table Based on a Join to Another</vt:lpstr>
      <vt:lpstr>Using MERGE to Modify Data</vt:lpstr>
      <vt:lpstr>Lesson 3: Generating Automatic Column Values</vt:lpstr>
      <vt:lpstr>Using IDENTITY</vt:lpstr>
      <vt:lpstr>Using Sequences</vt:lpstr>
      <vt:lpstr>Lab: Using DML to Modify Data</vt:lpstr>
      <vt:lpstr>Lab Scenario</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Richard Strange</dc:creator>
  <cp:lastModifiedBy>Christian P. Gyssels</cp:lastModifiedBy>
  <cp:revision>5</cp:revision>
  <dcterms:created xsi:type="dcterms:W3CDTF">2017-11-17T10:53:45Z</dcterms:created>
  <dcterms:modified xsi:type="dcterms:W3CDTF">2021-11-30T04:31:33Z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209B7BD0-129F-4B2C-9B81-ACA7A5DF9748</vt:lpwstr>
  </property>
  <property fmtid="{D5CDD505-2E9C-101B-9397-08002B2CF9AE}" pid="3" name="ArticulatePath">
    <vt:lpwstr>20761C_07</vt:lpwstr>
  </property>
</Properties>
</file>