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b12810eb_0_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1b12810eb_0_1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1b12810eb_0_2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1b12810eb_0_2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b12810eb_0_18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01b12810eb_0_188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1b12810eb_0_24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01b12810eb_0_248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1b12810eb_0_26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01b12810eb_0_26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1b12810eb_0_29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01b12810eb_0_29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1b12810eb_0_3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01b12810eb_0_31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1b12810eb_0_22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01b12810eb_0_22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1b12810eb_0_2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01b12810eb_0_218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2.jpg"/><Relationship Id="rId5" Type="http://schemas.openxmlformats.org/officeDocument/2006/relationships/image" Target="../media/image23.jpg"/><Relationship Id="rId6" Type="http://schemas.openxmlformats.org/officeDocument/2006/relationships/image" Target="../media/image27.png"/><Relationship Id="rId7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11" Type="http://schemas.openxmlformats.org/officeDocument/2006/relationships/image" Target="../media/image30.jpg"/><Relationship Id="rId10" Type="http://schemas.openxmlformats.org/officeDocument/2006/relationships/image" Target="../media/image48.png"/><Relationship Id="rId9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5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3" Type="http://schemas.openxmlformats.org/officeDocument/2006/relationships/image" Target="../media/image43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Relationship Id="rId5" Type="http://schemas.openxmlformats.org/officeDocument/2006/relationships/image" Target="../media/image34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58.jpg"/><Relationship Id="rId5" Type="http://schemas.openxmlformats.org/officeDocument/2006/relationships/image" Target="../media/image56.jpg"/><Relationship Id="rId6" Type="http://schemas.openxmlformats.org/officeDocument/2006/relationships/image" Target="../media/image4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Relationship Id="rId4" Type="http://schemas.openxmlformats.org/officeDocument/2006/relationships/image" Target="../media/image57.jpg"/><Relationship Id="rId5" Type="http://schemas.openxmlformats.org/officeDocument/2006/relationships/image" Target="../media/image52.jpg"/><Relationship Id="rId6" Type="http://schemas.openxmlformats.org/officeDocument/2006/relationships/image" Target="../media/image5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61.jpg"/><Relationship Id="rId5" Type="http://schemas.openxmlformats.org/officeDocument/2006/relationships/image" Target="../media/image53.jpg"/><Relationship Id="rId6" Type="http://schemas.openxmlformats.org/officeDocument/2006/relationships/image" Target="../media/image6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63.jpg"/><Relationship Id="rId5" Type="http://schemas.openxmlformats.org/officeDocument/2006/relationships/image" Target="../media/image54.jpg"/><Relationship Id="rId6" Type="http://schemas.openxmlformats.org/officeDocument/2006/relationships/image" Target="../media/image5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66.jpg"/><Relationship Id="rId5" Type="http://schemas.openxmlformats.org/officeDocument/2006/relationships/image" Target="../media/image65.jpg"/><Relationship Id="rId6" Type="http://schemas.openxmlformats.org/officeDocument/2006/relationships/image" Target="../media/image5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0.png"/><Relationship Id="rId4" Type="http://schemas.openxmlformats.org/officeDocument/2006/relationships/image" Target="../media/image26.jpg"/><Relationship Id="rId5" Type="http://schemas.openxmlformats.org/officeDocument/2006/relationships/hyperlink" Target="https://gyuhwan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Relationship Id="rId4" Type="http://schemas.openxmlformats.org/officeDocument/2006/relationships/image" Target="../media/image9.jpg"/><Relationship Id="rId5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10" Type="http://schemas.openxmlformats.org/officeDocument/2006/relationships/image" Target="../media/image15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42.png"/><Relationship Id="rId7" Type="http://schemas.openxmlformats.org/officeDocument/2006/relationships/image" Target="../media/image13.png"/><Relationship Id="rId8" Type="http://schemas.openxmlformats.org/officeDocument/2006/relationships/image" Target="../media/image6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8079"/>
            <a:ext cx="667635" cy="66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18080" y="9618079"/>
            <a:ext cx="667635" cy="66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30105" y="9330105"/>
            <a:ext cx="955609" cy="95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667635" cy="66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618080" y="0"/>
            <a:ext cx="667635" cy="66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0"/>
            <a:ext cx="955609" cy="95560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400000" y="451337"/>
            <a:ext cx="15485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11.5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300"/>
              <a:t>11.14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00000" y="9387360"/>
            <a:ext cx="15485714" cy="722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YOUR TEXT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26780" y="6773798"/>
            <a:ext cx="1265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2300"/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TEAM PORTFOLIO</a:t>
            </a:r>
            <a:r>
              <a:rPr lang="en-US" sz="2300"/>
              <a:t>	박재형,신봉규,손병규,전규환,채예진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791929" y="1586192"/>
            <a:ext cx="21022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/>
              <a:t>AI3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/>
              <a:t>도서관리 페이지</a:t>
            </a:r>
            <a:endParaRPr sz="1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1400000" y="451337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2" name="Google Shape;202;p22"/>
          <p:cNvSpPr txBox="1"/>
          <p:nvPr/>
        </p:nvSpPr>
        <p:spPr>
          <a:xfrm>
            <a:off x="1400000" y="9568641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3" name="Google Shape;203;p22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2-2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951973" y="4930100"/>
            <a:ext cx="72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web.xml을 설정하여 주소창에 .jsp가 보이지 않게 하였습니다.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server.xml을 수정하여 에러페이지에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정보가 나오지 않게 하였습니다</a:t>
            </a:r>
            <a:endParaRPr sz="1600"/>
          </a:p>
        </p:txBody>
      </p:sp>
      <p:sp>
        <p:nvSpPr>
          <p:cNvPr id="205" name="Google Shape;205;p22"/>
          <p:cNvSpPr txBox="1"/>
          <p:nvPr/>
        </p:nvSpPr>
        <p:spPr>
          <a:xfrm>
            <a:off x="1895238" y="4005812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Tomcat setting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51987" y="4747180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4700" y="928437"/>
            <a:ext cx="4839500" cy="8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1975" y="6073950"/>
            <a:ext cx="9438774" cy="331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mcat 404, 500 page 설정" id="209" name="Google Shape;20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475" y="3024850"/>
            <a:ext cx="3843075" cy="1852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7">
            <a:alphaModFix/>
          </a:blip>
          <a:srcRect b="65879" l="0" r="6855" t="0"/>
          <a:stretch/>
        </p:blipFill>
        <p:spPr>
          <a:xfrm>
            <a:off x="7634858" y="5441766"/>
            <a:ext cx="3744309" cy="632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2"/>
          <p:cNvCxnSpPr>
            <a:stCxn id="209" idx="2"/>
            <a:endCxn id="210" idx="0"/>
          </p:cNvCxnSpPr>
          <p:nvPr/>
        </p:nvCxnSpPr>
        <p:spPr>
          <a:xfrm>
            <a:off x="9507012" y="4877636"/>
            <a:ext cx="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2"/>
          <p:cNvSpPr txBox="1"/>
          <p:nvPr/>
        </p:nvSpPr>
        <p:spPr>
          <a:xfrm>
            <a:off x="10636525" y="6052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web.xml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851450" y="57611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server</a:t>
            </a:r>
            <a:r>
              <a:rPr lang="en-US" sz="1300">
                <a:solidFill>
                  <a:schemeClr val="dk1"/>
                </a:solidFill>
              </a:rPr>
              <a:t>.xml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585475" y="2752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웹 에러 발생시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1400000" y="451337"/>
            <a:ext cx="1548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0" name="Google Shape;220;p23"/>
          <p:cNvSpPr txBox="1"/>
          <p:nvPr/>
        </p:nvSpPr>
        <p:spPr>
          <a:xfrm>
            <a:off x="1400000" y="9568641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1" name="Google Shape;221;p23"/>
          <p:cNvSpPr txBox="1"/>
          <p:nvPr/>
        </p:nvSpPr>
        <p:spPr>
          <a:xfrm>
            <a:off x="3302812" y="4237963"/>
            <a:ext cx="6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895238" y="2342980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2-3 그 외 사용 프로그램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376606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💻Github Desktop으로 협업하기"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300" y="4013950"/>
            <a:ext cx="4004824" cy="213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RAGON - Update HeidiSQL | KREAWEB" id="225" name="Google Shape;2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1550" y="4774775"/>
            <a:ext cx="5052600" cy="3789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baXterm 21.5 Full Crack + Keygen [Plugins 2021] Free Download" id="226" name="Google Shape;226;p23"/>
          <p:cNvPicPr preferRelativeResize="0"/>
          <p:nvPr/>
        </p:nvPicPr>
        <p:blipFill rotWithShape="1">
          <a:blip r:embed="rId6">
            <a:alphaModFix/>
          </a:blip>
          <a:srcRect b="34859" l="16468" r="12392" t="30354"/>
          <a:stretch/>
        </p:blipFill>
        <p:spPr>
          <a:xfrm>
            <a:off x="10598750" y="4815775"/>
            <a:ext cx="2474900" cy="90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단군소프트" id="227" name="Google Shape;22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4950" y="4456788"/>
            <a:ext cx="1246900" cy="124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도비 드림위버 - 위키백과, 우리 모두의 백과사전" id="228" name="Google Shape;22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9450" y="6462975"/>
            <a:ext cx="1098549" cy="1070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ER ATOM ::: Web Creator" id="229" name="Google Shape;22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09600" y="6146525"/>
            <a:ext cx="1370225" cy="137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epad++ - 나무위키" id="230" name="Google Shape;23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89600" y="6102975"/>
            <a:ext cx="20193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rome - 나무위키" id="231" name="Google Shape;23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733725" y="4899638"/>
            <a:ext cx="1246900" cy="12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7" name="Google Shape;237;p24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8" name="Google Shape;238;p24"/>
          <p:cNvSpPr txBox="1"/>
          <p:nvPr/>
        </p:nvSpPr>
        <p:spPr>
          <a:xfrm>
            <a:off x="-6986688" y="2110583"/>
            <a:ext cx="11418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000000" y="3051822"/>
            <a:ext cx="147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프로젝트</a:t>
            </a:r>
            <a:endParaRPr sz="1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일정</a:t>
            </a:r>
            <a:endParaRPr sz="1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14456302" y="935836"/>
            <a:ext cx="4377000" cy="4063075"/>
            <a:chOff x="14456302" y="935836"/>
            <a:chExt cx="4377000" cy="4063075"/>
          </a:xfrm>
        </p:grpSpPr>
        <p:sp>
          <p:nvSpPr>
            <p:cNvPr id="246" name="Google Shape;246;p25"/>
            <p:cNvSpPr txBox="1"/>
            <p:nvPr/>
          </p:nvSpPr>
          <p:spPr>
            <a:xfrm>
              <a:off x="14456302" y="3429011"/>
              <a:ext cx="43770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처음 분배된 역할을 </a:t>
              </a:r>
              <a:endParaRPr sz="16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먼저 끝낸 팀원이 </a:t>
              </a:r>
              <a:endParaRPr sz="16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작업량이 많은 </a:t>
              </a:r>
              <a:endParaRPr sz="16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다른 팀원의 작업을 </a:t>
              </a:r>
              <a:endParaRPr sz="16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도와주는 방식으로 진행 하였습니다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 txBox="1"/>
            <p:nvPr/>
          </p:nvSpPr>
          <p:spPr>
            <a:xfrm>
              <a:off x="14466203" y="935836"/>
              <a:ext cx="43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/>
                <a:t>일정</a:t>
              </a:r>
              <a:endParaRPr sz="2600"/>
            </a:p>
          </p:txBody>
        </p:sp>
        <p:pic>
          <p:nvPicPr>
            <p:cNvPr id="248" name="Google Shape;24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14475727" y="3178585"/>
              <a:ext cx="2809883" cy="634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25"/>
          <p:cNvGrpSpPr/>
          <p:nvPr/>
        </p:nvGrpSpPr>
        <p:grpSpPr>
          <a:xfrm>
            <a:off x="1245693" y="4778761"/>
            <a:ext cx="6907718" cy="1438995"/>
            <a:chOff x="567091" y="3906089"/>
            <a:chExt cx="9826056" cy="1438995"/>
          </a:xfrm>
        </p:grpSpPr>
        <p:pic>
          <p:nvPicPr>
            <p:cNvPr id="250" name="Google Shape;25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7091" y="3906089"/>
              <a:ext cx="9826056" cy="1438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23605" y="4088730"/>
              <a:ext cx="4913028" cy="7194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5"/>
          <p:cNvGrpSpPr/>
          <p:nvPr/>
        </p:nvGrpSpPr>
        <p:grpSpPr>
          <a:xfrm>
            <a:off x="743372" y="3961216"/>
            <a:ext cx="9084603" cy="1438528"/>
            <a:chOff x="6596072" y="4867491"/>
            <a:chExt cx="9084603" cy="1438528"/>
          </a:xfrm>
        </p:grpSpPr>
        <p:pic>
          <p:nvPicPr>
            <p:cNvPr id="253" name="Google Shape;253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96072" y="4867491"/>
              <a:ext cx="9084603" cy="1438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5"/>
            <p:cNvPicPr preferRelativeResize="0"/>
            <p:nvPr/>
          </p:nvPicPr>
          <p:blipFill rotWithShape="1">
            <a:blip r:embed="rId7">
              <a:alphaModFix/>
            </a:blip>
            <a:srcRect b="0" l="0" r="77773" t="0"/>
            <a:stretch/>
          </p:blipFill>
          <p:spPr>
            <a:xfrm>
              <a:off x="8867232" y="5050075"/>
              <a:ext cx="4022950" cy="719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25"/>
          <p:cNvGrpSpPr/>
          <p:nvPr/>
        </p:nvGrpSpPr>
        <p:grpSpPr>
          <a:xfrm>
            <a:off x="5237920" y="3975202"/>
            <a:ext cx="7812165" cy="1410563"/>
            <a:chOff x="9330631" y="7001105"/>
            <a:chExt cx="14276617" cy="1410563"/>
          </a:xfrm>
        </p:grpSpPr>
        <p:pic>
          <p:nvPicPr>
            <p:cNvPr id="256" name="Google Shape;256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330631" y="7001105"/>
              <a:ext cx="14276617" cy="1410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5"/>
            <p:cNvPicPr preferRelativeResize="0"/>
            <p:nvPr/>
          </p:nvPicPr>
          <p:blipFill rotWithShape="1">
            <a:blip r:embed="rId9">
              <a:alphaModFix/>
            </a:blip>
            <a:srcRect b="0" l="0" r="42116" t="0"/>
            <a:stretch/>
          </p:blipFill>
          <p:spPr>
            <a:xfrm>
              <a:off x="12899780" y="7180125"/>
              <a:ext cx="4131876" cy="705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25"/>
          <p:cNvGrpSpPr/>
          <p:nvPr/>
        </p:nvGrpSpPr>
        <p:grpSpPr>
          <a:xfrm>
            <a:off x="3128064" y="4793149"/>
            <a:ext cx="8565244" cy="1410563"/>
            <a:chOff x="2128970" y="8087114"/>
            <a:chExt cx="11364262" cy="1410563"/>
          </a:xfrm>
        </p:grpSpPr>
        <p:pic>
          <p:nvPicPr>
            <p:cNvPr id="259" name="Google Shape;259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128970" y="8087114"/>
              <a:ext cx="11364262" cy="1410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70036" y="8266147"/>
              <a:ext cx="5682131" cy="70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25"/>
          <p:cNvGrpSpPr/>
          <p:nvPr/>
        </p:nvGrpSpPr>
        <p:grpSpPr>
          <a:xfrm>
            <a:off x="2078321" y="3123950"/>
            <a:ext cx="10532491" cy="1194475"/>
            <a:chOff x="6674941" y="6008349"/>
            <a:chExt cx="3790711" cy="1194475"/>
          </a:xfrm>
        </p:grpSpPr>
        <p:pic>
          <p:nvPicPr>
            <p:cNvPr id="262" name="Google Shape;262;p25"/>
            <p:cNvPicPr preferRelativeResize="0"/>
            <p:nvPr/>
          </p:nvPicPr>
          <p:blipFill rotWithShape="1">
            <a:blip r:embed="rId12">
              <a:alphaModFix/>
            </a:blip>
            <a:srcRect b="18752" l="20709" r="30190" t="0"/>
            <a:stretch/>
          </p:blipFill>
          <p:spPr>
            <a:xfrm>
              <a:off x="6674941" y="6008349"/>
              <a:ext cx="3790711" cy="11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5"/>
            <p:cNvPicPr preferRelativeResize="0"/>
            <p:nvPr/>
          </p:nvPicPr>
          <p:blipFill rotWithShape="1">
            <a:blip r:embed="rId13">
              <a:alphaModFix/>
            </a:blip>
            <a:srcRect b="0" l="0" r="68359" t="0"/>
            <a:stretch/>
          </p:blipFill>
          <p:spPr>
            <a:xfrm>
              <a:off x="7005683" y="6194949"/>
              <a:ext cx="3249289" cy="73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25"/>
          <p:cNvSpPr txBox="1"/>
          <p:nvPr/>
        </p:nvSpPr>
        <p:spPr>
          <a:xfrm>
            <a:off x="3136233" y="4964726"/>
            <a:ext cx="16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A3F43"/>
                </a:solidFill>
              </a:rPr>
              <a:t>DB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3233014" y="4216167"/>
            <a:ext cx="236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FA66D"/>
                </a:solidFill>
              </a:rPr>
              <a:t>Backend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3394449" y="3390815"/>
            <a:ext cx="660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C6AAE"/>
                </a:solidFill>
              </a:rPr>
              <a:t>Frontend</a:t>
            </a:r>
            <a:endParaRPr sz="1900">
              <a:solidFill>
                <a:srgbClr val="5C6AAE"/>
              </a:solidFill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7318774" y="4219605"/>
            <a:ext cx="129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A87308"/>
                </a:solidFill>
              </a:rPr>
              <a:t>bug fix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5384622" y="5017753"/>
            <a:ext cx="178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7B99"/>
                </a:solidFill>
              </a:rPr>
              <a:t>Server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5"/>
          <p:cNvGrpSpPr/>
          <p:nvPr/>
        </p:nvGrpSpPr>
        <p:grpSpPr>
          <a:xfrm>
            <a:off x="8021210" y="4778925"/>
            <a:ext cx="4260760" cy="1194475"/>
            <a:chOff x="6674941" y="6008349"/>
            <a:chExt cx="3790711" cy="1194475"/>
          </a:xfrm>
        </p:grpSpPr>
        <p:pic>
          <p:nvPicPr>
            <p:cNvPr id="270" name="Google Shape;270;p25"/>
            <p:cNvPicPr preferRelativeResize="0"/>
            <p:nvPr/>
          </p:nvPicPr>
          <p:blipFill rotWithShape="1">
            <a:blip r:embed="rId12">
              <a:alphaModFix/>
            </a:blip>
            <a:srcRect b="18752" l="20709" r="30190" t="0"/>
            <a:stretch/>
          </p:blipFill>
          <p:spPr>
            <a:xfrm>
              <a:off x="6674941" y="6008349"/>
              <a:ext cx="3790711" cy="11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5"/>
            <p:cNvPicPr preferRelativeResize="0"/>
            <p:nvPr/>
          </p:nvPicPr>
          <p:blipFill rotWithShape="1">
            <a:blip r:embed="rId13">
              <a:alphaModFix/>
            </a:blip>
            <a:srcRect b="0" l="0" r="18480" t="0"/>
            <a:stretch/>
          </p:blipFill>
          <p:spPr>
            <a:xfrm>
              <a:off x="7005687" y="6194949"/>
              <a:ext cx="3218150" cy="73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25"/>
          <p:cNvSpPr txBox="1"/>
          <p:nvPr/>
        </p:nvSpPr>
        <p:spPr>
          <a:xfrm>
            <a:off x="8545738" y="5045792"/>
            <a:ext cx="268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C6AAE"/>
                </a:solidFill>
              </a:rPr>
              <a:t>Frontend</a:t>
            </a:r>
            <a:endParaRPr sz="1900">
              <a:solidFill>
                <a:srgbClr val="5C6AAE"/>
              </a:solidFill>
            </a:endParaRPr>
          </a:p>
        </p:txBody>
      </p:sp>
      <p:grpSp>
        <p:nvGrpSpPr>
          <p:cNvPr id="273" name="Google Shape;273;p25"/>
          <p:cNvGrpSpPr/>
          <p:nvPr/>
        </p:nvGrpSpPr>
        <p:grpSpPr>
          <a:xfrm>
            <a:off x="9307633" y="3961225"/>
            <a:ext cx="2905959" cy="1194475"/>
            <a:chOff x="6674941" y="6008349"/>
            <a:chExt cx="3790711" cy="1194475"/>
          </a:xfrm>
        </p:grpSpPr>
        <p:pic>
          <p:nvPicPr>
            <p:cNvPr id="274" name="Google Shape;274;p25"/>
            <p:cNvPicPr preferRelativeResize="0"/>
            <p:nvPr/>
          </p:nvPicPr>
          <p:blipFill rotWithShape="1">
            <a:blip r:embed="rId12">
              <a:alphaModFix/>
            </a:blip>
            <a:srcRect b="18752" l="20709" r="30190" t="0"/>
            <a:stretch/>
          </p:blipFill>
          <p:spPr>
            <a:xfrm>
              <a:off x="6674941" y="6008349"/>
              <a:ext cx="3790711" cy="11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5"/>
            <p:cNvPicPr preferRelativeResize="0"/>
            <p:nvPr/>
          </p:nvPicPr>
          <p:blipFill rotWithShape="1">
            <a:blip r:embed="rId13">
              <a:alphaModFix/>
            </a:blip>
            <a:srcRect b="0" l="0" r="57654" t="0"/>
            <a:stretch/>
          </p:blipFill>
          <p:spPr>
            <a:xfrm>
              <a:off x="7005676" y="6194949"/>
              <a:ext cx="3214127" cy="73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25"/>
          <p:cNvSpPr txBox="1"/>
          <p:nvPr/>
        </p:nvSpPr>
        <p:spPr>
          <a:xfrm>
            <a:off x="9657647" y="4228092"/>
            <a:ext cx="176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C6AAE"/>
                </a:solidFill>
              </a:rPr>
              <a:t>Frontend</a:t>
            </a:r>
            <a:endParaRPr sz="1900">
              <a:solidFill>
                <a:srgbClr val="5C6AA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2" name="Google Shape;282;p26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3" name="Google Shape;283;p26"/>
          <p:cNvSpPr txBox="1"/>
          <p:nvPr/>
        </p:nvSpPr>
        <p:spPr>
          <a:xfrm>
            <a:off x="-6986688" y="2110583"/>
            <a:ext cx="11418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0"/>
              <a:t>4</a:t>
            </a:r>
            <a:r>
              <a:rPr lang="en-US" sz="3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7000000" y="3051822"/>
            <a:ext cx="147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코드</a:t>
            </a:r>
            <a:endParaRPr sz="1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리뷰</a:t>
            </a:r>
            <a:endParaRPr sz="1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90" name="Google Shape;290;p27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91" name="Google Shape;291;p27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4-1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1904762" y="5719366"/>
            <a:ext cx="6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1895238" y="4005812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로그인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5323405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6850" y="2026075"/>
            <a:ext cx="10381474" cy="2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/>
          <p:nvPr/>
        </p:nvSpPr>
        <p:spPr>
          <a:xfrm>
            <a:off x="6706850" y="173358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/login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7837" y="5407024"/>
            <a:ext cx="5030476" cy="387699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12057825" y="5114413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/LoginAction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6">
            <a:alphaModFix/>
          </a:blip>
          <a:srcRect b="1438" l="0" r="0" t="0"/>
          <a:stretch/>
        </p:blipFill>
        <p:spPr>
          <a:xfrm>
            <a:off x="5247750" y="6075925"/>
            <a:ext cx="6080699" cy="32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5247750" y="5783413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memberDAO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27"/>
          <p:cNvCxnSpPr>
            <a:endCxn id="297" idx="0"/>
          </p:cNvCxnSpPr>
          <p:nvPr/>
        </p:nvCxnSpPr>
        <p:spPr>
          <a:xfrm flipH="1">
            <a:off x="14573075" y="4704124"/>
            <a:ext cx="591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7"/>
          <p:cNvCxnSpPr>
            <a:stCxn id="297" idx="1"/>
            <a:endCxn id="299" idx="3"/>
          </p:cNvCxnSpPr>
          <p:nvPr/>
        </p:nvCxnSpPr>
        <p:spPr>
          <a:xfrm flipH="1">
            <a:off x="11328537" y="7345520"/>
            <a:ext cx="7293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08" name="Google Shape;308;p28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09" name="Google Shape;309;p28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4-2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1904762" y="5719366"/>
            <a:ext cx="6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1895238" y="4005812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회원가입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5323405"/>
            <a:ext cx="4266667" cy="63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6346925" y="95478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/join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11626025" y="4417450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/joinAction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3046288" y="5757763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memberDAO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8"/>
          <p:cNvCxnSpPr>
            <a:endCxn id="317" idx="0"/>
          </p:cNvCxnSpPr>
          <p:nvPr/>
        </p:nvCxnSpPr>
        <p:spPr>
          <a:xfrm flipH="1">
            <a:off x="14348062" y="4075150"/>
            <a:ext cx="24780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8"/>
          <p:cNvCxnSpPr>
            <a:stCxn id="319" idx="1"/>
            <a:endCxn id="320" idx="3"/>
          </p:cNvCxnSpPr>
          <p:nvPr/>
        </p:nvCxnSpPr>
        <p:spPr>
          <a:xfrm flipH="1">
            <a:off x="11328449" y="7345475"/>
            <a:ext cx="7293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1" name="Google Shape;3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701" y="1209350"/>
            <a:ext cx="10872398" cy="32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6025" y="4709950"/>
            <a:ext cx="5444075" cy="509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8350" y="6075931"/>
            <a:ext cx="8165374" cy="3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8" name="Google Shape;328;p29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9" name="Google Shape;329;p29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4-3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1904762" y="5719366"/>
            <a:ext cx="6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1895238" y="4005812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게시판 글 쓰기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5323405"/>
            <a:ext cx="4266667" cy="634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 txBox="1"/>
          <p:nvPr/>
        </p:nvSpPr>
        <p:spPr>
          <a:xfrm>
            <a:off x="7514725" y="1771363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write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10143875" y="3967513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writeAction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725" y="2000825"/>
            <a:ext cx="9292750" cy="178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3869" y="4194675"/>
            <a:ext cx="6663606" cy="528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525" y="6786791"/>
            <a:ext cx="75438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 txBox="1"/>
          <p:nvPr/>
        </p:nvSpPr>
        <p:spPr>
          <a:xfrm>
            <a:off x="1954525" y="649428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boardDAO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/>
        </p:nvSpPr>
        <p:spPr>
          <a:xfrm>
            <a:off x="135275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44" name="Google Shape;344;p30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4-4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1904762" y="5719366"/>
            <a:ext cx="6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1895238" y="4005812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게시판 수정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5323405"/>
            <a:ext cx="4266667" cy="6344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0"/>
          <p:cNvSpPr txBox="1"/>
          <p:nvPr/>
        </p:nvSpPr>
        <p:spPr>
          <a:xfrm>
            <a:off x="9970775" y="562143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updateAction</a:t>
            </a:r>
            <a:endParaRPr sz="1300"/>
          </a:p>
        </p:txBody>
      </p:sp>
      <p:sp>
        <p:nvSpPr>
          <p:cNvPr id="349" name="Google Shape;349;p30"/>
          <p:cNvSpPr txBox="1"/>
          <p:nvPr/>
        </p:nvSpPr>
        <p:spPr>
          <a:xfrm>
            <a:off x="10143875" y="3967513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writeAction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927025" y="691938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boardDAO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30"/>
          <p:cNvPicPr preferRelativeResize="0"/>
          <p:nvPr/>
        </p:nvPicPr>
        <p:blipFill rotWithShape="1">
          <a:blip r:embed="rId4">
            <a:alphaModFix/>
          </a:blip>
          <a:srcRect b="4251" l="1719" r="13555" t="2317"/>
          <a:stretch/>
        </p:blipFill>
        <p:spPr>
          <a:xfrm>
            <a:off x="7476955" y="1170761"/>
            <a:ext cx="9382546" cy="451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 rotWithShape="1">
          <a:blip r:embed="rId5">
            <a:alphaModFix/>
          </a:blip>
          <a:srcRect b="22934" l="0" r="0" t="0"/>
          <a:stretch/>
        </p:blipFill>
        <p:spPr>
          <a:xfrm>
            <a:off x="10010425" y="5913950"/>
            <a:ext cx="6849076" cy="43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476950" y="95078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7025" y="7260888"/>
            <a:ext cx="88963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/>
        </p:nvSpPr>
        <p:spPr>
          <a:xfrm>
            <a:off x="135275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60" name="Google Shape;360;p31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4-5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1904762" y="5719366"/>
            <a:ext cx="6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1895238" y="4005812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게시판 삭제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5323405"/>
            <a:ext cx="4266667" cy="6344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9975275" y="3807850"/>
            <a:ext cx="198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board_deleteAction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65" name="Google Shape;365;p31"/>
          <p:cNvSpPr txBox="1"/>
          <p:nvPr/>
        </p:nvSpPr>
        <p:spPr>
          <a:xfrm>
            <a:off x="927025" y="691938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boardDAO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8209475" y="988588"/>
            <a:ext cx="19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03" y="4200475"/>
            <a:ext cx="6148799" cy="57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9475" y="1243300"/>
            <a:ext cx="7961822" cy="25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563" y="7223100"/>
            <a:ext cx="85629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1898164" y="4270742"/>
            <a:ext cx="662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저희 팀은 이번 프로젝트로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도서 관리 페이지를 제작하였습니다.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Frontend: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박재형	채예진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Backend:	</a:t>
            </a:r>
            <a:endParaRPr b="1"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신봉규	손병규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DBA:</a:t>
            </a:r>
            <a:endParaRPr b="1"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전규환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4"/>
          <p:cNvSpPr txBox="1"/>
          <p:nvPr/>
        </p:nvSpPr>
        <p:spPr>
          <a:xfrm>
            <a:off x="1400000" y="451337"/>
            <a:ext cx="15485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AI3_JSP_A_TeamProject</a:t>
            </a:r>
            <a:endParaRPr sz="1300"/>
          </a:p>
        </p:txBody>
      </p:sp>
      <p:sp>
        <p:nvSpPr>
          <p:cNvPr id="100" name="Google Shape;100;p14"/>
          <p:cNvSpPr txBox="1"/>
          <p:nvPr/>
        </p:nvSpPr>
        <p:spPr>
          <a:xfrm>
            <a:off x="1400000" y="9568641"/>
            <a:ext cx="15485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박재형 신봉규 손병규 전규환 채예진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904762" y="3042298"/>
            <a:ext cx="14685600" cy="6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904762" y="1665502"/>
            <a:ext cx="3076730" cy="315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5" name="Google Shape;375;p32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6" name="Google Shape;376;p32"/>
          <p:cNvSpPr txBox="1"/>
          <p:nvPr/>
        </p:nvSpPr>
        <p:spPr>
          <a:xfrm>
            <a:off x="-6986688" y="2110583"/>
            <a:ext cx="11418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0"/>
              <a:t>5</a:t>
            </a:r>
            <a:r>
              <a:rPr lang="en-US" sz="3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7000000" y="3051822"/>
            <a:ext cx="147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사이트</a:t>
            </a:r>
            <a:endParaRPr sz="1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시연</a:t>
            </a:r>
            <a:endParaRPr sz="1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/>
        </p:nvSpPr>
        <p:spPr>
          <a:xfrm>
            <a:off x="1457825" y="1225937"/>
            <a:ext cx="15485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/ PORTFOLIO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-42175" y="2669521"/>
            <a:ext cx="184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46" y="584636"/>
            <a:ext cx="16958232" cy="1163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3"/>
          <p:cNvPicPr preferRelativeResize="0"/>
          <p:nvPr/>
        </p:nvPicPr>
        <p:blipFill rotWithShape="1">
          <a:blip r:embed="rId4">
            <a:alphaModFix/>
          </a:blip>
          <a:srcRect b="-3082" l="11254" r="10424" t="0"/>
          <a:stretch/>
        </p:blipFill>
        <p:spPr>
          <a:xfrm>
            <a:off x="2604375" y="1225925"/>
            <a:ext cx="12803676" cy="75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3"/>
          <p:cNvSpPr txBox="1"/>
          <p:nvPr/>
        </p:nvSpPr>
        <p:spPr>
          <a:xfrm>
            <a:off x="3864225" y="774611"/>
            <a:ext cx="1028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https://gyuhwan.com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92" name="Google Shape;392;p34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93" name="Google Shape;393;p34"/>
          <p:cNvSpPr txBox="1"/>
          <p:nvPr/>
        </p:nvSpPr>
        <p:spPr>
          <a:xfrm>
            <a:off x="-6986688" y="2110583"/>
            <a:ext cx="11418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0"/>
              <a:t>6</a:t>
            </a:r>
            <a:r>
              <a:rPr lang="en-US" sz="3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7000000" y="3051822"/>
            <a:ext cx="147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QnA</a:t>
            </a:r>
            <a:endParaRPr sz="1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1400000" y="451337"/>
            <a:ext cx="1548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00" name="Google Shape;400;p35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01" name="Google Shape;401;p35"/>
          <p:cNvSpPr txBox="1"/>
          <p:nvPr/>
        </p:nvSpPr>
        <p:spPr>
          <a:xfrm>
            <a:off x="-65882" y="1791861"/>
            <a:ext cx="18828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7038095" y="4897394"/>
            <a:ext cx="10480951" cy="661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1400000" y="451337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400000" y="9568641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9" name="Google Shape;109;p15"/>
          <p:cNvSpPr txBox="1"/>
          <p:nvPr/>
        </p:nvSpPr>
        <p:spPr>
          <a:xfrm>
            <a:off x="7013348" y="4319964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186441" y="1894376"/>
            <a:ext cx="301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프로젝트 설계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904762" y="4319956"/>
            <a:ext cx="30768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186441" y="4548830"/>
            <a:ext cx="30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프로젝트 기술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3" name="Google Shape;113;p15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910437" y="1665511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211016" y="1894384"/>
            <a:ext cx="301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프로젝트 일정</a:t>
            </a:r>
            <a:endParaRPr sz="1700"/>
          </a:p>
        </p:txBody>
      </p:sp>
      <p:sp>
        <p:nvSpPr>
          <p:cNvPr id="116" name="Google Shape;116;p15"/>
          <p:cNvSpPr txBox="1"/>
          <p:nvPr/>
        </p:nvSpPr>
        <p:spPr>
          <a:xfrm>
            <a:off x="11821636" y="1665506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800"/>
              <a:t>5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3103314" y="1894380"/>
            <a:ext cx="301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사이트 시연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1821636" y="4189211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3103314" y="4541209"/>
            <a:ext cx="30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3244347" y="3352355"/>
            <a:ext cx="30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295027" y="4548838"/>
            <a:ext cx="301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코드 리뷰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10437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1821637" y="3794991"/>
            <a:ext cx="4266667" cy="6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1400000" y="451337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400000" y="9568641"/>
            <a:ext cx="15485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/>
          </a:p>
        </p:txBody>
      </p:sp>
      <p:sp>
        <p:nvSpPr>
          <p:cNvPr id="131" name="Google Shape;131;p16"/>
          <p:cNvSpPr txBox="1"/>
          <p:nvPr/>
        </p:nvSpPr>
        <p:spPr>
          <a:xfrm>
            <a:off x="-6986688" y="2110583"/>
            <a:ext cx="11418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000000" y="3051822"/>
            <a:ext cx="147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프로젝트</a:t>
            </a:r>
            <a:endParaRPr sz="1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설계</a:t>
            </a:r>
            <a:endParaRPr sz="1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1400000" y="451337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400000" y="9568641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9" name="Google Shape;139;p17"/>
          <p:cNvSpPr txBox="1"/>
          <p:nvPr/>
        </p:nvSpPr>
        <p:spPr>
          <a:xfrm>
            <a:off x="1904762" y="1646011"/>
            <a:ext cx="6057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순서도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904762" y="5685941"/>
            <a:ext cx="6440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페이지의 간략한 순서도 입니다.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인증후에만 메인에 접속할수있는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독특한 구조를  가지고 있으며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메인 페이지에서는 도서정보를 볼수 있으며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자유 게시판에서는 소통기능을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구현하였습니다.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895238" y="3528935"/>
            <a:ext cx="639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FlowChart &amp; ERD</a:t>
            </a:r>
            <a:endParaRPr sz="2100"/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5323405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565" y="1404478"/>
            <a:ext cx="9637759" cy="687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374" y="2050812"/>
            <a:ext cx="10430049" cy="46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1400000" y="451337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486988" y="9437613"/>
            <a:ext cx="1548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1" name="Google Shape;151;p18"/>
          <p:cNvSpPr txBox="1"/>
          <p:nvPr/>
        </p:nvSpPr>
        <p:spPr>
          <a:xfrm>
            <a:off x="6920400" y="1010750"/>
            <a:ext cx="406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도서 목록</a:t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244951" y="6847660"/>
            <a:ext cx="644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자유롭게 글을 쓸수있는 게시판 입니다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로그인 시에만 글쓰기가 가능하며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글쓰기,편집,삭제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기능이 구현되어 있습니다</a:t>
            </a:r>
            <a:endParaRPr sz="1600"/>
          </a:p>
        </p:txBody>
      </p:sp>
      <p:sp>
        <p:nvSpPr>
          <p:cNvPr id="153" name="Google Shape;153;p18"/>
          <p:cNvSpPr txBox="1"/>
          <p:nvPr/>
        </p:nvSpPr>
        <p:spPr>
          <a:xfrm>
            <a:off x="-2023113" y="2050809"/>
            <a:ext cx="644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로그인후 접속할수 있는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메인페이지의 도서목록 입니다.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추천하는 책의 제목, 설명 등등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여러가지 정보가 표시되는 페이지 입니다.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350" y="6847660"/>
            <a:ext cx="4542102" cy="231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1487003" y="5677950"/>
            <a:ext cx="4142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게시판</a:t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225" y="2050800"/>
            <a:ext cx="2626191" cy="46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1400000" y="451337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2" name="Google Shape;162;p19"/>
          <p:cNvSpPr txBox="1"/>
          <p:nvPr/>
        </p:nvSpPr>
        <p:spPr>
          <a:xfrm>
            <a:off x="1400000" y="9568641"/>
            <a:ext cx="1548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3" name="Google Shape;163;p19"/>
          <p:cNvSpPr txBox="1"/>
          <p:nvPr/>
        </p:nvSpPr>
        <p:spPr>
          <a:xfrm>
            <a:off x="-6986688" y="2110583"/>
            <a:ext cx="11418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000000" y="3051822"/>
            <a:ext cx="147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프로젝트</a:t>
            </a:r>
            <a:endParaRPr sz="1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기술</a:t>
            </a:r>
            <a:endParaRPr sz="1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1400000" y="451337"/>
            <a:ext cx="15485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400000" y="9568641"/>
            <a:ext cx="1548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1" name="Google Shape;171;p20"/>
          <p:cNvSpPr txBox="1"/>
          <p:nvPr/>
        </p:nvSpPr>
        <p:spPr>
          <a:xfrm>
            <a:off x="1904762" y="1665502"/>
            <a:ext cx="307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/>
              <a:t>2-</a:t>
            </a:r>
            <a:r>
              <a:rPr lang="en-US" sz="1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871712" y="5171491"/>
            <a:ext cx="64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 팀은 이클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립스와 깃허브로 협업이 끝난후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서버에 웹 페이지를 구축하였습니다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부트스트랩을 이용하여 반응형 페이지를 제작하였습니다.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895238" y="4005812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OS  WEB  WAS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71712" y="4775530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파치 톰캣 - 위키백과, 우리 모두의 백과사전"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0475" y="6342737"/>
            <a:ext cx="3141726" cy="22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4325" y="2354800"/>
            <a:ext cx="8245450" cy="34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9349" y="6321601"/>
            <a:ext cx="1996050" cy="2265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다운로드 Eclipse 4.9 – Vessoft" id="178" name="Google Shape;17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5338" y="6405050"/>
            <a:ext cx="1293000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cticons-mark-github.svg - Wikipedia" id="179" name="Google Shape;17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5338" y="6438675"/>
            <a:ext cx="1754700" cy="175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DS for MariaDB – Amazon Web Services(AWS)" id="180" name="Google Shape;18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70325" y="6919775"/>
            <a:ext cx="32385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tstrap(부트스트랩) 설치 | protect-me" id="181" name="Google Shape;18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95243" y="7362677"/>
            <a:ext cx="4089333" cy="2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1400000" y="451337"/>
            <a:ext cx="154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AI3_JSP_A_TeamProject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7" name="Google Shape;187;p21"/>
          <p:cNvSpPr txBox="1"/>
          <p:nvPr/>
        </p:nvSpPr>
        <p:spPr>
          <a:xfrm>
            <a:off x="1400000" y="9568641"/>
            <a:ext cx="15485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박재형 신봉규 손병규 전규환 채예진</a:t>
            </a:r>
            <a:endParaRPr sz="1300"/>
          </a:p>
        </p:txBody>
      </p:sp>
      <p:sp>
        <p:nvSpPr>
          <p:cNvPr id="188" name="Google Shape;188;p21"/>
          <p:cNvSpPr txBox="1"/>
          <p:nvPr/>
        </p:nvSpPr>
        <p:spPr>
          <a:xfrm>
            <a:off x="1904762" y="3084625"/>
            <a:ext cx="6444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ubuntu</a:t>
            </a:r>
            <a:endParaRPr b="1"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유동 IP를 도메인과 연결하기 위해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ddclient를 이용하여  DDNS 설정을 하였습니다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https 설정을 위한 SSL인증서는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certbot 으로 Let’s Encrypt 인증서를 발급받았습니다.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nginx</a:t>
            </a:r>
            <a:endParaRPr b="1"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인증서로 https 접속을 설정하였으며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도메인이 아닌 ip로 접속시 444에러를 출력하게 하였습니다.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프록시패스를 설정하여 톰캣서버와 연동하였습니다.</a:t>
            </a:r>
            <a:endParaRPr sz="1500"/>
          </a:p>
        </p:txBody>
      </p:sp>
      <p:sp>
        <p:nvSpPr>
          <p:cNvPr id="189" name="Google Shape;189;p21"/>
          <p:cNvSpPr txBox="1"/>
          <p:nvPr/>
        </p:nvSpPr>
        <p:spPr>
          <a:xfrm>
            <a:off x="1895238" y="1351130"/>
            <a:ext cx="639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Ubuntu</a:t>
            </a:r>
            <a:endParaRPr sz="2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Nginx Setting</a:t>
            </a:r>
            <a:endParaRPr sz="2600"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04762" y="277421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25" y="6628900"/>
            <a:ext cx="4323173" cy="27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4963925" y="6336400"/>
            <a:ext cx="141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ddclient 설정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4525" y="2009200"/>
            <a:ext cx="7715476" cy="7389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9444525" y="1716700"/>
            <a:ext cx="835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nginx </a:t>
            </a:r>
            <a:r>
              <a:rPr lang="en-US" sz="1300"/>
              <a:t>설정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8013" y="8065325"/>
            <a:ext cx="30384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1768025" y="7772813"/>
            <a:ext cx="141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https 적용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