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Noto Sans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8D5E2B-577B-4FE6-832A-A13277571B60}">
  <a:tblStyle styleId="{158D5E2B-577B-4FE6-832A-A13277571B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B2B7749-1983-462F-BEF2-3E5270A4966F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NotoSans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oto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otoSans-boldItalic.fntdata"/><Relationship Id="rId30" Type="http://schemas.openxmlformats.org/officeDocument/2006/relationships/font" Target="fonts/NotoSans-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d6d59dd76_4_91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2d6d59dd76_4_91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2d6d59dd76_4_340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d6d59dd76_4_345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2d6d59dd76_4_345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6d59dd76_4_350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2d6d59dd76_4_350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d6d59dd76_4_355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2d6d59dd76_4_355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d7874fa6f_1_303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2d7874fa6f_1_303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d6d59dd76_4_360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2d6d59dd76_4_360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d7874fa6f_1_309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2d7874fa6f_1_309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d7874fa6f_1_348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2d7874fa6f_1_348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303196d039_0_7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d6d59dd76_4_431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2d6d59dd76_4_431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03196d039_0_0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303196d039_0_0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50" spcFirstLastPara="1" rIns="88950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03196d039_0_0:notes"/>
          <p:cNvSpPr txBox="1"/>
          <p:nvPr>
            <p:ph idx="12" type="sldNum"/>
          </p:nvPr>
        </p:nvSpPr>
        <p:spPr>
          <a:xfrm>
            <a:off x="3884621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50" spcFirstLastPara="1" rIns="88950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54a6269dd_0_0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354a6269dd_0_0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6d59dd76_4_252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2d6d59dd76_4_252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d6d59dd76_4_169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2d6d59dd76_4_169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d6d59dd76_4_273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d6d59dd76_4_273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75" lIns="88950" spcFirstLastPara="1" rIns="88950" wrap="square" tIns="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2d6d59dd76_4_273:notes"/>
          <p:cNvSpPr txBox="1"/>
          <p:nvPr>
            <p:ph idx="12" type="sldNum"/>
          </p:nvPr>
        </p:nvSpPr>
        <p:spPr>
          <a:xfrm>
            <a:off x="3884621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75" lIns="88950" spcFirstLastPara="1" rIns="88950" wrap="square" tIns="44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d6d59dd76_4_288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2d6d59dd76_4_288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d7874fa6f_0_7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d7874fa6f_0_7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6d59dd76_4_320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2d6d59dd76_4_320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d6d59dd76_4_335:notes"/>
          <p:cNvSpPr txBox="1"/>
          <p:nvPr>
            <p:ph idx="1" type="body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2d6d59dd76_4_335:notes"/>
          <p:cNvSpPr/>
          <p:nvPr>
            <p:ph idx="2" type="sldImg"/>
          </p:nvPr>
        </p:nvSpPr>
        <p:spPr>
          <a:xfrm>
            <a:off x="108242" y="686418"/>
            <a:ext cx="6641700" cy="342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제목 슬라이드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30"/>
            <a:ext cx="9140710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1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4" y="4822058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7" y="4822058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rmAutofit lnSpcReduction="10000"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19583" y="2355780"/>
            <a:ext cx="494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Gulimche"/>
              <a:buNone/>
              <a:defRPr sz="900">
                <a:solidFill>
                  <a:srgbClr val="5757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899114" y="877941"/>
            <a:ext cx="3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0"/>
              <a:buFont typeface="Gulimche"/>
              <a:buNone/>
              <a:defRPr sz="4400">
                <a:solidFill>
                  <a:srgbClr val="8733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30"/>
            <a:ext cx="9140710" cy="51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1" y="4875637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4" y="4875637"/>
            <a:ext cx="2895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7" y="4875637"/>
            <a:ext cx="21336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rmAutofit fontScale="70000" lnSpcReduction="20000"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1" y="142043"/>
            <a:ext cx="8229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325" lIns="74675" spcFirstLastPara="1" rIns="74675" wrap="square" tIns="373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1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1" y="1113928"/>
            <a:ext cx="8229600" cy="3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325" lIns="74675" spcFirstLastPara="1" rIns="74675" wrap="square" tIns="3732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i="1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  <a:defRPr sz="19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175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제목 슬라이드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075" lIns="86150" spcFirstLastPara="1" rIns="86150" wrap="square" tIns="43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3">
  <p:cSld name="제목 슬라이드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075" lIns="86150" spcFirstLastPara="1" rIns="86150" wrap="square" tIns="43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1194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075" lIns="86150" spcFirstLastPara="1" rIns="86150" wrap="square" tIns="43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7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378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366661" y="58900"/>
            <a:ext cx="27774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타자프로그램 개발 - JAVA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52113" y="39877"/>
            <a:ext cx="6580500" cy="946500"/>
          </a:xfrm>
          <a:prstGeom prst="roundRect">
            <a:avLst>
              <a:gd fmla="val 85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52113" y="273058"/>
            <a:ext cx="9039900" cy="48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Relationship Id="rId5" Type="http://schemas.openxmlformats.org/officeDocument/2006/relationships/image" Target="../media/image20.png"/><Relationship Id="rId6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_FQKLoBSi19mF-W_hrravg4pOTa78L_L/view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NHgBaMfhjRqltPCWC8DVOCKyNSvy99GN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846774" y="1517181"/>
            <a:ext cx="3249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3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타자게임 개발</a:t>
            </a:r>
            <a:r>
              <a:rPr b="0" i="0" lang="ko" sz="3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ko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5569034" y="4245936"/>
            <a:ext cx="3256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600" u="none" cap="none" strike="noStrik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 : 서익희;</a:t>
            </a:r>
            <a:endParaRPr b="0" i="0" sz="1600" u="none" cap="none" strike="noStrik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643"/>
            <a:ext cx="9144000" cy="511685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/>
        </p:nvSpPr>
        <p:spPr>
          <a:xfrm>
            <a:off x="251520" y="1222906"/>
            <a:ext cx="32529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31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</a:t>
            </a:r>
            <a:r>
              <a:rPr lang="ko" sz="31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</a:t>
            </a:r>
            <a:r>
              <a:rPr lang="ko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3100">
                <a:solidFill>
                  <a:srgbClr val="00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</a:t>
            </a:r>
            <a:r>
              <a:rPr lang="ko" sz="31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ko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31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" sz="3100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" sz="3100">
                <a:solidFill>
                  <a:srgbClr val="FFD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ko" sz="3100">
                <a:solidFill>
                  <a:srgbClr val="CF8E6D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ko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3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3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i="1" lang="ko" sz="1800">
                <a:solidFill>
                  <a:schemeClr val="dk1"/>
                </a:solidFill>
                <a:highlight>
                  <a:srgbClr val="9900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팀명 : 세 얼간이</a:t>
            </a:r>
            <a:r>
              <a:rPr b="0" i="0" lang="ko" sz="3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ko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3840842" y="3759882"/>
            <a:ext cx="1462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3774373" y="3759882"/>
            <a:ext cx="15954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5369627" y="3759882"/>
            <a:ext cx="1462500" cy="48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ctr" dir="2700000" dist="76200">
              <a:srgbClr val="000000">
                <a:alpha val="49800"/>
              </a:srgbClr>
            </a:outerShdw>
          </a:effectLst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2312057" y="3759882"/>
            <a:ext cx="1462500" cy="48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ctr" dir="2700000" dist="76200">
              <a:srgbClr val="000000">
                <a:alpha val="49800"/>
              </a:srgbClr>
            </a:outerShdw>
          </a:effectLst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2444994" y="3867894"/>
            <a:ext cx="1196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7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김정규</a:t>
            </a:r>
            <a:endParaRPr b="1" i="0" sz="17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73780" y="3863872"/>
            <a:ext cx="1196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박호영</a:t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5502565" y="3867894"/>
            <a:ext cx="1196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7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서익희</a:t>
            </a:r>
            <a:endParaRPr b="1" i="0" sz="17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50"/>
            <a:ext cx="1903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틀린단어 구별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625"/>
            <a:ext cx="5484101" cy="46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625" y="1896450"/>
            <a:ext cx="3228975" cy="30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5689375" y="526300"/>
            <a:ext cx="29469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빈칸 혹은 스페이스 입력시 -♡-로 처리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일치 : 초록색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불일치:빨간색 </a:t>
            </a:r>
            <a:endParaRPr b="1" sz="1200"/>
          </a:p>
        </p:txBody>
      </p:sp>
      <p:cxnSp>
        <p:nvCxnSpPr>
          <p:cNvPr id="184" name="Google Shape;184;p29"/>
          <p:cNvCxnSpPr/>
          <p:nvPr/>
        </p:nvCxnSpPr>
        <p:spPr>
          <a:xfrm flipH="1" rot="10800000">
            <a:off x="796700" y="1502975"/>
            <a:ext cx="3395100" cy="1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9"/>
          <p:cNvCxnSpPr/>
          <p:nvPr/>
        </p:nvCxnSpPr>
        <p:spPr>
          <a:xfrm flipH="1" rot="10800000">
            <a:off x="722750" y="2669350"/>
            <a:ext cx="3395100" cy="1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9"/>
          <p:cNvCxnSpPr/>
          <p:nvPr/>
        </p:nvCxnSpPr>
        <p:spPr>
          <a:xfrm flipH="1" rot="10800000">
            <a:off x="513025" y="3464550"/>
            <a:ext cx="3395100" cy="1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9"/>
          <p:cNvCxnSpPr/>
          <p:nvPr/>
        </p:nvCxnSpPr>
        <p:spPr>
          <a:xfrm flipH="1" rot="10800000">
            <a:off x="1044500" y="4259750"/>
            <a:ext cx="3395100" cy="1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2327700" y="158200"/>
            <a:ext cx="2241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보너스점수, 단어비교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7550"/>
            <a:ext cx="4233325" cy="4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231" y="2030650"/>
            <a:ext cx="15240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3675" y="1994325"/>
            <a:ext cx="1843225" cy="287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 flipH="1" rot="10800000">
            <a:off x="6113475" y="3092775"/>
            <a:ext cx="902700" cy="216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0"/>
          <p:cNvSpPr txBox="1"/>
          <p:nvPr/>
        </p:nvSpPr>
        <p:spPr>
          <a:xfrm>
            <a:off x="5957225" y="2320550"/>
            <a:ext cx="1341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</a:t>
            </a:r>
            <a:r>
              <a:rPr b="1" lang="ko"/>
              <a:t>개연속정답</a:t>
            </a:r>
            <a:endParaRPr b="1"/>
          </a:p>
        </p:txBody>
      </p:sp>
      <p:sp>
        <p:nvSpPr>
          <p:cNvPr id="199" name="Google Shape;199;p30"/>
          <p:cNvSpPr txBox="1"/>
          <p:nvPr/>
        </p:nvSpPr>
        <p:spPr>
          <a:xfrm>
            <a:off x="4572000" y="624200"/>
            <a:ext cx="34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30"/>
          <p:cNvCxnSpPr/>
          <p:nvPr/>
        </p:nvCxnSpPr>
        <p:spPr>
          <a:xfrm>
            <a:off x="4569600" y="600350"/>
            <a:ext cx="48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0"/>
          <p:cNvSpPr/>
          <p:nvPr/>
        </p:nvSpPr>
        <p:spPr>
          <a:xfrm>
            <a:off x="4569600" y="600350"/>
            <a:ext cx="28926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4599150" y="624200"/>
            <a:ext cx="283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문자열의 문자별로 정답과 일치하는 횟수별로 점수부여</a:t>
            </a:r>
            <a:endParaRPr b="1"/>
          </a:p>
        </p:txBody>
      </p:sp>
      <p:cxnSp>
        <p:nvCxnSpPr>
          <p:cNvPr id="203" name="Google Shape;203;p30"/>
          <p:cNvCxnSpPr/>
          <p:nvPr/>
        </p:nvCxnSpPr>
        <p:spPr>
          <a:xfrm>
            <a:off x="7233675" y="2570100"/>
            <a:ext cx="1000500" cy="33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578500" y="863400"/>
            <a:ext cx="30339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/>
          <p:nvPr/>
        </p:nvCxnSpPr>
        <p:spPr>
          <a:xfrm>
            <a:off x="676700" y="2320550"/>
            <a:ext cx="30339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0"/>
          <p:cNvCxnSpPr/>
          <p:nvPr/>
        </p:nvCxnSpPr>
        <p:spPr>
          <a:xfrm>
            <a:off x="676700" y="2984200"/>
            <a:ext cx="30339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0"/>
          <p:cNvCxnSpPr/>
          <p:nvPr/>
        </p:nvCxnSpPr>
        <p:spPr>
          <a:xfrm flipH="1" rot="10800000">
            <a:off x="578500" y="3864575"/>
            <a:ext cx="1533300" cy="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0"/>
          <p:cNvCxnSpPr/>
          <p:nvPr/>
        </p:nvCxnSpPr>
        <p:spPr>
          <a:xfrm flipH="1">
            <a:off x="1437650" y="4462775"/>
            <a:ext cx="30882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0"/>
          <p:cNvSpPr txBox="1"/>
          <p:nvPr/>
        </p:nvSpPr>
        <p:spPr>
          <a:xfrm>
            <a:off x="4569350" y="4136550"/>
            <a:ext cx="1674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/>
              <a:t>최대점수 100점으로 설정</a:t>
            </a:r>
            <a:endParaRPr b="1" sz="12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2230850" y="181300"/>
            <a:ext cx="2592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게임종료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650"/>
            <a:ext cx="5664576" cy="24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54800"/>
            <a:ext cx="5664575" cy="20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974" y="1490925"/>
            <a:ext cx="3380900" cy="9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975" y="3504350"/>
            <a:ext cx="3380900" cy="96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1"/>
          <p:cNvCxnSpPr/>
          <p:nvPr/>
        </p:nvCxnSpPr>
        <p:spPr>
          <a:xfrm flipH="1" rot="10800000">
            <a:off x="1176600" y="2472875"/>
            <a:ext cx="19140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>
            <a:off x="251525" y="3614775"/>
            <a:ext cx="14145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2239925" y="158225"/>
            <a:ext cx="1586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오답복습 기능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00" y="1078050"/>
            <a:ext cx="4086650" cy="93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2"/>
          <p:cNvCxnSpPr/>
          <p:nvPr/>
        </p:nvCxnSpPr>
        <p:spPr>
          <a:xfrm>
            <a:off x="5137400" y="1439925"/>
            <a:ext cx="16311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75" y="983221"/>
            <a:ext cx="4547426" cy="111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2"/>
          <p:cNvCxnSpPr/>
          <p:nvPr/>
        </p:nvCxnSpPr>
        <p:spPr>
          <a:xfrm>
            <a:off x="251525" y="1535038"/>
            <a:ext cx="1436100" cy="2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2"/>
          <p:cNvCxnSpPr/>
          <p:nvPr/>
        </p:nvCxnSpPr>
        <p:spPr>
          <a:xfrm flipH="1" rot="10800000">
            <a:off x="2644600" y="3223200"/>
            <a:ext cx="5982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2"/>
          <p:cNvCxnSpPr/>
          <p:nvPr/>
        </p:nvCxnSpPr>
        <p:spPr>
          <a:xfrm flipH="1" rot="10800000">
            <a:off x="5907025" y="3223200"/>
            <a:ext cx="5982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4" name="Google Shape;2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75" y="2214575"/>
            <a:ext cx="23594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5200" y="2241125"/>
            <a:ext cx="22419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9750" y="2241125"/>
            <a:ext cx="2333975" cy="255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2"/>
          <p:cNvCxnSpPr>
            <a:stCxn id="230" idx="0"/>
          </p:cNvCxnSpPr>
          <p:nvPr/>
        </p:nvCxnSpPr>
        <p:spPr>
          <a:xfrm flipH="1" rot="10800000">
            <a:off x="2433588" y="754621"/>
            <a:ext cx="21141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2"/>
          <p:cNvCxnSpPr>
            <a:stCxn id="228" idx="0"/>
            <a:endCxn id="239" idx="2"/>
          </p:cNvCxnSpPr>
          <p:nvPr/>
        </p:nvCxnSpPr>
        <p:spPr>
          <a:xfrm rot="10800000">
            <a:off x="5346825" y="730950"/>
            <a:ext cx="156150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2"/>
          <p:cNvSpPr txBox="1"/>
          <p:nvPr/>
        </p:nvSpPr>
        <p:spPr>
          <a:xfrm>
            <a:off x="3623400" y="477263"/>
            <a:ext cx="3447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틀린문제가없고 &amp;&amp; N을 입력 할때까지 반복</a:t>
            </a:r>
            <a:endParaRPr b="1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2246850" y="158200"/>
            <a:ext cx="1665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랭킹 저장기능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flipH="1">
            <a:off x="6330800" y="1477725"/>
            <a:ext cx="21900" cy="250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/>
          <p:nvPr/>
        </p:nvCxnSpPr>
        <p:spPr>
          <a:xfrm>
            <a:off x="5983000" y="863400"/>
            <a:ext cx="435000" cy="4566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00" y="600075"/>
            <a:ext cx="2251875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950" y="600075"/>
            <a:ext cx="2047875" cy="394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3"/>
          <p:cNvCxnSpPr/>
          <p:nvPr/>
        </p:nvCxnSpPr>
        <p:spPr>
          <a:xfrm flipH="1" rot="10800000">
            <a:off x="1731175" y="1428900"/>
            <a:ext cx="1707300" cy="277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1" name="Google Shape;2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4400" y="600075"/>
            <a:ext cx="2114550" cy="392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3"/>
          <p:cNvCxnSpPr/>
          <p:nvPr/>
        </p:nvCxnSpPr>
        <p:spPr>
          <a:xfrm>
            <a:off x="5537150" y="4136550"/>
            <a:ext cx="870000" cy="39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2172450" y="158200"/>
            <a:ext cx="2687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랭킹 저장기능(등수저장)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25" y="476800"/>
            <a:ext cx="2251875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775" y="476800"/>
            <a:ext cx="3586576" cy="22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775" y="2811100"/>
            <a:ext cx="3586575" cy="197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4"/>
          <p:cNvCxnSpPr>
            <a:stCxn id="261" idx="3"/>
          </p:cNvCxnSpPr>
          <p:nvPr/>
        </p:nvCxnSpPr>
        <p:spPr>
          <a:xfrm>
            <a:off x="6298350" y="3798313"/>
            <a:ext cx="478500" cy="12000"/>
          </a:xfrm>
          <a:prstGeom prst="straightConnector1">
            <a:avLst/>
          </a:prstGeom>
          <a:noFill/>
          <a:ln cap="flat" cmpd="sng" w="28575">
            <a:solidFill>
              <a:srgbClr val="0086C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4"/>
          <p:cNvCxnSpPr/>
          <p:nvPr/>
        </p:nvCxnSpPr>
        <p:spPr>
          <a:xfrm>
            <a:off x="6298350" y="1599875"/>
            <a:ext cx="478500" cy="12000"/>
          </a:xfrm>
          <a:prstGeom prst="straightConnector1">
            <a:avLst/>
          </a:prstGeom>
          <a:noFill/>
          <a:ln cap="flat" cmpd="sng" w="28575">
            <a:solidFill>
              <a:srgbClr val="0086C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4"/>
          <p:cNvSpPr txBox="1"/>
          <p:nvPr/>
        </p:nvSpPr>
        <p:spPr>
          <a:xfrm>
            <a:off x="6863800" y="1192638"/>
            <a:ext cx="2066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점수와 아이디를 저장할 배열과 두 배열의 인덱스를 저장할 변수를 선언후 활용</a:t>
            </a:r>
            <a:endParaRPr b="1"/>
          </a:p>
        </p:txBody>
      </p:sp>
      <p:sp>
        <p:nvSpPr>
          <p:cNvPr id="265" name="Google Shape;265;p34"/>
          <p:cNvSpPr txBox="1"/>
          <p:nvPr/>
        </p:nvSpPr>
        <p:spPr>
          <a:xfrm>
            <a:off x="6863800" y="3054050"/>
            <a:ext cx="2066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점수배열을 기준으로 정렬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랭킹인덱스 변수를 활용하여 아이디 저장배열도 동시 정렬</a:t>
            </a:r>
            <a:endParaRPr b="1" sz="1300"/>
          </a:p>
        </p:txBody>
      </p:sp>
      <p:sp>
        <p:nvSpPr>
          <p:cNvPr id="266" name="Google Shape;266;p34"/>
          <p:cNvSpPr/>
          <p:nvPr/>
        </p:nvSpPr>
        <p:spPr>
          <a:xfrm>
            <a:off x="3140258" y="3396538"/>
            <a:ext cx="236550" cy="815575"/>
          </a:xfrm>
          <a:custGeom>
            <a:rect b="b" l="l" r="r" t="t"/>
            <a:pathLst>
              <a:path extrusionOk="0" h="32623" w="9462">
                <a:moveTo>
                  <a:pt x="7723" y="0"/>
                </a:moveTo>
                <a:cubicBezTo>
                  <a:pt x="2982" y="4741"/>
                  <a:pt x="-986" y="12130"/>
                  <a:pt x="329" y="18704"/>
                </a:cubicBezTo>
                <a:cubicBezTo>
                  <a:pt x="1417" y="24146"/>
                  <a:pt x="9463" y="27074"/>
                  <a:pt x="9463" y="3262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2252050" y="158200"/>
            <a:ext cx="3296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랭킹 저장기능(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ID 점수 갱신)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25" y="600075"/>
            <a:ext cx="2047875" cy="394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5"/>
          <p:cNvCxnSpPr/>
          <p:nvPr/>
        </p:nvCxnSpPr>
        <p:spPr>
          <a:xfrm rot="10800000">
            <a:off x="2155075" y="1341875"/>
            <a:ext cx="45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5"/>
          <p:cNvSpPr txBox="1"/>
          <p:nvPr/>
        </p:nvSpPr>
        <p:spPr>
          <a:xfrm>
            <a:off x="2213300" y="939525"/>
            <a:ext cx="84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100"/>
              <a:t>등수 갱신</a:t>
            </a:r>
            <a:endParaRPr b="1" i="1" sz="1100"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0825" y="600075"/>
            <a:ext cx="5426251" cy="26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/>
          <p:nvPr/>
        </p:nvSpPr>
        <p:spPr>
          <a:xfrm rot="-517056">
            <a:off x="5827148" y="1582769"/>
            <a:ext cx="623676" cy="290383"/>
          </a:xfrm>
          <a:custGeom>
            <a:rect b="b" l="l" r="r" t="t"/>
            <a:pathLst>
              <a:path extrusionOk="0" h="39072" w="40455">
                <a:moveTo>
                  <a:pt x="33057" y="0"/>
                </a:moveTo>
                <a:cubicBezTo>
                  <a:pt x="40638" y="3249"/>
                  <a:pt x="42688" y="18023"/>
                  <a:pt x="37407" y="24358"/>
                </a:cubicBezTo>
                <a:cubicBezTo>
                  <a:pt x="28920" y="34539"/>
                  <a:pt x="12573" y="42036"/>
                  <a:pt x="0" y="37842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Google Shape;278;p35"/>
          <p:cNvSpPr/>
          <p:nvPr/>
        </p:nvSpPr>
        <p:spPr>
          <a:xfrm>
            <a:off x="5896019" y="2294275"/>
            <a:ext cx="587103" cy="341685"/>
          </a:xfrm>
          <a:custGeom>
            <a:rect b="b" l="l" r="r" t="t"/>
            <a:pathLst>
              <a:path extrusionOk="0" h="39072" w="40455">
                <a:moveTo>
                  <a:pt x="33057" y="0"/>
                </a:moveTo>
                <a:cubicBezTo>
                  <a:pt x="40638" y="3249"/>
                  <a:pt x="42688" y="18023"/>
                  <a:pt x="37407" y="24358"/>
                </a:cubicBezTo>
                <a:cubicBezTo>
                  <a:pt x="28920" y="34539"/>
                  <a:pt x="12573" y="42036"/>
                  <a:pt x="0" y="37842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79" name="Google Shape;279;p35"/>
          <p:cNvCxnSpPr/>
          <p:nvPr/>
        </p:nvCxnSpPr>
        <p:spPr>
          <a:xfrm>
            <a:off x="5189175" y="3277475"/>
            <a:ext cx="0" cy="369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5"/>
          <p:cNvSpPr txBox="1"/>
          <p:nvPr/>
        </p:nvSpPr>
        <p:spPr>
          <a:xfrm>
            <a:off x="2493425" y="3647075"/>
            <a:ext cx="5763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입력한 ID가 저장된 배열에 있다면 랭킹인덱스를 저장한 변수를 활용하여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갱신후 갱신되지 못한 값은 0 , “ ”으로 초기화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306375" y="158200"/>
            <a:ext cx="3557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랭킹 저장기능(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ID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등수 갱신)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00" y="607763"/>
            <a:ext cx="2114550" cy="392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6"/>
          <p:cNvCxnSpPr/>
          <p:nvPr/>
        </p:nvCxnSpPr>
        <p:spPr>
          <a:xfrm rot="10800000">
            <a:off x="2155075" y="1341875"/>
            <a:ext cx="456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250" y="607775"/>
            <a:ext cx="4564375" cy="9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250" y="1681600"/>
            <a:ext cx="2772775" cy="17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3092150" y="3951675"/>
            <a:ext cx="6624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박호영</a:t>
            </a:r>
            <a:r>
              <a:rPr lang="ko" sz="1100"/>
              <a:t>	</a:t>
            </a:r>
            <a:endParaRPr sz="1100"/>
          </a:p>
        </p:txBody>
      </p:sp>
      <p:sp>
        <p:nvSpPr>
          <p:cNvPr id="292" name="Google Shape;292;p36"/>
          <p:cNvSpPr/>
          <p:nvPr/>
        </p:nvSpPr>
        <p:spPr>
          <a:xfrm>
            <a:off x="3726675" y="3951675"/>
            <a:ext cx="6171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정회성</a:t>
            </a:r>
            <a:endParaRPr b="1" sz="1000"/>
          </a:p>
        </p:txBody>
      </p:sp>
      <p:sp>
        <p:nvSpPr>
          <p:cNvPr id="293" name="Google Shape;293;p36"/>
          <p:cNvSpPr/>
          <p:nvPr/>
        </p:nvSpPr>
        <p:spPr>
          <a:xfrm>
            <a:off x="4263263" y="3951675"/>
            <a:ext cx="5547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강성대</a:t>
            </a:r>
            <a:endParaRPr b="1" sz="900"/>
          </a:p>
        </p:txBody>
      </p:sp>
      <p:sp>
        <p:nvSpPr>
          <p:cNvPr id="294" name="Google Shape;294;p36"/>
          <p:cNvSpPr/>
          <p:nvPr/>
        </p:nvSpPr>
        <p:spPr>
          <a:xfrm>
            <a:off x="4817163" y="3951675"/>
            <a:ext cx="5547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김정규</a:t>
            </a:r>
            <a:endParaRPr b="1" sz="900"/>
          </a:p>
        </p:txBody>
      </p:sp>
      <p:sp>
        <p:nvSpPr>
          <p:cNvPr id="295" name="Google Shape;295;p36"/>
          <p:cNvSpPr/>
          <p:nvPr/>
        </p:nvSpPr>
        <p:spPr>
          <a:xfrm>
            <a:off x="5371877" y="3951675"/>
            <a:ext cx="6624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이지영</a:t>
            </a:r>
            <a:endParaRPr b="1" sz="900"/>
          </a:p>
        </p:txBody>
      </p:sp>
      <p:sp>
        <p:nvSpPr>
          <p:cNvPr id="296" name="Google Shape;296;p36"/>
          <p:cNvSpPr/>
          <p:nvPr/>
        </p:nvSpPr>
        <p:spPr>
          <a:xfrm>
            <a:off x="5926575" y="3951675"/>
            <a:ext cx="6171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홍민우</a:t>
            </a:r>
            <a:endParaRPr b="1" sz="1000"/>
          </a:p>
        </p:txBody>
      </p:sp>
      <p:sp>
        <p:nvSpPr>
          <p:cNvPr id="297" name="Google Shape;297;p36"/>
          <p:cNvSpPr/>
          <p:nvPr/>
        </p:nvSpPr>
        <p:spPr>
          <a:xfrm>
            <a:off x="6534325" y="3951675"/>
            <a:ext cx="6624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이동훈</a:t>
            </a:r>
            <a:endParaRPr b="1" sz="1000"/>
          </a:p>
        </p:txBody>
      </p:sp>
      <p:sp>
        <p:nvSpPr>
          <p:cNvPr id="298" name="Google Shape;298;p36"/>
          <p:cNvSpPr/>
          <p:nvPr/>
        </p:nvSpPr>
        <p:spPr>
          <a:xfrm>
            <a:off x="7098375" y="3951675"/>
            <a:ext cx="6624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서익회</a:t>
            </a:r>
            <a:endParaRPr b="1" sz="1000"/>
          </a:p>
        </p:txBody>
      </p:sp>
      <p:sp>
        <p:nvSpPr>
          <p:cNvPr id="299" name="Google Shape;299;p36"/>
          <p:cNvSpPr/>
          <p:nvPr/>
        </p:nvSpPr>
        <p:spPr>
          <a:xfrm>
            <a:off x="7652275" y="3951675"/>
            <a:ext cx="7014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민경준</a:t>
            </a:r>
            <a:endParaRPr b="1" sz="1000"/>
          </a:p>
        </p:txBody>
      </p:sp>
      <p:sp>
        <p:nvSpPr>
          <p:cNvPr id="300" name="Google Shape;300;p36"/>
          <p:cNvSpPr/>
          <p:nvPr/>
        </p:nvSpPr>
        <p:spPr>
          <a:xfrm>
            <a:off x="8315475" y="3951675"/>
            <a:ext cx="5547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박성준</a:t>
            </a:r>
            <a:endParaRPr b="1" sz="900"/>
          </a:p>
        </p:txBody>
      </p:sp>
      <p:sp>
        <p:nvSpPr>
          <p:cNvPr id="301" name="Google Shape;301;p36"/>
          <p:cNvSpPr/>
          <p:nvPr/>
        </p:nvSpPr>
        <p:spPr>
          <a:xfrm>
            <a:off x="2537450" y="3951675"/>
            <a:ext cx="554700" cy="29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정진</a:t>
            </a:r>
            <a:endParaRPr b="1" sz="1200"/>
          </a:p>
        </p:txBody>
      </p:sp>
      <p:sp>
        <p:nvSpPr>
          <p:cNvPr id="302" name="Google Shape;302;p36"/>
          <p:cNvSpPr/>
          <p:nvPr/>
        </p:nvSpPr>
        <p:spPr>
          <a:xfrm>
            <a:off x="2745275" y="4247175"/>
            <a:ext cx="5978004" cy="251974"/>
          </a:xfrm>
          <a:custGeom>
            <a:rect b="b" l="l" r="r" t="t"/>
            <a:pathLst>
              <a:path extrusionOk="0" h="6163" w="47847">
                <a:moveTo>
                  <a:pt x="0" y="0"/>
                </a:moveTo>
                <a:cubicBezTo>
                  <a:pt x="8961" y="6401"/>
                  <a:pt x="21760" y="7030"/>
                  <a:pt x="32623" y="5220"/>
                </a:cubicBezTo>
                <a:cubicBezTo>
                  <a:pt x="37829" y="4352"/>
                  <a:pt x="42569" y="870"/>
                  <a:pt x="47847" y="8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Google Shape;303;p36"/>
          <p:cNvSpPr txBox="1"/>
          <p:nvPr/>
        </p:nvSpPr>
        <p:spPr>
          <a:xfrm>
            <a:off x="4963500" y="4416025"/>
            <a:ext cx="16854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length </a:t>
            </a:r>
            <a:r>
              <a:rPr lang="ko" sz="1100"/>
              <a:t>: 11</a:t>
            </a:r>
            <a:endParaRPr sz="1100"/>
          </a:p>
        </p:txBody>
      </p:sp>
      <p:cxnSp>
        <p:nvCxnSpPr>
          <p:cNvPr id="304" name="Google Shape;304;p36"/>
          <p:cNvCxnSpPr/>
          <p:nvPr/>
        </p:nvCxnSpPr>
        <p:spPr>
          <a:xfrm flipH="1">
            <a:off x="4764975" y="2853400"/>
            <a:ext cx="1305000" cy="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6"/>
          <p:cNvCxnSpPr/>
          <p:nvPr/>
        </p:nvCxnSpPr>
        <p:spPr>
          <a:xfrm flipH="1">
            <a:off x="5741525" y="1178775"/>
            <a:ext cx="1916100" cy="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6"/>
          <p:cNvSpPr txBox="1"/>
          <p:nvPr/>
        </p:nvSpPr>
        <p:spPr>
          <a:xfrm>
            <a:off x="7599900" y="787300"/>
            <a:ext cx="15441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출력랭킹 : 10등까지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배열길이는 11로 생성</a:t>
            </a:r>
            <a:endParaRPr b="1" sz="1000"/>
          </a:p>
        </p:txBody>
      </p:sp>
      <p:sp>
        <p:nvSpPr>
          <p:cNvPr id="307" name="Google Shape;307;p36"/>
          <p:cNvSpPr txBox="1"/>
          <p:nvPr/>
        </p:nvSpPr>
        <p:spPr>
          <a:xfrm>
            <a:off x="5666525" y="2005050"/>
            <a:ext cx="206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랭킹 배열들의 인덱스를 저장하는 변수가 하나씩 ++ 하다가 10이 되면 10으로 계속 고정</a:t>
            </a:r>
            <a:endParaRPr b="1" sz="1200"/>
          </a:p>
        </p:txBody>
      </p:sp>
      <p:cxnSp>
        <p:nvCxnSpPr>
          <p:cNvPr id="308" name="Google Shape;308;p36"/>
          <p:cNvCxnSpPr/>
          <p:nvPr/>
        </p:nvCxnSpPr>
        <p:spPr>
          <a:xfrm>
            <a:off x="8587425" y="3456125"/>
            <a:ext cx="10800" cy="413100"/>
          </a:xfrm>
          <a:prstGeom prst="straightConnector1">
            <a:avLst/>
          </a:prstGeom>
          <a:noFill/>
          <a:ln cap="flat" cmpd="sng" w="28575">
            <a:solidFill>
              <a:srgbClr val="2AACB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6"/>
          <p:cNvSpPr txBox="1"/>
          <p:nvPr/>
        </p:nvSpPr>
        <p:spPr>
          <a:xfrm>
            <a:off x="7160275" y="2821338"/>
            <a:ext cx="1685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새로운 ID는 10번쨰 인덱스값에 계속 저장, 저장된후 정렬,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랭킹출력은 9번째 인덱스까지만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20" y="135099"/>
            <a:ext cx="22419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0" i="0" lang="ko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소감</a:t>
            </a:r>
            <a:endParaRPr b="0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869125" y="615625"/>
            <a:ext cx="7550700" cy="1430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김정규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구현하고 싶은 기능들이 많았으나 제한 조건으로 인해 도입할 수 없어 아쉬움이 컸습니다. 하지만 상대방의 코드를 리팩토링하며  페어 프로그래밍을 할 수 있어 실력향상 및 의사소통 능력 향상이 되는 기회를 얻어 좋았습니다</a:t>
            </a:r>
            <a:endParaRPr b="1"/>
          </a:p>
        </p:txBody>
      </p:sp>
      <p:sp>
        <p:nvSpPr>
          <p:cNvPr id="316" name="Google Shape;316;p37"/>
          <p:cNvSpPr txBox="1"/>
          <p:nvPr/>
        </p:nvSpPr>
        <p:spPr>
          <a:xfrm>
            <a:off x="869125" y="2163750"/>
            <a:ext cx="7767900" cy="1302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서익희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엘리트 박호영,김정규님에게서 프로젝트를 대하는 프로의 면모를 엿보았고, 이번 산출물을 리팩토링하면서 저의 부족함을 확인하고, 아울러 팀원간 소통이 가장 중요한 프로젝트의 성공적 요인임을 알게되었습니다.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869125" y="3556500"/>
            <a:ext cx="7550700" cy="143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박호영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이번 프로젝트로 서로의 코드를 디버깅 함으로써  리펙토링하며 놓친 부분과 부족한 부분들을 보완 할 수 있었고 서로의 아이디어를 공유 함으로써 협업 능력또한 한층 성장한거 같아 유익한 시간이 되었습니다.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/>
          <p:nvPr/>
        </p:nvSpPr>
        <p:spPr>
          <a:xfrm>
            <a:off x="2746877" y="1896601"/>
            <a:ext cx="5051700" cy="13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rPr lang="ko" sz="6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b="0" i="0" sz="6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251520" y="135099"/>
            <a:ext cx="1747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chemeClr val="dk1"/>
                </a:solidFill>
              </a:rPr>
              <a:t>목차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2951475" y="198150"/>
            <a:ext cx="5866500" cy="4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개요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개발 환경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기능 정의서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플로우 차트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시연 동영상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주요 서비스 화면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ko" sz="2300"/>
              <a:t>소감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/>
          <p:nvPr/>
        </p:nvSpPr>
        <p:spPr>
          <a:xfrm>
            <a:off x="2746877" y="1896601"/>
            <a:ext cx="5051700" cy="13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rPr lang="ko" sz="6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b="0" i="0" sz="6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8" name="Google Shape;328;p39" title="Screen Recording 2025-02-17 at 12.55.02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541475" cy="48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251520" y="135099"/>
            <a:ext cx="1819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개요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2"/>
          <p:cNvGraphicFramePr/>
          <p:nvPr/>
        </p:nvGraphicFramePr>
        <p:xfrm>
          <a:off x="420923" y="6815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{158D5E2B-577B-4FE6-832A-A13277571B60}</a:tableStyleId>
              </a:tblPr>
              <a:tblGrid>
                <a:gridCol w="1587100"/>
                <a:gridCol w="6746050"/>
              </a:tblGrid>
              <a:tr h="54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ko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과제</a:t>
                      </a:r>
                      <a:endParaRPr b="1" i="0" sz="1100" u="none" cap="none" strike="noStrik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175" marB="37175" marR="83075" marL="830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타자프로그램 개발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175" marB="37175" marR="83075" marL="83075" anchor="ctr">
                    <a:lnL cap="flat" cmpd="sng" w="9525">
                      <a:solidFill>
                        <a:srgbClr val="C9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0E4"/>
                    </a:solidFill>
                  </a:tcPr>
                </a:tc>
              </a:tr>
              <a:tr h="33741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175" marB="37175" marR="83075" marL="830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05" name="Google Shape;105;p22"/>
          <p:cNvGrpSpPr/>
          <p:nvPr/>
        </p:nvGrpSpPr>
        <p:grpSpPr>
          <a:xfrm>
            <a:off x="482586" y="1329634"/>
            <a:ext cx="8178980" cy="3272773"/>
            <a:chOff x="522788" y="1772816"/>
            <a:chExt cx="8860340" cy="4590145"/>
          </a:xfrm>
        </p:grpSpPr>
        <p:sp>
          <p:nvSpPr>
            <p:cNvPr id="106" name="Google Shape;106;p22"/>
            <p:cNvSpPr/>
            <p:nvPr/>
          </p:nvSpPr>
          <p:spPr>
            <a:xfrm rot="-5400000">
              <a:off x="4672078" y="-705987"/>
              <a:ext cx="2214000" cy="7208100"/>
            </a:xfrm>
            <a:prstGeom prst="roundRect">
              <a:avLst>
                <a:gd fmla="val 2892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79125" lIns="79125" spcFirstLastPara="1" rIns="79125" wrap="square" tIns="79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2"/>
            <p:cNvSpPr txBox="1"/>
            <p:nvPr/>
          </p:nvSpPr>
          <p:spPr>
            <a:xfrm>
              <a:off x="2193775" y="1809954"/>
              <a:ext cx="7170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3450" lIns="62300" spcFirstLastPara="1" rIns="62300" wrap="square" tIns="93450">
              <a:noAutofit/>
            </a:bodyPr>
            <a:lstStyle/>
            <a:p>
              <a:pPr indent="-15875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700"/>
                <a:buFont typeface="Arial"/>
                <a:buChar char="•"/>
              </a:pPr>
              <a:r>
                <a:rPr b="0" i="0" lang="ko" sz="11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영어 단어 입력을 게임형식으로 제공하여 영어타이핑에 관심을 불러음 </a:t>
              </a:r>
              <a:endPara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5875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700"/>
                <a:buFont typeface="Arial"/>
                <a:buChar char="•"/>
              </a:pPr>
              <a:r>
                <a:rPr b="0" i="0" lang="ko" sz="11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영어단어 반복 입력으로 영어에 흥미 고취</a:t>
              </a:r>
              <a:endPara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8415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algun Gothic"/>
                <a:buChar char="•"/>
              </a:pPr>
              <a:r>
                <a:rPr lang="ko"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점수를 통한 랭킹을 부여로 지속적인 영어 단어 게임 시도를 유도하여 영어 단어 암기를 고무시킴  </a:t>
              </a:r>
              <a:endParaRPr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14300" lvl="0" marL="152400" marR="0" rtl="0" algn="l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522788" y="1772816"/>
              <a:ext cx="1585500" cy="2230200"/>
            </a:xfrm>
            <a:prstGeom prst="roundRect">
              <a:avLst>
                <a:gd fmla="val 2593" name="adj"/>
              </a:avLst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추진배경 및 목적</a:t>
              </a:r>
              <a:endPara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4672078" y="1651911"/>
              <a:ext cx="2214000" cy="7208100"/>
            </a:xfrm>
            <a:prstGeom prst="roundRect">
              <a:avLst>
                <a:gd fmla="val 2892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79125" lIns="79125" spcFirstLastPara="1" rIns="79125" wrap="square" tIns="79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2193775" y="4167829"/>
              <a:ext cx="7170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3450" lIns="62300" spcFirstLastPara="1" rIns="62300" wrap="square" tIns="934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8415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algun Gothic"/>
                <a:buChar char="•"/>
              </a:pPr>
              <a:r>
                <a:rPr lang="ko"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랜덤 단어 제시 기능</a:t>
              </a:r>
              <a:endParaRPr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8415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algun Gothic"/>
                <a:buChar char="•"/>
              </a:pPr>
              <a:r>
                <a:rPr b="0" i="0" lang="ko" sz="11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100점 만점으로 맞은 단어 수에 따른 점수 </a:t>
              </a:r>
              <a:r>
                <a:rPr lang="ko"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추가 보너스 점수 </a:t>
              </a:r>
              <a:r>
                <a:rPr b="0" i="0" lang="ko" sz="1100" u="none" cap="none" strike="noStrik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부여</a:t>
              </a:r>
              <a:endPara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8415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algun Gothic"/>
                <a:buChar char="•"/>
              </a:pPr>
              <a:r>
                <a:rPr lang="ko"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틀린 글자 및 정답과 오답 색깔로 구별 출력 기능</a:t>
              </a:r>
              <a:endParaRPr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8415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algun Gothic"/>
                <a:buChar char="•"/>
              </a:pPr>
              <a:r>
                <a:rPr lang="ko"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틀린 단어로만 게임을 할수 있는 반복 게임 기능</a:t>
              </a:r>
              <a:endParaRPr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8415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algun Gothic"/>
                <a:buChar char="•"/>
              </a:pPr>
              <a:r>
                <a:rPr lang="ko" sz="11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랭킹 출력, 저장, 갱신 기능 </a:t>
              </a:r>
              <a:endParaRPr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114300" lvl="0" marL="1524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522788" y="4130714"/>
              <a:ext cx="1585500" cy="2230200"/>
            </a:xfrm>
            <a:prstGeom prst="roundRect">
              <a:avLst>
                <a:gd fmla="val 2593" name="adj"/>
              </a:avLst>
            </a:prstGeom>
            <a:solidFill>
              <a:schemeClr val="lt1"/>
            </a:solidFill>
            <a:ln cap="flat" cmpd="sng" w="38100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주요 기능</a:t>
              </a:r>
              <a:endPara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251520" y="135099"/>
            <a:ext cx="1511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개발 환경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738552" y="701101"/>
            <a:ext cx="5051700" cy="13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운영체제 :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Windows</a:t>
            </a: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10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메모리 : 8GB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0" i="0" lang="ko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JDK</a:t>
            </a: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1.8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IDE</a:t>
            </a: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b="0" i="0" lang="ko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eclipse 2024-09 (4.33.0), IntelliJ(2024.3.2.2)</a:t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PPT폰트 : 영어(</a:t>
            </a:r>
            <a:r>
              <a:rPr b="0" i="0" lang="ko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</a:t>
            </a: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	</a:t>
            </a:r>
            <a:r>
              <a:rPr b="0" i="0" lang="ko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한글(맑은 고딕)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1397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rPr b="0" i="0" lang="ko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025" y="2615251"/>
            <a:ext cx="3000375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400" y="2615250"/>
            <a:ext cx="3045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902" y="2615250"/>
            <a:ext cx="2143125" cy="214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251520" y="135099"/>
            <a:ext cx="1747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기능 정의서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450920" y="476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{2B2B7749-1983-462F-BEF2-3E5270A4966F}</a:tableStyleId>
              </a:tblPr>
              <a:tblGrid>
                <a:gridCol w="693400"/>
                <a:gridCol w="1875000"/>
                <a:gridCol w="5673750"/>
              </a:tblGrid>
              <a:tr h="30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86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B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기능명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86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B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기능 설명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86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BF8"/>
                    </a:solidFill>
                  </a:tcPr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3970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등록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아이디를 등록하여 다시 로그인할수 있는 기능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단어제시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 단어를 제시, 키보드로 영어 단어를 입력, 단어제시 순서는 무작위로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33225" marL="33225" anchor="ctr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단어비교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단어와 배열에 저장된 단어가 일치하면 단어당 10점 부여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33225" marL="33225" anchor="ctr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중복단어 배제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저장된 단어가 두번 나오는것을 방지하는 기능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33225" marL="33225" anchor="ctr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ko" sz="1000"/>
                        <a:t>오답 구별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ko" sz="1000"/>
                        <a:t>정답은 초록색, 틀린답은 빨간색으로 구별 해서 출력하는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    틀린단어 구별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한글자씩 맞는글자는 초록색, 틀린글자는 빨간색, 공백은 하트로 구별하여 출력하는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보너스 점수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글자 모두 정답, 1글자,2글자 빼고 정답, 연속해서 3번 정답시 추가 점수 주는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39700" marR="0" rtl="0" algn="ctr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ko" sz="1000"/>
                        <a:t>게임종료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1300"/>
                        </a:spcAft>
                        <a:buNone/>
                      </a:pPr>
                      <a:r>
                        <a:rPr lang="ko" sz="1000"/>
                        <a:t>게임종료 선택시 종료하는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33225" marL="33225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복습 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틀린단어만 선별해 복습하는 기능  이때 취득 점수는 랭킹등수에 변화 무관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450" marL="66450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랭킹 출력 기능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rPr lang="ko" sz="1000"/>
                        <a:t>아이디별 점수로 10등까지  랭킹을 출력해주는 기능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450" marL="66450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3970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랭킹 확인 기능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입력시  랭킹및 점수 확인 할 수 있는 기능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450" marL="66450" anchor="ctr"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3970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랭킹 도전 기능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횟수 상관없이 랭킹도전 가능 기능 단 복습게임 점수는 제외 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450" marL="66450" anchor="ctr">
                    <a:lnR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13970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랭킹 갱신 기능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000"/>
                        <a:t>아이디별로 랭킹 점수 갱신시 랭킹순위를 변동시키는 기능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6A6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E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51520" y="135099"/>
            <a:ext cx="3323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플로우 차트(Flow Chart)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>
            <a:off x="5469330" y="955834"/>
            <a:ext cx="844200" cy="685800"/>
          </a:xfrm>
          <a:prstGeom prst="straightConnector1">
            <a:avLst/>
          </a:prstGeom>
          <a:solidFill>
            <a:schemeClr val="accent1"/>
          </a:solidFill>
          <a:ln>
            <a:noFill/>
          </a:ln>
        </p:spPr>
      </p:cxnSp>
      <p:sp>
        <p:nvSpPr>
          <p:cNvPr id="134" name="Google Shape;134;p25"/>
          <p:cNvSpPr txBox="1"/>
          <p:nvPr/>
        </p:nvSpPr>
        <p:spPr>
          <a:xfrm>
            <a:off x="5591889" y="2571750"/>
            <a:ext cx="3096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569034" y="3486425"/>
            <a:ext cx="338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75" y="665700"/>
            <a:ext cx="8360724" cy="34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251523" y="135100"/>
            <a:ext cx="9564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5</a:t>
            </a:r>
            <a:r>
              <a:rPr b="0" i="0" lang="ko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" sz="1700">
                <a:solidFill>
                  <a:schemeClr val="dk1"/>
                </a:solidFill>
              </a:rPr>
              <a:t>시연 동영상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6" title="Screen Recording 2025-02-07 at 2.15.13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400" y="45576"/>
            <a:ext cx="7345174" cy="488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2252075" y="181300"/>
            <a:ext cx="2741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시작메뉴 및 아이디 등록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50" y="795412"/>
            <a:ext cx="4693675" cy="22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50" y="3369175"/>
            <a:ext cx="4693675" cy="9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6575" y="2033613"/>
            <a:ext cx="2933700" cy="225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7"/>
          <p:cNvCxnSpPr/>
          <p:nvPr/>
        </p:nvCxnSpPr>
        <p:spPr>
          <a:xfrm>
            <a:off x="5852475" y="1505150"/>
            <a:ext cx="10800" cy="554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7"/>
          <p:cNvCxnSpPr/>
          <p:nvPr/>
        </p:nvCxnSpPr>
        <p:spPr>
          <a:xfrm>
            <a:off x="6831325" y="1505150"/>
            <a:ext cx="10800" cy="554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7810175" y="1505150"/>
            <a:ext cx="10800" cy="554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7"/>
          <p:cNvSpPr txBox="1"/>
          <p:nvPr/>
        </p:nvSpPr>
        <p:spPr>
          <a:xfrm>
            <a:off x="5319513" y="993900"/>
            <a:ext cx="10767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/>
              <a:t>영어타자 게임 시작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6" name="Google Shape;156;p27"/>
          <p:cNvSpPr txBox="1"/>
          <p:nvPr/>
        </p:nvSpPr>
        <p:spPr>
          <a:xfrm>
            <a:off x="6342975" y="928650"/>
            <a:ext cx="13809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/>
              <a:t>현재까지 저장된 랭킹확인</a:t>
            </a:r>
            <a:endParaRPr b="1" sz="1200" u="sng"/>
          </a:p>
        </p:txBody>
      </p:sp>
      <p:sp>
        <p:nvSpPr>
          <p:cNvPr id="157" name="Google Shape;157;p27"/>
          <p:cNvSpPr txBox="1"/>
          <p:nvPr/>
        </p:nvSpPr>
        <p:spPr>
          <a:xfrm>
            <a:off x="7723875" y="852450"/>
            <a:ext cx="1305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 u="sng"/>
              <a:t>입력 아이디 점수 및 랭킹 조회</a:t>
            </a:r>
            <a:endParaRPr b="1" sz="12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b="0" i="0" lang="ko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주요 서비스 화면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060550" y="158200"/>
            <a:ext cx="2165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0" i="0" lang="ko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오답 구별 기능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664675"/>
            <a:ext cx="4644526" cy="21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700" y="1485947"/>
            <a:ext cx="2828925" cy="28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5844138" y="624125"/>
            <a:ext cx="2682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38761D"/>
                </a:solidFill>
              </a:rPr>
              <a:t>정답 : 초록색</a:t>
            </a:r>
            <a:endParaRPr b="1" sz="13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FF0000"/>
                </a:solidFill>
              </a:rPr>
              <a:t>오답 : 빨간색</a:t>
            </a:r>
            <a:endParaRPr b="1" sz="1300">
              <a:solidFill>
                <a:srgbClr val="FF0000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3350" y="2979300"/>
            <a:ext cx="2682000" cy="6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8"/>
          <p:cNvCxnSpPr/>
          <p:nvPr/>
        </p:nvCxnSpPr>
        <p:spPr>
          <a:xfrm>
            <a:off x="1760363" y="1363788"/>
            <a:ext cx="10800" cy="71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8"/>
          <p:cNvCxnSpPr/>
          <p:nvPr/>
        </p:nvCxnSpPr>
        <p:spPr>
          <a:xfrm>
            <a:off x="2108075" y="1369250"/>
            <a:ext cx="10800" cy="71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8"/>
          <p:cNvCxnSpPr/>
          <p:nvPr/>
        </p:nvCxnSpPr>
        <p:spPr>
          <a:xfrm rot="10800000">
            <a:off x="1760375" y="2086850"/>
            <a:ext cx="34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8"/>
          <p:cNvCxnSpPr/>
          <p:nvPr/>
        </p:nvCxnSpPr>
        <p:spPr>
          <a:xfrm rot="10800000">
            <a:off x="1760375" y="1363800"/>
            <a:ext cx="34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525" y="2883875"/>
            <a:ext cx="790575" cy="19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2100" y="2883875"/>
            <a:ext cx="718275" cy="191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8"/>
          <p:cNvCxnSpPr/>
          <p:nvPr/>
        </p:nvCxnSpPr>
        <p:spPr>
          <a:xfrm>
            <a:off x="1992150" y="2103075"/>
            <a:ext cx="326100" cy="804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