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7E7E7"/>
    <a:srgbClr val="FF7F7F"/>
    <a:srgbClr val="FF0000"/>
    <a:srgbClr val="F4B183"/>
    <a:srgbClr val="3E03FF"/>
    <a:srgbClr val="3C00FF"/>
    <a:srgbClr val="9374F9"/>
    <a:srgbClr val="F1F1F2"/>
    <a:srgbClr val="F9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DF5-2CC3-439A-9DEE-176DC8F60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92D62-A4D7-458B-BD87-BED7CE25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655A0-F2EA-4D7A-96F7-C52D639A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09636-5242-4BAA-BE10-F528A1DB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1C7C0-3E2D-4476-9675-1A09BB99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D740-815A-4E2F-8C70-B429749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CFF9E-2DE5-42CD-A9AA-78BCC3B3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17985-EF9F-4206-B98E-BC7AF12C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2EDE2-8D38-4E18-8FFE-39F5B96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5F8F9-9F19-4A99-BC28-6A1D3BCC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2F576D-3E9E-4964-813B-6FC6F5382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FAE04-0A65-4DB8-A573-13788FAF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46112-C425-4ADA-B043-A375CF93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B1596-46C2-40E3-A453-8FF9B9C4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137C1-6741-4366-AE22-CD15A193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C6554-F2A7-4FFB-B8BC-2B41D374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E9E9-568F-4ABB-9BE3-5503604F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8D09D-9DE6-4EA2-8EBA-C256F7AD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7D40-3729-424F-844F-3F429D83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DB867-D36C-42ED-9139-C42E7D1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72B02-B33C-4355-B1E4-0FFAB359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2FA8E-1782-4A40-8A5B-665B339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39367-EE5F-49BA-A67F-8A343942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4FED6-3D0B-40DC-B81F-A7775452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64957-B2B7-460E-927D-80104B05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4D4A8-3E56-464E-99C5-03A5092E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5518F-B915-47AD-BAF6-15C7A9E0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BE60A-47C9-4CA0-81FE-EB6383512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C1789-4FC7-4327-92AD-AA2571A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6E974-2151-486D-AA60-5B0BB83E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B9D53-5EFC-4B6D-98CA-DDD5C82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8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D8FC7-B230-4128-9CA0-FFA9CCC4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268EC-C533-44AB-94F7-95C5650E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4D863-BABB-446B-A3FB-250C0209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5873EE-5FA4-4418-8EFD-8C1F0D26A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CCA4BA-3D0D-4728-A90A-1732718C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CC0D9-D36F-48F5-9404-5B7F423C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6DE9A-5FF7-48E9-825E-0C9EBC76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E27237-0C83-437A-980E-D4CA9E43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634-57CD-4125-9421-330FCB3B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04756-E6A8-43A2-84DF-C25C8D78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02D2D6-729C-4518-994F-00A418BD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137B-B901-421E-934D-7EBC11D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065201-CABE-4A0C-BD62-E33A8DAD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55988-1515-4CAA-ABD0-05D14CBD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5331F-A9AC-475D-B7E4-A59DE387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27757-FD75-4C45-B148-A8381148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020AD-5125-4B51-A101-7278C072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CA5A1-95FB-4AF9-83EB-01F43CA73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A63F4-39DA-4F31-9433-90C7EF7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148B9-8C40-4D9F-A1B6-0D3E3D1A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B89E8-962E-45CA-A000-CF1C9649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6F6DA-F568-40D5-AA01-FF5D60E9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1CA5F-2792-4F8C-95D6-497FCBAE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7CBC3-277C-4253-A0C3-2E33F2CBA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C4456-0C5E-4298-B497-B338369C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89680-9486-4AA6-8F6E-B7CEE1F8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E9DC8-A52A-4087-93BF-57269AC7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D595C-78F0-43B5-8B5A-2F7DB22C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286AB-3D37-48DF-BB6D-5813AE69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5234-5D2B-4881-BEDA-E5073D7C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85D7-0AB5-4DBF-8AAC-F806A9A221F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747D-FFB1-4B0A-897E-4F01EBD1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59404-EE17-4570-88A4-96636BD2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8055BA2-117B-4F57-8A97-EF9548E12BC5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4033460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98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752324-21A2-4123-A663-92780A2B38FE}"/>
              </a:ext>
            </a:extLst>
          </p:cNvPr>
          <p:cNvGrpSpPr/>
          <p:nvPr/>
        </p:nvGrpSpPr>
        <p:grpSpPr>
          <a:xfrm>
            <a:off x="1025703" y="965771"/>
            <a:ext cx="10140594" cy="4972692"/>
            <a:chOff x="1025703" y="965771"/>
            <a:chExt cx="10140594" cy="49726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3C9B3-0B59-443B-890D-3F6728297ABF}"/>
                </a:ext>
              </a:extLst>
            </p:cNvPr>
            <p:cNvGrpSpPr/>
            <p:nvPr/>
          </p:nvGrpSpPr>
          <p:grpSpPr>
            <a:xfrm>
              <a:off x="1025703" y="965771"/>
              <a:ext cx="10140594" cy="4972692"/>
              <a:chOff x="1025703" y="965771"/>
              <a:chExt cx="10140594" cy="497269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B37A98-1A6E-444C-83C7-5992CDE42689}"/>
                  </a:ext>
                </a:extLst>
              </p:cNvPr>
              <p:cNvSpPr/>
              <p:nvPr/>
            </p:nvSpPr>
            <p:spPr>
              <a:xfrm>
                <a:off x="1025703" y="1047964"/>
                <a:ext cx="10140593" cy="4890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주식 투자는 기술적인 지식이 필요합니다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기술적 이해 없이 접근하는 것은 무분별한 투자와 투자를 넘어선 투기를 유도하고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유사수신 및 시세 조종 등의 악용 사례에 노출될 수 있습니다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주식은 장이 열린 기간에 실시간으로 가격이 변동하며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변동폭이 클 수도 있습니다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시장 상황은 산업의 영향과 정책 변경 그리고 특정 국가의 규제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국제 시세 등 수많은 외부 요인의 영향을 받으니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투자에 유의하시기 바랍니다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란 특정 지수 및 특정자산의 가격 움직임과 수익률이 연동되도록 설계된 펀드로서 거래소에 상장되어 주식처럼 거래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유통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되는 펀드이며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레버리지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ETF, </a:t>
                </a: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인버스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등 기초지수의 변화의 음의 배율 또는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배를 초과한 배율로 연동하여 운용하는 것을 목표로 하는 집합투자증권을 “파생상품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ETF”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라 합니다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ETF”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매매하는 경우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본래의 투자위험 이외에 동 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영업일 초과하여 보유하는 경우에는 복리효과 등에 따라 당해 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추구하는 투자목표를 달성하지 못할 수도 있고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변동성이 큰 시장상황에서는 단기에 예상치 못한 손실이 발생할 수 있으므로 유의하시기 바랍니다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053D1A5-2C6F-4D4D-AAF0-730E1C1F77A7}"/>
                  </a:ext>
                </a:extLst>
              </p:cNvPr>
              <p:cNvSpPr/>
              <p:nvPr/>
            </p:nvSpPr>
            <p:spPr>
              <a:xfrm>
                <a:off x="1025703" y="965771"/>
                <a:ext cx="6659367" cy="821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0E4F21F-A832-4294-8F22-8F09345E01F4}"/>
                  </a:ext>
                </a:extLst>
              </p:cNvPr>
              <p:cNvSpPr/>
              <p:nvPr/>
            </p:nvSpPr>
            <p:spPr>
              <a:xfrm>
                <a:off x="7685071" y="965771"/>
                <a:ext cx="3481226" cy="8219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76EA65-1BBE-4E3A-97E8-DD7DF84074AF}"/>
                </a:ext>
              </a:extLst>
            </p:cNvPr>
            <p:cNvSpPr/>
            <p:nvPr/>
          </p:nvSpPr>
          <p:spPr>
            <a:xfrm>
              <a:off x="1025703" y="1047964"/>
              <a:ext cx="10140593" cy="6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주식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파생상품 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ETF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거래 위험고지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33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AE081B-01E0-4366-A0ED-DF2E6EC84227}"/>
              </a:ext>
            </a:extLst>
          </p:cNvPr>
          <p:cNvGrpSpPr/>
          <p:nvPr/>
        </p:nvGrpSpPr>
        <p:grpSpPr>
          <a:xfrm>
            <a:off x="922960" y="636998"/>
            <a:ext cx="10140594" cy="719191"/>
            <a:chOff x="922960" y="636998"/>
            <a:chExt cx="10140594" cy="7191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57FC58-C254-4F86-BE37-947071B4CF69}"/>
                </a:ext>
              </a:extLst>
            </p:cNvPr>
            <p:cNvSpPr/>
            <p:nvPr/>
          </p:nvSpPr>
          <p:spPr>
            <a:xfrm>
              <a:off x="922960" y="636998"/>
              <a:ext cx="6659367" cy="821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B6316CA-7ADF-4B74-AFF6-83BEF32ED972}"/>
                </a:ext>
              </a:extLst>
            </p:cNvPr>
            <p:cNvSpPr/>
            <p:nvPr/>
          </p:nvSpPr>
          <p:spPr>
            <a:xfrm>
              <a:off x="7582328" y="636998"/>
              <a:ext cx="3481226" cy="8219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864F1E-B09C-45E4-87CD-2C852F13E954}"/>
                </a:ext>
              </a:extLst>
            </p:cNvPr>
            <p:cNvSpPr/>
            <p:nvPr/>
          </p:nvSpPr>
          <p:spPr>
            <a:xfrm>
              <a:off x="922960" y="719191"/>
              <a:ext cx="10140593" cy="6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고객님께서 관심을 갖고 있는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건설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산업은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의약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산업과 음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(-)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상관관계를 갖고 있습니다 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ADCB14-03EF-4BE8-9EDB-AC772F222ECB}"/>
              </a:ext>
            </a:extLst>
          </p:cNvPr>
          <p:cNvGrpSpPr/>
          <p:nvPr/>
        </p:nvGrpSpPr>
        <p:grpSpPr>
          <a:xfrm>
            <a:off x="922960" y="1808252"/>
            <a:ext cx="10140594" cy="719191"/>
            <a:chOff x="922960" y="1808252"/>
            <a:chExt cx="10140594" cy="7191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6F28C4-43BD-4898-B05A-4A6BD88CBCBE}"/>
                </a:ext>
              </a:extLst>
            </p:cNvPr>
            <p:cNvSpPr/>
            <p:nvPr/>
          </p:nvSpPr>
          <p:spPr>
            <a:xfrm>
              <a:off x="922960" y="1808252"/>
              <a:ext cx="6659367" cy="821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B6E44A-089C-4267-B018-2219DD4B3FE4}"/>
                </a:ext>
              </a:extLst>
            </p:cNvPr>
            <p:cNvSpPr/>
            <p:nvPr/>
          </p:nvSpPr>
          <p:spPr>
            <a:xfrm>
              <a:off x="7582328" y="1808252"/>
              <a:ext cx="3481226" cy="8219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5C702F-CBC8-405B-8B78-95FBA0D58555}"/>
                </a:ext>
              </a:extLst>
            </p:cNvPr>
            <p:cNvSpPr/>
            <p:nvPr/>
          </p:nvSpPr>
          <p:spPr>
            <a:xfrm>
              <a:off x="922960" y="1890445"/>
              <a:ext cx="10140593" cy="6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고객님께서 관심을 갖고 있는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건설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산업은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철강금속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산업과 양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(+)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상관관계를 갖고 있습니다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426FFC5-0E6C-4AE3-B2BC-6A13571AAE31}"/>
              </a:ext>
            </a:extLst>
          </p:cNvPr>
          <p:cNvGrpSpPr/>
          <p:nvPr/>
        </p:nvGrpSpPr>
        <p:grpSpPr>
          <a:xfrm>
            <a:off x="922959" y="3061699"/>
            <a:ext cx="10140594" cy="719191"/>
            <a:chOff x="922959" y="3061699"/>
            <a:chExt cx="10140594" cy="719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F7D8A6-05B4-4726-A0CD-6039AEAB523B}"/>
                </a:ext>
              </a:extLst>
            </p:cNvPr>
            <p:cNvSpPr/>
            <p:nvPr/>
          </p:nvSpPr>
          <p:spPr>
            <a:xfrm>
              <a:off x="922959" y="3061699"/>
              <a:ext cx="6659367" cy="821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3A94D0-8BBA-4B18-8E1F-465341A8B9B0}"/>
                </a:ext>
              </a:extLst>
            </p:cNvPr>
            <p:cNvSpPr/>
            <p:nvPr/>
          </p:nvSpPr>
          <p:spPr>
            <a:xfrm>
              <a:off x="7582327" y="3061699"/>
              <a:ext cx="3481226" cy="8219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383713-67F6-408F-91BA-7CFB5DAB542B}"/>
                </a:ext>
              </a:extLst>
            </p:cNvPr>
            <p:cNvSpPr/>
            <p:nvPr/>
          </p:nvSpPr>
          <p:spPr>
            <a:xfrm>
              <a:off x="922959" y="3143892"/>
              <a:ext cx="10140593" cy="6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고객님께서 관심을 갖고 있는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운수장비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산업은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의약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산업과 음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(-)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상관관계를 갖고 있습니다 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24415D-EE94-4ECA-9E16-D7F4048B664E}"/>
              </a:ext>
            </a:extLst>
          </p:cNvPr>
          <p:cNvGrpSpPr/>
          <p:nvPr/>
        </p:nvGrpSpPr>
        <p:grpSpPr>
          <a:xfrm>
            <a:off x="922958" y="4356242"/>
            <a:ext cx="10140594" cy="719191"/>
            <a:chOff x="922958" y="4356242"/>
            <a:chExt cx="10140594" cy="71919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924F0B0-7E1D-4DF2-8B86-7B3204377723}"/>
                </a:ext>
              </a:extLst>
            </p:cNvPr>
            <p:cNvSpPr/>
            <p:nvPr/>
          </p:nvSpPr>
          <p:spPr>
            <a:xfrm>
              <a:off x="922958" y="4356242"/>
              <a:ext cx="6659367" cy="821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842D9C-D8F9-4C9D-82BB-C5B4A70A0CD1}"/>
                </a:ext>
              </a:extLst>
            </p:cNvPr>
            <p:cNvSpPr/>
            <p:nvPr/>
          </p:nvSpPr>
          <p:spPr>
            <a:xfrm>
              <a:off x="7582326" y="4356242"/>
              <a:ext cx="3481226" cy="8219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16476D-48EB-4917-91D6-98C4089CF263}"/>
                </a:ext>
              </a:extLst>
            </p:cNvPr>
            <p:cNvSpPr/>
            <p:nvPr/>
          </p:nvSpPr>
          <p:spPr>
            <a:xfrm>
              <a:off x="922958" y="4438435"/>
              <a:ext cx="10140593" cy="6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고객님께서 관심을 갖고 있는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의약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산업은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철강금속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산업과 음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(-)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상관관계를 갖고 있습니다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38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103543-04F2-4CCE-9443-9830B3D3D5AC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F96767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 투자형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4947859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21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73EF4B2-28AC-4326-A028-96271BAD349A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 추구형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6016372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00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F19CFF-56B7-4671-8884-5CAD67CBCA8F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9374F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7167076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0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51011D-DA92-4FE1-9A02-A742A51D5F24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3E03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7994143" y="2072927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79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A595AB-BEE3-4346-AF5E-623E2367C1C8}"/>
              </a:ext>
            </a:extLst>
          </p:cNvPr>
          <p:cNvSpPr/>
          <p:nvPr/>
        </p:nvSpPr>
        <p:spPr>
          <a:xfrm>
            <a:off x="5862603" y="1975408"/>
            <a:ext cx="282129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69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9E6DD-91C8-4A68-B0A6-E08C167E2394}"/>
              </a:ext>
            </a:extLst>
          </p:cNvPr>
          <p:cNvSpPr/>
          <p:nvPr/>
        </p:nvSpPr>
        <p:spPr>
          <a:xfrm>
            <a:off x="5862603" y="2920631"/>
            <a:ext cx="828753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2A7F39-1DE4-444E-9953-2084630AC173}"/>
              </a:ext>
            </a:extLst>
          </p:cNvPr>
          <p:cNvSpPr/>
          <p:nvPr/>
        </p:nvSpPr>
        <p:spPr>
          <a:xfrm>
            <a:off x="10177749" y="3830231"/>
            <a:ext cx="156004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45172-1336-4B0C-A109-A98CDF5086C2}"/>
              </a:ext>
            </a:extLst>
          </p:cNvPr>
          <p:cNvSpPr/>
          <p:nvPr/>
        </p:nvSpPr>
        <p:spPr>
          <a:xfrm>
            <a:off x="10177749" y="4590788"/>
            <a:ext cx="123623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0524C-D78A-4BA9-ACFC-618863510E57}"/>
              </a:ext>
            </a:extLst>
          </p:cNvPr>
          <p:cNvSpPr/>
          <p:nvPr/>
        </p:nvSpPr>
        <p:spPr>
          <a:xfrm>
            <a:off x="10177749" y="5453817"/>
            <a:ext cx="37702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9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BD1B79-3008-4527-8F6A-958489B583F1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676656-2984-43D5-9A11-AA3C7150982A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A595AB-BEE3-4346-AF5E-623E2367C1C8}"/>
                </a:ext>
              </a:extLst>
            </p:cNvPr>
            <p:cNvSpPr/>
            <p:nvPr/>
          </p:nvSpPr>
          <p:spPr>
            <a:xfrm>
              <a:off x="4610790" y="3477814"/>
              <a:ext cx="46679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9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AA35B9-D7CA-4C6F-8720-BEB0D72AB1FA}"/>
              </a:ext>
            </a:extLst>
          </p:cNvPr>
          <p:cNvGrpSpPr/>
          <p:nvPr/>
        </p:nvGrpSpPr>
        <p:grpSpPr>
          <a:xfrm>
            <a:off x="1025703" y="965771"/>
            <a:ext cx="10140594" cy="4972692"/>
            <a:chOff x="1025703" y="965771"/>
            <a:chExt cx="10140594" cy="49726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8C5ED0C-F3D7-40A9-9D64-3004341218C2}"/>
                </a:ext>
              </a:extLst>
            </p:cNvPr>
            <p:cNvSpPr/>
            <p:nvPr/>
          </p:nvSpPr>
          <p:spPr>
            <a:xfrm>
              <a:off x="1025703" y="1047964"/>
              <a:ext cx="10140593" cy="4890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4F4572-AA96-466A-9AB2-54A1B4B2E37B}"/>
                </a:ext>
              </a:extLst>
            </p:cNvPr>
            <p:cNvSpPr/>
            <p:nvPr/>
          </p:nvSpPr>
          <p:spPr>
            <a:xfrm>
              <a:off x="1025703" y="965771"/>
              <a:ext cx="6659367" cy="821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27561D-6AB2-4BAE-AD8E-297EA7D165F5}"/>
                </a:ext>
              </a:extLst>
            </p:cNvPr>
            <p:cNvSpPr/>
            <p:nvPr/>
          </p:nvSpPr>
          <p:spPr>
            <a:xfrm>
              <a:off x="7685071" y="965771"/>
              <a:ext cx="3481226" cy="8219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23779-BE09-4911-B600-4FCB030855A2}"/>
                </a:ext>
              </a:extLst>
            </p:cNvPr>
            <p:cNvSpPr/>
            <p:nvPr/>
          </p:nvSpPr>
          <p:spPr>
            <a:xfrm>
              <a:off x="2049692" y="1530849"/>
              <a:ext cx="3804863" cy="832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 </a:t>
              </a:r>
              <a:r>
                <a:rPr lang="en-US" altLang="ko-KR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6% </a:t>
              </a:r>
              <a:r>
                <a:rPr lang="ko-KR" altLang="en-US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내외 추구</a:t>
              </a:r>
              <a:endParaRPr lang="en-US" altLang="ko-KR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과거 수익률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백테스팅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기준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6569A57-A979-4BF1-BA78-2B6834154D37}"/>
                </a:ext>
              </a:extLst>
            </p:cNvPr>
            <p:cNvSpPr/>
            <p:nvPr/>
          </p:nvSpPr>
          <p:spPr>
            <a:xfrm>
              <a:off x="1407560" y="1307387"/>
              <a:ext cx="1284269" cy="12842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수익성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49B991-ED0E-4704-A231-5CA0C4A6BA4E}"/>
                </a:ext>
              </a:extLst>
            </p:cNvPr>
            <p:cNvSpPr/>
            <p:nvPr/>
          </p:nvSpPr>
          <p:spPr>
            <a:xfrm>
              <a:off x="2049690" y="4620802"/>
              <a:ext cx="3804863" cy="832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 </a:t>
              </a:r>
              <a:r>
                <a:rPr lang="en-US" altLang="ko-KR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6% </a:t>
              </a:r>
              <a:r>
                <a:rPr lang="ko-KR" altLang="en-US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내외 추구</a:t>
              </a:r>
              <a:endParaRPr lang="en-US" altLang="ko-KR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투자자 위험 성향 기준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en-US" altLang="ko-KR" sz="12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2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1D372BB-13A2-4202-88D5-95764C41DF2B}"/>
                </a:ext>
              </a:extLst>
            </p:cNvPr>
            <p:cNvSpPr/>
            <p:nvPr/>
          </p:nvSpPr>
          <p:spPr>
            <a:xfrm>
              <a:off x="1407558" y="4394771"/>
              <a:ext cx="1284269" cy="12842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비중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0893A2-6776-49D0-938A-1D1FC5551F67}"/>
                </a:ext>
              </a:extLst>
            </p:cNvPr>
            <p:cNvSpPr/>
            <p:nvPr/>
          </p:nvSpPr>
          <p:spPr>
            <a:xfrm>
              <a:off x="2049691" y="3077110"/>
              <a:ext cx="3804863" cy="832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 </a:t>
              </a:r>
              <a:r>
                <a:rPr lang="en-US" altLang="ko-KR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6% </a:t>
              </a:r>
              <a:r>
                <a:rPr lang="ko-KR" altLang="en-US" sz="2000" dirty="0">
                  <a:solidFill>
                    <a:srgbClr val="FBE5D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내외 추구</a:t>
              </a:r>
              <a:endParaRPr lang="en-US" altLang="ko-KR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위험률만큼 원금을 잃을 수 있음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6ACD6DE-AF68-48F4-AA88-B41997761373}"/>
                </a:ext>
              </a:extLst>
            </p:cNvPr>
            <p:cNvSpPr/>
            <p:nvPr/>
          </p:nvSpPr>
          <p:spPr>
            <a:xfrm>
              <a:off x="1407558" y="2851079"/>
              <a:ext cx="1284269" cy="12842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48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25D9FD-05EA-4055-8015-7235DD6B9C2B}"/>
              </a:ext>
            </a:extLst>
          </p:cNvPr>
          <p:cNvGrpSpPr/>
          <p:nvPr/>
        </p:nvGrpSpPr>
        <p:grpSpPr>
          <a:xfrm>
            <a:off x="1025703" y="965771"/>
            <a:ext cx="10140594" cy="4972692"/>
            <a:chOff x="1025703" y="965771"/>
            <a:chExt cx="10140594" cy="49726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A18557-D3A6-4A8F-A6BE-6717685CB7C6}"/>
                </a:ext>
              </a:extLst>
            </p:cNvPr>
            <p:cNvSpPr/>
            <p:nvPr/>
          </p:nvSpPr>
          <p:spPr>
            <a:xfrm>
              <a:off x="1025703" y="1047964"/>
              <a:ext cx="10140593" cy="4890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F2A998-9510-49A4-AB3A-2C7689CB2752}"/>
                </a:ext>
              </a:extLst>
            </p:cNvPr>
            <p:cNvSpPr/>
            <p:nvPr/>
          </p:nvSpPr>
          <p:spPr>
            <a:xfrm>
              <a:off x="1025703" y="965771"/>
              <a:ext cx="6659367" cy="821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8B593A-44D7-465A-A98D-5719B6CC9E7D}"/>
                </a:ext>
              </a:extLst>
            </p:cNvPr>
            <p:cNvSpPr/>
            <p:nvPr/>
          </p:nvSpPr>
          <p:spPr>
            <a:xfrm>
              <a:off x="7685071" y="965771"/>
              <a:ext cx="3481226" cy="8219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D442C664-600E-45A9-B681-4F0C39D8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41480"/>
              </p:ext>
            </p:extLst>
          </p:nvPr>
        </p:nvGraphicFramePr>
        <p:xfrm>
          <a:off x="6709025" y="1572064"/>
          <a:ext cx="4099388" cy="384229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99388">
                  <a:extLst>
                    <a:ext uri="{9D8B030D-6E8A-4147-A177-3AD203B41FA5}">
                      <a16:colId xmlns:a16="http://schemas.microsoft.com/office/drawing/2014/main" val="3758231294"/>
                    </a:ext>
                  </a:extLst>
                </a:gridCol>
              </a:tblGrid>
              <a:tr h="426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포트폴리오 구성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3553168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342791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6483593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7526300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010651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101835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7109643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6146125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1796662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F2ED33-D1A5-45D5-AC24-876C574D44C2}"/>
              </a:ext>
            </a:extLst>
          </p:cNvPr>
          <p:cNvCxnSpPr>
            <a:cxnSpLocks/>
          </p:cNvCxnSpPr>
          <p:nvPr/>
        </p:nvCxnSpPr>
        <p:spPr>
          <a:xfrm flipH="1">
            <a:off x="5794582" y="1561790"/>
            <a:ext cx="914443" cy="199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5C21D1-86CB-4AC3-9CA3-0C955BFB7491}"/>
              </a:ext>
            </a:extLst>
          </p:cNvPr>
          <p:cNvCxnSpPr>
            <a:cxnSpLocks/>
          </p:cNvCxnSpPr>
          <p:nvPr/>
        </p:nvCxnSpPr>
        <p:spPr>
          <a:xfrm flipH="1">
            <a:off x="5794570" y="1983030"/>
            <a:ext cx="914456" cy="1585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6F9F24-24B6-4524-899D-2BC5DD48D2EE}"/>
              </a:ext>
            </a:extLst>
          </p:cNvPr>
          <p:cNvCxnSpPr>
            <a:cxnSpLocks/>
          </p:cNvCxnSpPr>
          <p:nvPr/>
        </p:nvCxnSpPr>
        <p:spPr>
          <a:xfrm flipH="1">
            <a:off x="5794578" y="2404270"/>
            <a:ext cx="914450" cy="11536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79520A-BACD-4944-8556-3546FDD8D99D}"/>
              </a:ext>
            </a:extLst>
          </p:cNvPr>
          <p:cNvCxnSpPr>
            <a:cxnSpLocks/>
          </p:cNvCxnSpPr>
          <p:nvPr/>
        </p:nvCxnSpPr>
        <p:spPr>
          <a:xfrm flipH="1">
            <a:off x="5794562" y="2856391"/>
            <a:ext cx="914462" cy="71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CB9006A-88D6-411F-8A98-825D97975170}"/>
              </a:ext>
            </a:extLst>
          </p:cNvPr>
          <p:cNvCxnSpPr>
            <a:cxnSpLocks/>
          </p:cNvCxnSpPr>
          <p:nvPr/>
        </p:nvCxnSpPr>
        <p:spPr>
          <a:xfrm flipH="1">
            <a:off x="5794554" y="3277631"/>
            <a:ext cx="914467" cy="290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BC1CAE-10F8-40E5-826A-368F80F771EA}"/>
              </a:ext>
            </a:extLst>
          </p:cNvPr>
          <p:cNvCxnSpPr>
            <a:cxnSpLocks/>
          </p:cNvCxnSpPr>
          <p:nvPr/>
        </p:nvCxnSpPr>
        <p:spPr>
          <a:xfrm flipH="1" flipV="1">
            <a:off x="5794554" y="3578460"/>
            <a:ext cx="914464" cy="1183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BD96DD-5672-4DE1-B05D-90B9B7940308}"/>
              </a:ext>
            </a:extLst>
          </p:cNvPr>
          <p:cNvCxnSpPr>
            <a:cxnSpLocks/>
          </p:cNvCxnSpPr>
          <p:nvPr/>
        </p:nvCxnSpPr>
        <p:spPr>
          <a:xfrm flipH="1" flipV="1">
            <a:off x="5794554" y="3568186"/>
            <a:ext cx="914464" cy="566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7D55FB8-1B0E-41FA-97CD-A4F9A72D2890}"/>
              </a:ext>
            </a:extLst>
          </p:cNvPr>
          <p:cNvCxnSpPr>
            <a:cxnSpLocks/>
          </p:cNvCxnSpPr>
          <p:nvPr/>
        </p:nvCxnSpPr>
        <p:spPr>
          <a:xfrm flipH="1" flipV="1">
            <a:off x="5793980" y="3578460"/>
            <a:ext cx="916181" cy="967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051741E-710B-4A32-88CF-54230F02FFC3}"/>
              </a:ext>
            </a:extLst>
          </p:cNvPr>
          <p:cNvCxnSpPr>
            <a:cxnSpLocks/>
          </p:cNvCxnSpPr>
          <p:nvPr/>
        </p:nvCxnSpPr>
        <p:spPr>
          <a:xfrm flipH="1" flipV="1">
            <a:off x="5792830" y="3568186"/>
            <a:ext cx="916189" cy="1396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F5AAE0-075D-4A55-B1BD-5BA34E2C7F4C}"/>
              </a:ext>
            </a:extLst>
          </p:cNvPr>
          <p:cNvCxnSpPr>
            <a:cxnSpLocks/>
          </p:cNvCxnSpPr>
          <p:nvPr/>
        </p:nvCxnSpPr>
        <p:spPr>
          <a:xfrm flipH="1" flipV="1">
            <a:off x="5792822" y="3588734"/>
            <a:ext cx="916197" cy="1830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2D0373-95D9-42A3-9946-B896624F26A1}"/>
              </a:ext>
            </a:extLst>
          </p:cNvPr>
          <p:cNvCxnSpPr/>
          <p:nvPr/>
        </p:nvCxnSpPr>
        <p:spPr>
          <a:xfrm>
            <a:off x="10799946" y="1561790"/>
            <a:ext cx="0" cy="38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39BB6F-6005-4199-B5BC-B3EE5187C424}"/>
              </a:ext>
            </a:extLst>
          </p:cNvPr>
          <p:cNvCxnSpPr/>
          <p:nvPr/>
        </p:nvCxnSpPr>
        <p:spPr>
          <a:xfrm>
            <a:off x="6709018" y="1561790"/>
            <a:ext cx="0" cy="38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504</Words>
  <Application>Microsoft Office PowerPoint</Application>
  <PresentationFormat>와이드스크린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형빈 이</dc:creator>
  <cp:lastModifiedBy>형빈 이</cp:lastModifiedBy>
  <cp:revision>60</cp:revision>
  <dcterms:created xsi:type="dcterms:W3CDTF">2020-11-10T06:14:58Z</dcterms:created>
  <dcterms:modified xsi:type="dcterms:W3CDTF">2020-12-26T17:37:04Z</dcterms:modified>
</cp:coreProperties>
</file>