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97" r:id="rId5"/>
    <p:sldId id="299" r:id="rId6"/>
    <p:sldId id="259" r:id="rId7"/>
    <p:sldId id="260" r:id="rId8"/>
    <p:sldId id="261" r:id="rId9"/>
    <p:sldId id="262" r:id="rId10"/>
    <p:sldId id="263" r:id="rId11"/>
    <p:sldId id="264" r:id="rId12"/>
    <p:sldId id="265" r:id="rId13"/>
    <p:sldId id="266" r:id="rId14"/>
    <p:sldId id="267" r:id="rId15"/>
    <p:sldId id="268" r:id="rId16"/>
    <p:sldId id="269"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9" r:id="rId33"/>
    <p:sldId id="290" r:id="rId34"/>
    <p:sldId id="300" r:id="rId35"/>
    <p:sldId id="301" r:id="rId36"/>
    <p:sldId id="302" r:id="rId37"/>
    <p:sldId id="303" r:id="rId38"/>
    <p:sldId id="291" r:id="rId39"/>
    <p:sldId id="296" r:id="rId40"/>
  </p:sldIdLst>
  <p:sldSz cx="9753600" cy="7315200"/>
  <p:notesSz cx="9753600" cy="73152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1" d="100"/>
          <a:sy n="101" d="100"/>
        </p:scale>
        <p:origin x="1722"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1520" y="2267712"/>
            <a:ext cx="8290560" cy="1536192"/>
          </a:xfrm>
          <a:prstGeom prst="rect">
            <a:avLst/>
          </a:prstGeom>
        </p:spPr>
        <p:txBody>
          <a:bodyPr wrap="square" lIns="0" tIns="0" rIns="0" bIns="0">
            <a:spAutoFit/>
          </a:bodyPr>
          <a:lstStyle>
            <a:lvl1pPr>
              <a:defRPr sz="2800" b="1" i="0">
                <a:solidFill>
                  <a:srgbClr val="212121"/>
                </a:solidFill>
                <a:latin typeface="Arial"/>
                <a:cs typeface="Arial"/>
              </a:defRPr>
            </a:lvl1pPr>
          </a:lstStyle>
          <a:p>
            <a:endParaRPr/>
          </a:p>
        </p:txBody>
      </p:sp>
      <p:sp>
        <p:nvSpPr>
          <p:cNvPr id="3" name="Holder 3"/>
          <p:cNvSpPr>
            <a:spLocks noGrp="1"/>
          </p:cNvSpPr>
          <p:nvPr>
            <p:ph type="subTitle" idx="4"/>
          </p:nvPr>
        </p:nvSpPr>
        <p:spPr>
          <a:xfrm>
            <a:off x="1463040" y="4096512"/>
            <a:ext cx="6827520" cy="1828800"/>
          </a:xfrm>
          <a:prstGeom prst="rect">
            <a:avLst/>
          </a:prstGeom>
        </p:spPr>
        <p:txBody>
          <a:bodyPr wrap="square" lIns="0" tIns="0" rIns="0" bIns="0">
            <a:spAutoFit/>
          </a:bodyPr>
          <a:lstStyle>
            <a:lvl1pPr>
              <a:defRPr sz="2000" b="1" i="0">
                <a:solidFill>
                  <a:schemeClr val="tx1"/>
                </a:solidFill>
                <a:latin typeface="Microsoft JhengHei"/>
                <a:cs typeface="Microsoft JhengHe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6/11/2025</a:t>
            </a:fld>
            <a:endParaRPr lang="en-US"/>
          </a:p>
        </p:txBody>
      </p:sp>
      <p:sp>
        <p:nvSpPr>
          <p:cNvPr id="6" name="Holder 6"/>
          <p:cNvSpPr>
            <a:spLocks noGrp="1"/>
          </p:cNvSpPr>
          <p:nvPr>
            <p:ph type="sldNum" sz="quarter" idx="7"/>
          </p:nvPr>
        </p:nvSpPr>
        <p:spPr/>
        <p:txBody>
          <a:bodyPr lIns="0" tIns="0" rIns="0" bIns="0"/>
          <a:lstStyle>
            <a:lvl1pPr>
              <a:defRPr sz="1500" b="0" i="0">
                <a:solidFill>
                  <a:schemeClr val="tx1"/>
                </a:solidFill>
                <a:latin typeface="Arial MT"/>
                <a:cs typeface="Arial MT"/>
              </a:defRPr>
            </a:lvl1pPr>
          </a:lstStyle>
          <a:p>
            <a:pPr marL="38100">
              <a:lnSpc>
                <a:spcPts val="176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21212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1" i="0">
                <a:solidFill>
                  <a:schemeClr val="tx1"/>
                </a:solidFill>
                <a:latin typeface="Microsoft JhengHei"/>
                <a:cs typeface="Microsoft JhengHe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6/11/2025</a:t>
            </a:fld>
            <a:endParaRPr lang="en-US"/>
          </a:p>
        </p:txBody>
      </p:sp>
      <p:sp>
        <p:nvSpPr>
          <p:cNvPr id="6" name="Holder 6"/>
          <p:cNvSpPr>
            <a:spLocks noGrp="1"/>
          </p:cNvSpPr>
          <p:nvPr>
            <p:ph type="sldNum" sz="quarter" idx="7"/>
          </p:nvPr>
        </p:nvSpPr>
        <p:spPr/>
        <p:txBody>
          <a:bodyPr lIns="0" tIns="0" rIns="0" bIns="0"/>
          <a:lstStyle>
            <a:lvl1pPr>
              <a:defRPr sz="1500" b="0" i="0">
                <a:solidFill>
                  <a:schemeClr val="tx1"/>
                </a:solidFill>
                <a:latin typeface="Arial MT"/>
                <a:cs typeface="Arial MT"/>
              </a:defRPr>
            </a:lvl1pPr>
          </a:lstStyle>
          <a:p>
            <a:pPr marL="38100">
              <a:lnSpc>
                <a:spcPts val="1760"/>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212121"/>
                </a:solidFill>
                <a:latin typeface="Arial"/>
                <a:cs typeface="Arial"/>
              </a:defRPr>
            </a:lvl1pPr>
          </a:lstStyle>
          <a:p>
            <a:endParaRPr/>
          </a:p>
        </p:txBody>
      </p:sp>
      <p:sp>
        <p:nvSpPr>
          <p:cNvPr id="3" name="Holder 3"/>
          <p:cNvSpPr>
            <a:spLocks noGrp="1"/>
          </p:cNvSpPr>
          <p:nvPr>
            <p:ph sz="half" idx="2"/>
          </p:nvPr>
        </p:nvSpPr>
        <p:spPr>
          <a:xfrm>
            <a:off x="487680" y="1682496"/>
            <a:ext cx="4242816" cy="482803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023104" y="1682496"/>
            <a:ext cx="4242816" cy="482803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6/11/2025</a:t>
            </a:fld>
            <a:endParaRPr lang="en-US"/>
          </a:p>
        </p:txBody>
      </p:sp>
      <p:sp>
        <p:nvSpPr>
          <p:cNvPr id="7" name="Holder 7"/>
          <p:cNvSpPr>
            <a:spLocks noGrp="1"/>
          </p:cNvSpPr>
          <p:nvPr>
            <p:ph type="sldNum" sz="quarter" idx="7"/>
          </p:nvPr>
        </p:nvSpPr>
        <p:spPr/>
        <p:txBody>
          <a:bodyPr lIns="0" tIns="0" rIns="0" bIns="0"/>
          <a:lstStyle>
            <a:lvl1pPr>
              <a:defRPr sz="1500" b="0" i="0">
                <a:solidFill>
                  <a:schemeClr val="tx1"/>
                </a:solidFill>
                <a:latin typeface="Arial MT"/>
                <a:cs typeface="Arial MT"/>
              </a:defRPr>
            </a:lvl1pPr>
          </a:lstStyle>
          <a:p>
            <a:pPr marL="38100">
              <a:lnSpc>
                <a:spcPts val="1760"/>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000182" y="555336"/>
            <a:ext cx="34290" cy="34290"/>
          </a:xfrm>
          <a:custGeom>
            <a:avLst/>
            <a:gdLst/>
            <a:ahLst/>
            <a:cxnLst/>
            <a:rect l="l" t="t" r="r" b="b"/>
            <a:pathLst>
              <a:path w="34290" h="34290">
                <a:moveTo>
                  <a:pt x="26187" y="33740"/>
                </a:moveTo>
                <a:lnTo>
                  <a:pt x="7552" y="33740"/>
                </a:lnTo>
                <a:lnTo>
                  <a:pt x="0" y="26187"/>
                </a:lnTo>
                <a:lnTo>
                  <a:pt x="0" y="7552"/>
                </a:lnTo>
                <a:lnTo>
                  <a:pt x="7552" y="0"/>
                </a:lnTo>
                <a:lnTo>
                  <a:pt x="26187" y="0"/>
                </a:lnTo>
                <a:lnTo>
                  <a:pt x="33740" y="7552"/>
                </a:lnTo>
                <a:lnTo>
                  <a:pt x="33740" y="26187"/>
                </a:lnTo>
                <a:lnTo>
                  <a:pt x="26187" y="33740"/>
                </a:lnTo>
                <a:close/>
              </a:path>
            </a:pathLst>
          </a:custGeom>
          <a:solidFill>
            <a:srgbClr val="F4BC33"/>
          </a:solidFill>
        </p:spPr>
        <p:txBody>
          <a:bodyPr wrap="square" lIns="0" tIns="0" rIns="0" bIns="0" rtlCol="0"/>
          <a:lstStyle/>
          <a:p>
            <a:endParaRPr/>
          </a:p>
        </p:txBody>
      </p:sp>
      <p:sp>
        <p:nvSpPr>
          <p:cNvPr id="17" name="bg object 17"/>
          <p:cNvSpPr/>
          <p:nvPr/>
        </p:nvSpPr>
        <p:spPr>
          <a:xfrm>
            <a:off x="1000182" y="661216"/>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18" name="bg object 18"/>
          <p:cNvSpPr/>
          <p:nvPr/>
        </p:nvSpPr>
        <p:spPr>
          <a:xfrm>
            <a:off x="1000182" y="766935"/>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19" name="bg object 19"/>
          <p:cNvSpPr/>
          <p:nvPr/>
        </p:nvSpPr>
        <p:spPr>
          <a:xfrm>
            <a:off x="1000182" y="869923"/>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0" name="bg object 20"/>
          <p:cNvSpPr/>
          <p:nvPr/>
        </p:nvSpPr>
        <p:spPr>
          <a:xfrm>
            <a:off x="1000182" y="975803"/>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1" name="bg object 21"/>
          <p:cNvSpPr/>
          <p:nvPr/>
        </p:nvSpPr>
        <p:spPr>
          <a:xfrm>
            <a:off x="1000182" y="1078791"/>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2" name="bg object 22"/>
          <p:cNvSpPr/>
          <p:nvPr/>
        </p:nvSpPr>
        <p:spPr>
          <a:xfrm>
            <a:off x="1100600" y="555336"/>
            <a:ext cx="34290" cy="34290"/>
          </a:xfrm>
          <a:custGeom>
            <a:avLst/>
            <a:gdLst/>
            <a:ahLst/>
            <a:cxnLst/>
            <a:rect l="l" t="t" r="r" b="b"/>
            <a:pathLst>
              <a:path w="34290" h="34290">
                <a:moveTo>
                  <a:pt x="26187" y="33740"/>
                </a:moveTo>
                <a:lnTo>
                  <a:pt x="7553" y="33740"/>
                </a:lnTo>
                <a:lnTo>
                  <a:pt x="0" y="26187"/>
                </a:lnTo>
                <a:lnTo>
                  <a:pt x="0" y="7552"/>
                </a:lnTo>
                <a:lnTo>
                  <a:pt x="7553" y="0"/>
                </a:lnTo>
                <a:lnTo>
                  <a:pt x="26187" y="0"/>
                </a:lnTo>
                <a:lnTo>
                  <a:pt x="33740" y="7552"/>
                </a:lnTo>
                <a:lnTo>
                  <a:pt x="33740" y="26187"/>
                </a:lnTo>
                <a:lnTo>
                  <a:pt x="26187" y="33740"/>
                </a:lnTo>
                <a:close/>
              </a:path>
            </a:pathLst>
          </a:custGeom>
          <a:solidFill>
            <a:srgbClr val="F4BC33"/>
          </a:solidFill>
        </p:spPr>
        <p:txBody>
          <a:bodyPr wrap="square" lIns="0" tIns="0" rIns="0" bIns="0" rtlCol="0"/>
          <a:lstStyle/>
          <a:p>
            <a:endParaRPr/>
          </a:p>
        </p:txBody>
      </p:sp>
      <p:sp>
        <p:nvSpPr>
          <p:cNvPr id="23" name="bg object 23"/>
          <p:cNvSpPr/>
          <p:nvPr/>
        </p:nvSpPr>
        <p:spPr>
          <a:xfrm>
            <a:off x="1100600" y="661216"/>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4" name="bg object 24"/>
          <p:cNvSpPr/>
          <p:nvPr/>
        </p:nvSpPr>
        <p:spPr>
          <a:xfrm>
            <a:off x="1100600" y="766935"/>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5" name="bg object 25"/>
          <p:cNvSpPr/>
          <p:nvPr/>
        </p:nvSpPr>
        <p:spPr>
          <a:xfrm>
            <a:off x="1100600" y="86992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6" name="bg object 26"/>
          <p:cNvSpPr/>
          <p:nvPr/>
        </p:nvSpPr>
        <p:spPr>
          <a:xfrm>
            <a:off x="1100600" y="97580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7" name="bg object 27"/>
          <p:cNvSpPr/>
          <p:nvPr/>
        </p:nvSpPr>
        <p:spPr>
          <a:xfrm>
            <a:off x="1100600" y="1078791"/>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8" name="bg object 28"/>
          <p:cNvSpPr/>
          <p:nvPr/>
        </p:nvSpPr>
        <p:spPr>
          <a:xfrm>
            <a:off x="1198125" y="555336"/>
            <a:ext cx="34290" cy="34290"/>
          </a:xfrm>
          <a:custGeom>
            <a:avLst/>
            <a:gdLst/>
            <a:ahLst/>
            <a:cxnLst/>
            <a:rect l="l" t="t" r="r" b="b"/>
            <a:pathLst>
              <a:path w="34290" h="34290">
                <a:moveTo>
                  <a:pt x="26187" y="33740"/>
                </a:moveTo>
                <a:lnTo>
                  <a:pt x="7553" y="33740"/>
                </a:lnTo>
                <a:lnTo>
                  <a:pt x="0" y="26187"/>
                </a:lnTo>
                <a:lnTo>
                  <a:pt x="0" y="7552"/>
                </a:lnTo>
                <a:lnTo>
                  <a:pt x="7553" y="0"/>
                </a:lnTo>
                <a:lnTo>
                  <a:pt x="26187" y="0"/>
                </a:lnTo>
                <a:lnTo>
                  <a:pt x="33740" y="7552"/>
                </a:lnTo>
                <a:lnTo>
                  <a:pt x="33740" y="26187"/>
                </a:lnTo>
                <a:lnTo>
                  <a:pt x="26187" y="33740"/>
                </a:lnTo>
                <a:close/>
              </a:path>
            </a:pathLst>
          </a:custGeom>
          <a:solidFill>
            <a:srgbClr val="F4BC33"/>
          </a:solidFill>
        </p:spPr>
        <p:txBody>
          <a:bodyPr wrap="square" lIns="0" tIns="0" rIns="0" bIns="0" rtlCol="0"/>
          <a:lstStyle/>
          <a:p>
            <a:endParaRPr/>
          </a:p>
        </p:txBody>
      </p:sp>
      <p:sp>
        <p:nvSpPr>
          <p:cNvPr id="29" name="bg object 29"/>
          <p:cNvSpPr/>
          <p:nvPr/>
        </p:nvSpPr>
        <p:spPr>
          <a:xfrm>
            <a:off x="1198125" y="661216"/>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0" name="bg object 30"/>
          <p:cNvSpPr/>
          <p:nvPr/>
        </p:nvSpPr>
        <p:spPr>
          <a:xfrm>
            <a:off x="1198125" y="766935"/>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1" name="bg object 31"/>
          <p:cNvSpPr/>
          <p:nvPr/>
        </p:nvSpPr>
        <p:spPr>
          <a:xfrm>
            <a:off x="1198125" y="86992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2" name="bg object 32"/>
          <p:cNvSpPr/>
          <p:nvPr/>
        </p:nvSpPr>
        <p:spPr>
          <a:xfrm>
            <a:off x="1198125" y="97580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3" name="bg object 33"/>
          <p:cNvSpPr/>
          <p:nvPr/>
        </p:nvSpPr>
        <p:spPr>
          <a:xfrm>
            <a:off x="1198125" y="1078791"/>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4" name="bg object 34"/>
          <p:cNvSpPr/>
          <p:nvPr/>
        </p:nvSpPr>
        <p:spPr>
          <a:xfrm>
            <a:off x="1298542" y="555336"/>
            <a:ext cx="34290" cy="34290"/>
          </a:xfrm>
          <a:custGeom>
            <a:avLst/>
            <a:gdLst/>
            <a:ahLst/>
            <a:cxnLst/>
            <a:rect l="l" t="t" r="r" b="b"/>
            <a:pathLst>
              <a:path w="34290" h="34290">
                <a:moveTo>
                  <a:pt x="26187" y="33740"/>
                </a:moveTo>
                <a:lnTo>
                  <a:pt x="7552" y="33740"/>
                </a:lnTo>
                <a:lnTo>
                  <a:pt x="0" y="26187"/>
                </a:lnTo>
                <a:lnTo>
                  <a:pt x="0" y="7552"/>
                </a:lnTo>
                <a:lnTo>
                  <a:pt x="7552" y="0"/>
                </a:lnTo>
                <a:lnTo>
                  <a:pt x="26187" y="0"/>
                </a:lnTo>
                <a:lnTo>
                  <a:pt x="33740" y="7552"/>
                </a:lnTo>
                <a:lnTo>
                  <a:pt x="33740" y="26187"/>
                </a:lnTo>
                <a:lnTo>
                  <a:pt x="26187" y="33740"/>
                </a:lnTo>
                <a:close/>
              </a:path>
            </a:pathLst>
          </a:custGeom>
          <a:solidFill>
            <a:srgbClr val="F4BC33"/>
          </a:solidFill>
        </p:spPr>
        <p:txBody>
          <a:bodyPr wrap="square" lIns="0" tIns="0" rIns="0" bIns="0" rtlCol="0"/>
          <a:lstStyle/>
          <a:p>
            <a:endParaRPr/>
          </a:p>
        </p:txBody>
      </p:sp>
      <p:sp>
        <p:nvSpPr>
          <p:cNvPr id="35" name="bg object 35"/>
          <p:cNvSpPr/>
          <p:nvPr/>
        </p:nvSpPr>
        <p:spPr>
          <a:xfrm>
            <a:off x="1298542" y="661216"/>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6" name="bg object 36"/>
          <p:cNvSpPr/>
          <p:nvPr/>
        </p:nvSpPr>
        <p:spPr>
          <a:xfrm>
            <a:off x="1298542" y="766935"/>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7" name="bg object 37"/>
          <p:cNvSpPr/>
          <p:nvPr/>
        </p:nvSpPr>
        <p:spPr>
          <a:xfrm>
            <a:off x="1298542" y="869923"/>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8" name="bg object 38"/>
          <p:cNvSpPr/>
          <p:nvPr/>
        </p:nvSpPr>
        <p:spPr>
          <a:xfrm>
            <a:off x="1298542" y="975803"/>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9" name="bg object 39"/>
          <p:cNvSpPr/>
          <p:nvPr/>
        </p:nvSpPr>
        <p:spPr>
          <a:xfrm>
            <a:off x="1298542" y="1078791"/>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40" name="bg object 40"/>
          <p:cNvSpPr/>
          <p:nvPr/>
        </p:nvSpPr>
        <p:spPr>
          <a:xfrm>
            <a:off x="609600" y="555336"/>
            <a:ext cx="34290" cy="34290"/>
          </a:xfrm>
          <a:custGeom>
            <a:avLst/>
            <a:gdLst/>
            <a:ahLst/>
            <a:cxnLst/>
            <a:rect l="l" t="t" r="r" b="b"/>
            <a:pathLst>
              <a:path w="34290" h="34290">
                <a:moveTo>
                  <a:pt x="26436" y="33900"/>
                </a:moveTo>
                <a:lnTo>
                  <a:pt x="7624" y="33900"/>
                </a:lnTo>
                <a:lnTo>
                  <a:pt x="0" y="26275"/>
                </a:lnTo>
                <a:lnTo>
                  <a:pt x="0" y="7464"/>
                </a:lnTo>
                <a:lnTo>
                  <a:pt x="7464" y="0"/>
                </a:lnTo>
                <a:lnTo>
                  <a:pt x="26597" y="0"/>
                </a:lnTo>
                <a:lnTo>
                  <a:pt x="34061" y="7464"/>
                </a:lnTo>
                <a:lnTo>
                  <a:pt x="34061" y="26275"/>
                </a:lnTo>
                <a:lnTo>
                  <a:pt x="26436" y="33900"/>
                </a:lnTo>
                <a:close/>
              </a:path>
            </a:pathLst>
          </a:custGeom>
          <a:solidFill>
            <a:srgbClr val="F4BC33"/>
          </a:solidFill>
        </p:spPr>
        <p:txBody>
          <a:bodyPr wrap="square" lIns="0" tIns="0" rIns="0" bIns="0" rtlCol="0"/>
          <a:lstStyle/>
          <a:p>
            <a:endParaRPr/>
          </a:p>
        </p:txBody>
      </p:sp>
      <p:sp>
        <p:nvSpPr>
          <p:cNvPr id="41" name="bg object 41"/>
          <p:cNvSpPr/>
          <p:nvPr/>
        </p:nvSpPr>
        <p:spPr>
          <a:xfrm>
            <a:off x="609600" y="661055"/>
            <a:ext cx="34290" cy="34290"/>
          </a:xfrm>
          <a:custGeom>
            <a:avLst/>
            <a:gdLst/>
            <a:ahLst/>
            <a:cxnLst/>
            <a:rect l="l" t="t" r="r" b="b"/>
            <a:pathLst>
              <a:path w="34290" h="34290">
                <a:moveTo>
                  <a:pt x="26436" y="34061"/>
                </a:moveTo>
                <a:lnTo>
                  <a:pt x="7624" y="34061"/>
                </a:lnTo>
                <a:lnTo>
                  <a:pt x="0" y="26436"/>
                </a:lnTo>
                <a:lnTo>
                  <a:pt x="0" y="7624"/>
                </a:lnTo>
                <a:lnTo>
                  <a:pt x="7624" y="0"/>
                </a:lnTo>
                <a:lnTo>
                  <a:pt x="26436" y="0"/>
                </a:lnTo>
                <a:lnTo>
                  <a:pt x="34061" y="7624"/>
                </a:lnTo>
                <a:lnTo>
                  <a:pt x="34061" y="26436"/>
                </a:lnTo>
                <a:lnTo>
                  <a:pt x="26436" y="34061"/>
                </a:lnTo>
                <a:close/>
              </a:path>
            </a:pathLst>
          </a:custGeom>
          <a:solidFill>
            <a:srgbClr val="F4BC33"/>
          </a:solidFill>
        </p:spPr>
        <p:txBody>
          <a:bodyPr wrap="square" lIns="0" tIns="0" rIns="0" bIns="0" rtlCol="0"/>
          <a:lstStyle/>
          <a:p>
            <a:endParaRPr/>
          </a:p>
        </p:txBody>
      </p:sp>
      <p:sp>
        <p:nvSpPr>
          <p:cNvPr id="42" name="bg object 42"/>
          <p:cNvSpPr/>
          <p:nvPr/>
        </p:nvSpPr>
        <p:spPr>
          <a:xfrm>
            <a:off x="609600" y="766774"/>
            <a:ext cx="34925" cy="34290"/>
          </a:xfrm>
          <a:custGeom>
            <a:avLst/>
            <a:gdLst/>
            <a:ahLst/>
            <a:cxnLst/>
            <a:rect l="l" t="t" r="r" b="b"/>
            <a:pathLst>
              <a:path w="34925" h="34290">
                <a:moveTo>
                  <a:pt x="23115" y="34061"/>
                </a:moveTo>
                <a:lnTo>
                  <a:pt x="10946" y="34061"/>
                </a:lnTo>
                <a:lnTo>
                  <a:pt x="5323" y="30815"/>
                </a:lnTo>
                <a:lnTo>
                  <a:pt x="0" y="21594"/>
                </a:lnTo>
                <a:lnTo>
                  <a:pt x="0" y="12467"/>
                </a:lnTo>
                <a:lnTo>
                  <a:pt x="5323" y="3246"/>
                </a:lnTo>
                <a:lnTo>
                  <a:pt x="10946" y="0"/>
                </a:lnTo>
                <a:lnTo>
                  <a:pt x="23115" y="0"/>
                </a:lnTo>
                <a:lnTo>
                  <a:pt x="28737" y="3246"/>
                </a:lnTo>
                <a:lnTo>
                  <a:pt x="34822" y="13784"/>
                </a:lnTo>
                <a:lnTo>
                  <a:pt x="34822" y="20276"/>
                </a:lnTo>
                <a:lnTo>
                  <a:pt x="28737" y="30815"/>
                </a:lnTo>
                <a:lnTo>
                  <a:pt x="23115" y="34061"/>
                </a:lnTo>
                <a:close/>
              </a:path>
            </a:pathLst>
          </a:custGeom>
          <a:solidFill>
            <a:srgbClr val="F4BC33"/>
          </a:solidFill>
        </p:spPr>
        <p:txBody>
          <a:bodyPr wrap="square" lIns="0" tIns="0" rIns="0" bIns="0" rtlCol="0"/>
          <a:lstStyle/>
          <a:p>
            <a:endParaRPr/>
          </a:p>
        </p:txBody>
      </p:sp>
      <p:sp>
        <p:nvSpPr>
          <p:cNvPr id="43" name="bg object 43"/>
          <p:cNvSpPr/>
          <p:nvPr/>
        </p:nvSpPr>
        <p:spPr>
          <a:xfrm>
            <a:off x="609600" y="869762"/>
            <a:ext cx="34925" cy="34290"/>
          </a:xfrm>
          <a:custGeom>
            <a:avLst/>
            <a:gdLst/>
            <a:ahLst/>
            <a:cxnLst/>
            <a:rect l="l" t="t" r="r" b="b"/>
            <a:pathLst>
              <a:path w="34925" h="34290">
                <a:moveTo>
                  <a:pt x="23115" y="34061"/>
                </a:moveTo>
                <a:lnTo>
                  <a:pt x="10946" y="34061"/>
                </a:lnTo>
                <a:lnTo>
                  <a:pt x="5323" y="30815"/>
                </a:lnTo>
                <a:lnTo>
                  <a:pt x="0" y="21594"/>
                </a:lnTo>
                <a:lnTo>
                  <a:pt x="0" y="12467"/>
                </a:lnTo>
                <a:lnTo>
                  <a:pt x="5323" y="3246"/>
                </a:lnTo>
                <a:lnTo>
                  <a:pt x="10946" y="0"/>
                </a:lnTo>
                <a:lnTo>
                  <a:pt x="23115" y="0"/>
                </a:lnTo>
                <a:lnTo>
                  <a:pt x="28737" y="3246"/>
                </a:lnTo>
                <a:lnTo>
                  <a:pt x="34822" y="13784"/>
                </a:lnTo>
                <a:lnTo>
                  <a:pt x="34822" y="20276"/>
                </a:lnTo>
                <a:lnTo>
                  <a:pt x="28737" y="30815"/>
                </a:lnTo>
                <a:lnTo>
                  <a:pt x="23115" y="34061"/>
                </a:lnTo>
                <a:close/>
              </a:path>
            </a:pathLst>
          </a:custGeom>
          <a:solidFill>
            <a:srgbClr val="F4BC33"/>
          </a:solidFill>
        </p:spPr>
        <p:txBody>
          <a:bodyPr wrap="square" lIns="0" tIns="0" rIns="0" bIns="0" rtlCol="0"/>
          <a:lstStyle/>
          <a:p>
            <a:endParaRPr/>
          </a:p>
        </p:txBody>
      </p:sp>
      <p:sp>
        <p:nvSpPr>
          <p:cNvPr id="44" name="bg object 44"/>
          <p:cNvSpPr/>
          <p:nvPr/>
        </p:nvSpPr>
        <p:spPr>
          <a:xfrm>
            <a:off x="609760" y="975803"/>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45" name="bg object 45"/>
          <p:cNvSpPr/>
          <p:nvPr/>
        </p:nvSpPr>
        <p:spPr>
          <a:xfrm>
            <a:off x="609760" y="1078791"/>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46" name="bg object 46"/>
          <p:cNvSpPr/>
          <p:nvPr/>
        </p:nvSpPr>
        <p:spPr>
          <a:xfrm>
            <a:off x="709856" y="555336"/>
            <a:ext cx="34290" cy="34290"/>
          </a:xfrm>
          <a:custGeom>
            <a:avLst/>
            <a:gdLst/>
            <a:ahLst/>
            <a:cxnLst/>
            <a:rect l="l" t="t" r="r" b="b"/>
            <a:pathLst>
              <a:path w="34290" h="34290">
                <a:moveTo>
                  <a:pt x="26436" y="33900"/>
                </a:moveTo>
                <a:lnTo>
                  <a:pt x="7624" y="33900"/>
                </a:lnTo>
                <a:lnTo>
                  <a:pt x="0" y="26275"/>
                </a:lnTo>
                <a:lnTo>
                  <a:pt x="0" y="7464"/>
                </a:lnTo>
                <a:lnTo>
                  <a:pt x="7464" y="0"/>
                </a:lnTo>
                <a:lnTo>
                  <a:pt x="26597" y="0"/>
                </a:lnTo>
                <a:lnTo>
                  <a:pt x="34061" y="7464"/>
                </a:lnTo>
                <a:lnTo>
                  <a:pt x="34061" y="26275"/>
                </a:lnTo>
                <a:lnTo>
                  <a:pt x="26436" y="33900"/>
                </a:lnTo>
                <a:close/>
              </a:path>
            </a:pathLst>
          </a:custGeom>
          <a:solidFill>
            <a:srgbClr val="F4BC33"/>
          </a:solidFill>
        </p:spPr>
        <p:txBody>
          <a:bodyPr wrap="square" lIns="0" tIns="0" rIns="0" bIns="0" rtlCol="0"/>
          <a:lstStyle/>
          <a:p>
            <a:endParaRPr/>
          </a:p>
        </p:txBody>
      </p:sp>
      <p:sp>
        <p:nvSpPr>
          <p:cNvPr id="47" name="bg object 47"/>
          <p:cNvSpPr/>
          <p:nvPr/>
        </p:nvSpPr>
        <p:spPr>
          <a:xfrm>
            <a:off x="709856" y="661055"/>
            <a:ext cx="34290" cy="34290"/>
          </a:xfrm>
          <a:custGeom>
            <a:avLst/>
            <a:gdLst/>
            <a:ahLst/>
            <a:cxnLst/>
            <a:rect l="l" t="t" r="r" b="b"/>
            <a:pathLst>
              <a:path w="34290" h="34290">
                <a:moveTo>
                  <a:pt x="26436" y="34061"/>
                </a:moveTo>
                <a:lnTo>
                  <a:pt x="7624" y="34061"/>
                </a:lnTo>
                <a:lnTo>
                  <a:pt x="0" y="26436"/>
                </a:lnTo>
                <a:lnTo>
                  <a:pt x="0" y="7624"/>
                </a:lnTo>
                <a:lnTo>
                  <a:pt x="7624" y="0"/>
                </a:lnTo>
                <a:lnTo>
                  <a:pt x="26436" y="0"/>
                </a:lnTo>
                <a:lnTo>
                  <a:pt x="34061" y="7624"/>
                </a:lnTo>
                <a:lnTo>
                  <a:pt x="34061" y="26436"/>
                </a:lnTo>
                <a:lnTo>
                  <a:pt x="26436" y="34061"/>
                </a:lnTo>
                <a:close/>
              </a:path>
            </a:pathLst>
          </a:custGeom>
          <a:solidFill>
            <a:srgbClr val="F4BC33"/>
          </a:solidFill>
        </p:spPr>
        <p:txBody>
          <a:bodyPr wrap="square" lIns="0" tIns="0" rIns="0" bIns="0" rtlCol="0"/>
          <a:lstStyle/>
          <a:p>
            <a:endParaRPr/>
          </a:p>
        </p:txBody>
      </p:sp>
      <p:sp>
        <p:nvSpPr>
          <p:cNvPr id="48" name="bg object 48"/>
          <p:cNvSpPr/>
          <p:nvPr/>
        </p:nvSpPr>
        <p:spPr>
          <a:xfrm>
            <a:off x="709169" y="766774"/>
            <a:ext cx="35560" cy="34290"/>
          </a:xfrm>
          <a:custGeom>
            <a:avLst/>
            <a:gdLst/>
            <a:ahLst/>
            <a:cxnLst/>
            <a:rect l="l" t="t" r="r" b="b"/>
            <a:pathLst>
              <a:path w="35559" h="34290">
                <a:moveTo>
                  <a:pt x="23802" y="34061"/>
                </a:moveTo>
                <a:lnTo>
                  <a:pt x="11633" y="34061"/>
                </a:lnTo>
                <a:lnTo>
                  <a:pt x="6010" y="30815"/>
                </a:lnTo>
                <a:lnTo>
                  <a:pt x="0" y="20276"/>
                </a:lnTo>
                <a:lnTo>
                  <a:pt x="0" y="13784"/>
                </a:lnTo>
                <a:lnTo>
                  <a:pt x="6010" y="3246"/>
                </a:lnTo>
                <a:lnTo>
                  <a:pt x="11633" y="0"/>
                </a:lnTo>
                <a:lnTo>
                  <a:pt x="23802" y="0"/>
                </a:lnTo>
                <a:lnTo>
                  <a:pt x="29424" y="3246"/>
                </a:lnTo>
                <a:lnTo>
                  <a:pt x="35331" y="13476"/>
                </a:lnTo>
                <a:lnTo>
                  <a:pt x="35331" y="20584"/>
                </a:lnTo>
                <a:lnTo>
                  <a:pt x="29424" y="30815"/>
                </a:lnTo>
                <a:lnTo>
                  <a:pt x="23802" y="34061"/>
                </a:lnTo>
                <a:close/>
              </a:path>
            </a:pathLst>
          </a:custGeom>
          <a:solidFill>
            <a:srgbClr val="F4BC33"/>
          </a:solidFill>
        </p:spPr>
        <p:txBody>
          <a:bodyPr wrap="square" lIns="0" tIns="0" rIns="0" bIns="0" rtlCol="0"/>
          <a:lstStyle/>
          <a:p>
            <a:endParaRPr/>
          </a:p>
        </p:txBody>
      </p:sp>
      <p:sp>
        <p:nvSpPr>
          <p:cNvPr id="49" name="bg object 49"/>
          <p:cNvSpPr/>
          <p:nvPr/>
        </p:nvSpPr>
        <p:spPr>
          <a:xfrm>
            <a:off x="709169" y="869762"/>
            <a:ext cx="35560" cy="34290"/>
          </a:xfrm>
          <a:custGeom>
            <a:avLst/>
            <a:gdLst/>
            <a:ahLst/>
            <a:cxnLst/>
            <a:rect l="l" t="t" r="r" b="b"/>
            <a:pathLst>
              <a:path w="35559" h="34290">
                <a:moveTo>
                  <a:pt x="23802" y="34067"/>
                </a:moveTo>
                <a:lnTo>
                  <a:pt x="11633" y="34067"/>
                </a:lnTo>
                <a:lnTo>
                  <a:pt x="6010" y="30815"/>
                </a:lnTo>
                <a:lnTo>
                  <a:pt x="0" y="20276"/>
                </a:lnTo>
                <a:lnTo>
                  <a:pt x="0" y="13784"/>
                </a:lnTo>
                <a:lnTo>
                  <a:pt x="6010" y="3246"/>
                </a:lnTo>
                <a:lnTo>
                  <a:pt x="11633" y="0"/>
                </a:lnTo>
                <a:lnTo>
                  <a:pt x="23802" y="0"/>
                </a:lnTo>
                <a:lnTo>
                  <a:pt x="29424" y="3246"/>
                </a:lnTo>
                <a:lnTo>
                  <a:pt x="35331" y="13476"/>
                </a:lnTo>
                <a:lnTo>
                  <a:pt x="35331" y="20585"/>
                </a:lnTo>
                <a:lnTo>
                  <a:pt x="29424" y="30815"/>
                </a:lnTo>
                <a:lnTo>
                  <a:pt x="23802" y="34067"/>
                </a:lnTo>
                <a:close/>
              </a:path>
            </a:pathLst>
          </a:custGeom>
          <a:solidFill>
            <a:srgbClr val="F4BC33"/>
          </a:solidFill>
        </p:spPr>
        <p:txBody>
          <a:bodyPr wrap="square" lIns="0" tIns="0" rIns="0" bIns="0" rtlCol="0"/>
          <a:lstStyle/>
          <a:p>
            <a:endParaRPr/>
          </a:p>
        </p:txBody>
      </p:sp>
      <p:sp>
        <p:nvSpPr>
          <p:cNvPr id="50" name="bg object 50"/>
          <p:cNvSpPr/>
          <p:nvPr/>
        </p:nvSpPr>
        <p:spPr>
          <a:xfrm>
            <a:off x="709659" y="974837"/>
            <a:ext cx="34925" cy="35560"/>
          </a:xfrm>
          <a:custGeom>
            <a:avLst/>
            <a:gdLst/>
            <a:ahLst/>
            <a:cxnLst/>
            <a:rect l="l" t="t" r="r" b="b"/>
            <a:pathLst>
              <a:path w="34925" h="35559">
                <a:moveTo>
                  <a:pt x="21116" y="34985"/>
                </a:moveTo>
                <a:lnTo>
                  <a:pt x="12732" y="34985"/>
                </a:lnTo>
                <a:lnTo>
                  <a:pt x="3051" y="28990"/>
                </a:lnTo>
                <a:lnTo>
                  <a:pt x="0" y="23284"/>
                </a:lnTo>
                <a:lnTo>
                  <a:pt x="232" y="17241"/>
                </a:lnTo>
                <a:lnTo>
                  <a:pt x="404" y="11196"/>
                </a:lnTo>
                <a:lnTo>
                  <a:pt x="3828" y="5707"/>
                </a:lnTo>
                <a:lnTo>
                  <a:pt x="14587" y="0"/>
                </a:lnTo>
                <a:lnTo>
                  <a:pt x="21098" y="217"/>
                </a:lnTo>
                <a:lnTo>
                  <a:pt x="31453" y="6628"/>
                </a:lnTo>
                <a:lnTo>
                  <a:pt x="34504" y="12332"/>
                </a:lnTo>
                <a:lnTo>
                  <a:pt x="34274" y="18374"/>
                </a:lnTo>
                <a:lnTo>
                  <a:pt x="34104" y="24419"/>
                </a:lnTo>
                <a:lnTo>
                  <a:pt x="30680" y="29909"/>
                </a:lnTo>
                <a:lnTo>
                  <a:pt x="21116" y="34985"/>
                </a:lnTo>
                <a:close/>
              </a:path>
            </a:pathLst>
          </a:custGeom>
          <a:solidFill>
            <a:srgbClr val="F4BC33"/>
          </a:solidFill>
        </p:spPr>
        <p:txBody>
          <a:bodyPr wrap="square" lIns="0" tIns="0" rIns="0" bIns="0" rtlCol="0"/>
          <a:lstStyle/>
          <a:p>
            <a:endParaRPr/>
          </a:p>
        </p:txBody>
      </p:sp>
      <p:sp>
        <p:nvSpPr>
          <p:cNvPr id="51" name="bg object 51"/>
          <p:cNvSpPr/>
          <p:nvPr/>
        </p:nvSpPr>
        <p:spPr>
          <a:xfrm>
            <a:off x="709546" y="1077786"/>
            <a:ext cx="34925" cy="34925"/>
          </a:xfrm>
          <a:custGeom>
            <a:avLst/>
            <a:gdLst/>
            <a:ahLst/>
            <a:cxnLst/>
            <a:rect l="l" t="t" r="r" b="b"/>
            <a:pathLst>
              <a:path w="34925" h="34925">
                <a:moveTo>
                  <a:pt x="21863" y="34818"/>
                </a:moveTo>
                <a:lnTo>
                  <a:pt x="12148" y="34818"/>
                </a:lnTo>
                <a:lnTo>
                  <a:pt x="3041" y="29154"/>
                </a:lnTo>
                <a:lnTo>
                  <a:pt x="0" y="23412"/>
                </a:lnTo>
                <a:lnTo>
                  <a:pt x="218" y="18482"/>
                </a:lnTo>
                <a:lnTo>
                  <a:pt x="268" y="17348"/>
                </a:lnTo>
                <a:lnTo>
                  <a:pt x="378" y="12417"/>
                </a:lnTo>
                <a:lnTo>
                  <a:pt x="404" y="11278"/>
                </a:lnTo>
                <a:lnTo>
                  <a:pt x="3821" y="5752"/>
                </a:lnTo>
                <a:lnTo>
                  <a:pt x="14611" y="0"/>
                </a:lnTo>
                <a:lnTo>
                  <a:pt x="21152" y="217"/>
                </a:lnTo>
                <a:lnTo>
                  <a:pt x="31535" y="6675"/>
                </a:lnTo>
                <a:lnTo>
                  <a:pt x="34577" y="12417"/>
                </a:lnTo>
                <a:lnTo>
                  <a:pt x="34359" y="17348"/>
                </a:lnTo>
                <a:lnTo>
                  <a:pt x="34309" y="18482"/>
                </a:lnTo>
                <a:lnTo>
                  <a:pt x="34198" y="23412"/>
                </a:lnTo>
                <a:lnTo>
                  <a:pt x="34173" y="24551"/>
                </a:lnTo>
                <a:lnTo>
                  <a:pt x="30755" y="30078"/>
                </a:lnTo>
                <a:lnTo>
                  <a:pt x="21863" y="34818"/>
                </a:lnTo>
                <a:close/>
              </a:path>
            </a:pathLst>
          </a:custGeom>
          <a:solidFill>
            <a:srgbClr val="F4BC33"/>
          </a:solidFill>
        </p:spPr>
        <p:txBody>
          <a:bodyPr wrap="square" lIns="0" tIns="0" rIns="0" bIns="0" rtlCol="0"/>
          <a:lstStyle/>
          <a:p>
            <a:endParaRPr/>
          </a:p>
        </p:txBody>
      </p:sp>
      <p:sp>
        <p:nvSpPr>
          <p:cNvPr id="52" name="bg object 52"/>
          <p:cNvSpPr/>
          <p:nvPr/>
        </p:nvSpPr>
        <p:spPr>
          <a:xfrm>
            <a:off x="807542" y="555336"/>
            <a:ext cx="34290" cy="34290"/>
          </a:xfrm>
          <a:custGeom>
            <a:avLst/>
            <a:gdLst/>
            <a:ahLst/>
            <a:cxnLst/>
            <a:rect l="l" t="t" r="r" b="b"/>
            <a:pathLst>
              <a:path w="34290" h="34290">
                <a:moveTo>
                  <a:pt x="26436" y="33900"/>
                </a:moveTo>
                <a:lnTo>
                  <a:pt x="7624" y="33900"/>
                </a:lnTo>
                <a:lnTo>
                  <a:pt x="0" y="26275"/>
                </a:lnTo>
                <a:lnTo>
                  <a:pt x="0" y="7464"/>
                </a:lnTo>
                <a:lnTo>
                  <a:pt x="7464" y="0"/>
                </a:lnTo>
                <a:lnTo>
                  <a:pt x="26597" y="0"/>
                </a:lnTo>
                <a:lnTo>
                  <a:pt x="34061" y="7464"/>
                </a:lnTo>
                <a:lnTo>
                  <a:pt x="34061" y="26275"/>
                </a:lnTo>
                <a:lnTo>
                  <a:pt x="26436" y="33900"/>
                </a:lnTo>
                <a:close/>
              </a:path>
            </a:pathLst>
          </a:custGeom>
          <a:solidFill>
            <a:srgbClr val="F4BC33"/>
          </a:solidFill>
        </p:spPr>
        <p:txBody>
          <a:bodyPr wrap="square" lIns="0" tIns="0" rIns="0" bIns="0" rtlCol="0"/>
          <a:lstStyle/>
          <a:p>
            <a:endParaRPr/>
          </a:p>
        </p:txBody>
      </p:sp>
      <p:sp>
        <p:nvSpPr>
          <p:cNvPr id="53" name="bg object 53"/>
          <p:cNvSpPr/>
          <p:nvPr/>
        </p:nvSpPr>
        <p:spPr>
          <a:xfrm>
            <a:off x="807542" y="661055"/>
            <a:ext cx="34290" cy="34290"/>
          </a:xfrm>
          <a:custGeom>
            <a:avLst/>
            <a:gdLst/>
            <a:ahLst/>
            <a:cxnLst/>
            <a:rect l="l" t="t" r="r" b="b"/>
            <a:pathLst>
              <a:path w="34290" h="34290">
                <a:moveTo>
                  <a:pt x="26436" y="34061"/>
                </a:moveTo>
                <a:lnTo>
                  <a:pt x="7624" y="34061"/>
                </a:lnTo>
                <a:lnTo>
                  <a:pt x="0" y="26436"/>
                </a:lnTo>
                <a:lnTo>
                  <a:pt x="0" y="7624"/>
                </a:lnTo>
                <a:lnTo>
                  <a:pt x="7624" y="0"/>
                </a:lnTo>
                <a:lnTo>
                  <a:pt x="26436" y="0"/>
                </a:lnTo>
                <a:lnTo>
                  <a:pt x="34061" y="7624"/>
                </a:lnTo>
                <a:lnTo>
                  <a:pt x="34061" y="26436"/>
                </a:lnTo>
                <a:lnTo>
                  <a:pt x="26436" y="34061"/>
                </a:lnTo>
                <a:close/>
              </a:path>
            </a:pathLst>
          </a:custGeom>
          <a:solidFill>
            <a:srgbClr val="F4BC33"/>
          </a:solidFill>
        </p:spPr>
        <p:txBody>
          <a:bodyPr wrap="square" lIns="0" tIns="0" rIns="0" bIns="0" rtlCol="0"/>
          <a:lstStyle/>
          <a:p>
            <a:endParaRPr/>
          </a:p>
        </p:txBody>
      </p:sp>
      <p:sp>
        <p:nvSpPr>
          <p:cNvPr id="54" name="bg object 54"/>
          <p:cNvSpPr/>
          <p:nvPr/>
        </p:nvSpPr>
        <p:spPr>
          <a:xfrm>
            <a:off x="807133" y="766774"/>
            <a:ext cx="35560" cy="34290"/>
          </a:xfrm>
          <a:custGeom>
            <a:avLst/>
            <a:gdLst/>
            <a:ahLst/>
            <a:cxnLst/>
            <a:rect l="l" t="t" r="r" b="b"/>
            <a:pathLst>
              <a:path w="35559" h="34290">
                <a:moveTo>
                  <a:pt x="23524" y="34061"/>
                </a:moveTo>
                <a:lnTo>
                  <a:pt x="11355" y="34061"/>
                </a:lnTo>
                <a:lnTo>
                  <a:pt x="5733" y="30815"/>
                </a:lnTo>
                <a:lnTo>
                  <a:pt x="0" y="20885"/>
                </a:lnTo>
                <a:lnTo>
                  <a:pt x="0" y="13176"/>
                </a:lnTo>
                <a:lnTo>
                  <a:pt x="5733" y="3246"/>
                </a:lnTo>
                <a:lnTo>
                  <a:pt x="11355" y="0"/>
                </a:lnTo>
                <a:lnTo>
                  <a:pt x="23524" y="0"/>
                </a:lnTo>
                <a:lnTo>
                  <a:pt x="29146" y="3246"/>
                </a:lnTo>
                <a:lnTo>
                  <a:pt x="35331" y="13784"/>
                </a:lnTo>
                <a:lnTo>
                  <a:pt x="35331" y="20276"/>
                </a:lnTo>
                <a:lnTo>
                  <a:pt x="29146" y="30815"/>
                </a:lnTo>
                <a:lnTo>
                  <a:pt x="23524" y="34061"/>
                </a:lnTo>
                <a:close/>
              </a:path>
            </a:pathLst>
          </a:custGeom>
          <a:solidFill>
            <a:srgbClr val="F4BC33"/>
          </a:solidFill>
        </p:spPr>
        <p:txBody>
          <a:bodyPr wrap="square" lIns="0" tIns="0" rIns="0" bIns="0" rtlCol="0"/>
          <a:lstStyle/>
          <a:p>
            <a:endParaRPr/>
          </a:p>
        </p:txBody>
      </p:sp>
      <p:sp>
        <p:nvSpPr>
          <p:cNvPr id="55" name="bg object 55"/>
          <p:cNvSpPr/>
          <p:nvPr/>
        </p:nvSpPr>
        <p:spPr>
          <a:xfrm>
            <a:off x="807133" y="869762"/>
            <a:ext cx="35560" cy="34290"/>
          </a:xfrm>
          <a:custGeom>
            <a:avLst/>
            <a:gdLst/>
            <a:ahLst/>
            <a:cxnLst/>
            <a:rect l="l" t="t" r="r" b="b"/>
            <a:pathLst>
              <a:path w="35559" h="34290">
                <a:moveTo>
                  <a:pt x="23524" y="34067"/>
                </a:moveTo>
                <a:lnTo>
                  <a:pt x="11355" y="34067"/>
                </a:lnTo>
                <a:lnTo>
                  <a:pt x="5733" y="30815"/>
                </a:lnTo>
                <a:lnTo>
                  <a:pt x="0" y="20885"/>
                </a:lnTo>
                <a:lnTo>
                  <a:pt x="0" y="13176"/>
                </a:lnTo>
                <a:lnTo>
                  <a:pt x="5733" y="3246"/>
                </a:lnTo>
                <a:lnTo>
                  <a:pt x="11355" y="0"/>
                </a:lnTo>
                <a:lnTo>
                  <a:pt x="23524" y="0"/>
                </a:lnTo>
                <a:lnTo>
                  <a:pt x="29146" y="3246"/>
                </a:lnTo>
                <a:lnTo>
                  <a:pt x="35331" y="13784"/>
                </a:lnTo>
                <a:lnTo>
                  <a:pt x="35331" y="20276"/>
                </a:lnTo>
                <a:lnTo>
                  <a:pt x="29146" y="30815"/>
                </a:lnTo>
                <a:lnTo>
                  <a:pt x="23524" y="34067"/>
                </a:lnTo>
                <a:close/>
              </a:path>
            </a:pathLst>
          </a:custGeom>
          <a:solidFill>
            <a:srgbClr val="F4BC33"/>
          </a:solidFill>
        </p:spPr>
        <p:txBody>
          <a:bodyPr wrap="square" lIns="0" tIns="0" rIns="0" bIns="0" rtlCol="0"/>
          <a:lstStyle/>
          <a:p>
            <a:endParaRPr/>
          </a:p>
        </p:txBody>
      </p:sp>
      <p:sp>
        <p:nvSpPr>
          <p:cNvPr id="56" name="bg object 56"/>
          <p:cNvSpPr/>
          <p:nvPr/>
        </p:nvSpPr>
        <p:spPr>
          <a:xfrm>
            <a:off x="807703" y="97580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57" name="bg object 57"/>
          <p:cNvSpPr/>
          <p:nvPr/>
        </p:nvSpPr>
        <p:spPr>
          <a:xfrm>
            <a:off x="807703" y="1078791"/>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58" name="bg object 58"/>
          <p:cNvSpPr/>
          <p:nvPr/>
        </p:nvSpPr>
        <p:spPr>
          <a:xfrm>
            <a:off x="907959" y="555336"/>
            <a:ext cx="34290" cy="34290"/>
          </a:xfrm>
          <a:custGeom>
            <a:avLst/>
            <a:gdLst/>
            <a:ahLst/>
            <a:cxnLst/>
            <a:rect l="l" t="t" r="r" b="b"/>
            <a:pathLst>
              <a:path w="34290" h="34290">
                <a:moveTo>
                  <a:pt x="26187" y="33740"/>
                </a:moveTo>
                <a:lnTo>
                  <a:pt x="7553" y="33740"/>
                </a:lnTo>
                <a:lnTo>
                  <a:pt x="0" y="26187"/>
                </a:lnTo>
                <a:lnTo>
                  <a:pt x="0" y="7552"/>
                </a:lnTo>
                <a:lnTo>
                  <a:pt x="7553" y="0"/>
                </a:lnTo>
                <a:lnTo>
                  <a:pt x="26187" y="0"/>
                </a:lnTo>
                <a:lnTo>
                  <a:pt x="33740" y="7552"/>
                </a:lnTo>
                <a:lnTo>
                  <a:pt x="33740" y="26187"/>
                </a:lnTo>
                <a:lnTo>
                  <a:pt x="26187" y="33740"/>
                </a:lnTo>
                <a:close/>
              </a:path>
            </a:pathLst>
          </a:custGeom>
          <a:solidFill>
            <a:srgbClr val="F4BC33"/>
          </a:solidFill>
        </p:spPr>
        <p:txBody>
          <a:bodyPr wrap="square" lIns="0" tIns="0" rIns="0" bIns="0" rtlCol="0"/>
          <a:lstStyle/>
          <a:p>
            <a:endParaRPr/>
          </a:p>
        </p:txBody>
      </p:sp>
      <p:sp>
        <p:nvSpPr>
          <p:cNvPr id="59" name="bg object 59"/>
          <p:cNvSpPr/>
          <p:nvPr/>
        </p:nvSpPr>
        <p:spPr>
          <a:xfrm>
            <a:off x="907959" y="661216"/>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60" name="bg object 60"/>
          <p:cNvSpPr/>
          <p:nvPr/>
        </p:nvSpPr>
        <p:spPr>
          <a:xfrm>
            <a:off x="907959" y="766935"/>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61" name="bg object 61"/>
          <p:cNvSpPr/>
          <p:nvPr/>
        </p:nvSpPr>
        <p:spPr>
          <a:xfrm>
            <a:off x="907959" y="86992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62" name="bg object 62"/>
          <p:cNvSpPr/>
          <p:nvPr/>
        </p:nvSpPr>
        <p:spPr>
          <a:xfrm>
            <a:off x="907959" y="97580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63" name="bg object 63"/>
          <p:cNvSpPr/>
          <p:nvPr/>
        </p:nvSpPr>
        <p:spPr>
          <a:xfrm>
            <a:off x="907959" y="1078791"/>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64" name="bg object 64"/>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1" i="0">
                <a:solidFill>
                  <a:srgbClr val="21212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6/11/2025</a:t>
            </a:fld>
            <a:endParaRPr lang="en-US"/>
          </a:p>
        </p:txBody>
      </p:sp>
      <p:sp>
        <p:nvSpPr>
          <p:cNvPr id="5" name="Holder 5"/>
          <p:cNvSpPr>
            <a:spLocks noGrp="1"/>
          </p:cNvSpPr>
          <p:nvPr>
            <p:ph type="sldNum" sz="quarter" idx="7"/>
          </p:nvPr>
        </p:nvSpPr>
        <p:spPr/>
        <p:txBody>
          <a:bodyPr lIns="0" tIns="0" rIns="0" bIns="0"/>
          <a:lstStyle>
            <a:lvl1pPr>
              <a:defRPr sz="1500" b="0" i="0">
                <a:solidFill>
                  <a:schemeClr val="tx1"/>
                </a:solidFill>
                <a:latin typeface="Arial MT"/>
                <a:cs typeface="Arial MT"/>
              </a:defRPr>
            </a:lvl1pPr>
          </a:lstStyle>
          <a:p>
            <a:pPr marL="38100">
              <a:lnSpc>
                <a:spcPts val="1760"/>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6/11/2025</a:t>
            </a:fld>
            <a:endParaRPr lang="en-US"/>
          </a:p>
        </p:txBody>
      </p:sp>
      <p:sp>
        <p:nvSpPr>
          <p:cNvPr id="4" name="Holder 4"/>
          <p:cNvSpPr>
            <a:spLocks noGrp="1"/>
          </p:cNvSpPr>
          <p:nvPr>
            <p:ph type="sldNum" sz="quarter" idx="7"/>
          </p:nvPr>
        </p:nvSpPr>
        <p:spPr/>
        <p:txBody>
          <a:bodyPr lIns="0" tIns="0" rIns="0" bIns="0"/>
          <a:lstStyle>
            <a:lvl1pPr>
              <a:defRPr sz="1500" b="0" i="0">
                <a:solidFill>
                  <a:schemeClr val="tx1"/>
                </a:solidFill>
                <a:latin typeface="Arial MT"/>
                <a:cs typeface="Arial MT"/>
              </a:defRPr>
            </a:lvl1pPr>
          </a:lstStyle>
          <a:p>
            <a:pPr marL="38100">
              <a:lnSpc>
                <a:spcPts val="1760"/>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000182" y="555336"/>
            <a:ext cx="34290" cy="34290"/>
          </a:xfrm>
          <a:custGeom>
            <a:avLst/>
            <a:gdLst/>
            <a:ahLst/>
            <a:cxnLst/>
            <a:rect l="l" t="t" r="r" b="b"/>
            <a:pathLst>
              <a:path w="34290" h="34290">
                <a:moveTo>
                  <a:pt x="26187" y="33740"/>
                </a:moveTo>
                <a:lnTo>
                  <a:pt x="7552" y="33740"/>
                </a:lnTo>
                <a:lnTo>
                  <a:pt x="0" y="26187"/>
                </a:lnTo>
                <a:lnTo>
                  <a:pt x="0" y="7552"/>
                </a:lnTo>
                <a:lnTo>
                  <a:pt x="7552" y="0"/>
                </a:lnTo>
                <a:lnTo>
                  <a:pt x="26187" y="0"/>
                </a:lnTo>
                <a:lnTo>
                  <a:pt x="33740" y="7552"/>
                </a:lnTo>
                <a:lnTo>
                  <a:pt x="33740" y="26187"/>
                </a:lnTo>
                <a:lnTo>
                  <a:pt x="26187" y="33740"/>
                </a:lnTo>
                <a:close/>
              </a:path>
            </a:pathLst>
          </a:custGeom>
          <a:solidFill>
            <a:srgbClr val="F4BC33"/>
          </a:solidFill>
        </p:spPr>
        <p:txBody>
          <a:bodyPr wrap="square" lIns="0" tIns="0" rIns="0" bIns="0" rtlCol="0"/>
          <a:lstStyle/>
          <a:p>
            <a:endParaRPr/>
          </a:p>
        </p:txBody>
      </p:sp>
      <p:sp>
        <p:nvSpPr>
          <p:cNvPr id="17" name="bg object 17"/>
          <p:cNvSpPr/>
          <p:nvPr/>
        </p:nvSpPr>
        <p:spPr>
          <a:xfrm>
            <a:off x="1000182" y="661216"/>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18" name="bg object 18"/>
          <p:cNvSpPr/>
          <p:nvPr/>
        </p:nvSpPr>
        <p:spPr>
          <a:xfrm>
            <a:off x="1000182" y="766935"/>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19" name="bg object 19"/>
          <p:cNvSpPr/>
          <p:nvPr/>
        </p:nvSpPr>
        <p:spPr>
          <a:xfrm>
            <a:off x="1000182" y="869923"/>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0" name="bg object 20"/>
          <p:cNvSpPr/>
          <p:nvPr/>
        </p:nvSpPr>
        <p:spPr>
          <a:xfrm>
            <a:off x="1000182" y="975803"/>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1" name="bg object 21"/>
          <p:cNvSpPr/>
          <p:nvPr/>
        </p:nvSpPr>
        <p:spPr>
          <a:xfrm>
            <a:off x="1000182" y="1078791"/>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2" name="bg object 22"/>
          <p:cNvSpPr/>
          <p:nvPr/>
        </p:nvSpPr>
        <p:spPr>
          <a:xfrm>
            <a:off x="1100600" y="555336"/>
            <a:ext cx="34290" cy="34290"/>
          </a:xfrm>
          <a:custGeom>
            <a:avLst/>
            <a:gdLst/>
            <a:ahLst/>
            <a:cxnLst/>
            <a:rect l="l" t="t" r="r" b="b"/>
            <a:pathLst>
              <a:path w="34290" h="34290">
                <a:moveTo>
                  <a:pt x="26187" y="33740"/>
                </a:moveTo>
                <a:lnTo>
                  <a:pt x="7553" y="33740"/>
                </a:lnTo>
                <a:lnTo>
                  <a:pt x="0" y="26187"/>
                </a:lnTo>
                <a:lnTo>
                  <a:pt x="0" y="7552"/>
                </a:lnTo>
                <a:lnTo>
                  <a:pt x="7553" y="0"/>
                </a:lnTo>
                <a:lnTo>
                  <a:pt x="26187" y="0"/>
                </a:lnTo>
                <a:lnTo>
                  <a:pt x="33740" y="7552"/>
                </a:lnTo>
                <a:lnTo>
                  <a:pt x="33740" y="26187"/>
                </a:lnTo>
                <a:lnTo>
                  <a:pt x="26187" y="33740"/>
                </a:lnTo>
                <a:close/>
              </a:path>
            </a:pathLst>
          </a:custGeom>
          <a:solidFill>
            <a:srgbClr val="F4BC33"/>
          </a:solidFill>
        </p:spPr>
        <p:txBody>
          <a:bodyPr wrap="square" lIns="0" tIns="0" rIns="0" bIns="0" rtlCol="0"/>
          <a:lstStyle/>
          <a:p>
            <a:endParaRPr/>
          </a:p>
        </p:txBody>
      </p:sp>
      <p:sp>
        <p:nvSpPr>
          <p:cNvPr id="23" name="bg object 23"/>
          <p:cNvSpPr/>
          <p:nvPr/>
        </p:nvSpPr>
        <p:spPr>
          <a:xfrm>
            <a:off x="1100600" y="661216"/>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4" name="bg object 24"/>
          <p:cNvSpPr/>
          <p:nvPr/>
        </p:nvSpPr>
        <p:spPr>
          <a:xfrm>
            <a:off x="1100600" y="766935"/>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5" name="bg object 25"/>
          <p:cNvSpPr/>
          <p:nvPr/>
        </p:nvSpPr>
        <p:spPr>
          <a:xfrm>
            <a:off x="1100600" y="86992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6" name="bg object 26"/>
          <p:cNvSpPr/>
          <p:nvPr/>
        </p:nvSpPr>
        <p:spPr>
          <a:xfrm>
            <a:off x="1100600" y="97580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7" name="bg object 27"/>
          <p:cNvSpPr/>
          <p:nvPr/>
        </p:nvSpPr>
        <p:spPr>
          <a:xfrm>
            <a:off x="1100600" y="1078791"/>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8" name="bg object 28"/>
          <p:cNvSpPr/>
          <p:nvPr/>
        </p:nvSpPr>
        <p:spPr>
          <a:xfrm>
            <a:off x="1198125" y="555336"/>
            <a:ext cx="34290" cy="34290"/>
          </a:xfrm>
          <a:custGeom>
            <a:avLst/>
            <a:gdLst/>
            <a:ahLst/>
            <a:cxnLst/>
            <a:rect l="l" t="t" r="r" b="b"/>
            <a:pathLst>
              <a:path w="34290" h="34290">
                <a:moveTo>
                  <a:pt x="26187" y="33740"/>
                </a:moveTo>
                <a:lnTo>
                  <a:pt x="7553" y="33740"/>
                </a:lnTo>
                <a:lnTo>
                  <a:pt x="0" y="26187"/>
                </a:lnTo>
                <a:lnTo>
                  <a:pt x="0" y="7552"/>
                </a:lnTo>
                <a:lnTo>
                  <a:pt x="7553" y="0"/>
                </a:lnTo>
                <a:lnTo>
                  <a:pt x="26187" y="0"/>
                </a:lnTo>
                <a:lnTo>
                  <a:pt x="33740" y="7552"/>
                </a:lnTo>
                <a:lnTo>
                  <a:pt x="33740" y="26187"/>
                </a:lnTo>
                <a:lnTo>
                  <a:pt x="26187" y="33740"/>
                </a:lnTo>
                <a:close/>
              </a:path>
            </a:pathLst>
          </a:custGeom>
          <a:solidFill>
            <a:srgbClr val="F4BC33"/>
          </a:solidFill>
        </p:spPr>
        <p:txBody>
          <a:bodyPr wrap="square" lIns="0" tIns="0" rIns="0" bIns="0" rtlCol="0"/>
          <a:lstStyle/>
          <a:p>
            <a:endParaRPr/>
          </a:p>
        </p:txBody>
      </p:sp>
      <p:sp>
        <p:nvSpPr>
          <p:cNvPr id="29" name="bg object 29"/>
          <p:cNvSpPr/>
          <p:nvPr/>
        </p:nvSpPr>
        <p:spPr>
          <a:xfrm>
            <a:off x="1198125" y="661216"/>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0" name="bg object 30"/>
          <p:cNvSpPr/>
          <p:nvPr/>
        </p:nvSpPr>
        <p:spPr>
          <a:xfrm>
            <a:off x="1198125" y="766935"/>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1" name="bg object 31"/>
          <p:cNvSpPr/>
          <p:nvPr/>
        </p:nvSpPr>
        <p:spPr>
          <a:xfrm>
            <a:off x="1198125" y="86992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2" name="bg object 32"/>
          <p:cNvSpPr/>
          <p:nvPr/>
        </p:nvSpPr>
        <p:spPr>
          <a:xfrm>
            <a:off x="1198125" y="97580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3" name="bg object 33"/>
          <p:cNvSpPr/>
          <p:nvPr/>
        </p:nvSpPr>
        <p:spPr>
          <a:xfrm>
            <a:off x="1198125" y="1078791"/>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4" name="bg object 34"/>
          <p:cNvSpPr/>
          <p:nvPr/>
        </p:nvSpPr>
        <p:spPr>
          <a:xfrm>
            <a:off x="1298542" y="555336"/>
            <a:ext cx="34290" cy="34290"/>
          </a:xfrm>
          <a:custGeom>
            <a:avLst/>
            <a:gdLst/>
            <a:ahLst/>
            <a:cxnLst/>
            <a:rect l="l" t="t" r="r" b="b"/>
            <a:pathLst>
              <a:path w="34290" h="34290">
                <a:moveTo>
                  <a:pt x="26187" y="33740"/>
                </a:moveTo>
                <a:lnTo>
                  <a:pt x="7552" y="33740"/>
                </a:lnTo>
                <a:lnTo>
                  <a:pt x="0" y="26187"/>
                </a:lnTo>
                <a:lnTo>
                  <a:pt x="0" y="7552"/>
                </a:lnTo>
                <a:lnTo>
                  <a:pt x="7552" y="0"/>
                </a:lnTo>
                <a:lnTo>
                  <a:pt x="26187" y="0"/>
                </a:lnTo>
                <a:lnTo>
                  <a:pt x="33740" y="7552"/>
                </a:lnTo>
                <a:lnTo>
                  <a:pt x="33740" y="26187"/>
                </a:lnTo>
                <a:lnTo>
                  <a:pt x="26187" y="33740"/>
                </a:lnTo>
                <a:close/>
              </a:path>
            </a:pathLst>
          </a:custGeom>
          <a:solidFill>
            <a:srgbClr val="F4BC33"/>
          </a:solidFill>
        </p:spPr>
        <p:txBody>
          <a:bodyPr wrap="square" lIns="0" tIns="0" rIns="0" bIns="0" rtlCol="0"/>
          <a:lstStyle/>
          <a:p>
            <a:endParaRPr/>
          </a:p>
        </p:txBody>
      </p:sp>
      <p:sp>
        <p:nvSpPr>
          <p:cNvPr id="35" name="bg object 35"/>
          <p:cNvSpPr/>
          <p:nvPr/>
        </p:nvSpPr>
        <p:spPr>
          <a:xfrm>
            <a:off x="1298542" y="661216"/>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6" name="bg object 36"/>
          <p:cNvSpPr/>
          <p:nvPr/>
        </p:nvSpPr>
        <p:spPr>
          <a:xfrm>
            <a:off x="1298542" y="766935"/>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7" name="bg object 37"/>
          <p:cNvSpPr/>
          <p:nvPr/>
        </p:nvSpPr>
        <p:spPr>
          <a:xfrm>
            <a:off x="1298542" y="869923"/>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8" name="bg object 38"/>
          <p:cNvSpPr/>
          <p:nvPr/>
        </p:nvSpPr>
        <p:spPr>
          <a:xfrm>
            <a:off x="1298542" y="975803"/>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9" name="bg object 39"/>
          <p:cNvSpPr/>
          <p:nvPr/>
        </p:nvSpPr>
        <p:spPr>
          <a:xfrm>
            <a:off x="1298542" y="1078791"/>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40" name="bg object 40"/>
          <p:cNvSpPr/>
          <p:nvPr/>
        </p:nvSpPr>
        <p:spPr>
          <a:xfrm>
            <a:off x="609600" y="555336"/>
            <a:ext cx="34290" cy="34290"/>
          </a:xfrm>
          <a:custGeom>
            <a:avLst/>
            <a:gdLst/>
            <a:ahLst/>
            <a:cxnLst/>
            <a:rect l="l" t="t" r="r" b="b"/>
            <a:pathLst>
              <a:path w="34290" h="34290">
                <a:moveTo>
                  <a:pt x="26436" y="33900"/>
                </a:moveTo>
                <a:lnTo>
                  <a:pt x="7624" y="33900"/>
                </a:lnTo>
                <a:lnTo>
                  <a:pt x="0" y="26275"/>
                </a:lnTo>
                <a:lnTo>
                  <a:pt x="0" y="7464"/>
                </a:lnTo>
                <a:lnTo>
                  <a:pt x="7464" y="0"/>
                </a:lnTo>
                <a:lnTo>
                  <a:pt x="26597" y="0"/>
                </a:lnTo>
                <a:lnTo>
                  <a:pt x="34061" y="7464"/>
                </a:lnTo>
                <a:lnTo>
                  <a:pt x="34061" y="26275"/>
                </a:lnTo>
                <a:lnTo>
                  <a:pt x="26436" y="33900"/>
                </a:lnTo>
                <a:close/>
              </a:path>
            </a:pathLst>
          </a:custGeom>
          <a:solidFill>
            <a:srgbClr val="F4BC33"/>
          </a:solidFill>
        </p:spPr>
        <p:txBody>
          <a:bodyPr wrap="square" lIns="0" tIns="0" rIns="0" bIns="0" rtlCol="0"/>
          <a:lstStyle/>
          <a:p>
            <a:endParaRPr/>
          </a:p>
        </p:txBody>
      </p:sp>
      <p:sp>
        <p:nvSpPr>
          <p:cNvPr id="41" name="bg object 41"/>
          <p:cNvSpPr/>
          <p:nvPr/>
        </p:nvSpPr>
        <p:spPr>
          <a:xfrm>
            <a:off x="609600" y="661055"/>
            <a:ext cx="34290" cy="34290"/>
          </a:xfrm>
          <a:custGeom>
            <a:avLst/>
            <a:gdLst/>
            <a:ahLst/>
            <a:cxnLst/>
            <a:rect l="l" t="t" r="r" b="b"/>
            <a:pathLst>
              <a:path w="34290" h="34290">
                <a:moveTo>
                  <a:pt x="26436" y="34061"/>
                </a:moveTo>
                <a:lnTo>
                  <a:pt x="7624" y="34061"/>
                </a:lnTo>
                <a:lnTo>
                  <a:pt x="0" y="26436"/>
                </a:lnTo>
                <a:lnTo>
                  <a:pt x="0" y="7624"/>
                </a:lnTo>
                <a:lnTo>
                  <a:pt x="7624" y="0"/>
                </a:lnTo>
                <a:lnTo>
                  <a:pt x="26436" y="0"/>
                </a:lnTo>
                <a:lnTo>
                  <a:pt x="34061" y="7624"/>
                </a:lnTo>
                <a:lnTo>
                  <a:pt x="34061" y="26436"/>
                </a:lnTo>
                <a:lnTo>
                  <a:pt x="26436" y="34061"/>
                </a:lnTo>
                <a:close/>
              </a:path>
            </a:pathLst>
          </a:custGeom>
          <a:solidFill>
            <a:srgbClr val="F4BC33"/>
          </a:solidFill>
        </p:spPr>
        <p:txBody>
          <a:bodyPr wrap="square" lIns="0" tIns="0" rIns="0" bIns="0" rtlCol="0"/>
          <a:lstStyle/>
          <a:p>
            <a:endParaRPr/>
          </a:p>
        </p:txBody>
      </p:sp>
      <p:sp>
        <p:nvSpPr>
          <p:cNvPr id="42" name="bg object 42"/>
          <p:cNvSpPr/>
          <p:nvPr/>
        </p:nvSpPr>
        <p:spPr>
          <a:xfrm>
            <a:off x="609600" y="766774"/>
            <a:ext cx="34925" cy="34290"/>
          </a:xfrm>
          <a:custGeom>
            <a:avLst/>
            <a:gdLst/>
            <a:ahLst/>
            <a:cxnLst/>
            <a:rect l="l" t="t" r="r" b="b"/>
            <a:pathLst>
              <a:path w="34925" h="34290">
                <a:moveTo>
                  <a:pt x="23115" y="34061"/>
                </a:moveTo>
                <a:lnTo>
                  <a:pt x="10946" y="34061"/>
                </a:lnTo>
                <a:lnTo>
                  <a:pt x="5323" y="30815"/>
                </a:lnTo>
                <a:lnTo>
                  <a:pt x="0" y="21594"/>
                </a:lnTo>
                <a:lnTo>
                  <a:pt x="0" y="12467"/>
                </a:lnTo>
                <a:lnTo>
                  <a:pt x="5323" y="3246"/>
                </a:lnTo>
                <a:lnTo>
                  <a:pt x="10946" y="0"/>
                </a:lnTo>
                <a:lnTo>
                  <a:pt x="23115" y="0"/>
                </a:lnTo>
                <a:lnTo>
                  <a:pt x="28737" y="3246"/>
                </a:lnTo>
                <a:lnTo>
                  <a:pt x="34822" y="13784"/>
                </a:lnTo>
                <a:lnTo>
                  <a:pt x="34822" y="20276"/>
                </a:lnTo>
                <a:lnTo>
                  <a:pt x="28737" y="30815"/>
                </a:lnTo>
                <a:lnTo>
                  <a:pt x="23115" y="34061"/>
                </a:lnTo>
                <a:close/>
              </a:path>
            </a:pathLst>
          </a:custGeom>
          <a:solidFill>
            <a:srgbClr val="F4BC33"/>
          </a:solidFill>
        </p:spPr>
        <p:txBody>
          <a:bodyPr wrap="square" lIns="0" tIns="0" rIns="0" bIns="0" rtlCol="0"/>
          <a:lstStyle/>
          <a:p>
            <a:endParaRPr/>
          </a:p>
        </p:txBody>
      </p:sp>
      <p:sp>
        <p:nvSpPr>
          <p:cNvPr id="43" name="bg object 43"/>
          <p:cNvSpPr/>
          <p:nvPr/>
        </p:nvSpPr>
        <p:spPr>
          <a:xfrm>
            <a:off x="609600" y="869762"/>
            <a:ext cx="34925" cy="34290"/>
          </a:xfrm>
          <a:custGeom>
            <a:avLst/>
            <a:gdLst/>
            <a:ahLst/>
            <a:cxnLst/>
            <a:rect l="l" t="t" r="r" b="b"/>
            <a:pathLst>
              <a:path w="34925" h="34290">
                <a:moveTo>
                  <a:pt x="23115" y="34061"/>
                </a:moveTo>
                <a:lnTo>
                  <a:pt x="10946" y="34061"/>
                </a:lnTo>
                <a:lnTo>
                  <a:pt x="5323" y="30815"/>
                </a:lnTo>
                <a:lnTo>
                  <a:pt x="0" y="21594"/>
                </a:lnTo>
                <a:lnTo>
                  <a:pt x="0" y="12467"/>
                </a:lnTo>
                <a:lnTo>
                  <a:pt x="5323" y="3246"/>
                </a:lnTo>
                <a:lnTo>
                  <a:pt x="10946" y="0"/>
                </a:lnTo>
                <a:lnTo>
                  <a:pt x="23115" y="0"/>
                </a:lnTo>
                <a:lnTo>
                  <a:pt x="28737" y="3246"/>
                </a:lnTo>
                <a:lnTo>
                  <a:pt x="34822" y="13784"/>
                </a:lnTo>
                <a:lnTo>
                  <a:pt x="34822" y="20276"/>
                </a:lnTo>
                <a:lnTo>
                  <a:pt x="28737" y="30815"/>
                </a:lnTo>
                <a:lnTo>
                  <a:pt x="23115" y="34061"/>
                </a:lnTo>
                <a:close/>
              </a:path>
            </a:pathLst>
          </a:custGeom>
          <a:solidFill>
            <a:srgbClr val="F4BC33"/>
          </a:solidFill>
        </p:spPr>
        <p:txBody>
          <a:bodyPr wrap="square" lIns="0" tIns="0" rIns="0" bIns="0" rtlCol="0"/>
          <a:lstStyle/>
          <a:p>
            <a:endParaRPr/>
          </a:p>
        </p:txBody>
      </p:sp>
      <p:sp>
        <p:nvSpPr>
          <p:cNvPr id="44" name="bg object 44"/>
          <p:cNvSpPr/>
          <p:nvPr/>
        </p:nvSpPr>
        <p:spPr>
          <a:xfrm>
            <a:off x="609760" y="975803"/>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45" name="bg object 45"/>
          <p:cNvSpPr/>
          <p:nvPr/>
        </p:nvSpPr>
        <p:spPr>
          <a:xfrm>
            <a:off x="609760" y="1078791"/>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46" name="bg object 46"/>
          <p:cNvSpPr/>
          <p:nvPr/>
        </p:nvSpPr>
        <p:spPr>
          <a:xfrm>
            <a:off x="709856" y="555336"/>
            <a:ext cx="34290" cy="34290"/>
          </a:xfrm>
          <a:custGeom>
            <a:avLst/>
            <a:gdLst/>
            <a:ahLst/>
            <a:cxnLst/>
            <a:rect l="l" t="t" r="r" b="b"/>
            <a:pathLst>
              <a:path w="34290" h="34290">
                <a:moveTo>
                  <a:pt x="26436" y="33900"/>
                </a:moveTo>
                <a:lnTo>
                  <a:pt x="7624" y="33900"/>
                </a:lnTo>
                <a:lnTo>
                  <a:pt x="0" y="26275"/>
                </a:lnTo>
                <a:lnTo>
                  <a:pt x="0" y="7464"/>
                </a:lnTo>
                <a:lnTo>
                  <a:pt x="7464" y="0"/>
                </a:lnTo>
                <a:lnTo>
                  <a:pt x="26597" y="0"/>
                </a:lnTo>
                <a:lnTo>
                  <a:pt x="34061" y="7464"/>
                </a:lnTo>
                <a:lnTo>
                  <a:pt x="34061" y="26275"/>
                </a:lnTo>
                <a:lnTo>
                  <a:pt x="26436" y="33900"/>
                </a:lnTo>
                <a:close/>
              </a:path>
            </a:pathLst>
          </a:custGeom>
          <a:solidFill>
            <a:srgbClr val="F4BC33"/>
          </a:solidFill>
        </p:spPr>
        <p:txBody>
          <a:bodyPr wrap="square" lIns="0" tIns="0" rIns="0" bIns="0" rtlCol="0"/>
          <a:lstStyle/>
          <a:p>
            <a:endParaRPr/>
          </a:p>
        </p:txBody>
      </p:sp>
      <p:sp>
        <p:nvSpPr>
          <p:cNvPr id="47" name="bg object 47"/>
          <p:cNvSpPr/>
          <p:nvPr/>
        </p:nvSpPr>
        <p:spPr>
          <a:xfrm>
            <a:off x="709856" y="661055"/>
            <a:ext cx="34290" cy="34290"/>
          </a:xfrm>
          <a:custGeom>
            <a:avLst/>
            <a:gdLst/>
            <a:ahLst/>
            <a:cxnLst/>
            <a:rect l="l" t="t" r="r" b="b"/>
            <a:pathLst>
              <a:path w="34290" h="34290">
                <a:moveTo>
                  <a:pt x="26436" y="34061"/>
                </a:moveTo>
                <a:lnTo>
                  <a:pt x="7624" y="34061"/>
                </a:lnTo>
                <a:lnTo>
                  <a:pt x="0" y="26436"/>
                </a:lnTo>
                <a:lnTo>
                  <a:pt x="0" y="7624"/>
                </a:lnTo>
                <a:lnTo>
                  <a:pt x="7624" y="0"/>
                </a:lnTo>
                <a:lnTo>
                  <a:pt x="26436" y="0"/>
                </a:lnTo>
                <a:lnTo>
                  <a:pt x="34061" y="7624"/>
                </a:lnTo>
                <a:lnTo>
                  <a:pt x="34061" y="26436"/>
                </a:lnTo>
                <a:lnTo>
                  <a:pt x="26436" y="34061"/>
                </a:lnTo>
                <a:close/>
              </a:path>
            </a:pathLst>
          </a:custGeom>
          <a:solidFill>
            <a:srgbClr val="F4BC33"/>
          </a:solidFill>
        </p:spPr>
        <p:txBody>
          <a:bodyPr wrap="square" lIns="0" tIns="0" rIns="0" bIns="0" rtlCol="0"/>
          <a:lstStyle/>
          <a:p>
            <a:endParaRPr/>
          </a:p>
        </p:txBody>
      </p:sp>
      <p:sp>
        <p:nvSpPr>
          <p:cNvPr id="48" name="bg object 48"/>
          <p:cNvSpPr/>
          <p:nvPr/>
        </p:nvSpPr>
        <p:spPr>
          <a:xfrm>
            <a:off x="709169" y="766774"/>
            <a:ext cx="35560" cy="34290"/>
          </a:xfrm>
          <a:custGeom>
            <a:avLst/>
            <a:gdLst/>
            <a:ahLst/>
            <a:cxnLst/>
            <a:rect l="l" t="t" r="r" b="b"/>
            <a:pathLst>
              <a:path w="35559" h="34290">
                <a:moveTo>
                  <a:pt x="23802" y="34061"/>
                </a:moveTo>
                <a:lnTo>
                  <a:pt x="11633" y="34061"/>
                </a:lnTo>
                <a:lnTo>
                  <a:pt x="6010" y="30815"/>
                </a:lnTo>
                <a:lnTo>
                  <a:pt x="0" y="20276"/>
                </a:lnTo>
                <a:lnTo>
                  <a:pt x="0" y="13784"/>
                </a:lnTo>
                <a:lnTo>
                  <a:pt x="6010" y="3246"/>
                </a:lnTo>
                <a:lnTo>
                  <a:pt x="11633" y="0"/>
                </a:lnTo>
                <a:lnTo>
                  <a:pt x="23802" y="0"/>
                </a:lnTo>
                <a:lnTo>
                  <a:pt x="29424" y="3246"/>
                </a:lnTo>
                <a:lnTo>
                  <a:pt x="35331" y="13476"/>
                </a:lnTo>
                <a:lnTo>
                  <a:pt x="35331" y="20584"/>
                </a:lnTo>
                <a:lnTo>
                  <a:pt x="29424" y="30815"/>
                </a:lnTo>
                <a:lnTo>
                  <a:pt x="23802" y="34061"/>
                </a:lnTo>
                <a:close/>
              </a:path>
            </a:pathLst>
          </a:custGeom>
          <a:solidFill>
            <a:srgbClr val="F4BC33"/>
          </a:solidFill>
        </p:spPr>
        <p:txBody>
          <a:bodyPr wrap="square" lIns="0" tIns="0" rIns="0" bIns="0" rtlCol="0"/>
          <a:lstStyle/>
          <a:p>
            <a:endParaRPr/>
          </a:p>
        </p:txBody>
      </p:sp>
      <p:sp>
        <p:nvSpPr>
          <p:cNvPr id="49" name="bg object 49"/>
          <p:cNvSpPr/>
          <p:nvPr/>
        </p:nvSpPr>
        <p:spPr>
          <a:xfrm>
            <a:off x="709169" y="869762"/>
            <a:ext cx="35560" cy="34290"/>
          </a:xfrm>
          <a:custGeom>
            <a:avLst/>
            <a:gdLst/>
            <a:ahLst/>
            <a:cxnLst/>
            <a:rect l="l" t="t" r="r" b="b"/>
            <a:pathLst>
              <a:path w="35559" h="34290">
                <a:moveTo>
                  <a:pt x="23802" y="34067"/>
                </a:moveTo>
                <a:lnTo>
                  <a:pt x="11633" y="34067"/>
                </a:lnTo>
                <a:lnTo>
                  <a:pt x="6010" y="30815"/>
                </a:lnTo>
                <a:lnTo>
                  <a:pt x="0" y="20276"/>
                </a:lnTo>
                <a:lnTo>
                  <a:pt x="0" y="13784"/>
                </a:lnTo>
                <a:lnTo>
                  <a:pt x="6010" y="3246"/>
                </a:lnTo>
                <a:lnTo>
                  <a:pt x="11633" y="0"/>
                </a:lnTo>
                <a:lnTo>
                  <a:pt x="23802" y="0"/>
                </a:lnTo>
                <a:lnTo>
                  <a:pt x="29424" y="3246"/>
                </a:lnTo>
                <a:lnTo>
                  <a:pt x="35331" y="13476"/>
                </a:lnTo>
                <a:lnTo>
                  <a:pt x="35331" y="20585"/>
                </a:lnTo>
                <a:lnTo>
                  <a:pt x="29424" y="30815"/>
                </a:lnTo>
                <a:lnTo>
                  <a:pt x="23802" y="34067"/>
                </a:lnTo>
                <a:close/>
              </a:path>
            </a:pathLst>
          </a:custGeom>
          <a:solidFill>
            <a:srgbClr val="F4BC33"/>
          </a:solidFill>
        </p:spPr>
        <p:txBody>
          <a:bodyPr wrap="square" lIns="0" tIns="0" rIns="0" bIns="0" rtlCol="0"/>
          <a:lstStyle/>
          <a:p>
            <a:endParaRPr/>
          </a:p>
        </p:txBody>
      </p:sp>
      <p:sp>
        <p:nvSpPr>
          <p:cNvPr id="50" name="bg object 50"/>
          <p:cNvSpPr/>
          <p:nvPr/>
        </p:nvSpPr>
        <p:spPr>
          <a:xfrm>
            <a:off x="709659" y="974837"/>
            <a:ext cx="34925" cy="35560"/>
          </a:xfrm>
          <a:custGeom>
            <a:avLst/>
            <a:gdLst/>
            <a:ahLst/>
            <a:cxnLst/>
            <a:rect l="l" t="t" r="r" b="b"/>
            <a:pathLst>
              <a:path w="34925" h="35559">
                <a:moveTo>
                  <a:pt x="21116" y="34985"/>
                </a:moveTo>
                <a:lnTo>
                  <a:pt x="12732" y="34985"/>
                </a:lnTo>
                <a:lnTo>
                  <a:pt x="3051" y="28990"/>
                </a:lnTo>
                <a:lnTo>
                  <a:pt x="0" y="23284"/>
                </a:lnTo>
                <a:lnTo>
                  <a:pt x="232" y="17241"/>
                </a:lnTo>
                <a:lnTo>
                  <a:pt x="404" y="11196"/>
                </a:lnTo>
                <a:lnTo>
                  <a:pt x="3828" y="5707"/>
                </a:lnTo>
                <a:lnTo>
                  <a:pt x="14587" y="0"/>
                </a:lnTo>
                <a:lnTo>
                  <a:pt x="21098" y="217"/>
                </a:lnTo>
                <a:lnTo>
                  <a:pt x="31453" y="6628"/>
                </a:lnTo>
                <a:lnTo>
                  <a:pt x="34504" y="12332"/>
                </a:lnTo>
                <a:lnTo>
                  <a:pt x="34274" y="18374"/>
                </a:lnTo>
                <a:lnTo>
                  <a:pt x="34104" y="24419"/>
                </a:lnTo>
                <a:lnTo>
                  <a:pt x="30680" y="29909"/>
                </a:lnTo>
                <a:lnTo>
                  <a:pt x="21116" y="34985"/>
                </a:lnTo>
                <a:close/>
              </a:path>
            </a:pathLst>
          </a:custGeom>
          <a:solidFill>
            <a:srgbClr val="F4BC33"/>
          </a:solidFill>
        </p:spPr>
        <p:txBody>
          <a:bodyPr wrap="square" lIns="0" tIns="0" rIns="0" bIns="0" rtlCol="0"/>
          <a:lstStyle/>
          <a:p>
            <a:endParaRPr/>
          </a:p>
        </p:txBody>
      </p:sp>
      <p:sp>
        <p:nvSpPr>
          <p:cNvPr id="51" name="bg object 51"/>
          <p:cNvSpPr/>
          <p:nvPr/>
        </p:nvSpPr>
        <p:spPr>
          <a:xfrm>
            <a:off x="709546" y="1077786"/>
            <a:ext cx="34925" cy="34925"/>
          </a:xfrm>
          <a:custGeom>
            <a:avLst/>
            <a:gdLst/>
            <a:ahLst/>
            <a:cxnLst/>
            <a:rect l="l" t="t" r="r" b="b"/>
            <a:pathLst>
              <a:path w="34925" h="34925">
                <a:moveTo>
                  <a:pt x="21863" y="34818"/>
                </a:moveTo>
                <a:lnTo>
                  <a:pt x="12148" y="34818"/>
                </a:lnTo>
                <a:lnTo>
                  <a:pt x="3041" y="29154"/>
                </a:lnTo>
                <a:lnTo>
                  <a:pt x="0" y="23412"/>
                </a:lnTo>
                <a:lnTo>
                  <a:pt x="218" y="18482"/>
                </a:lnTo>
                <a:lnTo>
                  <a:pt x="268" y="17348"/>
                </a:lnTo>
                <a:lnTo>
                  <a:pt x="378" y="12417"/>
                </a:lnTo>
                <a:lnTo>
                  <a:pt x="404" y="11278"/>
                </a:lnTo>
                <a:lnTo>
                  <a:pt x="3821" y="5752"/>
                </a:lnTo>
                <a:lnTo>
                  <a:pt x="14611" y="0"/>
                </a:lnTo>
                <a:lnTo>
                  <a:pt x="21152" y="217"/>
                </a:lnTo>
                <a:lnTo>
                  <a:pt x="31535" y="6675"/>
                </a:lnTo>
                <a:lnTo>
                  <a:pt x="34577" y="12417"/>
                </a:lnTo>
                <a:lnTo>
                  <a:pt x="34359" y="17348"/>
                </a:lnTo>
                <a:lnTo>
                  <a:pt x="34309" y="18482"/>
                </a:lnTo>
                <a:lnTo>
                  <a:pt x="34198" y="23412"/>
                </a:lnTo>
                <a:lnTo>
                  <a:pt x="34173" y="24551"/>
                </a:lnTo>
                <a:lnTo>
                  <a:pt x="30755" y="30078"/>
                </a:lnTo>
                <a:lnTo>
                  <a:pt x="21863" y="34818"/>
                </a:lnTo>
                <a:close/>
              </a:path>
            </a:pathLst>
          </a:custGeom>
          <a:solidFill>
            <a:srgbClr val="F4BC33"/>
          </a:solidFill>
        </p:spPr>
        <p:txBody>
          <a:bodyPr wrap="square" lIns="0" tIns="0" rIns="0" bIns="0" rtlCol="0"/>
          <a:lstStyle/>
          <a:p>
            <a:endParaRPr/>
          </a:p>
        </p:txBody>
      </p:sp>
      <p:sp>
        <p:nvSpPr>
          <p:cNvPr id="52" name="bg object 52"/>
          <p:cNvSpPr/>
          <p:nvPr/>
        </p:nvSpPr>
        <p:spPr>
          <a:xfrm>
            <a:off x="807542" y="555336"/>
            <a:ext cx="34290" cy="34290"/>
          </a:xfrm>
          <a:custGeom>
            <a:avLst/>
            <a:gdLst/>
            <a:ahLst/>
            <a:cxnLst/>
            <a:rect l="l" t="t" r="r" b="b"/>
            <a:pathLst>
              <a:path w="34290" h="34290">
                <a:moveTo>
                  <a:pt x="26436" y="33900"/>
                </a:moveTo>
                <a:lnTo>
                  <a:pt x="7624" y="33900"/>
                </a:lnTo>
                <a:lnTo>
                  <a:pt x="0" y="26275"/>
                </a:lnTo>
                <a:lnTo>
                  <a:pt x="0" y="7464"/>
                </a:lnTo>
                <a:lnTo>
                  <a:pt x="7464" y="0"/>
                </a:lnTo>
                <a:lnTo>
                  <a:pt x="26597" y="0"/>
                </a:lnTo>
                <a:lnTo>
                  <a:pt x="34061" y="7464"/>
                </a:lnTo>
                <a:lnTo>
                  <a:pt x="34061" y="26275"/>
                </a:lnTo>
                <a:lnTo>
                  <a:pt x="26436" y="33900"/>
                </a:lnTo>
                <a:close/>
              </a:path>
            </a:pathLst>
          </a:custGeom>
          <a:solidFill>
            <a:srgbClr val="F4BC33"/>
          </a:solidFill>
        </p:spPr>
        <p:txBody>
          <a:bodyPr wrap="square" lIns="0" tIns="0" rIns="0" bIns="0" rtlCol="0"/>
          <a:lstStyle/>
          <a:p>
            <a:endParaRPr/>
          </a:p>
        </p:txBody>
      </p:sp>
      <p:sp>
        <p:nvSpPr>
          <p:cNvPr id="53" name="bg object 53"/>
          <p:cNvSpPr/>
          <p:nvPr/>
        </p:nvSpPr>
        <p:spPr>
          <a:xfrm>
            <a:off x="807542" y="661055"/>
            <a:ext cx="34290" cy="34290"/>
          </a:xfrm>
          <a:custGeom>
            <a:avLst/>
            <a:gdLst/>
            <a:ahLst/>
            <a:cxnLst/>
            <a:rect l="l" t="t" r="r" b="b"/>
            <a:pathLst>
              <a:path w="34290" h="34290">
                <a:moveTo>
                  <a:pt x="26436" y="34061"/>
                </a:moveTo>
                <a:lnTo>
                  <a:pt x="7624" y="34061"/>
                </a:lnTo>
                <a:lnTo>
                  <a:pt x="0" y="26436"/>
                </a:lnTo>
                <a:lnTo>
                  <a:pt x="0" y="7624"/>
                </a:lnTo>
                <a:lnTo>
                  <a:pt x="7624" y="0"/>
                </a:lnTo>
                <a:lnTo>
                  <a:pt x="26436" y="0"/>
                </a:lnTo>
                <a:lnTo>
                  <a:pt x="34061" y="7624"/>
                </a:lnTo>
                <a:lnTo>
                  <a:pt x="34061" y="26436"/>
                </a:lnTo>
                <a:lnTo>
                  <a:pt x="26436" y="34061"/>
                </a:lnTo>
                <a:close/>
              </a:path>
            </a:pathLst>
          </a:custGeom>
          <a:solidFill>
            <a:srgbClr val="F4BC33"/>
          </a:solidFill>
        </p:spPr>
        <p:txBody>
          <a:bodyPr wrap="square" lIns="0" tIns="0" rIns="0" bIns="0" rtlCol="0"/>
          <a:lstStyle/>
          <a:p>
            <a:endParaRPr/>
          </a:p>
        </p:txBody>
      </p:sp>
      <p:sp>
        <p:nvSpPr>
          <p:cNvPr id="54" name="bg object 54"/>
          <p:cNvSpPr/>
          <p:nvPr/>
        </p:nvSpPr>
        <p:spPr>
          <a:xfrm>
            <a:off x="807133" y="766774"/>
            <a:ext cx="35560" cy="34290"/>
          </a:xfrm>
          <a:custGeom>
            <a:avLst/>
            <a:gdLst/>
            <a:ahLst/>
            <a:cxnLst/>
            <a:rect l="l" t="t" r="r" b="b"/>
            <a:pathLst>
              <a:path w="35559" h="34290">
                <a:moveTo>
                  <a:pt x="23524" y="34061"/>
                </a:moveTo>
                <a:lnTo>
                  <a:pt x="11355" y="34061"/>
                </a:lnTo>
                <a:lnTo>
                  <a:pt x="5733" y="30815"/>
                </a:lnTo>
                <a:lnTo>
                  <a:pt x="0" y="20885"/>
                </a:lnTo>
                <a:lnTo>
                  <a:pt x="0" y="13176"/>
                </a:lnTo>
                <a:lnTo>
                  <a:pt x="5733" y="3246"/>
                </a:lnTo>
                <a:lnTo>
                  <a:pt x="11355" y="0"/>
                </a:lnTo>
                <a:lnTo>
                  <a:pt x="23524" y="0"/>
                </a:lnTo>
                <a:lnTo>
                  <a:pt x="29146" y="3246"/>
                </a:lnTo>
                <a:lnTo>
                  <a:pt x="35331" y="13784"/>
                </a:lnTo>
                <a:lnTo>
                  <a:pt x="35331" y="20276"/>
                </a:lnTo>
                <a:lnTo>
                  <a:pt x="29146" y="30815"/>
                </a:lnTo>
                <a:lnTo>
                  <a:pt x="23524" y="34061"/>
                </a:lnTo>
                <a:close/>
              </a:path>
            </a:pathLst>
          </a:custGeom>
          <a:solidFill>
            <a:srgbClr val="F4BC33"/>
          </a:solidFill>
        </p:spPr>
        <p:txBody>
          <a:bodyPr wrap="square" lIns="0" tIns="0" rIns="0" bIns="0" rtlCol="0"/>
          <a:lstStyle/>
          <a:p>
            <a:endParaRPr/>
          </a:p>
        </p:txBody>
      </p:sp>
      <p:sp>
        <p:nvSpPr>
          <p:cNvPr id="55" name="bg object 55"/>
          <p:cNvSpPr/>
          <p:nvPr/>
        </p:nvSpPr>
        <p:spPr>
          <a:xfrm>
            <a:off x="807133" y="869762"/>
            <a:ext cx="35560" cy="34290"/>
          </a:xfrm>
          <a:custGeom>
            <a:avLst/>
            <a:gdLst/>
            <a:ahLst/>
            <a:cxnLst/>
            <a:rect l="l" t="t" r="r" b="b"/>
            <a:pathLst>
              <a:path w="35559" h="34290">
                <a:moveTo>
                  <a:pt x="23524" y="34067"/>
                </a:moveTo>
                <a:lnTo>
                  <a:pt x="11355" y="34067"/>
                </a:lnTo>
                <a:lnTo>
                  <a:pt x="5733" y="30815"/>
                </a:lnTo>
                <a:lnTo>
                  <a:pt x="0" y="20885"/>
                </a:lnTo>
                <a:lnTo>
                  <a:pt x="0" y="13176"/>
                </a:lnTo>
                <a:lnTo>
                  <a:pt x="5733" y="3246"/>
                </a:lnTo>
                <a:lnTo>
                  <a:pt x="11355" y="0"/>
                </a:lnTo>
                <a:lnTo>
                  <a:pt x="23524" y="0"/>
                </a:lnTo>
                <a:lnTo>
                  <a:pt x="29146" y="3246"/>
                </a:lnTo>
                <a:lnTo>
                  <a:pt x="35331" y="13784"/>
                </a:lnTo>
                <a:lnTo>
                  <a:pt x="35331" y="20276"/>
                </a:lnTo>
                <a:lnTo>
                  <a:pt x="29146" y="30815"/>
                </a:lnTo>
                <a:lnTo>
                  <a:pt x="23524" y="34067"/>
                </a:lnTo>
                <a:close/>
              </a:path>
            </a:pathLst>
          </a:custGeom>
          <a:solidFill>
            <a:srgbClr val="F4BC33"/>
          </a:solidFill>
        </p:spPr>
        <p:txBody>
          <a:bodyPr wrap="square" lIns="0" tIns="0" rIns="0" bIns="0" rtlCol="0"/>
          <a:lstStyle/>
          <a:p>
            <a:endParaRPr/>
          </a:p>
        </p:txBody>
      </p:sp>
      <p:sp>
        <p:nvSpPr>
          <p:cNvPr id="56" name="bg object 56"/>
          <p:cNvSpPr/>
          <p:nvPr/>
        </p:nvSpPr>
        <p:spPr>
          <a:xfrm>
            <a:off x="807703" y="97580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57" name="bg object 57"/>
          <p:cNvSpPr/>
          <p:nvPr/>
        </p:nvSpPr>
        <p:spPr>
          <a:xfrm>
            <a:off x="807703" y="1078791"/>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58" name="bg object 58"/>
          <p:cNvSpPr/>
          <p:nvPr/>
        </p:nvSpPr>
        <p:spPr>
          <a:xfrm>
            <a:off x="907959" y="555336"/>
            <a:ext cx="34290" cy="34290"/>
          </a:xfrm>
          <a:custGeom>
            <a:avLst/>
            <a:gdLst/>
            <a:ahLst/>
            <a:cxnLst/>
            <a:rect l="l" t="t" r="r" b="b"/>
            <a:pathLst>
              <a:path w="34290" h="34290">
                <a:moveTo>
                  <a:pt x="26187" y="33740"/>
                </a:moveTo>
                <a:lnTo>
                  <a:pt x="7553" y="33740"/>
                </a:lnTo>
                <a:lnTo>
                  <a:pt x="0" y="26187"/>
                </a:lnTo>
                <a:lnTo>
                  <a:pt x="0" y="7552"/>
                </a:lnTo>
                <a:lnTo>
                  <a:pt x="7553" y="0"/>
                </a:lnTo>
                <a:lnTo>
                  <a:pt x="26187" y="0"/>
                </a:lnTo>
                <a:lnTo>
                  <a:pt x="33740" y="7552"/>
                </a:lnTo>
                <a:lnTo>
                  <a:pt x="33740" y="26187"/>
                </a:lnTo>
                <a:lnTo>
                  <a:pt x="26187" y="33740"/>
                </a:lnTo>
                <a:close/>
              </a:path>
            </a:pathLst>
          </a:custGeom>
          <a:solidFill>
            <a:srgbClr val="F4BC33"/>
          </a:solidFill>
        </p:spPr>
        <p:txBody>
          <a:bodyPr wrap="square" lIns="0" tIns="0" rIns="0" bIns="0" rtlCol="0"/>
          <a:lstStyle/>
          <a:p>
            <a:endParaRPr/>
          </a:p>
        </p:txBody>
      </p:sp>
      <p:sp>
        <p:nvSpPr>
          <p:cNvPr id="59" name="bg object 59"/>
          <p:cNvSpPr/>
          <p:nvPr/>
        </p:nvSpPr>
        <p:spPr>
          <a:xfrm>
            <a:off x="907959" y="661216"/>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60" name="bg object 60"/>
          <p:cNvSpPr/>
          <p:nvPr/>
        </p:nvSpPr>
        <p:spPr>
          <a:xfrm>
            <a:off x="907959" y="766935"/>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61" name="bg object 61"/>
          <p:cNvSpPr/>
          <p:nvPr/>
        </p:nvSpPr>
        <p:spPr>
          <a:xfrm>
            <a:off x="907959" y="86992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62" name="bg object 62"/>
          <p:cNvSpPr/>
          <p:nvPr/>
        </p:nvSpPr>
        <p:spPr>
          <a:xfrm>
            <a:off x="907959" y="97580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63" name="bg object 63"/>
          <p:cNvSpPr/>
          <p:nvPr/>
        </p:nvSpPr>
        <p:spPr>
          <a:xfrm>
            <a:off x="907959" y="1078791"/>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 name="Holder 2"/>
          <p:cNvSpPr>
            <a:spLocks noGrp="1"/>
          </p:cNvSpPr>
          <p:nvPr>
            <p:ph type="title"/>
          </p:nvPr>
        </p:nvSpPr>
        <p:spPr>
          <a:xfrm>
            <a:off x="1568713" y="563879"/>
            <a:ext cx="2584450" cy="452119"/>
          </a:xfrm>
          <a:prstGeom prst="rect">
            <a:avLst/>
          </a:prstGeom>
        </p:spPr>
        <p:txBody>
          <a:bodyPr wrap="square" lIns="0" tIns="0" rIns="0" bIns="0">
            <a:spAutoFit/>
          </a:bodyPr>
          <a:lstStyle>
            <a:lvl1pPr>
              <a:defRPr sz="2800" b="1" i="0">
                <a:solidFill>
                  <a:srgbClr val="212121"/>
                </a:solidFill>
                <a:latin typeface="Arial"/>
                <a:cs typeface="Arial"/>
              </a:defRPr>
            </a:lvl1pPr>
          </a:lstStyle>
          <a:p>
            <a:endParaRPr/>
          </a:p>
        </p:txBody>
      </p:sp>
      <p:sp>
        <p:nvSpPr>
          <p:cNvPr id="3" name="Holder 3"/>
          <p:cNvSpPr>
            <a:spLocks noGrp="1"/>
          </p:cNvSpPr>
          <p:nvPr>
            <p:ph type="body" idx="1"/>
          </p:nvPr>
        </p:nvSpPr>
        <p:spPr>
          <a:xfrm>
            <a:off x="596899" y="3187159"/>
            <a:ext cx="4007485" cy="2138679"/>
          </a:xfrm>
          <a:prstGeom prst="rect">
            <a:avLst/>
          </a:prstGeom>
        </p:spPr>
        <p:txBody>
          <a:bodyPr wrap="square" lIns="0" tIns="0" rIns="0" bIns="0">
            <a:spAutoFit/>
          </a:bodyPr>
          <a:lstStyle>
            <a:lvl1pPr>
              <a:defRPr sz="2000" b="1" i="0">
                <a:solidFill>
                  <a:schemeClr val="tx1"/>
                </a:solidFill>
                <a:latin typeface="Microsoft JhengHei"/>
                <a:cs typeface="Microsoft JhengHei"/>
              </a:defRPr>
            </a:lvl1pPr>
          </a:lstStyle>
          <a:p>
            <a:endParaRPr/>
          </a:p>
        </p:txBody>
      </p:sp>
      <p:sp>
        <p:nvSpPr>
          <p:cNvPr id="4" name="Holder 4"/>
          <p:cNvSpPr>
            <a:spLocks noGrp="1"/>
          </p:cNvSpPr>
          <p:nvPr>
            <p:ph type="ftr" sz="quarter" idx="5"/>
          </p:nvPr>
        </p:nvSpPr>
        <p:spPr>
          <a:xfrm>
            <a:off x="3316224" y="6803136"/>
            <a:ext cx="3121152" cy="36576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87680" y="6803136"/>
            <a:ext cx="2243328" cy="36576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6/11/2025</a:t>
            </a:fld>
            <a:endParaRPr lang="en-US"/>
          </a:p>
        </p:txBody>
      </p:sp>
      <p:sp>
        <p:nvSpPr>
          <p:cNvPr id="6" name="Holder 6"/>
          <p:cNvSpPr>
            <a:spLocks noGrp="1"/>
          </p:cNvSpPr>
          <p:nvPr>
            <p:ph type="sldNum" sz="quarter" idx="7"/>
          </p:nvPr>
        </p:nvSpPr>
        <p:spPr>
          <a:xfrm>
            <a:off x="9444582" y="6974804"/>
            <a:ext cx="300990" cy="238759"/>
          </a:xfrm>
          <a:prstGeom prst="rect">
            <a:avLst/>
          </a:prstGeom>
        </p:spPr>
        <p:txBody>
          <a:bodyPr wrap="square" lIns="0" tIns="0" rIns="0" bIns="0">
            <a:spAutoFit/>
          </a:bodyPr>
          <a:lstStyle>
            <a:lvl1pPr>
              <a:defRPr sz="1500" b="0" i="0">
                <a:solidFill>
                  <a:schemeClr val="tx1"/>
                </a:solidFill>
                <a:latin typeface="Arial MT"/>
                <a:cs typeface="Arial MT"/>
              </a:defRPr>
            </a:lvl1pPr>
          </a:lstStyle>
          <a:p>
            <a:pPr marL="38100">
              <a:lnSpc>
                <a:spcPts val="176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github.com/gyufan/database/blob/main/README.md#view-sql" TargetMode="External"/><Relationship Id="rId3" Type="http://schemas.openxmlformats.org/officeDocument/2006/relationships/hyperlink" Target="https://github.com/gyufan/database/blob/main/README.md#%E6%87%89%E7%94%A8%E6%83%85%E5%A2%83" TargetMode="External"/><Relationship Id="rId7" Type="http://schemas.openxmlformats.org/officeDocument/2006/relationships/hyperlink" Target="https://github.com/gyufan/database/blob/main/README.md#%E8%B3%87%E6%96%99%E5%BA%ABschema"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github.com/gyufan/database/blob/main/README.md#%E8%B3%87%E6%96%99%E6%A6%82%E5%BF%B5%E5%B1%A4%E6%A8%A1%E5%9E%8B" TargetMode="External"/><Relationship Id="rId5" Type="http://schemas.openxmlformats.org/officeDocument/2006/relationships/hyperlink" Target="https://github.com/gyufan/database/blob/main/README.md#%E4%BD%BF%E7%94%A8%E6%A1%88%E4%BE%8B" TargetMode="External"/><Relationship Id="rId4" Type="http://schemas.openxmlformats.org/officeDocument/2006/relationships/hyperlink" Target="https://github.com/gyufan/database/blob/main/README.md#%E7%B3%BB%E7%B5%B1%E9%9C%80%E6%B1%82%E8%AA%AA%E6%98%8E" TargetMode="External"/><Relationship Id="rId9" Type="http://schemas.openxmlformats.org/officeDocument/2006/relationships/hyperlink" Target="https://github.com/gyufan/database/blob/main/README.md#%E4%BD%BF%E7%94%A8%E8%80%85%E6%AC%8A%E9%99%90sql"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pic>
        <p:nvPicPr>
          <p:cNvPr id="3" name="object 3"/>
          <p:cNvPicPr/>
          <p:nvPr/>
        </p:nvPicPr>
        <p:blipFill>
          <a:blip r:embed="rId2" cstate="print"/>
          <a:stretch>
            <a:fillRect/>
          </a:stretch>
        </p:blipFill>
        <p:spPr>
          <a:xfrm>
            <a:off x="609600" y="4526245"/>
            <a:ext cx="1828799" cy="1828799"/>
          </a:xfrm>
          <a:prstGeom prst="rect">
            <a:avLst/>
          </a:prstGeom>
        </p:spPr>
      </p:pic>
      <p:sp>
        <p:nvSpPr>
          <p:cNvPr id="4" name="object 4"/>
          <p:cNvSpPr txBox="1">
            <a:spLocks noGrp="1"/>
          </p:cNvSpPr>
          <p:nvPr>
            <p:ph type="title"/>
          </p:nvPr>
        </p:nvSpPr>
        <p:spPr>
          <a:xfrm>
            <a:off x="587663" y="2949704"/>
            <a:ext cx="4319270" cy="631583"/>
          </a:xfrm>
          <a:prstGeom prst="rect">
            <a:avLst/>
          </a:prstGeom>
        </p:spPr>
        <p:txBody>
          <a:bodyPr vert="horz" wrap="square" lIns="0" tIns="15875" rIns="0" bIns="0" rtlCol="0">
            <a:spAutoFit/>
          </a:bodyPr>
          <a:lstStyle/>
          <a:p>
            <a:r>
              <a:rPr lang="zh-TW" altLang="en-US" sz="4000" dirty="0"/>
              <a:t>虎尾美食推薦系統</a:t>
            </a:r>
          </a:p>
        </p:txBody>
      </p:sp>
      <p:sp>
        <p:nvSpPr>
          <p:cNvPr id="5" name="object 5"/>
          <p:cNvSpPr txBox="1"/>
          <p:nvPr/>
        </p:nvSpPr>
        <p:spPr>
          <a:xfrm>
            <a:off x="1557481" y="659837"/>
            <a:ext cx="2279015" cy="301625"/>
          </a:xfrm>
          <a:prstGeom prst="rect">
            <a:avLst/>
          </a:prstGeom>
        </p:spPr>
        <p:txBody>
          <a:bodyPr vert="horz" wrap="square" lIns="0" tIns="13970" rIns="0" bIns="0" rtlCol="0">
            <a:spAutoFit/>
          </a:bodyPr>
          <a:lstStyle/>
          <a:p>
            <a:r>
              <a:rPr lang="zh-TW" altLang="en-US" b="1" dirty="0"/>
              <a:t>資料庫系統期末報告</a:t>
            </a:r>
          </a:p>
        </p:txBody>
      </p:sp>
      <p:sp>
        <p:nvSpPr>
          <p:cNvPr id="6" name="object 6"/>
          <p:cNvSpPr txBox="1"/>
          <p:nvPr/>
        </p:nvSpPr>
        <p:spPr>
          <a:xfrm>
            <a:off x="7010400" y="5105400"/>
            <a:ext cx="2317114" cy="1508049"/>
          </a:xfrm>
          <a:prstGeom prst="rect">
            <a:avLst/>
          </a:prstGeom>
        </p:spPr>
        <p:txBody>
          <a:bodyPr vert="horz" wrap="square" lIns="0" tIns="117475" rIns="0" bIns="0" rtlCol="0">
            <a:spAutoFit/>
          </a:bodyPr>
          <a:lstStyle/>
          <a:p>
            <a:pPr marL="1031875">
              <a:lnSpc>
                <a:spcPct val="100000"/>
              </a:lnSpc>
              <a:spcBef>
                <a:spcPts val="925"/>
              </a:spcBef>
            </a:pPr>
            <a:r>
              <a:rPr sz="1800" b="1" dirty="0">
                <a:solidFill>
                  <a:srgbClr val="212121"/>
                </a:solidFill>
                <a:latin typeface="Tahoma"/>
                <a:cs typeface="Tahoma"/>
              </a:rPr>
              <a:t>Group</a:t>
            </a:r>
            <a:r>
              <a:rPr sz="1800" b="1" spc="-50" dirty="0">
                <a:solidFill>
                  <a:srgbClr val="212121"/>
                </a:solidFill>
                <a:latin typeface="Tahoma"/>
                <a:cs typeface="Tahoma"/>
              </a:rPr>
              <a:t> </a:t>
            </a:r>
            <a:r>
              <a:rPr sz="1800" b="1" spc="-25" dirty="0">
                <a:solidFill>
                  <a:srgbClr val="212121"/>
                </a:solidFill>
                <a:latin typeface="Tahoma"/>
                <a:cs typeface="Tahoma"/>
              </a:rPr>
              <a:t>1</a:t>
            </a:r>
            <a:r>
              <a:rPr lang="en-US" altLang="zh-TW" sz="1800" b="1" spc="-25" dirty="0">
                <a:solidFill>
                  <a:srgbClr val="212121"/>
                </a:solidFill>
                <a:latin typeface="Tahoma"/>
                <a:cs typeface="Tahoma"/>
              </a:rPr>
              <a:t>4</a:t>
            </a:r>
            <a:endParaRPr sz="1800" dirty="0">
              <a:latin typeface="Tahoma"/>
              <a:cs typeface="Tahoma"/>
            </a:endParaRPr>
          </a:p>
          <a:p>
            <a:r>
              <a:rPr lang="en-US" altLang="zh-TW" b="1" dirty="0">
                <a:solidFill>
                  <a:srgbClr val="212121"/>
                </a:solidFill>
                <a:latin typeface="Tahoma"/>
                <a:cs typeface="Tahoma"/>
              </a:rPr>
              <a:t>41043104 </a:t>
            </a:r>
            <a:r>
              <a:rPr lang="zh-TW" altLang="en-US" b="1" dirty="0">
                <a:solidFill>
                  <a:srgbClr val="212121"/>
                </a:solidFill>
                <a:latin typeface="Tahoma"/>
                <a:cs typeface="Tahoma"/>
              </a:rPr>
              <a:t>郭俞汎</a:t>
            </a:r>
          </a:p>
          <a:p>
            <a:r>
              <a:rPr lang="en-US" altLang="zh-TW" b="1" dirty="0">
                <a:solidFill>
                  <a:srgbClr val="212121"/>
                </a:solidFill>
                <a:latin typeface="Tahoma"/>
                <a:cs typeface="Tahoma"/>
              </a:rPr>
              <a:t>41043146 </a:t>
            </a:r>
            <a:r>
              <a:rPr lang="zh-TW" altLang="en-US" b="1" dirty="0">
                <a:solidFill>
                  <a:srgbClr val="212121"/>
                </a:solidFill>
                <a:latin typeface="Tahoma"/>
                <a:cs typeface="Tahoma"/>
              </a:rPr>
              <a:t>張哲維</a:t>
            </a:r>
          </a:p>
          <a:p>
            <a:r>
              <a:rPr lang="en-US" altLang="zh-TW" b="1" dirty="0">
                <a:solidFill>
                  <a:srgbClr val="212121"/>
                </a:solidFill>
                <a:latin typeface="Tahoma"/>
                <a:cs typeface="Tahoma"/>
              </a:rPr>
              <a:t>41143237 </a:t>
            </a:r>
            <a:r>
              <a:rPr lang="zh-TW" altLang="en-US" b="1" dirty="0">
                <a:solidFill>
                  <a:srgbClr val="212121"/>
                </a:solidFill>
                <a:latin typeface="Tahoma"/>
                <a:cs typeface="Tahoma"/>
              </a:rPr>
              <a:t>陳昱霖</a:t>
            </a:r>
          </a:p>
          <a:p>
            <a:r>
              <a:rPr lang="en-US" altLang="zh-TW" b="1" dirty="0">
                <a:solidFill>
                  <a:srgbClr val="212121"/>
                </a:solidFill>
                <a:latin typeface="Tahoma"/>
                <a:cs typeface="Tahoma"/>
              </a:rPr>
              <a:t>41143254 </a:t>
            </a:r>
            <a:r>
              <a:rPr lang="zh-TW" altLang="en-US" b="1" dirty="0">
                <a:solidFill>
                  <a:srgbClr val="212121"/>
                </a:solidFill>
                <a:latin typeface="Tahoma"/>
                <a:cs typeface="Tahoma"/>
              </a:rPr>
              <a:t>鄭名男</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pic>
        <p:nvPicPr>
          <p:cNvPr id="3" name="object 3"/>
          <p:cNvPicPr/>
          <p:nvPr/>
        </p:nvPicPr>
        <p:blipFill>
          <a:blip r:embed="rId2" cstate="print"/>
          <a:stretch>
            <a:fillRect/>
          </a:stretch>
        </p:blipFill>
        <p:spPr>
          <a:xfrm>
            <a:off x="609600" y="2952750"/>
            <a:ext cx="3183349" cy="2797566"/>
          </a:xfrm>
          <a:prstGeom prst="rect">
            <a:avLst/>
          </a:prstGeom>
        </p:spPr>
      </p:pic>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lang="en-US" altLang="zh-TW" spc="-25" dirty="0"/>
              <a:t>9</a:t>
            </a:r>
            <a:endParaRPr spc="-25" dirty="0"/>
          </a:p>
        </p:txBody>
      </p:sp>
      <p:sp>
        <p:nvSpPr>
          <p:cNvPr id="9" name="文字方塊 8">
            <a:extLst>
              <a:ext uri="{FF2B5EF4-FFF2-40B4-BE49-F238E27FC236}">
                <a16:creationId xmlns:a16="http://schemas.microsoft.com/office/drawing/2014/main" id="{FA284782-2587-6851-833F-75603756A084}"/>
              </a:ext>
            </a:extLst>
          </p:cNvPr>
          <p:cNvSpPr txBox="1"/>
          <p:nvPr/>
        </p:nvSpPr>
        <p:spPr>
          <a:xfrm>
            <a:off x="3962400" y="3011269"/>
            <a:ext cx="5351052" cy="646331"/>
          </a:xfrm>
          <a:prstGeom prst="rect">
            <a:avLst/>
          </a:prstGeom>
          <a:noFill/>
        </p:spPr>
        <p:txBody>
          <a:bodyPr wrap="square">
            <a:spAutoFit/>
          </a:bodyPr>
          <a:lstStyle/>
          <a:p>
            <a:pPr algn="l">
              <a:spcAft>
                <a:spcPts val="1200"/>
              </a:spcAft>
            </a:pPr>
            <a:r>
              <a:rPr lang="zh-TW" altLang="en-US" b="1" i="0" dirty="0">
                <a:solidFill>
                  <a:schemeClr val="tx1"/>
                </a:solidFill>
                <a:effectLst/>
                <a:latin typeface="-apple-system"/>
              </a:rPr>
              <a:t>查看會員數量</a:t>
            </a:r>
            <a:r>
              <a:rPr lang="zh-TW" altLang="en-US" b="0" i="0" dirty="0">
                <a:solidFill>
                  <a:schemeClr val="tx1"/>
                </a:solidFill>
                <a:effectLst/>
                <a:latin typeface="-apple-system"/>
              </a:rPr>
              <a:t>：管理員可以在系統上查看會員數量，這涉及對「</a:t>
            </a:r>
            <a:r>
              <a:rPr lang="en-US" altLang="zh-TW" b="0" i="0" dirty="0">
                <a:solidFill>
                  <a:schemeClr val="tx1"/>
                </a:solidFill>
                <a:effectLst/>
                <a:latin typeface="-apple-system"/>
              </a:rPr>
              <a:t>Member</a:t>
            </a:r>
            <a:r>
              <a:rPr lang="zh-TW" altLang="en-US" b="0" i="0" dirty="0">
                <a:solidFill>
                  <a:schemeClr val="tx1"/>
                </a:solidFill>
                <a:effectLst/>
                <a:latin typeface="-apple-system"/>
              </a:rPr>
              <a:t>」實體數量的存取。</a:t>
            </a:r>
          </a:p>
        </p:txBody>
      </p:sp>
      <p:sp>
        <p:nvSpPr>
          <p:cNvPr id="10" name="文字方塊 9">
            <a:extLst>
              <a:ext uri="{FF2B5EF4-FFF2-40B4-BE49-F238E27FC236}">
                <a16:creationId xmlns:a16="http://schemas.microsoft.com/office/drawing/2014/main" id="{37C0FE5F-B8E2-99CD-C72F-EF028E1AC9E9}"/>
              </a:ext>
            </a:extLst>
          </p:cNvPr>
          <p:cNvSpPr txBox="1"/>
          <p:nvPr/>
        </p:nvSpPr>
        <p:spPr>
          <a:xfrm>
            <a:off x="3962400" y="4047417"/>
            <a:ext cx="5351052" cy="923330"/>
          </a:xfrm>
          <a:prstGeom prst="rect">
            <a:avLst/>
          </a:prstGeom>
          <a:noFill/>
        </p:spPr>
        <p:txBody>
          <a:bodyPr wrap="square">
            <a:spAutoFit/>
          </a:bodyPr>
          <a:lstStyle/>
          <a:p>
            <a:r>
              <a:rPr lang="zh-TW" altLang="en-US" b="1" dirty="0"/>
              <a:t>更新店家資訊</a:t>
            </a:r>
            <a:r>
              <a:rPr lang="zh-TW" altLang="en-US" dirty="0"/>
              <a:t>：管理員可以在系統上更新店家的相關資訊，這涉及對「</a:t>
            </a:r>
            <a:r>
              <a:rPr lang="en-US" altLang="zh-TW" dirty="0"/>
              <a:t>Restaurant</a:t>
            </a:r>
            <a:r>
              <a:rPr lang="zh-TW" altLang="en-US" dirty="0"/>
              <a:t>」、「</a:t>
            </a:r>
            <a:r>
              <a:rPr lang="en-US" altLang="zh-TW" dirty="0"/>
              <a:t>Hours</a:t>
            </a:r>
            <a:r>
              <a:rPr lang="zh-TW" altLang="en-US" dirty="0"/>
              <a:t>」與「</a:t>
            </a:r>
            <a:r>
              <a:rPr lang="en-US" altLang="zh-TW" dirty="0" err="1"/>
              <a:t>resCate</a:t>
            </a:r>
            <a:r>
              <a:rPr lang="zh-TW" altLang="en-US" dirty="0"/>
              <a:t>」實體的修改。</a:t>
            </a:r>
          </a:p>
        </p:txBody>
      </p:sp>
      <p:sp>
        <p:nvSpPr>
          <p:cNvPr id="11" name="文字方塊 10">
            <a:extLst>
              <a:ext uri="{FF2B5EF4-FFF2-40B4-BE49-F238E27FC236}">
                <a16:creationId xmlns:a16="http://schemas.microsoft.com/office/drawing/2014/main" id="{1DFF8C4F-C2F7-1C8D-5741-A48D4A7FCA89}"/>
              </a:ext>
            </a:extLst>
          </p:cNvPr>
          <p:cNvSpPr txBox="1"/>
          <p:nvPr/>
        </p:nvSpPr>
        <p:spPr>
          <a:xfrm>
            <a:off x="3962400" y="5103985"/>
            <a:ext cx="5351052" cy="646331"/>
          </a:xfrm>
          <a:prstGeom prst="rect">
            <a:avLst/>
          </a:prstGeom>
          <a:noFill/>
        </p:spPr>
        <p:txBody>
          <a:bodyPr wrap="square">
            <a:spAutoFit/>
          </a:bodyPr>
          <a:lstStyle/>
          <a:p>
            <a:r>
              <a:rPr lang="zh-TW" altLang="en-US" b="1" dirty="0"/>
              <a:t>更新喜好類別</a:t>
            </a:r>
            <a:r>
              <a:rPr lang="zh-TW" altLang="en-US" dirty="0"/>
              <a:t>：管理員可以在系統上新增、刪除喜好類別，這涉及對「</a:t>
            </a:r>
            <a:r>
              <a:rPr lang="en-US" altLang="zh-TW" dirty="0"/>
              <a:t>Category</a:t>
            </a:r>
            <a:r>
              <a:rPr lang="zh-TW" altLang="en-US" dirty="0"/>
              <a:t>」實體的修改。</a:t>
            </a:r>
          </a:p>
        </p:txBody>
      </p:sp>
      <p:sp>
        <p:nvSpPr>
          <p:cNvPr id="14" name="object 5">
            <a:extLst>
              <a:ext uri="{FF2B5EF4-FFF2-40B4-BE49-F238E27FC236}">
                <a16:creationId xmlns:a16="http://schemas.microsoft.com/office/drawing/2014/main" id="{DE389DA9-C9DD-D23F-AD79-1BBA36878D6B}"/>
              </a:ext>
            </a:extLst>
          </p:cNvPr>
          <p:cNvSpPr txBox="1">
            <a:spLocks noGrp="1"/>
          </p:cNvSpPr>
          <p:nvPr>
            <p:ph type="title"/>
          </p:nvPr>
        </p:nvSpPr>
        <p:spPr>
          <a:xfrm>
            <a:off x="1568712" y="563879"/>
            <a:ext cx="2088887" cy="443711"/>
          </a:xfrm>
          <a:prstGeom prst="rect">
            <a:avLst/>
          </a:prstGeom>
        </p:spPr>
        <p:txBody>
          <a:bodyPr vert="horz" wrap="square" lIns="0" tIns="12700" rIns="0" bIns="0" rtlCol="0">
            <a:spAutoFit/>
          </a:bodyPr>
          <a:lstStyle/>
          <a:p>
            <a:pPr marL="12700">
              <a:lnSpc>
                <a:spcPct val="100000"/>
              </a:lnSpc>
              <a:spcBef>
                <a:spcPts val="100"/>
              </a:spcBef>
            </a:pPr>
            <a:r>
              <a:rPr lang="zh-TW" altLang="en-US" spc="250" dirty="0">
                <a:latin typeface="Microsoft JhengHei"/>
                <a:cs typeface="Microsoft JhengHei"/>
              </a:rPr>
              <a:t>使用案例</a:t>
            </a:r>
            <a:endParaRPr spc="250" dirty="0">
              <a:latin typeface="Microsoft JhengHei"/>
            </a:endParaRPr>
          </a:p>
        </p:txBody>
      </p:sp>
      <p:sp>
        <p:nvSpPr>
          <p:cNvPr id="15" name="object 6">
            <a:extLst>
              <a:ext uri="{FF2B5EF4-FFF2-40B4-BE49-F238E27FC236}">
                <a16:creationId xmlns:a16="http://schemas.microsoft.com/office/drawing/2014/main" id="{B29DB3ED-38DD-E40A-7805-AFA60E30C7F3}"/>
              </a:ext>
            </a:extLst>
          </p:cNvPr>
          <p:cNvSpPr txBox="1"/>
          <p:nvPr/>
        </p:nvSpPr>
        <p:spPr>
          <a:xfrm>
            <a:off x="928706" y="1547977"/>
            <a:ext cx="5014893" cy="586058"/>
          </a:xfrm>
          <a:prstGeom prst="rect">
            <a:avLst/>
          </a:prstGeom>
          <a:solidFill>
            <a:srgbClr val="F4BC33"/>
          </a:solidFill>
        </p:spPr>
        <p:txBody>
          <a:bodyPr vert="horz" wrap="square" lIns="0" tIns="153670" rIns="0" bIns="0" rtlCol="0">
            <a:spAutoFit/>
          </a:bodyPr>
          <a:lstStyle/>
          <a:p>
            <a:pPr marL="258445">
              <a:lnSpc>
                <a:spcPct val="100000"/>
              </a:lnSpc>
              <a:spcBef>
                <a:spcPts val="1210"/>
              </a:spcBef>
            </a:pPr>
            <a:r>
              <a:rPr lang="zh-TW" altLang="en-US" sz="2800" b="1" spc="-20" dirty="0">
                <a:solidFill>
                  <a:srgbClr val="171717"/>
                </a:solidFill>
                <a:latin typeface="Microsoft JhengHei"/>
                <a:cs typeface="Microsoft JhengHei"/>
              </a:rPr>
              <a:t>管理員⾓⾊</a:t>
            </a:r>
            <a:r>
              <a:rPr lang="en-US" altLang="zh-TW" sz="2800" dirty="0"/>
              <a:t>(</a:t>
            </a:r>
            <a:r>
              <a:rPr lang="zh-TW" altLang="en-US" sz="2800" dirty="0"/>
              <a:t>餐廳資料管理者</a:t>
            </a:r>
            <a:r>
              <a:rPr lang="en-US" altLang="zh-TW" sz="2800" dirty="0"/>
              <a:t>)</a:t>
            </a:r>
            <a:endParaRPr lang="zh-TW" altLang="en-US" sz="2800" dirty="0">
              <a:latin typeface="Microsoft JhengHei"/>
              <a:cs typeface="Microsoft JhengHe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sp>
        <p:nvSpPr>
          <p:cNvPr id="4" name="object 4"/>
          <p:cNvSpPr txBox="1">
            <a:spLocks noGrp="1"/>
          </p:cNvSpPr>
          <p:nvPr>
            <p:ph type="title"/>
          </p:nvPr>
        </p:nvSpPr>
        <p:spPr>
          <a:xfrm>
            <a:off x="1447800" y="567028"/>
            <a:ext cx="2727960" cy="443711"/>
          </a:xfrm>
          <a:prstGeom prst="rect">
            <a:avLst/>
          </a:prstGeom>
        </p:spPr>
        <p:txBody>
          <a:bodyPr vert="horz" wrap="square" lIns="0" tIns="12700" rIns="0" bIns="0" rtlCol="0">
            <a:spAutoFit/>
          </a:bodyPr>
          <a:lstStyle/>
          <a:p>
            <a:pPr marL="12700">
              <a:spcBef>
                <a:spcPts val="100"/>
              </a:spcBef>
            </a:pPr>
            <a:r>
              <a:rPr lang="zh-TW" altLang="en-US" spc="240" dirty="0">
                <a:latin typeface="標楷體" panose="03000509000000000000" pitchFamily="65" charset="-120"/>
                <a:ea typeface="標楷體" panose="03000509000000000000" pitchFamily="65" charset="-120"/>
              </a:rPr>
              <a:t>資料概念層模型</a:t>
            </a:r>
            <a:endParaRPr spc="240" dirty="0">
              <a:latin typeface="標楷體" panose="03000509000000000000" pitchFamily="65" charset="-120"/>
              <a:ea typeface="標楷體" panose="03000509000000000000" pitchFamily="65" charset="-120"/>
              <a:cs typeface="Microsoft JhengHei"/>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lang="en-US" altLang="zh-TW" spc="-25" dirty="0"/>
              <a:t>10</a:t>
            </a:r>
            <a:endParaRPr spc="-25" dirty="0"/>
          </a:p>
        </p:txBody>
      </p:sp>
      <p:sp>
        <p:nvSpPr>
          <p:cNvPr id="5" name="object 5"/>
          <p:cNvSpPr txBox="1"/>
          <p:nvPr/>
        </p:nvSpPr>
        <p:spPr>
          <a:xfrm>
            <a:off x="609600" y="1487211"/>
            <a:ext cx="4255770" cy="597599"/>
          </a:xfrm>
          <a:prstGeom prst="rect">
            <a:avLst/>
          </a:prstGeom>
          <a:solidFill>
            <a:srgbClr val="F4BC33"/>
          </a:solidFill>
        </p:spPr>
        <p:txBody>
          <a:bodyPr vert="horz" wrap="square" lIns="0" tIns="165100" rIns="0" bIns="0" rtlCol="0">
            <a:spAutoFit/>
          </a:bodyPr>
          <a:lstStyle/>
          <a:p>
            <a:pPr marL="258445">
              <a:spcBef>
                <a:spcPts val="1300"/>
              </a:spcBef>
              <a:tabLst>
                <a:tab pos="1172210" algn="l"/>
              </a:tabLst>
            </a:pPr>
            <a:r>
              <a:rPr lang="zh-TW" altLang="en-US" sz="2800" b="1" dirty="0"/>
              <a:t>會員 </a:t>
            </a:r>
            <a:r>
              <a:rPr lang="en-US" altLang="zh-TW" sz="2800" b="1" dirty="0"/>
              <a:t>(Member) </a:t>
            </a:r>
            <a:r>
              <a:rPr lang="zh-TW" altLang="en-US" sz="2800" b="1" dirty="0"/>
              <a:t>資料表</a:t>
            </a:r>
            <a:endParaRPr sz="2800" dirty="0">
              <a:latin typeface="Microsoft JhengHei"/>
              <a:cs typeface="Microsoft JhengHei"/>
            </a:endParaRPr>
          </a:p>
        </p:txBody>
      </p:sp>
      <p:pic>
        <p:nvPicPr>
          <p:cNvPr id="8" name="圖片 7">
            <a:extLst>
              <a:ext uri="{FF2B5EF4-FFF2-40B4-BE49-F238E27FC236}">
                <a16:creationId xmlns:a16="http://schemas.microsoft.com/office/drawing/2014/main" id="{93B86F98-D3A7-B924-FD49-9C3947459705}"/>
              </a:ext>
            </a:extLst>
          </p:cNvPr>
          <p:cNvPicPr>
            <a:picLocks noChangeAspect="1"/>
          </p:cNvPicPr>
          <p:nvPr/>
        </p:nvPicPr>
        <p:blipFill>
          <a:blip r:embed="rId2"/>
          <a:stretch>
            <a:fillRect/>
          </a:stretch>
        </p:blipFill>
        <p:spPr>
          <a:xfrm>
            <a:off x="485696" y="2594043"/>
            <a:ext cx="8958886" cy="376857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lang="en-US" altLang="zh-TW" spc="-25" dirty="0"/>
              <a:t>11</a:t>
            </a:r>
            <a:endParaRPr spc="-25" dirty="0"/>
          </a:p>
        </p:txBody>
      </p:sp>
      <p:sp>
        <p:nvSpPr>
          <p:cNvPr id="5" name="object 5"/>
          <p:cNvSpPr txBox="1"/>
          <p:nvPr/>
        </p:nvSpPr>
        <p:spPr>
          <a:xfrm>
            <a:off x="609600" y="1487211"/>
            <a:ext cx="4975225" cy="597599"/>
          </a:xfrm>
          <a:prstGeom prst="rect">
            <a:avLst/>
          </a:prstGeom>
          <a:solidFill>
            <a:srgbClr val="F4BC33"/>
          </a:solidFill>
        </p:spPr>
        <p:txBody>
          <a:bodyPr vert="horz" wrap="square" lIns="0" tIns="165100" rIns="0" bIns="0" rtlCol="0">
            <a:spAutoFit/>
          </a:bodyPr>
          <a:lstStyle/>
          <a:p>
            <a:pPr marL="258445">
              <a:spcBef>
                <a:spcPts val="1300"/>
              </a:spcBef>
            </a:pPr>
            <a:r>
              <a:rPr lang="zh-TW" altLang="en-US" sz="2800" b="1" dirty="0"/>
              <a:t>喜好類別 </a:t>
            </a:r>
            <a:r>
              <a:rPr lang="en-US" altLang="zh-TW" sz="2800" b="1" dirty="0"/>
              <a:t>(Category) </a:t>
            </a:r>
            <a:r>
              <a:rPr lang="zh-TW" altLang="en-US" sz="2800" b="1" dirty="0"/>
              <a:t>資料表</a:t>
            </a:r>
          </a:p>
        </p:txBody>
      </p:sp>
      <p:pic>
        <p:nvPicPr>
          <p:cNvPr id="8" name="圖片 7">
            <a:extLst>
              <a:ext uri="{FF2B5EF4-FFF2-40B4-BE49-F238E27FC236}">
                <a16:creationId xmlns:a16="http://schemas.microsoft.com/office/drawing/2014/main" id="{FC87536A-CEC0-477C-5C76-4099771E4859}"/>
              </a:ext>
            </a:extLst>
          </p:cNvPr>
          <p:cNvPicPr>
            <a:picLocks noChangeAspect="1"/>
          </p:cNvPicPr>
          <p:nvPr/>
        </p:nvPicPr>
        <p:blipFill>
          <a:blip r:embed="rId2"/>
          <a:stretch>
            <a:fillRect/>
          </a:stretch>
        </p:blipFill>
        <p:spPr>
          <a:xfrm>
            <a:off x="457200" y="3352800"/>
            <a:ext cx="8556225" cy="1384618"/>
          </a:xfrm>
          <a:prstGeom prst="rect">
            <a:avLst/>
          </a:prstGeom>
        </p:spPr>
      </p:pic>
      <p:sp>
        <p:nvSpPr>
          <p:cNvPr id="11" name="object 4">
            <a:extLst>
              <a:ext uri="{FF2B5EF4-FFF2-40B4-BE49-F238E27FC236}">
                <a16:creationId xmlns:a16="http://schemas.microsoft.com/office/drawing/2014/main" id="{8A409DC8-E46E-92CA-CC84-8F2E45B9C20C}"/>
              </a:ext>
            </a:extLst>
          </p:cNvPr>
          <p:cNvSpPr txBox="1">
            <a:spLocks/>
          </p:cNvSpPr>
          <p:nvPr/>
        </p:nvSpPr>
        <p:spPr>
          <a:xfrm>
            <a:off x="1447800" y="567028"/>
            <a:ext cx="2727960" cy="443711"/>
          </a:xfrm>
          <a:prstGeom prst="rect">
            <a:avLst/>
          </a:prstGeom>
        </p:spPr>
        <p:txBody>
          <a:bodyPr vert="horz" wrap="square" lIns="0" tIns="12700" rIns="0" bIns="0" rtlCol="0">
            <a:spAutoFit/>
          </a:bodyPr>
          <a:lstStyle>
            <a:lvl1pPr>
              <a:defRPr sz="2800" b="1" i="0">
                <a:solidFill>
                  <a:srgbClr val="212121"/>
                </a:solidFill>
                <a:latin typeface="Arial"/>
                <a:ea typeface="+mj-ea"/>
                <a:cs typeface="Arial"/>
              </a:defRPr>
            </a:lvl1pPr>
          </a:lstStyle>
          <a:p>
            <a:pPr marL="12700">
              <a:spcBef>
                <a:spcPts val="100"/>
              </a:spcBef>
            </a:pPr>
            <a:r>
              <a:rPr lang="zh-TW" altLang="en-US" spc="240">
                <a:latin typeface="標楷體" panose="03000509000000000000" pitchFamily="65" charset="-120"/>
                <a:ea typeface="標楷體" panose="03000509000000000000" pitchFamily="65" charset="-120"/>
              </a:rPr>
              <a:t>資料概念層模型</a:t>
            </a:r>
            <a:endParaRPr lang="zh-TW" altLang="en-US" spc="240" dirty="0">
              <a:latin typeface="標楷體" panose="03000509000000000000" pitchFamily="65" charset="-120"/>
              <a:ea typeface="標楷體" panose="03000509000000000000" pitchFamily="65" charset="-120"/>
              <a:cs typeface="Microsoft JhengHe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lang="en-US" altLang="zh-TW" spc="-25" dirty="0"/>
              <a:t>12</a:t>
            </a:r>
            <a:endParaRPr spc="-25" dirty="0"/>
          </a:p>
        </p:txBody>
      </p:sp>
      <p:sp>
        <p:nvSpPr>
          <p:cNvPr id="5" name="object 5"/>
          <p:cNvSpPr txBox="1"/>
          <p:nvPr/>
        </p:nvSpPr>
        <p:spPr>
          <a:xfrm>
            <a:off x="609600" y="1487211"/>
            <a:ext cx="4461510" cy="597599"/>
          </a:xfrm>
          <a:prstGeom prst="rect">
            <a:avLst/>
          </a:prstGeom>
          <a:solidFill>
            <a:srgbClr val="F4BC33"/>
          </a:solidFill>
        </p:spPr>
        <p:txBody>
          <a:bodyPr vert="horz" wrap="square" lIns="0" tIns="165100" rIns="0" bIns="0" rtlCol="0">
            <a:spAutoFit/>
          </a:bodyPr>
          <a:lstStyle/>
          <a:p>
            <a:r>
              <a:rPr lang="zh-TW" altLang="en-US" sz="2800" b="1" dirty="0"/>
              <a:t>營業時間 </a:t>
            </a:r>
            <a:r>
              <a:rPr lang="en-US" altLang="zh-TW" sz="2800" b="1" dirty="0"/>
              <a:t>(Hours) </a:t>
            </a:r>
            <a:r>
              <a:rPr lang="zh-TW" altLang="en-US" sz="2800" b="1" dirty="0"/>
              <a:t>資料表</a:t>
            </a:r>
          </a:p>
        </p:txBody>
      </p:sp>
      <p:sp>
        <p:nvSpPr>
          <p:cNvPr id="7" name="object 4">
            <a:extLst>
              <a:ext uri="{FF2B5EF4-FFF2-40B4-BE49-F238E27FC236}">
                <a16:creationId xmlns:a16="http://schemas.microsoft.com/office/drawing/2014/main" id="{F8693F2A-88F1-4FC2-4EE7-C7E6E8A7C697}"/>
              </a:ext>
            </a:extLst>
          </p:cNvPr>
          <p:cNvSpPr txBox="1">
            <a:spLocks/>
          </p:cNvSpPr>
          <p:nvPr/>
        </p:nvSpPr>
        <p:spPr>
          <a:xfrm>
            <a:off x="1447800" y="567028"/>
            <a:ext cx="2727960" cy="443711"/>
          </a:xfrm>
          <a:prstGeom prst="rect">
            <a:avLst/>
          </a:prstGeom>
        </p:spPr>
        <p:txBody>
          <a:bodyPr vert="horz" wrap="square" lIns="0" tIns="12700" rIns="0" bIns="0" rtlCol="0">
            <a:spAutoFit/>
          </a:bodyPr>
          <a:lstStyle>
            <a:lvl1pPr>
              <a:defRPr sz="2800" b="1" i="0">
                <a:solidFill>
                  <a:srgbClr val="212121"/>
                </a:solidFill>
                <a:latin typeface="Arial"/>
                <a:ea typeface="+mj-ea"/>
                <a:cs typeface="Arial"/>
              </a:defRPr>
            </a:lvl1pPr>
          </a:lstStyle>
          <a:p>
            <a:pPr marL="12700">
              <a:spcBef>
                <a:spcPts val="100"/>
              </a:spcBef>
            </a:pPr>
            <a:r>
              <a:rPr lang="zh-TW" altLang="en-US" spc="240" dirty="0">
                <a:latin typeface="標楷體" panose="03000509000000000000" pitchFamily="65" charset="-120"/>
                <a:ea typeface="標楷體" panose="03000509000000000000" pitchFamily="65" charset="-120"/>
              </a:rPr>
              <a:t>資料概念層模型</a:t>
            </a:r>
            <a:endParaRPr lang="zh-TW" altLang="en-US" spc="240" dirty="0">
              <a:latin typeface="標楷體" panose="03000509000000000000" pitchFamily="65" charset="-120"/>
              <a:ea typeface="標楷體" panose="03000509000000000000" pitchFamily="65" charset="-120"/>
              <a:cs typeface="Microsoft JhengHei"/>
            </a:endParaRPr>
          </a:p>
        </p:txBody>
      </p:sp>
      <p:pic>
        <p:nvPicPr>
          <p:cNvPr id="11" name="圖片 10">
            <a:extLst>
              <a:ext uri="{FF2B5EF4-FFF2-40B4-BE49-F238E27FC236}">
                <a16:creationId xmlns:a16="http://schemas.microsoft.com/office/drawing/2014/main" id="{689FD7B6-E9AC-FD4D-F593-9B77A702879C}"/>
              </a:ext>
            </a:extLst>
          </p:cNvPr>
          <p:cNvPicPr>
            <a:picLocks noChangeAspect="1"/>
          </p:cNvPicPr>
          <p:nvPr/>
        </p:nvPicPr>
        <p:blipFill>
          <a:blip r:embed="rId2"/>
          <a:stretch>
            <a:fillRect/>
          </a:stretch>
        </p:blipFill>
        <p:spPr>
          <a:xfrm>
            <a:off x="638175" y="3200400"/>
            <a:ext cx="8482922" cy="274978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1</a:t>
            </a:r>
            <a:r>
              <a:rPr lang="en-US" altLang="zh-TW" spc="-25" dirty="0"/>
              <a:t>3</a:t>
            </a:r>
            <a:endParaRPr spc="-25" dirty="0"/>
          </a:p>
        </p:txBody>
      </p:sp>
      <p:sp>
        <p:nvSpPr>
          <p:cNvPr id="5" name="object 5"/>
          <p:cNvSpPr txBox="1"/>
          <p:nvPr/>
        </p:nvSpPr>
        <p:spPr>
          <a:xfrm>
            <a:off x="609600" y="1487211"/>
            <a:ext cx="4613910" cy="597599"/>
          </a:xfrm>
          <a:prstGeom prst="rect">
            <a:avLst/>
          </a:prstGeom>
          <a:solidFill>
            <a:srgbClr val="F4BC33"/>
          </a:solidFill>
        </p:spPr>
        <p:txBody>
          <a:bodyPr vert="horz" wrap="square" lIns="0" tIns="165100" rIns="0" bIns="0" rtlCol="0">
            <a:spAutoFit/>
          </a:bodyPr>
          <a:lstStyle/>
          <a:p>
            <a:r>
              <a:rPr lang="zh-TW" altLang="en-US" sz="2800" b="1" dirty="0"/>
              <a:t>餐廳 </a:t>
            </a:r>
            <a:r>
              <a:rPr lang="en-US" altLang="zh-TW" sz="2800" b="1" dirty="0"/>
              <a:t>(Restaurant) </a:t>
            </a:r>
            <a:r>
              <a:rPr lang="zh-TW" altLang="en-US" sz="2800" b="1" dirty="0"/>
              <a:t>資料表</a:t>
            </a:r>
          </a:p>
        </p:txBody>
      </p:sp>
      <p:sp>
        <p:nvSpPr>
          <p:cNvPr id="10" name="object 4">
            <a:extLst>
              <a:ext uri="{FF2B5EF4-FFF2-40B4-BE49-F238E27FC236}">
                <a16:creationId xmlns:a16="http://schemas.microsoft.com/office/drawing/2014/main" id="{526C47A2-317E-B78F-3E66-F65E1330CEEF}"/>
              </a:ext>
            </a:extLst>
          </p:cNvPr>
          <p:cNvSpPr txBox="1">
            <a:spLocks/>
          </p:cNvSpPr>
          <p:nvPr/>
        </p:nvSpPr>
        <p:spPr>
          <a:xfrm>
            <a:off x="1447800" y="567028"/>
            <a:ext cx="2727960" cy="443711"/>
          </a:xfrm>
          <a:prstGeom prst="rect">
            <a:avLst/>
          </a:prstGeom>
        </p:spPr>
        <p:txBody>
          <a:bodyPr vert="horz" wrap="square" lIns="0" tIns="12700" rIns="0" bIns="0" rtlCol="0">
            <a:spAutoFit/>
          </a:bodyPr>
          <a:lstStyle>
            <a:lvl1pPr>
              <a:defRPr sz="2800" b="1" i="0">
                <a:solidFill>
                  <a:srgbClr val="212121"/>
                </a:solidFill>
                <a:latin typeface="Arial"/>
                <a:ea typeface="+mj-ea"/>
                <a:cs typeface="Arial"/>
              </a:defRPr>
            </a:lvl1pPr>
          </a:lstStyle>
          <a:p>
            <a:pPr marL="12700">
              <a:spcBef>
                <a:spcPts val="100"/>
              </a:spcBef>
            </a:pPr>
            <a:r>
              <a:rPr lang="zh-TW" altLang="en-US" spc="240" dirty="0">
                <a:latin typeface="標楷體" panose="03000509000000000000" pitchFamily="65" charset="-120"/>
                <a:ea typeface="標楷體" panose="03000509000000000000" pitchFamily="65" charset="-120"/>
              </a:rPr>
              <a:t>資料概念層模型</a:t>
            </a:r>
            <a:endParaRPr lang="zh-TW" altLang="en-US" spc="240" dirty="0">
              <a:latin typeface="標楷體" panose="03000509000000000000" pitchFamily="65" charset="-120"/>
              <a:ea typeface="標楷體" panose="03000509000000000000" pitchFamily="65" charset="-120"/>
              <a:cs typeface="Microsoft JhengHei"/>
            </a:endParaRPr>
          </a:p>
        </p:txBody>
      </p:sp>
      <p:pic>
        <p:nvPicPr>
          <p:cNvPr id="12" name="圖片 11">
            <a:extLst>
              <a:ext uri="{FF2B5EF4-FFF2-40B4-BE49-F238E27FC236}">
                <a16:creationId xmlns:a16="http://schemas.microsoft.com/office/drawing/2014/main" id="{888D6268-FC68-2B90-D860-AB115D0B8AB3}"/>
              </a:ext>
            </a:extLst>
          </p:cNvPr>
          <p:cNvPicPr>
            <a:picLocks noChangeAspect="1"/>
          </p:cNvPicPr>
          <p:nvPr/>
        </p:nvPicPr>
        <p:blipFill>
          <a:blip r:embed="rId2"/>
          <a:stretch>
            <a:fillRect/>
          </a:stretch>
        </p:blipFill>
        <p:spPr>
          <a:xfrm>
            <a:off x="351329" y="2802116"/>
            <a:ext cx="9224698" cy="327623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sp>
        <p:nvSpPr>
          <p:cNvPr id="4" name="object 4"/>
          <p:cNvSpPr txBox="1"/>
          <p:nvPr/>
        </p:nvSpPr>
        <p:spPr>
          <a:xfrm>
            <a:off x="609601" y="1487211"/>
            <a:ext cx="4267200" cy="597599"/>
          </a:xfrm>
          <a:prstGeom prst="rect">
            <a:avLst/>
          </a:prstGeom>
          <a:solidFill>
            <a:srgbClr val="F4BC33"/>
          </a:solidFill>
        </p:spPr>
        <p:txBody>
          <a:bodyPr vert="horz" wrap="square" lIns="0" tIns="165100" rIns="0" bIns="0" rtlCol="0">
            <a:spAutoFit/>
          </a:bodyPr>
          <a:lstStyle/>
          <a:p>
            <a:r>
              <a:rPr lang="zh-TW" altLang="en-US" sz="2800" b="1" dirty="0"/>
              <a:t>店家類別對應表 </a:t>
            </a:r>
            <a:r>
              <a:rPr lang="en-US" altLang="zh-TW" sz="2800" b="1" dirty="0"/>
              <a:t>(</a:t>
            </a:r>
            <a:r>
              <a:rPr lang="en-US" altLang="zh-TW" sz="2800" b="1" dirty="0" err="1"/>
              <a:t>resCate</a:t>
            </a:r>
            <a:r>
              <a:rPr lang="en-US" altLang="zh-TW" sz="2800" b="1" dirty="0"/>
              <a:t>)</a:t>
            </a:r>
          </a:p>
        </p:txBody>
      </p:sp>
      <p:sp>
        <p:nvSpPr>
          <p:cNvPr id="5" name="object 5"/>
          <p:cNvSpPr txBox="1"/>
          <p:nvPr/>
        </p:nvSpPr>
        <p:spPr>
          <a:xfrm>
            <a:off x="609600" y="4158329"/>
            <a:ext cx="4724400" cy="597599"/>
          </a:xfrm>
          <a:prstGeom prst="rect">
            <a:avLst/>
          </a:prstGeom>
          <a:solidFill>
            <a:srgbClr val="F4BC33"/>
          </a:solidFill>
        </p:spPr>
        <p:txBody>
          <a:bodyPr vert="horz" wrap="square" lIns="0" tIns="165100" rIns="0" bIns="0" rtlCol="0">
            <a:spAutoFit/>
          </a:bodyPr>
          <a:lstStyle/>
          <a:p>
            <a:r>
              <a:rPr lang="zh-TW" altLang="en-US" sz="2800" b="1" dirty="0"/>
              <a:t>會員喜好類別表 </a:t>
            </a:r>
            <a:r>
              <a:rPr lang="en-US" altLang="zh-TW" sz="2800" b="1" dirty="0"/>
              <a:t>(Preference)</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1</a:t>
            </a:r>
            <a:r>
              <a:rPr lang="en-US" altLang="zh-TW" spc="-25" dirty="0"/>
              <a:t>4</a:t>
            </a:r>
            <a:endParaRPr spc="-25" dirty="0"/>
          </a:p>
        </p:txBody>
      </p:sp>
      <p:sp>
        <p:nvSpPr>
          <p:cNvPr id="11" name="object 4">
            <a:extLst>
              <a:ext uri="{FF2B5EF4-FFF2-40B4-BE49-F238E27FC236}">
                <a16:creationId xmlns:a16="http://schemas.microsoft.com/office/drawing/2014/main" id="{3BD818FC-252E-A598-6863-7871E8F0AFD9}"/>
              </a:ext>
            </a:extLst>
          </p:cNvPr>
          <p:cNvSpPr txBox="1">
            <a:spLocks/>
          </p:cNvSpPr>
          <p:nvPr/>
        </p:nvSpPr>
        <p:spPr>
          <a:xfrm>
            <a:off x="1447800" y="567028"/>
            <a:ext cx="2727960" cy="443711"/>
          </a:xfrm>
          <a:prstGeom prst="rect">
            <a:avLst/>
          </a:prstGeom>
        </p:spPr>
        <p:txBody>
          <a:bodyPr vert="horz" wrap="square" lIns="0" tIns="12700" rIns="0" bIns="0" rtlCol="0">
            <a:spAutoFit/>
          </a:bodyPr>
          <a:lstStyle>
            <a:lvl1pPr>
              <a:defRPr sz="2800" b="1" i="0">
                <a:solidFill>
                  <a:srgbClr val="212121"/>
                </a:solidFill>
                <a:latin typeface="Arial"/>
                <a:ea typeface="+mj-ea"/>
                <a:cs typeface="Arial"/>
              </a:defRPr>
            </a:lvl1pPr>
          </a:lstStyle>
          <a:p>
            <a:pPr marL="12700">
              <a:spcBef>
                <a:spcPts val="100"/>
              </a:spcBef>
            </a:pPr>
            <a:r>
              <a:rPr lang="zh-TW" altLang="en-US" spc="240" dirty="0">
                <a:latin typeface="標楷體" panose="03000509000000000000" pitchFamily="65" charset="-120"/>
                <a:ea typeface="標楷體" panose="03000509000000000000" pitchFamily="65" charset="-120"/>
              </a:rPr>
              <a:t>資料概念層模型</a:t>
            </a:r>
            <a:endParaRPr lang="zh-TW" altLang="en-US" spc="240" dirty="0">
              <a:latin typeface="標楷體" panose="03000509000000000000" pitchFamily="65" charset="-120"/>
              <a:ea typeface="標楷體" panose="03000509000000000000" pitchFamily="65" charset="-120"/>
              <a:cs typeface="Microsoft JhengHei"/>
            </a:endParaRPr>
          </a:p>
        </p:txBody>
      </p:sp>
      <p:pic>
        <p:nvPicPr>
          <p:cNvPr id="13" name="圖片 12">
            <a:extLst>
              <a:ext uri="{FF2B5EF4-FFF2-40B4-BE49-F238E27FC236}">
                <a16:creationId xmlns:a16="http://schemas.microsoft.com/office/drawing/2014/main" id="{36D84BD1-EE78-2762-630B-5EB7653B5408}"/>
              </a:ext>
            </a:extLst>
          </p:cNvPr>
          <p:cNvPicPr>
            <a:picLocks noChangeAspect="1"/>
          </p:cNvPicPr>
          <p:nvPr/>
        </p:nvPicPr>
        <p:blipFill>
          <a:blip r:embed="rId2"/>
          <a:stretch>
            <a:fillRect/>
          </a:stretch>
        </p:blipFill>
        <p:spPr>
          <a:xfrm>
            <a:off x="609600" y="2437705"/>
            <a:ext cx="6713110" cy="1438331"/>
          </a:xfrm>
          <a:prstGeom prst="rect">
            <a:avLst/>
          </a:prstGeom>
        </p:spPr>
      </p:pic>
      <p:pic>
        <p:nvPicPr>
          <p:cNvPr id="15" name="圖片 14">
            <a:extLst>
              <a:ext uri="{FF2B5EF4-FFF2-40B4-BE49-F238E27FC236}">
                <a16:creationId xmlns:a16="http://schemas.microsoft.com/office/drawing/2014/main" id="{0FA64456-A504-075B-EFD6-3A24BA2B4EC4}"/>
              </a:ext>
            </a:extLst>
          </p:cNvPr>
          <p:cNvPicPr>
            <a:picLocks noChangeAspect="1"/>
          </p:cNvPicPr>
          <p:nvPr/>
        </p:nvPicPr>
        <p:blipFill>
          <a:blip r:embed="rId3"/>
          <a:stretch>
            <a:fillRect/>
          </a:stretch>
        </p:blipFill>
        <p:spPr>
          <a:xfrm>
            <a:off x="609600" y="5038221"/>
            <a:ext cx="6298894" cy="14383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1</a:t>
            </a:r>
            <a:r>
              <a:rPr lang="en-US" altLang="zh-TW" spc="-25" dirty="0"/>
              <a:t>5</a:t>
            </a:r>
            <a:endParaRPr spc="-25" dirty="0"/>
          </a:p>
        </p:txBody>
      </p:sp>
      <p:sp>
        <p:nvSpPr>
          <p:cNvPr id="5" name="object 5"/>
          <p:cNvSpPr txBox="1"/>
          <p:nvPr/>
        </p:nvSpPr>
        <p:spPr>
          <a:xfrm>
            <a:off x="609601" y="1488644"/>
            <a:ext cx="5181600" cy="595676"/>
          </a:xfrm>
          <a:prstGeom prst="rect">
            <a:avLst/>
          </a:prstGeom>
          <a:solidFill>
            <a:srgbClr val="F4BC33"/>
          </a:solidFill>
        </p:spPr>
        <p:txBody>
          <a:bodyPr vert="horz" wrap="square" lIns="0" tIns="163195" rIns="0" bIns="0" rtlCol="0">
            <a:spAutoFit/>
          </a:bodyPr>
          <a:lstStyle/>
          <a:p>
            <a:r>
              <a:rPr lang="zh-TW" altLang="en-US" sz="2800" b="1" dirty="0"/>
              <a:t>推薦清單表 </a:t>
            </a:r>
            <a:r>
              <a:rPr lang="en-US" altLang="zh-TW" sz="2800" b="1" dirty="0"/>
              <a:t>(Recommendation)</a:t>
            </a:r>
          </a:p>
        </p:txBody>
      </p:sp>
      <p:sp>
        <p:nvSpPr>
          <p:cNvPr id="9" name="object 4">
            <a:extLst>
              <a:ext uri="{FF2B5EF4-FFF2-40B4-BE49-F238E27FC236}">
                <a16:creationId xmlns:a16="http://schemas.microsoft.com/office/drawing/2014/main" id="{BBD13995-E527-1887-018F-F1B2118B68D4}"/>
              </a:ext>
            </a:extLst>
          </p:cNvPr>
          <p:cNvSpPr txBox="1">
            <a:spLocks/>
          </p:cNvSpPr>
          <p:nvPr/>
        </p:nvSpPr>
        <p:spPr>
          <a:xfrm>
            <a:off x="1447800" y="567028"/>
            <a:ext cx="2727960" cy="443711"/>
          </a:xfrm>
          <a:prstGeom prst="rect">
            <a:avLst/>
          </a:prstGeom>
        </p:spPr>
        <p:txBody>
          <a:bodyPr vert="horz" wrap="square" lIns="0" tIns="12700" rIns="0" bIns="0" rtlCol="0">
            <a:spAutoFit/>
          </a:bodyPr>
          <a:lstStyle>
            <a:lvl1pPr>
              <a:defRPr sz="2800" b="1" i="0">
                <a:solidFill>
                  <a:srgbClr val="212121"/>
                </a:solidFill>
                <a:latin typeface="Arial"/>
                <a:ea typeface="+mj-ea"/>
                <a:cs typeface="Arial"/>
              </a:defRPr>
            </a:lvl1pPr>
          </a:lstStyle>
          <a:p>
            <a:pPr marL="12700">
              <a:spcBef>
                <a:spcPts val="100"/>
              </a:spcBef>
            </a:pPr>
            <a:r>
              <a:rPr lang="zh-TW" altLang="en-US" spc="240" dirty="0">
                <a:latin typeface="標楷體" panose="03000509000000000000" pitchFamily="65" charset="-120"/>
                <a:ea typeface="標楷體" panose="03000509000000000000" pitchFamily="65" charset="-120"/>
              </a:rPr>
              <a:t>資料概念層模型</a:t>
            </a:r>
            <a:endParaRPr lang="zh-TW" altLang="en-US" spc="240" dirty="0">
              <a:latin typeface="標楷體" panose="03000509000000000000" pitchFamily="65" charset="-120"/>
              <a:ea typeface="標楷體" panose="03000509000000000000" pitchFamily="65" charset="-120"/>
              <a:cs typeface="Microsoft JhengHei"/>
            </a:endParaRPr>
          </a:p>
        </p:txBody>
      </p:sp>
      <p:pic>
        <p:nvPicPr>
          <p:cNvPr id="11" name="圖片 10">
            <a:extLst>
              <a:ext uri="{FF2B5EF4-FFF2-40B4-BE49-F238E27FC236}">
                <a16:creationId xmlns:a16="http://schemas.microsoft.com/office/drawing/2014/main" id="{AC9848AC-F968-51A7-6E3C-A31BFF072A5C}"/>
              </a:ext>
            </a:extLst>
          </p:cNvPr>
          <p:cNvPicPr>
            <a:picLocks noChangeAspect="1"/>
          </p:cNvPicPr>
          <p:nvPr/>
        </p:nvPicPr>
        <p:blipFill>
          <a:blip r:embed="rId2"/>
          <a:stretch>
            <a:fillRect/>
          </a:stretch>
        </p:blipFill>
        <p:spPr>
          <a:xfrm>
            <a:off x="566136" y="2667000"/>
            <a:ext cx="8621328" cy="24384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638810" algn="l"/>
              </a:tabLst>
            </a:pPr>
            <a:r>
              <a:rPr spc="-25" dirty="0"/>
              <a:t>ER</a:t>
            </a:r>
            <a:r>
              <a:rPr dirty="0"/>
              <a:t>	</a:t>
            </a:r>
            <a:r>
              <a:rPr spc="235" dirty="0"/>
              <a:t>DIAGRAM</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1</a:t>
            </a:r>
            <a:r>
              <a:rPr lang="en-US" altLang="zh-TW" spc="-25" dirty="0"/>
              <a:t>6</a:t>
            </a:r>
            <a:endParaRPr spc="-25" dirty="0"/>
          </a:p>
        </p:txBody>
      </p:sp>
      <p:pic>
        <p:nvPicPr>
          <p:cNvPr id="1026" name="Picture 2">
            <a:extLst>
              <a:ext uri="{FF2B5EF4-FFF2-40B4-BE49-F238E27FC236}">
                <a16:creationId xmlns:a16="http://schemas.microsoft.com/office/drawing/2014/main" id="{8B36B087-CA38-1F2D-7377-43131DE1E0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015998"/>
            <a:ext cx="7239000" cy="57409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pic>
        <p:nvPicPr>
          <p:cNvPr id="3" name="object 3"/>
          <p:cNvPicPr/>
          <p:nvPr/>
        </p:nvPicPr>
        <p:blipFill>
          <a:blip r:embed="rId2" cstate="print"/>
          <a:stretch>
            <a:fillRect/>
          </a:stretch>
        </p:blipFill>
        <p:spPr>
          <a:xfrm>
            <a:off x="543819" y="1475342"/>
            <a:ext cx="8620601" cy="1485980"/>
          </a:xfrm>
          <a:prstGeom prst="rect">
            <a:avLst/>
          </a:prstGeom>
        </p:spPr>
      </p:pic>
      <p:sp>
        <p:nvSpPr>
          <p:cNvPr id="12" name="object 1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638810" algn="l"/>
              </a:tabLst>
            </a:pPr>
            <a:r>
              <a:rPr spc="-25" dirty="0"/>
              <a:t>ER</a:t>
            </a:r>
            <a:r>
              <a:rPr dirty="0"/>
              <a:t>	</a:t>
            </a:r>
            <a:r>
              <a:rPr spc="235" dirty="0"/>
              <a:t>DIAGRAM</a:t>
            </a:r>
          </a:p>
        </p:txBody>
      </p:sp>
      <p:sp>
        <p:nvSpPr>
          <p:cNvPr id="16" name="object 16"/>
          <p:cNvSpPr txBox="1"/>
          <p:nvPr/>
        </p:nvSpPr>
        <p:spPr>
          <a:xfrm>
            <a:off x="4806495" y="3341768"/>
            <a:ext cx="4011295" cy="2610330"/>
          </a:xfrm>
          <a:prstGeom prst="rect">
            <a:avLst/>
          </a:prstGeom>
        </p:spPr>
        <p:txBody>
          <a:bodyPr vert="horz" wrap="square" lIns="0" tIns="52705" rIns="0" bIns="0" rtlCol="0">
            <a:spAutoFit/>
          </a:bodyPr>
          <a:lstStyle/>
          <a:p>
            <a:pPr marL="285750" indent="-285750">
              <a:buFont typeface="Arial" panose="020B0604020202020204" pitchFamily="34" charset="0"/>
              <a:buChar char="•"/>
            </a:pPr>
            <a:r>
              <a:rPr lang="zh-TW" altLang="en-US" b="1" dirty="0"/>
              <a:t>會員喜好類別 </a:t>
            </a:r>
            <a:r>
              <a:rPr lang="en-US" altLang="zh-TW" b="1" dirty="0"/>
              <a:t>(Preference) </a:t>
            </a:r>
            <a:r>
              <a:rPr lang="zh-TW" altLang="en-US" b="1" dirty="0"/>
              <a:t>資料表屬性</a:t>
            </a:r>
          </a:p>
          <a:p>
            <a:pPr marL="285750" indent="-285750">
              <a:buFont typeface="Arial" panose="020B0604020202020204" pitchFamily="34" charset="0"/>
              <a:buChar char="•"/>
            </a:pPr>
            <a:r>
              <a:rPr lang="zh-TW" altLang="en-US" dirty="0"/>
              <a:t>類別</a:t>
            </a:r>
            <a:r>
              <a:rPr lang="en-US" altLang="zh-TW" dirty="0"/>
              <a:t>ID (</a:t>
            </a:r>
            <a:r>
              <a:rPr lang="en-US" altLang="zh-TW" dirty="0" err="1"/>
              <a:t>cId</a:t>
            </a:r>
            <a:r>
              <a:rPr lang="en-US" altLang="zh-TW" dirty="0"/>
              <a:t>)</a:t>
            </a:r>
          </a:p>
          <a:p>
            <a:pPr marL="285750" indent="-285750">
              <a:buFont typeface="Arial" panose="020B0604020202020204" pitchFamily="34" charset="0"/>
              <a:buChar char="•"/>
            </a:pPr>
            <a:r>
              <a:rPr lang="zh-TW" altLang="en-US" dirty="0"/>
              <a:t>類別名稱 </a:t>
            </a:r>
            <a:r>
              <a:rPr lang="en-US" altLang="zh-TW" dirty="0"/>
              <a:t>(</a:t>
            </a:r>
            <a:r>
              <a:rPr lang="en-US" altLang="zh-TW" dirty="0" err="1"/>
              <a:t>cName</a:t>
            </a:r>
            <a:r>
              <a:rPr lang="en-US" altLang="zh-TW" dirty="0"/>
              <a:t>)</a:t>
            </a:r>
          </a:p>
          <a:p>
            <a:pPr>
              <a:lnSpc>
                <a:spcPct val="100000"/>
              </a:lnSpc>
              <a:spcBef>
                <a:spcPts val="540"/>
              </a:spcBef>
            </a:pPr>
            <a:endParaRPr sz="1800" dirty="0">
              <a:latin typeface="Arial MT"/>
              <a:cs typeface="Arial MT"/>
            </a:endParaRPr>
          </a:p>
          <a:p>
            <a:pPr marL="12700">
              <a:lnSpc>
                <a:spcPct val="100000"/>
              </a:lnSpc>
            </a:pPr>
            <a:r>
              <a:rPr sz="1800" b="1" spc="-50" dirty="0">
                <a:latin typeface="Microsoft JhengHei"/>
                <a:cs typeface="Microsoft JhengHei"/>
              </a:rPr>
              <a:t>關</a:t>
            </a:r>
            <a:r>
              <a:rPr lang="zh-TW" altLang="en-US" sz="1800" b="1" spc="-50" dirty="0">
                <a:latin typeface="Microsoft JhengHei"/>
                <a:cs typeface="Microsoft JhengHei"/>
              </a:rPr>
              <a:t>聯</a:t>
            </a:r>
            <a:r>
              <a:rPr sz="1800" b="1" spc="-50" dirty="0">
                <a:latin typeface="Microsoft JhengHei"/>
                <a:cs typeface="Microsoft JhengHei"/>
              </a:rPr>
              <a:t> </a:t>
            </a:r>
            <a:endParaRPr lang="en-US" b="1" spc="-50" dirty="0">
              <a:latin typeface="Microsoft JhengHei"/>
              <a:cs typeface="Microsoft JhengHei"/>
            </a:endParaRPr>
          </a:p>
          <a:p>
            <a:pPr marL="298450" indent="-285750">
              <a:lnSpc>
                <a:spcPct val="100000"/>
              </a:lnSpc>
              <a:buFont typeface="Arial" panose="020B0604020202020204" pitchFamily="34" charset="0"/>
              <a:buChar char="•"/>
            </a:pPr>
            <a:r>
              <a:rPr sz="1800" dirty="0">
                <a:latin typeface="標楷體" panose="03000509000000000000" pitchFamily="65" charset="-120"/>
                <a:ea typeface="標楷體" panose="03000509000000000000" pitchFamily="65" charset="-120"/>
                <a:cs typeface="MingLiU_HKSCS-ExtB"/>
              </a:rPr>
              <a:t>「</a:t>
            </a:r>
            <a:r>
              <a:rPr sz="1800" dirty="0">
                <a:latin typeface="標楷體" panose="03000509000000000000" pitchFamily="65" charset="-120"/>
                <a:ea typeface="標楷體" panose="03000509000000000000" pitchFamily="65" charset="-120"/>
                <a:cs typeface="Arial MT"/>
              </a:rPr>
              <a:t>Member</a:t>
            </a:r>
            <a:r>
              <a:rPr lang="zh-TW" altLang="en-US" sz="1800" spc="55" dirty="0">
                <a:latin typeface="標楷體" panose="03000509000000000000" pitchFamily="65" charset="-120"/>
                <a:ea typeface="標楷體" panose="03000509000000000000" pitchFamily="65" charset="-120"/>
                <a:cs typeface="MingLiU_HKSCS-ExtB"/>
              </a:rPr>
              <a:t>」與</a:t>
            </a:r>
            <a:r>
              <a:rPr sz="1800" spc="55" dirty="0">
                <a:latin typeface="標楷體" panose="03000509000000000000" pitchFamily="65" charset="-120"/>
                <a:ea typeface="標楷體" panose="03000509000000000000" pitchFamily="65" charset="-120"/>
                <a:cs typeface="MingLiU_HKSCS-ExtB"/>
              </a:rPr>
              <a:t>「</a:t>
            </a:r>
            <a:r>
              <a:rPr sz="1800" dirty="0">
                <a:latin typeface="標楷體" panose="03000509000000000000" pitchFamily="65" charset="-120"/>
                <a:ea typeface="標楷體" panose="03000509000000000000" pitchFamily="65" charset="-120"/>
                <a:cs typeface="Arial MT"/>
              </a:rPr>
              <a:t>Preference</a:t>
            </a:r>
            <a:r>
              <a:rPr sz="1800" spc="-25" dirty="0">
                <a:latin typeface="標楷體" panose="03000509000000000000" pitchFamily="65" charset="-120"/>
                <a:ea typeface="標楷體" panose="03000509000000000000" pitchFamily="65" charset="-120"/>
                <a:cs typeface="MingLiU_HKSCS-ExtB"/>
              </a:rPr>
              <a:t>」</a:t>
            </a:r>
            <a:r>
              <a:rPr lang="zh-TW" altLang="en-US" sz="1800" spc="-25" dirty="0">
                <a:latin typeface="標楷體" panose="03000509000000000000" pitchFamily="65" charset="-120"/>
                <a:ea typeface="標楷體" panose="03000509000000000000" pitchFamily="65" charset="-120"/>
                <a:cs typeface="MingLiU_HKSCS-ExtB"/>
              </a:rPr>
              <a:t>實體有</a:t>
            </a:r>
            <a:r>
              <a:rPr sz="1800" dirty="0">
                <a:latin typeface="標楷體" panose="03000509000000000000" pitchFamily="65" charset="-120"/>
                <a:ea typeface="標楷體" panose="03000509000000000000" pitchFamily="65" charset="-120"/>
                <a:cs typeface="MingLiU_HKSCS-ExtB"/>
              </a:rPr>
              <a:t>⼀對⼀ </a:t>
            </a:r>
            <a:r>
              <a:rPr sz="1800" dirty="0">
                <a:latin typeface="標楷體" panose="03000509000000000000" pitchFamily="65" charset="-120"/>
                <a:ea typeface="標楷體" panose="03000509000000000000" pitchFamily="65" charset="-120"/>
                <a:cs typeface="Arial MT"/>
              </a:rPr>
              <a:t>(1..1) </a:t>
            </a:r>
            <a:r>
              <a:rPr sz="1800" spc="300" dirty="0" err="1">
                <a:latin typeface="標楷體" panose="03000509000000000000" pitchFamily="65" charset="-120"/>
                <a:ea typeface="標楷體" panose="03000509000000000000" pitchFamily="65" charset="-120"/>
                <a:cs typeface="MingLiU_HKSCS-ExtB"/>
              </a:rPr>
              <a:t>的關</a:t>
            </a:r>
            <a:r>
              <a:rPr lang="zh-TW" altLang="en-US" sz="1800" spc="300" dirty="0">
                <a:latin typeface="標楷體" panose="03000509000000000000" pitchFamily="65" charset="-120"/>
                <a:ea typeface="標楷體" panose="03000509000000000000" pitchFamily="65" charset="-120"/>
                <a:cs typeface="MingLiU_HKSCS-ExtB"/>
              </a:rPr>
              <a:t>係</a:t>
            </a:r>
            <a:r>
              <a:rPr sz="1800" spc="300" dirty="0" err="1">
                <a:latin typeface="標楷體" panose="03000509000000000000" pitchFamily="65" charset="-120"/>
                <a:ea typeface="標楷體" panose="03000509000000000000" pitchFamily="65" charset="-120"/>
                <a:cs typeface="MingLiU_HKSCS-ExtB"/>
              </a:rPr>
              <a:t>每個使</a:t>
            </a:r>
            <a:r>
              <a:rPr lang="zh-TW" altLang="en-US" sz="1800" spc="300" dirty="0">
                <a:latin typeface="標楷體" panose="03000509000000000000" pitchFamily="65" charset="-120"/>
                <a:ea typeface="標楷體" panose="03000509000000000000" pitchFamily="65" charset="-120"/>
                <a:cs typeface="MingLiU_HKSCS-ExtB"/>
              </a:rPr>
              <a:t>用</a:t>
            </a:r>
            <a:r>
              <a:rPr sz="1800" spc="-5" dirty="0" err="1">
                <a:latin typeface="標楷體" panose="03000509000000000000" pitchFamily="65" charset="-120"/>
                <a:ea typeface="標楷體" panose="03000509000000000000" pitchFamily="65" charset="-120"/>
                <a:cs typeface="MingLiU_HKSCS-ExtB"/>
              </a:rPr>
              <a:t>者對應到⼀整組喜</a:t>
            </a:r>
            <a:r>
              <a:rPr lang="zh-TW" altLang="en-US" spc="-5" dirty="0">
                <a:latin typeface="標楷體" panose="03000509000000000000" pitchFamily="65" charset="-120"/>
                <a:ea typeface="標楷體" panose="03000509000000000000" pitchFamily="65" charset="-120"/>
                <a:cs typeface="MingLiU_HKSCS-ExtB"/>
              </a:rPr>
              <a:t>好</a:t>
            </a:r>
            <a:r>
              <a:rPr sz="1800" spc="-5" dirty="0">
                <a:latin typeface="標楷體" panose="03000509000000000000" pitchFamily="65" charset="-120"/>
                <a:ea typeface="標楷體" panose="03000509000000000000" pitchFamily="65" charset="-120"/>
                <a:cs typeface="MingLiU_HKSCS-ExtB"/>
              </a:rPr>
              <a:t>◦</a:t>
            </a:r>
            <a:endParaRPr sz="1800" dirty="0">
              <a:latin typeface="標楷體" panose="03000509000000000000" pitchFamily="65" charset="-120"/>
              <a:ea typeface="標楷體" panose="03000509000000000000" pitchFamily="65" charset="-120"/>
              <a:cs typeface="MingLiU_HKSCS-ExtB"/>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1</a:t>
            </a:r>
            <a:r>
              <a:rPr lang="en-US" altLang="zh-TW" spc="-25" dirty="0"/>
              <a:t>7</a:t>
            </a:r>
            <a:endParaRPr spc="-25" dirty="0"/>
          </a:p>
        </p:txBody>
      </p:sp>
      <p:sp>
        <p:nvSpPr>
          <p:cNvPr id="18" name="object 11">
            <a:extLst>
              <a:ext uri="{FF2B5EF4-FFF2-40B4-BE49-F238E27FC236}">
                <a16:creationId xmlns:a16="http://schemas.microsoft.com/office/drawing/2014/main" id="{ADFC31C5-6368-DBF0-D6F7-EF9715898AC6}"/>
              </a:ext>
            </a:extLst>
          </p:cNvPr>
          <p:cNvSpPr txBox="1"/>
          <p:nvPr/>
        </p:nvSpPr>
        <p:spPr>
          <a:xfrm>
            <a:off x="926285" y="3912216"/>
            <a:ext cx="2903855" cy="2269211"/>
          </a:xfrm>
          <a:prstGeom prst="rect">
            <a:avLst/>
          </a:prstGeom>
        </p:spPr>
        <p:txBody>
          <a:bodyPr vert="horz" wrap="square" lIns="0" tIns="52705" rIns="0" bIns="0" rtlCol="0">
            <a:spAutoFit/>
          </a:bodyPr>
          <a:lstStyle/>
          <a:p>
            <a:r>
              <a:rPr lang="zh-TW" altLang="en-US" b="1" dirty="0"/>
              <a:t>會員 </a:t>
            </a:r>
            <a:r>
              <a:rPr lang="en-US" altLang="zh-TW" b="1" dirty="0"/>
              <a:t>(Member) </a:t>
            </a:r>
            <a:r>
              <a:rPr lang="zh-TW" altLang="en-US" b="1" dirty="0"/>
              <a:t>資料表屬性</a:t>
            </a:r>
          </a:p>
          <a:p>
            <a:pPr marL="285750" indent="-285750">
              <a:buFont typeface="Arial" panose="020B0604020202020204" pitchFamily="34" charset="0"/>
              <a:buChar char="•"/>
            </a:pPr>
            <a:r>
              <a:rPr lang="zh-TW" altLang="en-US" dirty="0"/>
              <a:t>會員</a:t>
            </a:r>
            <a:r>
              <a:rPr lang="en-US" altLang="zh-TW" dirty="0"/>
              <a:t>ID (</a:t>
            </a:r>
            <a:r>
              <a:rPr lang="en-US" altLang="zh-TW" dirty="0" err="1"/>
              <a:t>mId</a:t>
            </a:r>
            <a:r>
              <a:rPr lang="en-US" altLang="zh-TW" dirty="0"/>
              <a:t>)</a:t>
            </a:r>
          </a:p>
          <a:p>
            <a:pPr marL="285750" indent="-285750">
              <a:buFont typeface="Arial" panose="020B0604020202020204" pitchFamily="34" charset="0"/>
              <a:buChar char="•"/>
            </a:pPr>
            <a:r>
              <a:rPr lang="zh-TW" altLang="en-US" dirty="0"/>
              <a:t>會員帳號 </a:t>
            </a:r>
            <a:r>
              <a:rPr lang="en-US" altLang="zh-TW" dirty="0"/>
              <a:t>(</a:t>
            </a:r>
            <a:r>
              <a:rPr lang="en-US" altLang="zh-TW" dirty="0" err="1"/>
              <a:t>mAccount</a:t>
            </a:r>
            <a:r>
              <a:rPr lang="en-US" altLang="zh-TW" dirty="0"/>
              <a:t>)</a:t>
            </a:r>
          </a:p>
          <a:p>
            <a:pPr marL="285750" indent="-285750">
              <a:buFont typeface="Arial" panose="020B0604020202020204" pitchFamily="34" charset="0"/>
              <a:buChar char="•"/>
            </a:pPr>
            <a:r>
              <a:rPr lang="zh-TW" altLang="en-US" dirty="0"/>
              <a:t>姓名 </a:t>
            </a:r>
            <a:r>
              <a:rPr lang="en-US" altLang="zh-TW" dirty="0"/>
              <a:t>(</a:t>
            </a:r>
            <a:r>
              <a:rPr lang="en-US" altLang="zh-TW" dirty="0" err="1"/>
              <a:t>mName</a:t>
            </a:r>
            <a:r>
              <a:rPr lang="en-US" altLang="zh-TW" dirty="0"/>
              <a:t>)</a:t>
            </a:r>
          </a:p>
          <a:p>
            <a:pPr marL="285750" indent="-285750">
              <a:buFont typeface="Arial" panose="020B0604020202020204" pitchFamily="34" charset="0"/>
              <a:buChar char="•"/>
            </a:pPr>
            <a:r>
              <a:rPr lang="zh-TW" altLang="en-US" dirty="0"/>
              <a:t>電子郵件 </a:t>
            </a:r>
            <a:r>
              <a:rPr lang="en-US" altLang="zh-TW" dirty="0"/>
              <a:t>(</a:t>
            </a:r>
            <a:r>
              <a:rPr lang="en-US" altLang="zh-TW" dirty="0" err="1"/>
              <a:t>mEmail</a:t>
            </a:r>
            <a:r>
              <a:rPr lang="en-US" altLang="zh-TW" dirty="0"/>
              <a:t>)</a:t>
            </a:r>
          </a:p>
          <a:p>
            <a:pPr marL="285750" indent="-285750">
              <a:buFont typeface="Arial" panose="020B0604020202020204" pitchFamily="34" charset="0"/>
              <a:buChar char="•"/>
            </a:pPr>
            <a:r>
              <a:rPr lang="zh-TW" altLang="en-US" dirty="0"/>
              <a:t>連絡電話 </a:t>
            </a:r>
            <a:r>
              <a:rPr lang="en-US" altLang="zh-TW" dirty="0"/>
              <a:t>(</a:t>
            </a:r>
            <a:r>
              <a:rPr lang="en-US" altLang="zh-TW" dirty="0" err="1"/>
              <a:t>mPhone</a:t>
            </a:r>
            <a:r>
              <a:rPr lang="en-US" altLang="zh-TW" dirty="0"/>
              <a:t>)</a:t>
            </a:r>
          </a:p>
          <a:p>
            <a:pPr marL="285750" indent="-285750">
              <a:buFont typeface="Arial" panose="020B0604020202020204" pitchFamily="34" charset="0"/>
              <a:buChar char="•"/>
            </a:pPr>
            <a:r>
              <a:rPr lang="zh-TW" altLang="en-US" dirty="0"/>
              <a:t>常用地址 </a:t>
            </a:r>
            <a:r>
              <a:rPr lang="en-US" altLang="zh-TW" dirty="0"/>
              <a:t>(</a:t>
            </a:r>
            <a:r>
              <a:rPr lang="en-US" altLang="zh-TW" dirty="0" err="1"/>
              <a:t>mAddress</a:t>
            </a:r>
            <a:r>
              <a:rPr lang="en-US" altLang="zh-TW" dirty="0"/>
              <a:t>)</a:t>
            </a:r>
          </a:p>
          <a:p>
            <a:pPr marL="285750" indent="-285750">
              <a:buFont typeface="Arial" panose="020B0604020202020204" pitchFamily="34" charset="0"/>
              <a:buChar char="•"/>
            </a:pPr>
            <a:r>
              <a:rPr lang="zh-TW" altLang="en-US" dirty="0"/>
              <a:t>建立日期 </a:t>
            </a:r>
            <a:r>
              <a:rPr lang="en-US" altLang="zh-TW" dirty="0"/>
              <a:t>(</a:t>
            </a:r>
            <a:r>
              <a:rPr lang="en-US" altLang="zh-TW" dirty="0" err="1"/>
              <a:t>mCreateDate</a:t>
            </a:r>
            <a:r>
              <a:rPr lang="en-US" altLang="zh-TW"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pic>
        <p:nvPicPr>
          <p:cNvPr id="3" name="object 3"/>
          <p:cNvPicPr/>
          <p:nvPr/>
        </p:nvPicPr>
        <p:blipFill>
          <a:blip r:embed="rId2" cstate="print"/>
          <a:stretch>
            <a:fillRect/>
          </a:stretch>
        </p:blipFill>
        <p:spPr>
          <a:xfrm>
            <a:off x="1549037" y="1599247"/>
            <a:ext cx="6657974" cy="1828895"/>
          </a:xfrm>
          <a:prstGeom prst="rect">
            <a:avLst/>
          </a:prstGeom>
        </p:spPr>
      </p:pic>
      <p:sp>
        <p:nvSpPr>
          <p:cNvPr id="6" name="object 6"/>
          <p:cNvSpPr txBox="1"/>
          <p:nvPr/>
        </p:nvSpPr>
        <p:spPr>
          <a:xfrm>
            <a:off x="799728" y="3887058"/>
            <a:ext cx="3467472" cy="884216"/>
          </a:xfrm>
          <a:prstGeom prst="rect">
            <a:avLst/>
          </a:prstGeom>
        </p:spPr>
        <p:txBody>
          <a:bodyPr vert="horz" wrap="square" lIns="0" tIns="52705" rIns="0" bIns="0" rtlCol="0">
            <a:spAutoFit/>
          </a:bodyPr>
          <a:lstStyle/>
          <a:p>
            <a:r>
              <a:rPr lang="zh-TW" altLang="en-US" b="1" dirty="0"/>
              <a:t>喜好類別 </a:t>
            </a:r>
            <a:r>
              <a:rPr lang="en-US" altLang="zh-TW" b="1" dirty="0"/>
              <a:t>(Category) </a:t>
            </a:r>
            <a:r>
              <a:rPr lang="zh-TW" altLang="en-US" b="1" dirty="0"/>
              <a:t>資料表屬性</a:t>
            </a:r>
          </a:p>
          <a:p>
            <a:pPr marL="285750" indent="-285750">
              <a:buFont typeface="Arial" panose="020B0604020202020204" pitchFamily="34" charset="0"/>
              <a:buChar char="•"/>
            </a:pPr>
            <a:r>
              <a:rPr lang="zh-TW" altLang="en-US" dirty="0"/>
              <a:t>類別</a:t>
            </a:r>
            <a:r>
              <a:rPr lang="en-US" altLang="zh-TW" dirty="0"/>
              <a:t>ID (</a:t>
            </a:r>
            <a:r>
              <a:rPr lang="en-US" altLang="zh-TW" dirty="0" err="1"/>
              <a:t>cId</a:t>
            </a:r>
            <a:r>
              <a:rPr lang="en-US" altLang="zh-TW" dirty="0"/>
              <a:t>)</a:t>
            </a:r>
          </a:p>
          <a:p>
            <a:pPr marL="285750" indent="-285750">
              <a:buFont typeface="Arial" panose="020B0604020202020204" pitchFamily="34" charset="0"/>
              <a:buChar char="•"/>
            </a:pPr>
            <a:r>
              <a:rPr lang="zh-TW" altLang="en-US" dirty="0"/>
              <a:t>類別名稱 </a:t>
            </a:r>
            <a:r>
              <a:rPr lang="en-US" altLang="zh-TW" dirty="0"/>
              <a:t>(</a:t>
            </a:r>
            <a:r>
              <a:rPr lang="en-US" altLang="zh-TW" dirty="0" err="1"/>
              <a:t>cName</a:t>
            </a:r>
            <a:r>
              <a:rPr lang="en-US" altLang="zh-TW" dirty="0"/>
              <a:t>)</a:t>
            </a:r>
          </a:p>
        </p:txBody>
      </p:sp>
      <p:sp>
        <p:nvSpPr>
          <p:cNvPr id="7" name="object 7"/>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638810" algn="l"/>
              </a:tabLst>
            </a:pPr>
            <a:r>
              <a:rPr spc="-25" dirty="0"/>
              <a:t>ER</a:t>
            </a:r>
            <a:r>
              <a:rPr dirty="0"/>
              <a:t>	</a:t>
            </a:r>
            <a:r>
              <a:rPr spc="235" dirty="0"/>
              <a:t>DIAGRAM</a:t>
            </a:r>
          </a:p>
        </p:txBody>
      </p:sp>
      <p:sp>
        <p:nvSpPr>
          <p:cNvPr id="10" name="object 10"/>
          <p:cNvSpPr txBox="1"/>
          <p:nvPr/>
        </p:nvSpPr>
        <p:spPr>
          <a:xfrm>
            <a:off x="4908155" y="3903739"/>
            <a:ext cx="4001135" cy="884216"/>
          </a:xfrm>
          <a:prstGeom prst="rect">
            <a:avLst/>
          </a:prstGeom>
        </p:spPr>
        <p:txBody>
          <a:bodyPr vert="horz" wrap="square" lIns="0" tIns="52705" rIns="0" bIns="0" rtlCol="0">
            <a:spAutoFit/>
          </a:bodyPr>
          <a:lstStyle/>
          <a:p>
            <a:r>
              <a:rPr lang="zh-TW" altLang="en-US" b="1" dirty="0"/>
              <a:t>會員喜好類別 </a:t>
            </a:r>
            <a:r>
              <a:rPr lang="en-US" altLang="zh-TW" b="1" dirty="0"/>
              <a:t>(Preference) </a:t>
            </a:r>
            <a:r>
              <a:rPr lang="zh-TW" altLang="en-US" b="1" dirty="0"/>
              <a:t>資料表屬性</a:t>
            </a:r>
          </a:p>
          <a:p>
            <a:pPr marL="285750" indent="-285750">
              <a:buFont typeface="Arial" panose="020B0604020202020204" pitchFamily="34" charset="0"/>
              <a:buChar char="•"/>
            </a:pPr>
            <a:r>
              <a:rPr lang="zh-TW" altLang="en-US" dirty="0"/>
              <a:t>會員</a:t>
            </a:r>
            <a:r>
              <a:rPr lang="en-US" altLang="zh-TW" dirty="0"/>
              <a:t>ID (</a:t>
            </a:r>
            <a:r>
              <a:rPr lang="en-US" altLang="zh-TW" dirty="0" err="1"/>
              <a:t>mId</a:t>
            </a:r>
            <a:r>
              <a:rPr lang="en-US" altLang="zh-TW" dirty="0"/>
              <a:t>)</a:t>
            </a:r>
          </a:p>
          <a:p>
            <a:pPr marL="285750" indent="-285750">
              <a:buFont typeface="Arial" panose="020B0604020202020204" pitchFamily="34" charset="0"/>
              <a:buChar char="•"/>
            </a:pPr>
            <a:r>
              <a:rPr lang="zh-TW" altLang="en-US" dirty="0"/>
              <a:t>類別</a:t>
            </a:r>
            <a:r>
              <a:rPr lang="en-US" altLang="zh-TW" dirty="0"/>
              <a:t>ID (</a:t>
            </a:r>
            <a:r>
              <a:rPr lang="en-US" altLang="zh-TW" dirty="0" err="1"/>
              <a:t>cId</a:t>
            </a:r>
            <a:r>
              <a:rPr lang="en-US" altLang="zh-TW" dirty="0"/>
              <a:t>)</a:t>
            </a:r>
          </a:p>
        </p:txBody>
      </p:sp>
      <p:sp>
        <p:nvSpPr>
          <p:cNvPr id="12" name="object 12"/>
          <p:cNvSpPr txBox="1"/>
          <p:nvPr/>
        </p:nvSpPr>
        <p:spPr>
          <a:xfrm>
            <a:off x="571740" y="5044534"/>
            <a:ext cx="8318500" cy="935513"/>
          </a:xfrm>
          <a:prstGeom prst="rect">
            <a:avLst/>
          </a:prstGeom>
        </p:spPr>
        <p:txBody>
          <a:bodyPr vert="horz" wrap="square" lIns="0" tIns="52705" rIns="0" bIns="0" rtlCol="0">
            <a:spAutoFit/>
          </a:bodyPr>
          <a:lstStyle/>
          <a:p>
            <a:pPr marL="12700">
              <a:lnSpc>
                <a:spcPct val="100000"/>
              </a:lnSpc>
              <a:spcBef>
                <a:spcPts val="415"/>
              </a:spcBef>
            </a:pPr>
            <a:r>
              <a:rPr sz="1800" b="1" spc="-50" dirty="0">
                <a:latin typeface="Microsoft JhengHei"/>
                <a:cs typeface="Microsoft JhengHei"/>
              </a:rPr>
              <a:t>關</a:t>
            </a:r>
            <a:r>
              <a:rPr lang="zh-TW" altLang="en-US" sz="1800" b="1" spc="-50" dirty="0">
                <a:latin typeface="Microsoft JhengHei"/>
                <a:cs typeface="Microsoft JhengHei"/>
              </a:rPr>
              <a:t>聯</a:t>
            </a:r>
            <a:endParaRPr lang="en-US" altLang="zh-TW" b="1" dirty="0">
              <a:latin typeface="Microsoft JhengHei"/>
              <a:cs typeface="Microsoft JhengHei"/>
            </a:endParaRPr>
          </a:p>
          <a:p>
            <a:pPr marL="12700">
              <a:lnSpc>
                <a:spcPct val="100000"/>
              </a:lnSpc>
              <a:spcBef>
                <a:spcPts val="415"/>
              </a:spcBef>
            </a:pPr>
            <a:r>
              <a:rPr lang="zh-TW" altLang="en-US" dirty="0"/>
              <a:t>「</a:t>
            </a:r>
            <a:r>
              <a:rPr lang="en-US" altLang="zh-TW" dirty="0"/>
              <a:t>Preference</a:t>
            </a:r>
            <a:r>
              <a:rPr lang="zh-TW" altLang="en-US" dirty="0"/>
              <a:t>」與「</a:t>
            </a:r>
            <a:r>
              <a:rPr lang="en-US" altLang="zh-TW" dirty="0"/>
              <a:t>Category</a:t>
            </a:r>
            <a:r>
              <a:rPr lang="zh-TW" altLang="en-US" dirty="0"/>
              <a:t>」實體有一對多 </a:t>
            </a:r>
            <a:r>
              <a:rPr lang="en-US" altLang="zh-TW" dirty="0"/>
              <a:t>(1..n) </a:t>
            </a:r>
            <a:r>
              <a:rPr lang="zh-TW" altLang="en-US" dirty="0"/>
              <a:t>的關係，每組使用者喜好對應到多個喜好類別。</a:t>
            </a:r>
            <a:endParaRPr sz="1800" dirty="0">
              <a:latin typeface="標楷體" panose="03000509000000000000" pitchFamily="65" charset="-120"/>
              <a:ea typeface="標楷體" panose="03000509000000000000" pitchFamily="65" charset="-120"/>
              <a:cs typeface="Microsoft YaHei"/>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pic>
        <p:nvPicPr>
          <p:cNvPr id="4" name="object 4"/>
          <p:cNvPicPr/>
          <p:nvPr/>
        </p:nvPicPr>
        <p:blipFill>
          <a:blip r:embed="rId2" cstate="print"/>
          <a:stretch>
            <a:fillRect/>
          </a:stretch>
        </p:blipFill>
        <p:spPr>
          <a:xfrm>
            <a:off x="7460893" y="624807"/>
            <a:ext cx="1657349" cy="1657349"/>
          </a:xfrm>
          <a:prstGeom prst="rect">
            <a:avLst/>
          </a:prstGeom>
        </p:spPr>
      </p:pic>
      <p:sp>
        <p:nvSpPr>
          <p:cNvPr id="5" name="object 5"/>
          <p:cNvSpPr txBox="1">
            <a:spLocks noGrp="1"/>
          </p:cNvSpPr>
          <p:nvPr>
            <p:ph type="body" idx="1"/>
          </p:nvPr>
        </p:nvSpPr>
        <p:spPr>
          <a:xfrm>
            <a:off x="838200" y="1752600"/>
            <a:ext cx="6293485" cy="2167708"/>
          </a:xfrm>
          <a:prstGeom prst="rect">
            <a:avLst/>
          </a:prstGeom>
        </p:spPr>
        <p:txBody>
          <a:bodyPr vert="horz" wrap="square" lIns="0" tIns="58419" rIns="0" bIns="0" rtlCol="0">
            <a:spAutoFit/>
          </a:bodyPr>
          <a:lstStyle/>
          <a:p>
            <a:pPr marL="12700" marR="5080" algn="just">
              <a:lnSpc>
                <a:spcPct val="115599"/>
              </a:lnSpc>
            </a:pPr>
            <a:r>
              <a:rPr lang="zh-TW" altLang="en-US" sz="2400" b="0" dirty="0">
                <a:latin typeface="標楷體" panose="03000509000000000000" pitchFamily="65" charset="-120"/>
                <a:ea typeface="標楷體" panose="03000509000000000000" pitchFamily="65" charset="-120"/>
              </a:rPr>
              <a:t>虎尾美食推薦系統旨在幫助使用者根據個人喜好尋找虎尾地區的合適餐廳。使用者可以註冊、登入、選擇喜好類別，並接收個人化的餐廳推薦。管理員可以管理餐廳資訊、喜好類別，並查看會員數量統計，但無法存取個人用戶資料。</a:t>
            </a:r>
            <a:endParaRPr lang="zh-TW" altLang="en-US" sz="2400" b="0" spc="114" dirty="0">
              <a:latin typeface="標楷體" panose="03000509000000000000" pitchFamily="65" charset="-120"/>
              <a:ea typeface="標楷體" panose="03000509000000000000" pitchFamily="65" charset="-120"/>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1</a:t>
            </a:r>
          </a:p>
        </p:txBody>
      </p:sp>
      <p:sp>
        <p:nvSpPr>
          <p:cNvPr id="10" name="object 7">
            <a:extLst>
              <a:ext uri="{FF2B5EF4-FFF2-40B4-BE49-F238E27FC236}">
                <a16:creationId xmlns:a16="http://schemas.microsoft.com/office/drawing/2014/main" id="{31D29B0D-C467-F85A-89EB-58500124E1D8}"/>
              </a:ext>
            </a:extLst>
          </p:cNvPr>
          <p:cNvSpPr txBox="1">
            <a:spLocks/>
          </p:cNvSpPr>
          <p:nvPr/>
        </p:nvSpPr>
        <p:spPr>
          <a:xfrm>
            <a:off x="1568713" y="563879"/>
            <a:ext cx="1554480" cy="628377"/>
          </a:xfrm>
          <a:prstGeom prst="rect">
            <a:avLst/>
          </a:prstGeom>
        </p:spPr>
        <p:txBody>
          <a:bodyPr vert="horz" wrap="square" lIns="0" tIns="12700" rIns="0" bIns="0" rtlCol="0">
            <a:spAutoFit/>
          </a:bodyPr>
          <a:lstStyle>
            <a:lvl1pPr>
              <a:defRPr sz="2800" b="1" i="0">
                <a:solidFill>
                  <a:srgbClr val="212121"/>
                </a:solidFill>
                <a:latin typeface="Arial"/>
                <a:ea typeface="+mj-ea"/>
                <a:cs typeface="Arial"/>
              </a:defRPr>
            </a:lvl1pPr>
          </a:lstStyle>
          <a:p>
            <a:pPr marL="12700">
              <a:spcBef>
                <a:spcPts val="100"/>
              </a:spcBef>
            </a:pPr>
            <a:r>
              <a:rPr lang="zh-TW" altLang="en-US" sz="4000" spc="-20" dirty="0">
                <a:solidFill>
                  <a:srgbClr val="171717"/>
                </a:solidFill>
                <a:latin typeface="Microsoft JhengHei"/>
              </a:rPr>
              <a:t>總覽</a:t>
            </a:r>
            <a:endParaRPr lang="zh-TW" altLang="en-US" sz="4000" spc="245" dirty="0">
              <a:latin typeface="Microsoft JhengHei"/>
              <a:cs typeface="Microsoft JhengHe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pic>
        <p:nvPicPr>
          <p:cNvPr id="3" name="object 3"/>
          <p:cNvPicPr/>
          <p:nvPr/>
        </p:nvPicPr>
        <p:blipFill>
          <a:blip r:embed="rId2" cstate="print"/>
          <a:stretch>
            <a:fillRect/>
          </a:stretch>
        </p:blipFill>
        <p:spPr>
          <a:xfrm>
            <a:off x="704850" y="1565512"/>
            <a:ext cx="8344244" cy="2000647"/>
          </a:xfrm>
          <a:prstGeom prst="rect">
            <a:avLst/>
          </a:prstGeom>
        </p:spPr>
      </p:pic>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638810" algn="l"/>
              </a:tabLst>
            </a:pPr>
            <a:r>
              <a:rPr spc="-25" dirty="0"/>
              <a:t>ER</a:t>
            </a:r>
            <a:r>
              <a:rPr dirty="0"/>
              <a:t>	</a:t>
            </a:r>
            <a:r>
              <a:rPr spc="235" dirty="0"/>
              <a:t>DIAGRAM</a:t>
            </a:r>
          </a:p>
        </p:txBody>
      </p:sp>
      <p:sp>
        <p:nvSpPr>
          <p:cNvPr id="10" name="object 10"/>
          <p:cNvSpPr txBox="1"/>
          <p:nvPr/>
        </p:nvSpPr>
        <p:spPr>
          <a:xfrm>
            <a:off x="552843" y="3582034"/>
            <a:ext cx="3823335" cy="1951816"/>
          </a:xfrm>
          <a:prstGeom prst="rect">
            <a:avLst/>
          </a:prstGeom>
        </p:spPr>
        <p:txBody>
          <a:bodyPr vert="horz" wrap="square" lIns="0" tIns="12700" rIns="0" bIns="0" rtlCol="0">
            <a:spAutoFit/>
          </a:bodyPr>
          <a:lstStyle/>
          <a:p>
            <a:r>
              <a:rPr lang="zh-TW" altLang="en-US" b="1" dirty="0"/>
              <a:t>推薦清單 </a:t>
            </a:r>
            <a:r>
              <a:rPr lang="en-US" altLang="zh-TW" b="1" dirty="0"/>
              <a:t>(Recommendation) </a:t>
            </a:r>
            <a:r>
              <a:rPr lang="zh-TW" altLang="en-US" b="1" dirty="0"/>
              <a:t>資料表屬性</a:t>
            </a:r>
          </a:p>
          <a:p>
            <a:pPr marL="285750" indent="-285750">
              <a:buFont typeface="Arial" panose="020B0604020202020204" pitchFamily="34" charset="0"/>
              <a:buChar char="•"/>
            </a:pPr>
            <a:r>
              <a:rPr lang="zh-TW" altLang="en-US" dirty="0"/>
              <a:t>推薦</a:t>
            </a:r>
            <a:r>
              <a:rPr lang="en-US" altLang="zh-TW" dirty="0"/>
              <a:t>ID (</a:t>
            </a:r>
            <a:r>
              <a:rPr lang="en-US" altLang="zh-TW" dirty="0" err="1"/>
              <a:t>recId</a:t>
            </a:r>
            <a:r>
              <a:rPr lang="en-US" altLang="zh-TW" dirty="0"/>
              <a:t>)</a:t>
            </a:r>
          </a:p>
          <a:p>
            <a:pPr marL="285750" indent="-285750">
              <a:buFont typeface="Arial" panose="020B0604020202020204" pitchFamily="34" charset="0"/>
              <a:buChar char="•"/>
            </a:pPr>
            <a:r>
              <a:rPr lang="zh-TW" altLang="en-US" dirty="0"/>
              <a:t>會員</a:t>
            </a:r>
            <a:r>
              <a:rPr lang="en-US" altLang="zh-TW" dirty="0"/>
              <a:t>ID (</a:t>
            </a:r>
            <a:r>
              <a:rPr lang="en-US" altLang="zh-TW" dirty="0" err="1"/>
              <a:t>mId</a:t>
            </a:r>
            <a:r>
              <a:rPr lang="en-US" altLang="zh-TW" dirty="0"/>
              <a:t>)</a:t>
            </a:r>
          </a:p>
          <a:p>
            <a:pPr marL="285750" indent="-285750">
              <a:buFont typeface="Arial" panose="020B0604020202020204" pitchFamily="34" charset="0"/>
              <a:buChar char="•"/>
            </a:pPr>
            <a:r>
              <a:rPr lang="zh-TW" altLang="en-US" dirty="0"/>
              <a:t>店家</a:t>
            </a:r>
            <a:r>
              <a:rPr lang="en-US" altLang="zh-TW" dirty="0"/>
              <a:t>1 ID (</a:t>
            </a:r>
            <a:r>
              <a:rPr lang="en-US" altLang="zh-TW" dirty="0" err="1"/>
              <a:t>rIdA</a:t>
            </a:r>
            <a:r>
              <a:rPr lang="en-US" altLang="zh-TW" dirty="0"/>
              <a:t>)</a:t>
            </a:r>
          </a:p>
          <a:p>
            <a:pPr marL="285750" indent="-285750">
              <a:buFont typeface="Arial" panose="020B0604020202020204" pitchFamily="34" charset="0"/>
              <a:buChar char="•"/>
            </a:pPr>
            <a:r>
              <a:rPr lang="zh-TW" altLang="en-US" dirty="0"/>
              <a:t>店家</a:t>
            </a:r>
            <a:r>
              <a:rPr lang="en-US" altLang="zh-TW" dirty="0"/>
              <a:t>2 ID (</a:t>
            </a:r>
            <a:r>
              <a:rPr lang="en-US" altLang="zh-TW" dirty="0" err="1"/>
              <a:t>rIdB</a:t>
            </a:r>
            <a:r>
              <a:rPr lang="en-US" altLang="zh-TW" dirty="0"/>
              <a:t>)</a:t>
            </a:r>
          </a:p>
          <a:p>
            <a:pPr marL="285750" indent="-285750">
              <a:buFont typeface="Arial" panose="020B0604020202020204" pitchFamily="34" charset="0"/>
              <a:buChar char="•"/>
            </a:pPr>
            <a:r>
              <a:rPr lang="zh-TW" altLang="en-US" dirty="0"/>
              <a:t>推薦日期 </a:t>
            </a:r>
            <a:r>
              <a:rPr lang="en-US" altLang="zh-TW" dirty="0"/>
              <a:t>(</a:t>
            </a:r>
            <a:r>
              <a:rPr lang="en-US" altLang="zh-TW" dirty="0" err="1"/>
              <a:t>recDate</a:t>
            </a:r>
            <a:r>
              <a:rPr lang="en-US" altLang="zh-TW" dirty="0"/>
              <a:t>)</a:t>
            </a:r>
          </a:p>
        </p:txBody>
      </p:sp>
      <p:sp>
        <p:nvSpPr>
          <p:cNvPr id="13" name="object 13"/>
          <p:cNvSpPr txBox="1"/>
          <p:nvPr/>
        </p:nvSpPr>
        <p:spPr>
          <a:xfrm>
            <a:off x="4864099" y="3582034"/>
            <a:ext cx="4001135" cy="884216"/>
          </a:xfrm>
          <a:prstGeom prst="rect">
            <a:avLst/>
          </a:prstGeom>
        </p:spPr>
        <p:txBody>
          <a:bodyPr vert="horz" wrap="square" lIns="0" tIns="52705" rIns="0" bIns="0" rtlCol="0">
            <a:spAutoFit/>
          </a:bodyPr>
          <a:lstStyle/>
          <a:p>
            <a:r>
              <a:rPr lang="zh-TW" altLang="en-US" b="1" dirty="0"/>
              <a:t>會員喜好類別 </a:t>
            </a:r>
            <a:r>
              <a:rPr lang="en-US" altLang="zh-TW" b="1" dirty="0"/>
              <a:t>(Preference) </a:t>
            </a:r>
            <a:r>
              <a:rPr lang="zh-TW" altLang="en-US" b="1" dirty="0"/>
              <a:t>資料表屬性</a:t>
            </a:r>
          </a:p>
          <a:p>
            <a:pPr marL="285750" indent="-285750">
              <a:buFont typeface="Arial" panose="020B0604020202020204" pitchFamily="34" charset="0"/>
              <a:buChar char="•"/>
            </a:pPr>
            <a:r>
              <a:rPr lang="zh-TW" altLang="en-US" dirty="0"/>
              <a:t>會員</a:t>
            </a:r>
            <a:r>
              <a:rPr lang="en-US" altLang="zh-TW" dirty="0"/>
              <a:t>ID (</a:t>
            </a:r>
            <a:r>
              <a:rPr lang="en-US" altLang="zh-TW" dirty="0" err="1"/>
              <a:t>mId</a:t>
            </a:r>
            <a:r>
              <a:rPr lang="en-US" altLang="zh-TW" dirty="0"/>
              <a:t>)</a:t>
            </a:r>
          </a:p>
          <a:p>
            <a:pPr marL="285750" indent="-285750">
              <a:buFont typeface="Arial" panose="020B0604020202020204" pitchFamily="34" charset="0"/>
              <a:buChar char="•"/>
            </a:pPr>
            <a:r>
              <a:rPr lang="zh-TW" altLang="en-US" dirty="0"/>
              <a:t>類別</a:t>
            </a:r>
            <a:r>
              <a:rPr lang="en-US" altLang="zh-TW" dirty="0"/>
              <a:t>ID (</a:t>
            </a:r>
            <a:r>
              <a:rPr lang="en-US" altLang="zh-TW" dirty="0" err="1"/>
              <a:t>cId</a:t>
            </a:r>
            <a:r>
              <a:rPr lang="en-US" altLang="zh-TW" dirty="0"/>
              <a:t>)</a:t>
            </a:r>
          </a:p>
        </p:txBody>
      </p:sp>
      <p:sp>
        <p:nvSpPr>
          <p:cNvPr id="15" name="object 15"/>
          <p:cNvSpPr txBox="1"/>
          <p:nvPr/>
        </p:nvSpPr>
        <p:spPr>
          <a:xfrm>
            <a:off x="552843" y="5784474"/>
            <a:ext cx="8099425" cy="884216"/>
          </a:xfrm>
          <a:prstGeom prst="rect">
            <a:avLst/>
          </a:prstGeom>
        </p:spPr>
        <p:txBody>
          <a:bodyPr vert="horz" wrap="square" lIns="0" tIns="52705" rIns="0" bIns="0" rtlCol="0">
            <a:spAutoFit/>
          </a:bodyPr>
          <a:lstStyle/>
          <a:p>
            <a:pPr marL="12700">
              <a:lnSpc>
                <a:spcPct val="100000"/>
              </a:lnSpc>
              <a:spcBef>
                <a:spcPts val="415"/>
              </a:spcBef>
            </a:pPr>
            <a:r>
              <a:rPr sz="1800" b="1" spc="-50" dirty="0">
                <a:latin typeface="Microsoft JhengHei"/>
                <a:cs typeface="Microsoft JhengHei"/>
              </a:rPr>
              <a:t>關</a:t>
            </a:r>
            <a:r>
              <a:rPr lang="zh-TW" altLang="en-US" sz="1800" b="1" spc="-50" dirty="0">
                <a:latin typeface="Microsoft JhengHei"/>
                <a:cs typeface="Microsoft JhengHei"/>
              </a:rPr>
              <a:t>聯</a:t>
            </a:r>
            <a:endParaRPr sz="1800" dirty="0">
              <a:latin typeface="Microsoft JhengHei"/>
              <a:cs typeface="Microsoft JhengHei"/>
            </a:endParaRPr>
          </a:p>
          <a:p>
            <a:r>
              <a:rPr lang="zh-TW" altLang="en-US" dirty="0"/>
              <a:t>「</a:t>
            </a:r>
            <a:r>
              <a:rPr lang="en-US" altLang="zh-TW" dirty="0"/>
              <a:t>Preference</a:t>
            </a:r>
            <a:r>
              <a:rPr lang="zh-TW" altLang="en-US" dirty="0"/>
              <a:t>」與「</a:t>
            </a:r>
            <a:r>
              <a:rPr lang="en-US" altLang="zh-TW" dirty="0"/>
              <a:t>Recommendation</a:t>
            </a:r>
            <a:r>
              <a:rPr lang="zh-TW" altLang="en-US" dirty="0"/>
              <a:t>」實體有一對多 </a:t>
            </a:r>
            <a:r>
              <a:rPr lang="en-US" altLang="zh-TW" dirty="0"/>
              <a:t>(1..n) </a:t>
            </a:r>
            <a:r>
              <a:rPr lang="zh-TW" altLang="en-US" dirty="0"/>
              <a:t>的關係，每組使用者喜好可以產生多個推薦清單。</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pic>
        <p:nvPicPr>
          <p:cNvPr id="3" name="object 3"/>
          <p:cNvPicPr/>
          <p:nvPr/>
        </p:nvPicPr>
        <p:blipFill>
          <a:blip r:embed="rId2" cstate="print"/>
          <a:stretch>
            <a:fillRect/>
          </a:stretch>
        </p:blipFill>
        <p:spPr>
          <a:xfrm>
            <a:off x="277177" y="1289318"/>
            <a:ext cx="9182506" cy="2286366"/>
          </a:xfrm>
          <a:prstGeom prst="rect">
            <a:avLst/>
          </a:prstGeom>
        </p:spPr>
      </p:pic>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638810" algn="l"/>
              </a:tabLst>
            </a:pPr>
            <a:r>
              <a:rPr spc="-25" dirty="0"/>
              <a:t>ER</a:t>
            </a:r>
            <a:r>
              <a:rPr dirty="0"/>
              <a:t>	</a:t>
            </a:r>
            <a:r>
              <a:rPr spc="235" dirty="0"/>
              <a:t>DIAGRAM</a:t>
            </a:r>
          </a:p>
        </p:txBody>
      </p:sp>
      <p:sp>
        <p:nvSpPr>
          <p:cNvPr id="12" name="object 12"/>
          <p:cNvSpPr txBox="1"/>
          <p:nvPr/>
        </p:nvSpPr>
        <p:spPr>
          <a:xfrm>
            <a:off x="4648200" y="3573563"/>
            <a:ext cx="3013075" cy="2544286"/>
          </a:xfrm>
          <a:prstGeom prst="rect">
            <a:avLst/>
          </a:prstGeom>
        </p:spPr>
        <p:txBody>
          <a:bodyPr vert="horz" wrap="square" lIns="0" tIns="50800" rIns="0" bIns="0" rtlCol="0">
            <a:spAutoFit/>
          </a:bodyPr>
          <a:lstStyle/>
          <a:p>
            <a:r>
              <a:rPr lang="zh-TW" altLang="en-US" b="1" dirty="0"/>
              <a:t>餐廳 </a:t>
            </a:r>
            <a:r>
              <a:rPr lang="en-US" altLang="zh-TW" b="1" dirty="0"/>
              <a:t>(Restaurant) </a:t>
            </a:r>
            <a:r>
              <a:rPr lang="zh-TW" altLang="en-US" b="1" dirty="0"/>
              <a:t>資料表屬性</a:t>
            </a:r>
          </a:p>
          <a:p>
            <a:pPr marL="285750" indent="-285750">
              <a:buFont typeface="Arial" panose="020B0604020202020204" pitchFamily="34" charset="0"/>
              <a:buChar char="•"/>
            </a:pPr>
            <a:r>
              <a:rPr lang="zh-TW" altLang="en-US" dirty="0"/>
              <a:t>店家</a:t>
            </a:r>
            <a:r>
              <a:rPr lang="en-US" altLang="zh-TW" dirty="0"/>
              <a:t>ID (</a:t>
            </a:r>
            <a:r>
              <a:rPr lang="en-US" altLang="zh-TW" dirty="0" err="1"/>
              <a:t>rId</a:t>
            </a:r>
            <a:r>
              <a:rPr lang="en-US" altLang="zh-TW" dirty="0"/>
              <a:t>)</a:t>
            </a:r>
          </a:p>
          <a:p>
            <a:pPr marL="285750" indent="-285750">
              <a:buFont typeface="Arial" panose="020B0604020202020204" pitchFamily="34" charset="0"/>
              <a:buChar char="•"/>
            </a:pPr>
            <a:r>
              <a:rPr lang="zh-TW" altLang="en-US" dirty="0"/>
              <a:t>店家名稱 </a:t>
            </a:r>
            <a:r>
              <a:rPr lang="en-US" altLang="zh-TW" dirty="0"/>
              <a:t>(</a:t>
            </a:r>
            <a:r>
              <a:rPr lang="en-US" altLang="zh-TW" dirty="0" err="1"/>
              <a:t>rName</a:t>
            </a:r>
            <a:r>
              <a:rPr lang="en-US" altLang="zh-TW" dirty="0"/>
              <a:t>)</a:t>
            </a:r>
          </a:p>
          <a:p>
            <a:pPr marL="285750" indent="-285750">
              <a:buFont typeface="Arial" panose="020B0604020202020204" pitchFamily="34" charset="0"/>
              <a:buChar char="•"/>
            </a:pPr>
            <a:r>
              <a:rPr lang="zh-TW" altLang="en-US" dirty="0"/>
              <a:t>店家地址 </a:t>
            </a:r>
            <a:r>
              <a:rPr lang="en-US" altLang="zh-TW" dirty="0"/>
              <a:t>(</a:t>
            </a:r>
            <a:r>
              <a:rPr lang="en-US" altLang="zh-TW" dirty="0" err="1"/>
              <a:t>rAddress</a:t>
            </a:r>
            <a:r>
              <a:rPr lang="en-US" altLang="zh-TW" dirty="0"/>
              <a:t>)</a:t>
            </a:r>
          </a:p>
          <a:p>
            <a:pPr marL="285750" indent="-285750">
              <a:buFont typeface="Arial" panose="020B0604020202020204" pitchFamily="34" charset="0"/>
              <a:buChar char="•"/>
            </a:pPr>
            <a:r>
              <a:rPr lang="zh-TW" altLang="en-US" dirty="0"/>
              <a:t>店家電話 </a:t>
            </a:r>
            <a:r>
              <a:rPr lang="en-US" altLang="zh-TW" dirty="0"/>
              <a:t>(</a:t>
            </a:r>
            <a:r>
              <a:rPr lang="en-US" altLang="zh-TW" dirty="0" err="1"/>
              <a:t>rPhone</a:t>
            </a:r>
            <a:r>
              <a:rPr lang="en-US" altLang="zh-TW" dirty="0"/>
              <a:t>)</a:t>
            </a:r>
          </a:p>
          <a:p>
            <a:pPr marL="285750" indent="-285750">
              <a:buFont typeface="Arial" panose="020B0604020202020204" pitchFamily="34" charset="0"/>
              <a:buChar char="•"/>
            </a:pPr>
            <a:r>
              <a:rPr lang="zh-TW" altLang="en-US" dirty="0"/>
              <a:t>營業時間</a:t>
            </a:r>
            <a:r>
              <a:rPr lang="en-US" altLang="zh-TW" dirty="0"/>
              <a:t>ID (</a:t>
            </a:r>
            <a:r>
              <a:rPr lang="en-US" altLang="zh-TW" dirty="0" err="1"/>
              <a:t>rHoursId</a:t>
            </a:r>
            <a:r>
              <a:rPr lang="en-US" altLang="zh-TW" dirty="0"/>
              <a:t>)</a:t>
            </a:r>
          </a:p>
          <a:p>
            <a:pPr marL="285750" indent="-285750">
              <a:buFont typeface="Arial" panose="020B0604020202020204" pitchFamily="34" charset="0"/>
              <a:buChar char="•"/>
            </a:pPr>
            <a:r>
              <a:rPr lang="zh-TW" altLang="en-US" dirty="0"/>
              <a:t>類別</a:t>
            </a:r>
            <a:r>
              <a:rPr lang="en-US" altLang="zh-TW" dirty="0"/>
              <a:t>ID (</a:t>
            </a:r>
            <a:r>
              <a:rPr lang="en-US" altLang="zh-TW" dirty="0" err="1"/>
              <a:t>cId</a:t>
            </a:r>
            <a:r>
              <a:rPr lang="en-US" altLang="zh-TW" dirty="0"/>
              <a:t>)</a:t>
            </a:r>
          </a:p>
          <a:p>
            <a:pPr marL="285750" indent="-285750">
              <a:buFont typeface="Arial" panose="020B0604020202020204" pitchFamily="34" charset="0"/>
              <a:buChar char="•"/>
            </a:pPr>
            <a:r>
              <a:rPr lang="en-US" altLang="zh-TW" dirty="0"/>
              <a:t>Google Map </a:t>
            </a:r>
            <a:r>
              <a:rPr lang="zh-TW" altLang="en-US" dirty="0"/>
              <a:t>連結 </a:t>
            </a:r>
            <a:r>
              <a:rPr lang="en-US" altLang="zh-TW" dirty="0"/>
              <a:t>(</a:t>
            </a:r>
            <a:r>
              <a:rPr lang="en-US" altLang="zh-TW" dirty="0" err="1"/>
              <a:t>rLink</a:t>
            </a:r>
            <a:r>
              <a:rPr lang="en-US" altLang="zh-TW" dirty="0"/>
              <a:t>)</a:t>
            </a:r>
          </a:p>
        </p:txBody>
      </p:sp>
      <p:sp>
        <p:nvSpPr>
          <p:cNvPr id="13" name="object 13"/>
          <p:cNvSpPr txBox="1"/>
          <p:nvPr/>
        </p:nvSpPr>
        <p:spPr>
          <a:xfrm>
            <a:off x="552843" y="5843529"/>
            <a:ext cx="482600" cy="289823"/>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Microsoft JhengHei"/>
                <a:cs typeface="Microsoft JhengHei"/>
              </a:rPr>
              <a:t>關</a:t>
            </a:r>
            <a:r>
              <a:rPr lang="zh-TW" altLang="en-US" sz="1800" b="1" spc="-50" dirty="0">
                <a:latin typeface="Microsoft JhengHei"/>
                <a:cs typeface="Microsoft JhengHei"/>
              </a:rPr>
              <a:t>聯</a:t>
            </a:r>
            <a:r>
              <a:rPr sz="1800" b="1" spc="-50" dirty="0">
                <a:latin typeface="Microsoft JhengHei"/>
                <a:cs typeface="Microsoft JhengHei"/>
              </a:rPr>
              <a:t> </a:t>
            </a:r>
            <a:endParaRPr sz="1800" dirty="0">
              <a:latin typeface="Microsoft JhengHei"/>
              <a:cs typeface="Microsoft JhengHei"/>
            </a:endParaRPr>
          </a:p>
        </p:txBody>
      </p:sp>
      <p:sp>
        <p:nvSpPr>
          <p:cNvPr id="15" name="object 15"/>
          <p:cNvSpPr txBox="1"/>
          <p:nvPr/>
        </p:nvSpPr>
        <p:spPr>
          <a:xfrm>
            <a:off x="941434" y="6117849"/>
            <a:ext cx="7710805" cy="566822"/>
          </a:xfrm>
          <a:prstGeom prst="rect">
            <a:avLst/>
          </a:prstGeom>
        </p:spPr>
        <p:txBody>
          <a:bodyPr vert="horz" wrap="square" lIns="0" tIns="12700" rIns="0" bIns="0" rtlCol="0">
            <a:spAutoFit/>
          </a:bodyPr>
          <a:lstStyle/>
          <a:p>
            <a:pPr fontAlgn="base"/>
            <a:r>
              <a:rPr lang="zh-TW" altLang="en-US" dirty="0"/>
              <a:t>「</a:t>
            </a:r>
            <a:r>
              <a:rPr lang="en-US" altLang="zh-TW" dirty="0"/>
              <a:t>Restaurant</a:t>
            </a:r>
            <a:r>
              <a:rPr lang="zh-TW" altLang="en-US" dirty="0"/>
              <a:t>」與「</a:t>
            </a:r>
            <a:r>
              <a:rPr lang="en-US" altLang="zh-TW" dirty="0"/>
              <a:t>Recommendation</a:t>
            </a:r>
            <a:r>
              <a:rPr lang="zh-TW" altLang="en-US" dirty="0"/>
              <a:t>」實體有一對一 </a:t>
            </a:r>
            <a:r>
              <a:rPr lang="en-US" altLang="zh-TW" dirty="0"/>
              <a:t>(1..1) </a:t>
            </a:r>
            <a:r>
              <a:rPr lang="zh-TW" altLang="en-US" dirty="0"/>
              <a:t>的關係，每個店家對應到一組推薦清單。</a:t>
            </a:r>
          </a:p>
        </p:txBody>
      </p:sp>
      <p:sp>
        <p:nvSpPr>
          <p:cNvPr id="21" name="object 21"/>
          <p:cNvSpPr txBox="1"/>
          <p:nvPr/>
        </p:nvSpPr>
        <p:spPr>
          <a:xfrm>
            <a:off x="552843" y="3582034"/>
            <a:ext cx="3823335" cy="1951816"/>
          </a:xfrm>
          <a:prstGeom prst="rect">
            <a:avLst/>
          </a:prstGeom>
        </p:spPr>
        <p:txBody>
          <a:bodyPr vert="horz" wrap="square" lIns="0" tIns="12700" rIns="0" bIns="0" rtlCol="0">
            <a:spAutoFit/>
          </a:bodyPr>
          <a:lstStyle/>
          <a:p>
            <a:r>
              <a:rPr lang="zh-TW" altLang="en-US" b="1" dirty="0"/>
              <a:t>推薦清單 </a:t>
            </a:r>
            <a:r>
              <a:rPr lang="en-US" altLang="zh-TW" b="1" dirty="0"/>
              <a:t>(Recommendation) </a:t>
            </a:r>
            <a:r>
              <a:rPr lang="zh-TW" altLang="en-US" b="1" dirty="0"/>
              <a:t>資料表屬性</a:t>
            </a:r>
          </a:p>
          <a:p>
            <a:pPr marL="285750" indent="-285750">
              <a:buFont typeface="Arial" panose="020B0604020202020204" pitchFamily="34" charset="0"/>
              <a:buChar char="•"/>
            </a:pPr>
            <a:r>
              <a:rPr lang="zh-TW" altLang="en-US" dirty="0"/>
              <a:t>推薦</a:t>
            </a:r>
            <a:r>
              <a:rPr lang="en-US" altLang="zh-TW" dirty="0"/>
              <a:t>ID (</a:t>
            </a:r>
            <a:r>
              <a:rPr lang="en-US" altLang="zh-TW" dirty="0" err="1"/>
              <a:t>recId</a:t>
            </a:r>
            <a:r>
              <a:rPr lang="en-US" altLang="zh-TW" dirty="0"/>
              <a:t>)</a:t>
            </a:r>
          </a:p>
          <a:p>
            <a:pPr marL="285750" indent="-285750">
              <a:buFont typeface="Arial" panose="020B0604020202020204" pitchFamily="34" charset="0"/>
              <a:buChar char="•"/>
            </a:pPr>
            <a:r>
              <a:rPr lang="zh-TW" altLang="en-US" dirty="0"/>
              <a:t>會員</a:t>
            </a:r>
            <a:r>
              <a:rPr lang="en-US" altLang="zh-TW" dirty="0"/>
              <a:t>ID (</a:t>
            </a:r>
            <a:r>
              <a:rPr lang="en-US" altLang="zh-TW" dirty="0" err="1"/>
              <a:t>mId</a:t>
            </a:r>
            <a:r>
              <a:rPr lang="en-US" altLang="zh-TW" dirty="0"/>
              <a:t>)</a:t>
            </a:r>
          </a:p>
          <a:p>
            <a:pPr marL="285750" indent="-285750">
              <a:buFont typeface="Arial" panose="020B0604020202020204" pitchFamily="34" charset="0"/>
              <a:buChar char="•"/>
            </a:pPr>
            <a:r>
              <a:rPr lang="zh-TW" altLang="en-US" dirty="0"/>
              <a:t>店家</a:t>
            </a:r>
            <a:r>
              <a:rPr lang="en-US" altLang="zh-TW" dirty="0"/>
              <a:t>1 ID (</a:t>
            </a:r>
            <a:r>
              <a:rPr lang="en-US" altLang="zh-TW" dirty="0" err="1"/>
              <a:t>rIdA</a:t>
            </a:r>
            <a:r>
              <a:rPr lang="en-US" altLang="zh-TW" dirty="0"/>
              <a:t>)</a:t>
            </a:r>
          </a:p>
          <a:p>
            <a:pPr marL="285750" indent="-285750">
              <a:buFont typeface="Arial" panose="020B0604020202020204" pitchFamily="34" charset="0"/>
              <a:buChar char="•"/>
            </a:pPr>
            <a:r>
              <a:rPr lang="zh-TW" altLang="en-US" dirty="0"/>
              <a:t>店家</a:t>
            </a:r>
            <a:r>
              <a:rPr lang="en-US" altLang="zh-TW" dirty="0"/>
              <a:t>2 ID (</a:t>
            </a:r>
            <a:r>
              <a:rPr lang="en-US" altLang="zh-TW" dirty="0" err="1"/>
              <a:t>rIdB</a:t>
            </a:r>
            <a:r>
              <a:rPr lang="en-US" altLang="zh-TW" dirty="0"/>
              <a:t>)</a:t>
            </a:r>
          </a:p>
          <a:p>
            <a:pPr marL="285750" indent="-285750">
              <a:buFont typeface="Arial" panose="020B0604020202020204" pitchFamily="34" charset="0"/>
              <a:buChar char="•"/>
            </a:pPr>
            <a:r>
              <a:rPr lang="zh-TW" altLang="en-US" dirty="0"/>
              <a:t>推薦日期 </a:t>
            </a:r>
            <a:r>
              <a:rPr lang="en-US" altLang="zh-TW" dirty="0"/>
              <a:t>(</a:t>
            </a:r>
            <a:r>
              <a:rPr lang="en-US" altLang="zh-TW" dirty="0" err="1"/>
              <a:t>recDate</a:t>
            </a:r>
            <a:r>
              <a:rPr lang="en-US" altLang="zh-TW" dirty="0"/>
              <a:t>)</a:t>
            </a:r>
          </a:p>
        </p:txBody>
      </p:sp>
      <p:sp>
        <p:nvSpPr>
          <p:cNvPr id="22" name="object 22"/>
          <p:cNvSpPr txBox="1"/>
          <p:nvPr/>
        </p:nvSpPr>
        <p:spPr>
          <a:xfrm>
            <a:off x="9469982" y="6974804"/>
            <a:ext cx="237490" cy="238760"/>
          </a:xfrm>
          <a:prstGeom prst="rect">
            <a:avLst/>
          </a:prstGeom>
        </p:spPr>
        <p:txBody>
          <a:bodyPr vert="horz" wrap="square" lIns="0" tIns="0" rIns="0" bIns="0" rtlCol="0">
            <a:spAutoFit/>
          </a:bodyPr>
          <a:lstStyle/>
          <a:p>
            <a:pPr marL="12700">
              <a:lnSpc>
                <a:spcPts val="1760"/>
              </a:lnSpc>
            </a:pPr>
            <a:r>
              <a:rPr sz="1500" spc="-25" dirty="0">
                <a:latin typeface="Arial MT"/>
                <a:cs typeface="Arial MT"/>
              </a:rPr>
              <a:t>20</a:t>
            </a:r>
            <a:endParaRPr sz="1500">
              <a:latin typeface="Arial MT"/>
              <a:cs typeface="Arial M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pic>
        <p:nvPicPr>
          <p:cNvPr id="3" name="object 3"/>
          <p:cNvPicPr/>
          <p:nvPr/>
        </p:nvPicPr>
        <p:blipFill>
          <a:blip r:embed="rId2" cstate="print"/>
          <a:stretch>
            <a:fillRect/>
          </a:stretch>
        </p:blipFill>
        <p:spPr>
          <a:xfrm>
            <a:off x="438771" y="1468009"/>
            <a:ext cx="4429124" cy="4796749"/>
          </a:xfrm>
          <a:prstGeom prst="rect">
            <a:avLst/>
          </a:prstGeom>
        </p:spPr>
      </p:pic>
      <p:sp>
        <p:nvSpPr>
          <p:cNvPr id="10" name="object 10"/>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638810" algn="l"/>
              </a:tabLst>
            </a:pPr>
            <a:r>
              <a:rPr spc="-25" dirty="0"/>
              <a:t>ER</a:t>
            </a:r>
            <a:r>
              <a:rPr dirty="0"/>
              <a:t>	</a:t>
            </a:r>
            <a:r>
              <a:rPr spc="235" dirty="0"/>
              <a:t>DIAGRAM</a:t>
            </a:r>
          </a:p>
        </p:txBody>
      </p:sp>
      <p:sp>
        <p:nvSpPr>
          <p:cNvPr id="19" name="object 19"/>
          <p:cNvSpPr txBox="1"/>
          <p:nvPr/>
        </p:nvSpPr>
        <p:spPr>
          <a:xfrm>
            <a:off x="5231028" y="1070185"/>
            <a:ext cx="4007485" cy="4912242"/>
          </a:xfrm>
          <a:prstGeom prst="rect">
            <a:avLst/>
          </a:prstGeom>
        </p:spPr>
        <p:txBody>
          <a:bodyPr vert="horz" wrap="square" lIns="0" tIns="48895" rIns="0" bIns="0" rtlCol="0">
            <a:spAutoFit/>
          </a:bodyPr>
          <a:lstStyle/>
          <a:p>
            <a:r>
              <a:rPr lang="zh-TW" altLang="en-US" sz="1600" b="1" dirty="0"/>
              <a:t>營業時間 </a:t>
            </a:r>
            <a:r>
              <a:rPr lang="en-US" altLang="zh-TW" sz="1600" b="1" dirty="0"/>
              <a:t>(Hours) </a:t>
            </a:r>
            <a:r>
              <a:rPr lang="zh-TW" altLang="en-US" sz="1600" b="1" dirty="0"/>
              <a:t>資料表屬性</a:t>
            </a:r>
          </a:p>
          <a:p>
            <a:pPr marL="285750" indent="-285750">
              <a:buFont typeface="Arial" panose="020B0604020202020204" pitchFamily="34" charset="0"/>
              <a:buChar char="•"/>
            </a:pPr>
            <a:r>
              <a:rPr lang="zh-TW" altLang="en-US" sz="1600" dirty="0"/>
              <a:t>營業時間</a:t>
            </a:r>
            <a:r>
              <a:rPr lang="en-US" altLang="zh-TW" sz="1600" dirty="0"/>
              <a:t>ID (</a:t>
            </a:r>
            <a:r>
              <a:rPr lang="en-US" altLang="zh-TW" sz="1600" dirty="0" err="1"/>
              <a:t>rHoursId</a:t>
            </a:r>
            <a:r>
              <a:rPr lang="en-US" altLang="zh-TW" sz="1600" dirty="0"/>
              <a:t>)</a:t>
            </a:r>
          </a:p>
          <a:p>
            <a:pPr marL="285750" indent="-285750">
              <a:buFont typeface="Arial" panose="020B0604020202020204" pitchFamily="34" charset="0"/>
              <a:buChar char="•"/>
            </a:pPr>
            <a:r>
              <a:rPr lang="zh-TW" altLang="en-US" sz="1600" dirty="0"/>
              <a:t>營業星期 </a:t>
            </a:r>
            <a:r>
              <a:rPr lang="en-US" altLang="zh-TW" sz="1600" dirty="0"/>
              <a:t>(day)</a:t>
            </a:r>
          </a:p>
          <a:p>
            <a:pPr marL="285750" indent="-285750">
              <a:buFont typeface="Arial" panose="020B0604020202020204" pitchFamily="34" charset="0"/>
              <a:buChar char="•"/>
            </a:pPr>
            <a:r>
              <a:rPr lang="zh-TW" altLang="en-US" sz="1600" dirty="0"/>
              <a:t>營業開始時 </a:t>
            </a:r>
            <a:r>
              <a:rPr lang="en-US" altLang="zh-TW" sz="1600" dirty="0"/>
              <a:t>(</a:t>
            </a:r>
            <a:r>
              <a:rPr lang="en-US" altLang="zh-TW" sz="1600" dirty="0" err="1"/>
              <a:t>start_hr</a:t>
            </a:r>
            <a:r>
              <a:rPr lang="en-US" altLang="zh-TW" sz="1600" dirty="0"/>
              <a:t>)</a:t>
            </a:r>
          </a:p>
          <a:p>
            <a:pPr marL="285750" indent="-285750">
              <a:buFont typeface="Arial" panose="020B0604020202020204" pitchFamily="34" charset="0"/>
              <a:buChar char="•"/>
            </a:pPr>
            <a:r>
              <a:rPr lang="zh-TW" altLang="en-US" sz="1600" dirty="0"/>
              <a:t>營業開始分 </a:t>
            </a:r>
            <a:r>
              <a:rPr lang="en-US" altLang="zh-TW" sz="1600" dirty="0"/>
              <a:t>(</a:t>
            </a:r>
            <a:r>
              <a:rPr lang="en-US" altLang="zh-TW" sz="1600" dirty="0" err="1"/>
              <a:t>start_min</a:t>
            </a:r>
            <a:r>
              <a:rPr lang="en-US" altLang="zh-TW" sz="1600" dirty="0"/>
              <a:t>)</a:t>
            </a:r>
          </a:p>
          <a:p>
            <a:pPr marL="285750" indent="-285750">
              <a:buFont typeface="Arial" panose="020B0604020202020204" pitchFamily="34" charset="0"/>
              <a:buChar char="•"/>
            </a:pPr>
            <a:r>
              <a:rPr lang="zh-TW" altLang="en-US" sz="1600" dirty="0"/>
              <a:t>營業結束時 </a:t>
            </a:r>
            <a:r>
              <a:rPr lang="en-US" altLang="zh-TW" sz="1600" dirty="0"/>
              <a:t>(</a:t>
            </a:r>
            <a:r>
              <a:rPr lang="en-US" altLang="zh-TW" sz="1600" dirty="0" err="1"/>
              <a:t>end_hr</a:t>
            </a:r>
            <a:r>
              <a:rPr lang="en-US" altLang="zh-TW" sz="1600" dirty="0"/>
              <a:t>)</a:t>
            </a:r>
          </a:p>
          <a:p>
            <a:pPr marL="285750" indent="-285750">
              <a:buFont typeface="Arial" panose="020B0604020202020204" pitchFamily="34" charset="0"/>
              <a:buChar char="•"/>
            </a:pPr>
            <a:r>
              <a:rPr lang="zh-TW" altLang="en-US" sz="1600" dirty="0"/>
              <a:t>營業結束分 </a:t>
            </a:r>
            <a:r>
              <a:rPr lang="en-US" altLang="zh-TW" sz="1600" dirty="0"/>
              <a:t>(</a:t>
            </a:r>
            <a:r>
              <a:rPr lang="en-US" altLang="zh-TW" sz="1600" dirty="0" err="1"/>
              <a:t>end_min</a:t>
            </a:r>
            <a:r>
              <a:rPr lang="en-US" altLang="zh-TW" sz="1600" dirty="0"/>
              <a:t>)</a:t>
            </a:r>
          </a:p>
          <a:p>
            <a:r>
              <a:rPr lang="zh-TW" altLang="en-US" sz="1600" b="1" dirty="0"/>
              <a:t>餐廳 </a:t>
            </a:r>
            <a:r>
              <a:rPr lang="en-US" altLang="zh-TW" sz="1600" b="1" dirty="0"/>
              <a:t>(Restaurant) </a:t>
            </a:r>
            <a:r>
              <a:rPr lang="zh-TW" altLang="en-US" sz="1600" b="1" dirty="0"/>
              <a:t>資料表屬性</a:t>
            </a:r>
          </a:p>
          <a:p>
            <a:pPr marL="285750" indent="-285750">
              <a:buFont typeface="Arial" panose="020B0604020202020204" pitchFamily="34" charset="0"/>
              <a:buChar char="•"/>
            </a:pPr>
            <a:r>
              <a:rPr lang="zh-TW" altLang="en-US" sz="1600" dirty="0"/>
              <a:t>店家</a:t>
            </a:r>
            <a:r>
              <a:rPr lang="en-US" altLang="zh-TW" sz="1600" dirty="0"/>
              <a:t>ID (</a:t>
            </a:r>
            <a:r>
              <a:rPr lang="en-US" altLang="zh-TW" sz="1600" dirty="0" err="1"/>
              <a:t>rId</a:t>
            </a:r>
            <a:r>
              <a:rPr lang="en-US" altLang="zh-TW" sz="1600" dirty="0"/>
              <a:t>)</a:t>
            </a:r>
          </a:p>
          <a:p>
            <a:pPr marL="285750" indent="-285750">
              <a:buFont typeface="Arial" panose="020B0604020202020204" pitchFamily="34" charset="0"/>
              <a:buChar char="•"/>
            </a:pPr>
            <a:r>
              <a:rPr lang="zh-TW" altLang="en-US" sz="1600" dirty="0"/>
              <a:t>店家名稱 </a:t>
            </a:r>
            <a:r>
              <a:rPr lang="en-US" altLang="zh-TW" sz="1600" dirty="0"/>
              <a:t>(</a:t>
            </a:r>
            <a:r>
              <a:rPr lang="en-US" altLang="zh-TW" sz="1600" dirty="0" err="1"/>
              <a:t>rName</a:t>
            </a:r>
            <a:r>
              <a:rPr lang="en-US" altLang="zh-TW" sz="1600" dirty="0"/>
              <a:t>)</a:t>
            </a:r>
          </a:p>
          <a:p>
            <a:pPr marL="285750" indent="-285750">
              <a:buFont typeface="Arial" panose="020B0604020202020204" pitchFamily="34" charset="0"/>
              <a:buChar char="•"/>
            </a:pPr>
            <a:r>
              <a:rPr lang="zh-TW" altLang="en-US" sz="1600" dirty="0"/>
              <a:t>店家地址 </a:t>
            </a:r>
            <a:r>
              <a:rPr lang="en-US" altLang="zh-TW" sz="1600" dirty="0"/>
              <a:t>(</a:t>
            </a:r>
            <a:r>
              <a:rPr lang="en-US" altLang="zh-TW" sz="1600" dirty="0" err="1"/>
              <a:t>rAddress</a:t>
            </a:r>
            <a:r>
              <a:rPr lang="en-US" altLang="zh-TW" sz="1600" dirty="0"/>
              <a:t>)</a:t>
            </a:r>
          </a:p>
          <a:p>
            <a:pPr marL="285750" indent="-285750">
              <a:buFont typeface="Arial" panose="020B0604020202020204" pitchFamily="34" charset="0"/>
              <a:buChar char="•"/>
            </a:pPr>
            <a:r>
              <a:rPr lang="zh-TW" altLang="en-US" sz="1600" dirty="0"/>
              <a:t>店家電話 </a:t>
            </a:r>
            <a:r>
              <a:rPr lang="en-US" altLang="zh-TW" sz="1600" dirty="0"/>
              <a:t>(</a:t>
            </a:r>
            <a:r>
              <a:rPr lang="en-US" altLang="zh-TW" sz="1600" dirty="0" err="1"/>
              <a:t>rPhone</a:t>
            </a:r>
            <a:r>
              <a:rPr lang="en-US" altLang="zh-TW" sz="1600" dirty="0"/>
              <a:t>)</a:t>
            </a:r>
          </a:p>
          <a:p>
            <a:pPr marL="285750" indent="-285750">
              <a:buFont typeface="Arial" panose="020B0604020202020204" pitchFamily="34" charset="0"/>
              <a:buChar char="•"/>
            </a:pPr>
            <a:r>
              <a:rPr lang="zh-TW" altLang="en-US" sz="1600" dirty="0"/>
              <a:t>營業時間</a:t>
            </a:r>
            <a:r>
              <a:rPr lang="en-US" altLang="zh-TW" sz="1600" dirty="0"/>
              <a:t>ID (</a:t>
            </a:r>
            <a:r>
              <a:rPr lang="en-US" altLang="zh-TW" sz="1600" dirty="0" err="1"/>
              <a:t>rHoursId</a:t>
            </a:r>
            <a:r>
              <a:rPr lang="en-US" altLang="zh-TW" sz="1600" dirty="0"/>
              <a:t>)</a:t>
            </a:r>
          </a:p>
          <a:p>
            <a:pPr marL="285750" indent="-285750">
              <a:buFont typeface="Arial" panose="020B0604020202020204" pitchFamily="34" charset="0"/>
              <a:buChar char="•"/>
            </a:pPr>
            <a:r>
              <a:rPr lang="zh-TW" altLang="en-US" sz="1600" dirty="0"/>
              <a:t>類別</a:t>
            </a:r>
            <a:r>
              <a:rPr lang="en-US" altLang="zh-TW" sz="1600" dirty="0"/>
              <a:t>ID (</a:t>
            </a:r>
            <a:r>
              <a:rPr lang="en-US" altLang="zh-TW" sz="1600" dirty="0" err="1"/>
              <a:t>cId</a:t>
            </a:r>
            <a:r>
              <a:rPr lang="en-US" altLang="zh-TW" sz="1600" dirty="0"/>
              <a:t>)</a:t>
            </a:r>
          </a:p>
          <a:p>
            <a:pPr marL="285750" indent="-285750">
              <a:buFont typeface="Arial" panose="020B0604020202020204" pitchFamily="34" charset="0"/>
              <a:buChar char="•"/>
            </a:pPr>
            <a:r>
              <a:rPr lang="en-US" altLang="zh-TW" sz="1600" dirty="0"/>
              <a:t>Google Map </a:t>
            </a:r>
            <a:r>
              <a:rPr lang="zh-TW" altLang="en-US" sz="1600" dirty="0"/>
              <a:t>連結 </a:t>
            </a:r>
            <a:r>
              <a:rPr lang="en-US" altLang="zh-TW" sz="1600" dirty="0"/>
              <a:t>(</a:t>
            </a:r>
            <a:r>
              <a:rPr lang="en-US" altLang="zh-TW" sz="1600" dirty="0" err="1"/>
              <a:t>rLink</a:t>
            </a:r>
            <a:r>
              <a:rPr lang="en-US" altLang="zh-TW" sz="1600" dirty="0"/>
              <a:t>)</a:t>
            </a:r>
          </a:p>
          <a:p>
            <a:pPr marL="12700">
              <a:lnSpc>
                <a:spcPct val="100000"/>
              </a:lnSpc>
              <a:spcBef>
                <a:spcPts val="605"/>
              </a:spcBef>
            </a:pPr>
            <a:r>
              <a:rPr sz="1700" b="1" spc="-50" dirty="0">
                <a:latin typeface="Microsoft JhengHei"/>
                <a:cs typeface="Microsoft JhengHei"/>
              </a:rPr>
              <a:t>關</a:t>
            </a:r>
            <a:r>
              <a:rPr lang="zh-TW" altLang="en-US" sz="1700" b="1" spc="-50" dirty="0">
                <a:latin typeface="Microsoft JhengHei"/>
                <a:cs typeface="Microsoft JhengHei"/>
              </a:rPr>
              <a:t>聯</a:t>
            </a:r>
            <a:r>
              <a:rPr sz="1700" b="1" spc="-50" dirty="0">
                <a:latin typeface="Microsoft JhengHei"/>
                <a:cs typeface="Microsoft JhengHei"/>
              </a:rPr>
              <a:t> </a:t>
            </a:r>
            <a:endParaRPr lang="en-US" sz="1700" b="1" spc="-50" dirty="0">
              <a:latin typeface="Microsoft JhengHei"/>
              <a:cs typeface="Microsoft JhengHei"/>
            </a:endParaRPr>
          </a:p>
          <a:p>
            <a:pPr marL="12700">
              <a:lnSpc>
                <a:spcPct val="100000"/>
              </a:lnSpc>
              <a:spcBef>
                <a:spcPts val="605"/>
              </a:spcBef>
            </a:pPr>
            <a:endParaRPr sz="1700" dirty="0">
              <a:latin typeface="Microsoft JhengHei"/>
              <a:cs typeface="Microsoft JhengHei"/>
            </a:endParaRPr>
          </a:p>
          <a:p>
            <a:r>
              <a:rPr lang="zh-TW" altLang="en-US" sz="1600" dirty="0"/>
              <a:t>「</a:t>
            </a:r>
            <a:r>
              <a:rPr lang="en-US" altLang="zh-TW" sz="1600" dirty="0"/>
              <a:t>Restaurant</a:t>
            </a:r>
            <a:r>
              <a:rPr lang="zh-TW" altLang="en-US" sz="1600" dirty="0"/>
              <a:t>」與「</a:t>
            </a:r>
            <a:r>
              <a:rPr lang="en-US" altLang="zh-TW" sz="1600" dirty="0"/>
              <a:t>Hours</a:t>
            </a:r>
            <a:r>
              <a:rPr lang="zh-TW" altLang="en-US" sz="1600" dirty="0"/>
              <a:t>」實體有一對多 </a:t>
            </a:r>
            <a:r>
              <a:rPr lang="en-US" altLang="zh-TW" sz="1600" dirty="0"/>
              <a:t>(1..n) </a:t>
            </a:r>
            <a:r>
              <a:rPr lang="zh-TW" altLang="en-US" sz="1600" dirty="0"/>
              <a:t>的關係，每個店家有不同的營業時段。</a:t>
            </a: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pic>
        <p:nvPicPr>
          <p:cNvPr id="3" name="object 3"/>
          <p:cNvPicPr/>
          <p:nvPr/>
        </p:nvPicPr>
        <p:blipFill>
          <a:blip r:embed="rId2" cstate="print"/>
          <a:stretch>
            <a:fillRect/>
          </a:stretch>
        </p:blipFill>
        <p:spPr>
          <a:xfrm>
            <a:off x="731520" y="1508086"/>
            <a:ext cx="3971924" cy="4791074"/>
          </a:xfrm>
          <a:prstGeom prst="rect">
            <a:avLst/>
          </a:prstGeom>
        </p:spPr>
      </p:pic>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638810" algn="l"/>
              </a:tabLst>
            </a:pPr>
            <a:r>
              <a:rPr spc="-25" dirty="0"/>
              <a:t>ER</a:t>
            </a:r>
            <a:r>
              <a:rPr dirty="0"/>
              <a:t>	</a:t>
            </a:r>
            <a:r>
              <a:rPr spc="235" dirty="0"/>
              <a:t>DIAGRAM</a:t>
            </a:r>
          </a:p>
        </p:txBody>
      </p:sp>
      <p:sp>
        <p:nvSpPr>
          <p:cNvPr id="15" name="object 15"/>
          <p:cNvSpPr txBox="1"/>
          <p:nvPr/>
        </p:nvSpPr>
        <p:spPr>
          <a:xfrm>
            <a:off x="5231028" y="1432522"/>
            <a:ext cx="4006850" cy="4703210"/>
          </a:xfrm>
          <a:prstGeom prst="rect">
            <a:avLst/>
          </a:prstGeom>
        </p:spPr>
        <p:txBody>
          <a:bodyPr vert="horz" wrap="square" lIns="0" tIns="52704" rIns="0" bIns="0" rtlCol="0">
            <a:spAutoFit/>
          </a:bodyPr>
          <a:lstStyle/>
          <a:p>
            <a:r>
              <a:rPr lang="zh-TW" altLang="en-US" b="1" dirty="0"/>
              <a:t>店家類別 </a:t>
            </a:r>
            <a:r>
              <a:rPr lang="en-US" altLang="zh-TW" b="1" dirty="0"/>
              <a:t>(</a:t>
            </a:r>
            <a:r>
              <a:rPr lang="en-US" altLang="zh-TW" b="1" dirty="0" err="1"/>
              <a:t>resCate</a:t>
            </a:r>
            <a:r>
              <a:rPr lang="en-US" altLang="zh-TW" b="1" dirty="0"/>
              <a:t>) </a:t>
            </a:r>
            <a:r>
              <a:rPr lang="zh-TW" altLang="en-US" b="1" dirty="0"/>
              <a:t>資料表屬性</a:t>
            </a:r>
          </a:p>
          <a:p>
            <a:pPr marL="285750" indent="-285750">
              <a:buFont typeface="Arial" panose="020B0604020202020204" pitchFamily="34" charset="0"/>
              <a:buChar char="•"/>
            </a:pPr>
            <a:r>
              <a:rPr lang="zh-TW" altLang="en-US" dirty="0"/>
              <a:t>店家</a:t>
            </a:r>
            <a:r>
              <a:rPr lang="en-US" altLang="zh-TW" dirty="0"/>
              <a:t>ID (</a:t>
            </a:r>
            <a:r>
              <a:rPr lang="en-US" altLang="zh-TW" dirty="0" err="1"/>
              <a:t>rId</a:t>
            </a:r>
            <a:r>
              <a:rPr lang="en-US" altLang="zh-TW" dirty="0"/>
              <a:t>)</a:t>
            </a:r>
          </a:p>
          <a:p>
            <a:pPr marL="285750" indent="-285750">
              <a:buFont typeface="Arial" panose="020B0604020202020204" pitchFamily="34" charset="0"/>
              <a:buChar char="•"/>
            </a:pPr>
            <a:r>
              <a:rPr lang="zh-TW" altLang="en-US" dirty="0"/>
              <a:t>類別</a:t>
            </a:r>
            <a:r>
              <a:rPr lang="en-US" altLang="zh-TW" dirty="0"/>
              <a:t>ID (</a:t>
            </a:r>
            <a:r>
              <a:rPr lang="en-US" altLang="zh-TW" dirty="0" err="1"/>
              <a:t>cId</a:t>
            </a:r>
            <a:r>
              <a:rPr lang="en-US" altLang="zh-TW" dirty="0"/>
              <a:t>)</a:t>
            </a:r>
          </a:p>
          <a:p>
            <a:endParaRPr lang="en-US" altLang="zh-TW" dirty="0"/>
          </a:p>
          <a:p>
            <a:r>
              <a:rPr lang="zh-TW" altLang="en-US" b="1" dirty="0"/>
              <a:t>餐廳 </a:t>
            </a:r>
            <a:r>
              <a:rPr lang="en-US" altLang="zh-TW" b="1" dirty="0"/>
              <a:t>(Restaurant) </a:t>
            </a:r>
            <a:r>
              <a:rPr lang="zh-TW" altLang="en-US" b="1" dirty="0"/>
              <a:t>資料表屬性</a:t>
            </a:r>
          </a:p>
          <a:p>
            <a:pPr marL="285750" indent="-285750">
              <a:buFont typeface="Arial" panose="020B0604020202020204" pitchFamily="34" charset="0"/>
              <a:buChar char="•"/>
            </a:pPr>
            <a:r>
              <a:rPr lang="zh-TW" altLang="en-US" dirty="0"/>
              <a:t>店家</a:t>
            </a:r>
            <a:r>
              <a:rPr lang="en-US" altLang="zh-TW" dirty="0"/>
              <a:t>ID (</a:t>
            </a:r>
            <a:r>
              <a:rPr lang="en-US" altLang="zh-TW" dirty="0" err="1"/>
              <a:t>rId</a:t>
            </a:r>
            <a:r>
              <a:rPr lang="en-US" altLang="zh-TW" dirty="0"/>
              <a:t>)</a:t>
            </a:r>
          </a:p>
          <a:p>
            <a:pPr marL="285750" indent="-285750">
              <a:buFont typeface="Arial" panose="020B0604020202020204" pitchFamily="34" charset="0"/>
              <a:buChar char="•"/>
            </a:pPr>
            <a:r>
              <a:rPr lang="zh-TW" altLang="en-US" dirty="0"/>
              <a:t>店家名稱 </a:t>
            </a:r>
            <a:r>
              <a:rPr lang="en-US" altLang="zh-TW" dirty="0"/>
              <a:t>(</a:t>
            </a:r>
            <a:r>
              <a:rPr lang="en-US" altLang="zh-TW" dirty="0" err="1"/>
              <a:t>rName</a:t>
            </a:r>
            <a:r>
              <a:rPr lang="en-US" altLang="zh-TW" dirty="0"/>
              <a:t>)</a:t>
            </a:r>
          </a:p>
          <a:p>
            <a:pPr marL="285750" indent="-285750">
              <a:buFont typeface="Arial" panose="020B0604020202020204" pitchFamily="34" charset="0"/>
              <a:buChar char="•"/>
            </a:pPr>
            <a:r>
              <a:rPr lang="zh-TW" altLang="en-US" dirty="0"/>
              <a:t>店家地址 </a:t>
            </a:r>
            <a:r>
              <a:rPr lang="en-US" altLang="zh-TW" dirty="0"/>
              <a:t>(</a:t>
            </a:r>
            <a:r>
              <a:rPr lang="en-US" altLang="zh-TW" dirty="0" err="1"/>
              <a:t>rAddress</a:t>
            </a:r>
            <a:r>
              <a:rPr lang="en-US" altLang="zh-TW" dirty="0"/>
              <a:t>)</a:t>
            </a:r>
          </a:p>
          <a:p>
            <a:pPr marL="285750" indent="-285750">
              <a:buFont typeface="Arial" panose="020B0604020202020204" pitchFamily="34" charset="0"/>
              <a:buChar char="•"/>
            </a:pPr>
            <a:r>
              <a:rPr lang="zh-TW" altLang="en-US" dirty="0"/>
              <a:t>店家電話 </a:t>
            </a:r>
            <a:r>
              <a:rPr lang="en-US" altLang="zh-TW" dirty="0"/>
              <a:t>(</a:t>
            </a:r>
            <a:r>
              <a:rPr lang="en-US" altLang="zh-TW" dirty="0" err="1"/>
              <a:t>rPhone</a:t>
            </a:r>
            <a:r>
              <a:rPr lang="en-US" altLang="zh-TW" dirty="0"/>
              <a:t>)</a:t>
            </a:r>
          </a:p>
          <a:p>
            <a:pPr marL="285750" indent="-285750">
              <a:buFont typeface="Arial" panose="020B0604020202020204" pitchFamily="34" charset="0"/>
              <a:buChar char="•"/>
            </a:pPr>
            <a:r>
              <a:rPr lang="zh-TW" altLang="en-US" dirty="0"/>
              <a:t>營業時間</a:t>
            </a:r>
            <a:r>
              <a:rPr lang="en-US" altLang="zh-TW" dirty="0"/>
              <a:t>ID (</a:t>
            </a:r>
            <a:r>
              <a:rPr lang="en-US" altLang="zh-TW" dirty="0" err="1"/>
              <a:t>rHoursId</a:t>
            </a:r>
            <a:r>
              <a:rPr lang="en-US" altLang="zh-TW" dirty="0"/>
              <a:t>)</a:t>
            </a:r>
          </a:p>
          <a:p>
            <a:pPr marL="285750" indent="-285750">
              <a:buFont typeface="Arial" panose="020B0604020202020204" pitchFamily="34" charset="0"/>
              <a:buChar char="•"/>
            </a:pPr>
            <a:r>
              <a:rPr lang="zh-TW" altLang="en-US" dirty="0"/>
              <a:t>類別</a:t>
            </a:r>
            <a:r>
              <a:rPr lang="en-US" altLang="zh-TW" dirty="0"/>
              <a:t>ID (</a:t>
            </a:r>
            <a:r>
              <a:rPr lang="en-US" altLang="zh-TW" dirty="0" err="1"/>
              <a:t>cId</a:t>
            </a:r>
            <a:r>
              <a:rPr lang="en-US" altLang="zh-TW" dirty="0"/>
              <a:t>)</a:t>
            </a:r>
          </a:p>
          <a:p>
            <a:pPr marL="285750" indent="-285750">
              <a:buFont typeface="Arial" panose="020B0604020202020204" pitchFamily="34" charset="0"/>
              <a:buChar char="•"/>
            </a:pPr>
            <a:r>
              <a:rPr lang="en-US" altLang="zh-TW" dirty="0"/>
              <a:t>Google Map </a:t>
            </a:r>
            <a:r>
              <a:rPr lang="zh-TW" altLang="en-US" dirty="0"/>
              <a:t>連結 </a:t>
            </a:r>
            <a:r>
              <a:rPr lang="en-US" altLang="zh-TW" dirty="0"/>
              <a:t>(</a:t>
            </a:r>
            <a:r>
              <a:rPr lang="en-US" altLang="zh-TW" dirty="0" err="1"/>
              <a:t>rLink</a:t>
            </a:r>
            <a:r>
              <a:rPr lang="en-US" altLang="zh-TW" dirty="0"/>
              <a:t>)</a:t>
            </a:r>
          </a:p>
          <a:p>
            <a:pPr marL="12700">
              <a:lnSpc>
                <a:spcPct val="100000"/>
              </a:lnSpc>
              <a:spcBef>
                <a:spcPts val="1680"/>
              </a:spcBef>
            </a:pPr>
            <a:r>
              <a:rPr sz="1800" b="1" spc="-50" dirty="0">
                <a:latin typeface="Microsoft JhengHei"/>
                <a:cs typeface="Microsoft JhengHei"/>
              </a:rPr>
              <a:t>關</a:t>
            </a:r>
            <a:r>
              <a:rPr lang="zh-TW" altLang="en-US" sz="1800" b="1" spc="-50" dirty="0">
                <a:latin typeface="Microsoft JhengHei"/>
                <a:cs typeface="Microsoft JhengHei"/>
              </a:rPr>
              <a:t>聯</a:t>
            </a:r>
            <a:endParaRPr sz="1800" dirty="0">
              <a:latin typeface="Microsoft JhengHei"/>
              <a:cs typeface="Microsoft JhengHei"/>
            </a:endParaRPr>
          </a:p>
          <a:p>
            <a:r>
              <a:rPr lang="en-US" altLang="zh-TW" dirty="0"/>
              <a:t>Restaurant</a:t>
            </a:r>
            <a:r>
              <a:rPr lang="zh-TW" altLang="en-US" dirty="0"/>
              <a:t>」與「</a:t>
            </a:r>
            <a:r>
              <a:rPr lang="en-US" altLang="zh-TW" dirty="0" err="1"/>
              <a:t>resCate</a:t>
            </a:r>
            <a:r>
              <a:rPr lang="zh-TW" altLang="en-US" dirty="0"/>
              <a:t>」實體有一對多 </a:t>
            </a:r>
            <a:r>
              <a:rPr lang="en-US" altLang="zh-TW" dirty="0"/>
              <a:t>(1..n) </a:t>
            </a:r>
            <a:r>
              <a:rPr lang="zh-TW" altLang="en-US" dirty="0"/>
              <a:t>的關係，每個店家對應到多個類別。</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pic>
        <p:nvPicPr>
          <p:cNvPr id="3" name="object 3"/>
          <p:cNvPicPr/>
          <p:nvPr/>
        </p:nvPicPr>
        <p:blipFill>
          <a:blip r:embed="rId2" cstate="print"/>
          <a:stretch>
            <a:fillRect/>
          </a:stretch>
        </p:blipFill>
        <p:spPr>
          <a:xfrm>
            <a:off x="609600" y="1568607"/>
            <a:ext cx="4048124" cy="4581524"/>
          </a:xfrm>
          <a:prstGeom prst="rect">
            <a:avLst/>
          </a:prstGeom>
        </p:spPr>
      </p:pic>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638810" algn="l"/>
              </a:tabLst>
            </a:pPr>
            <a:r>
              <a:rPr spc="-25" dirty="0"/>
              <a:t>ER</a:t>
            </a:r>
            <a:r>
              <a:rPr dirty="0"/>
              <a:t>	</a:t>
            </a:r>
            <a:r>
              <a:rPr spc="235" dirty="0"/>
              <a:t>DIAGRAM</a:t>
            </a:r>
          </a:p>
        </p:txBody>
      </p:sp>
      <p:sp>
        <p:nvSpPr>
          <p:cNvPr id="10" name="object 10"/>
          <p:cNvSpPr txBox="1"/>
          <p:nvPr/>
        </p:nvSpPr>
        <p:spPr>
          <a:xfrm>
            <a:off x="5231028" y="1840454"/>
            <a:ext cx="4006850" cy="4430252"/>
          </a:xfrm>
          <a:prstGeom prst="rect">
            <a:avLst/>
          </a:prstGeom>
        </p:spPr>
        <p:txBody>
          <a:bodyPr vert="horz" wrap="square" lIns="0" tIns="52705" rIns="0" bIns="0" rtlCol="0">
            <a:spAutoFit/>
          </a:bodyPr>
          <a:lstStyle/>
          <a:p>
            <a:r>
              <a:rPr lang="zh-TW" altLang="en-US" b="1" dirty="0"/>
              <a:t>喜好類別 </a:t>
            </a:r>
            <a:r>
              <a:rPr lang="en-US" altLang="zh-TW" b="1" dirty="0"/>
              <a:t>(Category) </a:t>
            </a:r>
            <a:r>
              <a:rPr lang="zh-TW" altLang="en-US" b="1" dirty="0"/>
              <a:t>資料表屬性</a:t>
            </a:r>
          </a:p>
          <a:p>
            <a:pPr marL="285750" indent="-285750">
              <a:buFont typeface="Arial" panose="020B0604020202020204" pitchFamily="34" charset="0"/>
              <a:buChar char="•"/>
            </a:pPr>
            <a:r>
              <a:rPr lang="zh-TW" altLang="en-US" dirty="0"/>
              <a:t>類別</a:t>
            </a:r>
            <a:r>
              <a:rPr lang="en-US" altLang="zh-TW" dirty="0"/>
              <a:t>ID (</a:t>
            </a:r>
            <a:r>
              <a:rPr lang="en-US" altLang="zh-TW" dirty="0" err="1"/>
              <a:t>cId</a:t>
            </a:r>
            <a:r>
              <a:rPr lang="en-US" altLang="zh-TW" dirty="0"/>
              <a:t>)</a:t>
            </a:r>
          </a:p>
          <a:p>
            <a:pPr marL="285750" indent="-285750">
              <a:buFont typeface="Arial" panose="020B0604020202020204" pitchFamily="34" charset="0"/>
              <a:buChar char="•"/>
            </a:pPr>
            <a:r>
              <a:rPr lang="zh-TW" altLang="en-US" dirty="0"/>
              <a:t>類別名稱 </a:t>
            </a:r>
            <a:r>
              <a:rPr lang="en-US" altLang="zh-TW" dirty="0"/>
              <a:t>(</a:t>
            </a:r>
            <a:r>
              <a:rPr lang="en-US" altLang="zh-TW" dirty="0" err="1"/>
              <a:t>cName</a:t>
            </a:r>
            <a:r>
              <a:rPr lang="en-US" altLang="zh-TW" dirty="0"/>
              <a:t>)</a:t>
            </a:r>
          </a:p>
          <a:p>
            <a:pPr>
              <a:lnSpc>
                <a:spcPct val="100000"/>
              </a:lnSpc>
            </a:pPr>
            <a:endParaRPr sz="1800" dirty="0">
              <a:latin typeface="Arial MT"/>
              <a:cs typeface="Arial MT"/>
            </a:endParaRPr>
          </a:p>
          <a:p>
            <a:pPr>
              <a:lnSpc>
                <a:spcPct val="100000"/>
              </a:lnSpc>
              <a:spcBef>
                <a:spcPts val="215"/>
              </a:spcBef>
            </a:pPr>
            <a:endParaRPr sz="1800" dirty="0">
              <a:latin typeface="Arial MT"/>
              <a:cs typeface="Arial MT"/>
            </a:endParaRPr>
          </a:p>
          <a:p>
            <a:r>
              <a:rPr lang="zh-TW" altLang="en-US" b="1" dirty="0"/>
              <a:t>店家類別 </a:t>
            </a:r>
            <a:r>
              <a:rPr lang="en-US" altLang="zh-TW" b="1" dirty="0"/>
              <a:t>(</a:t>
            </a:r>
            <a:r>
              <a:rPr lang="en-US" altLang="zh-TW" b="1" dirty="0" err="1"/>
              <a:t>resCate</a:t>
            </a:r>
            <a:r>
              <a:rPr lang="en-US" altLang="zh-TW" b="1" dirty="0"/>
              <a:t>) </a:t>
            </a:r>
            <a:r>
              <a:rPr lang="zh-TW" altLang="en-US" b="1" dirty="0"/>
              <a:t>資料表屬性</a:t>
            </a:r>
          </a:p>
          <a:p>
            <a:pPr marL="285750" indent="-285750">
              <a:buFont typeface="Arial" panose="020B0604020202020204" pitchFamily="34" charset="0"/>
              <a:buChar char="•"/>
            </a:pPr>
            <a:r>
              <a:rPr lang="zh-TW" altLang="en-US" dirty="0"/>
              <a:t>店家</a:t>
            </a:r>
            <a:r>
              <a:rPr lang="en-US" altLang="zh-TW" dirty="0"/>
              <a:t>ID (</a:t>
            </a:r>
            <a:r>
              <a:rPr lang="en-US" altLang="zh-TW" dirty="0" err="1"/>
              <a:t>rId</a:t>
            </a:r>
            <a:r>
              <a:rPr lang="en-US" altLang="zh-TW" dirty="0"/>
              <a:t>)</a:t>
            </a:r>
          </a:p>
          <a:p>
            <a:pPr marL="285750" indent="-285750">
              <a:buFont typeface="Arial" panose="020B0604020202020204" pitchFamily="34" charset="0"/>
              <a:buChar char="•"/>
            </a:pPr>
            <a:r>
              <a:rPr lang="zh-TW" altLang="en-US" dirty="0"/>
              <a:t>類別</a:t>
            </a:r>
            <a:r>
              <a:rPr lang="en-US" altLang="zh-TW" dirty="0"/>
              <a:t>ID (</a:t>
            </a:r>
            <a:r>
              <a:rPr lang="en-US" altLang="zh-TW" dirty="0" err="1"/>
              <a:t>cId</a:t>
            </a:r>
            <a:r>
              <a:rPr lang="en-US" altLang="zh-TW" dirty="0"/>
              <a:t>)</a:t>
            </a:r>
          </a:p>
          <a:p>
            <a:pPr>
              <a:lnSpc>
                <a:spcPct val="100000"/>
              </a:lnSpc>
            </a:pPr>
            <a:endParaRPr sz="1800" dirty="0">
              <a:latin typeface="Arial MT"/>
              <a:cs typeface="Arial MT"/>
            </a:endParaRPr>
          </a:p>
          <a:p>
            <a:pPr>
              <a:lnSpc>
                <a:spcPct val="100000"/>
              </a:lnSpc>
              <a:spcBef>
                <a:spcPts val="240"/>
              </a:spcBef>
            </a:pPr>
            <a:endParaRPr sz="1800" dirty="0">
              <a:latin typeface="Arial MT"/>
              <a:cs typeface="Arial MT"/>
            </a:endParaRPr>
          </a:p>
          <a:p>
            <a:pPr marL="12700">
              <a:lnSpc>
                <a:spcPct val="100000"/>
              </a:lnSpc>
            </a:pPr>
            <a:r>
              <a:rPr sz="1800" b="1" spc="-50" dirty="0">
                <a:latin typeface="Microsoft JhengHei"/>
                <a:cs typeface="Microsoft JhengHei"/>
              </a:rPr>
              <a:t>關</a:t>
            </a:r>
            <a:r>
              <a:rPr lang="zh-TW" altLang="en-US" sz="1800" b="1" spc="-50" dirty="0">
                <a:latin typeface="Microsoft JhengHei"/>
                <a:cs typeface="Microsoft JhengHei"/>
              </a:rPr>
              <a:t>聯</a:t>
            </a:r>
            <a:endParaRPr sz="1800" dirty="0">
              <a:latin typeface="Microsoft JhengHei"/>
              <a:cs typeface="Microsoft JhengHei"/>
            </a:endParaRPr>
          </a:p>
          <a:p>
            <a:r>
              <a:rPr lang="zh-TW" altLang="en-US" dirty="0"/>
              <a:t>「</a:t>
            </a:r>
            <a:r>
              <a:rPr lang="en-US" altLang="zh-TW" dirty="0" err="1"/>
              <a:t>resCate</a:t>
            </a:r>
            <a:r>
              <a:rPr lang="zh-TW" altLang="en-US" dirty="0"/>
              <a:t>」與「</a:t>
            </a:r>
            <a:r>
              <a:rPr lang="en-US" altLang="zh-TW" dirty="0"/>
              <a:t>Category</a:t>
            </a:r>
            <a:r>
              <a:rPr lang="zh-TW" altLang="en-US" dirty="0"/>
              <a:t>」實體有一對多 </a:t>
            </a:r>
            <a:r>
              <a:rPr lang="en-US" altLang="zh-TW" dirty="0"/>
              <a:t>(1..n) </a:t>
            </a:r>
            <a:r>
              <a:rPr lang="zh-TW" altLang="en-US" dirty="0"/>
              <a:t>的關係，每個店家類別對應到多個喜好類別。</a:t>
            </a:r>
          </a:p>
          <a:p>
            <a:pPr marL="400685" marR="5080">
              <a:lnSpc>
                <a:spcPct val="114599"/>
              </a:lnSpc>
            </a:pPr>
            <a:r>
              <a:rPr sz="1800" spc="195" dirty="0">
                <a:latin typeface="Microsoft YaHei"/>
                <a:cs typeface="Microsoft YaHei"/>
              </a:rPr>
              <a:t>◦</a:t>
            </a:r>
            <a:endParaRPr sz="1800" dirty="0">
              <a:latin typeface="Microsoft YaHei"/>
              <a:cs typeface="Microsoft YaHei"/>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2</a:t>
            </a:r>
            <a:r>
              <a:rPr lang="en-US" altLang="zh-TW" spc="-25" dirty="0"/>
              <a:t>3</a:t>
            </a:r>
            <a:endParaRPr spc="-25"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sp>
        <p:nvSpPr>
          <p:cNvPr id="5" name="object 5"/>
          <p:cNvSpPr txBox="1"/>
          <p:nvPr/>
        </p:nvSpPr>
        <p:spPr>
          <a:xfrm>
            <a:off x="609600" y="1305710"/>
            <a:ext cx="4917440" cy="597599"/>
          </a:xfrm>
          <a:prstGeom prst="rect">
            <a:avLst/>
          </a:prstGeom>
          <a:solidFill>
            <a:srgbClr val="F4BC33"/>
          </a:solidFill>
        </p:spPr>
        <p:txBody>
          <a:bodyPr vert="horz" wrap="square" lIns="0" tIns="165100" rIns="0" bIns="0" rtlCol="0">
            <a:spAutoFit/>
          </a:bodyPr>
          <a:lstStyle/>
          <a:p>
            <a:pPr marL="258445">
              <a:lnSpc>
                <a:spcPct val="100000"/>
              </a:lnSpc>
              <a:spcBef>
                <a:spcPts val="1300"/>
              </a:spcBef>
            </a:pPr>
            <a:r>
              <a:rPr sz="2800" b="1" spc="20" dirty="0">
                <a:latin typeface="Microsoft JhengHei"/>
                <a:cs typeface="Microsoft JhengHei"/>
              </a:rPr>
              <a:t>會員 </a:t>
            </a:r>
            <a:r>
              <a:rPr sz="2800" b="1" dirty="0">
                <a:latin typeface="Arial"/>
                <a:cs typeface="Arial"/>
              </a:rPr>
              <a:t>(Member)</a:t>
            </a:r>
            <a:r>
              <a:rPr lang="zh-TW" altLang="en-US" sz="2800" b="1" spc="420" dirty="0">
                <a:latin typeface="Microsoft JhengHei"/>
                <a:cs typeface="Arial"/>
              </a:rPr>
              <a:t>資料</a:t>
            </a:r>
            <a:r>
              <a:rPr sz="2800" b="1" spc="420" dirty="0">
                <a:latin typeface="Microsoft JhengHei"/>
                <a:cs typeface="Microsoft JhengHei"/>
              </a:rPr>
              <a:t>表 </a:t>
            </a:r>
            <a:r>
              <a:rPr sz="2800" b="1" spc="-25" dirty="0">
                <a:latin typeface="Arial"/>
                <a:cs typeface="Arial"/>
              </a:rPr>
              <a:t>SQL</a:t>
            </a:r>
            <a:endParaRPr sz="2800" dirty="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2</a:t>
            </a:r>
            <a:r>
              <a:rPr lang="en-US" altLang="zh-TW" spc="-25" dirty="0"/>
              <a:t>4</a:t>
            </a:r>
            <a:endParaRPr spc="-25" dirty="0"/>
          </a:p>
        </p:txBody>
      </p:sp>
      <p:sp>
        <p:nvSpPr>
          <p:cNvPr id="6" name="object 6"/>
          <p:cNvSpPr txBox="1">
            <a:spLocks noGrp="1"/>
          </p:cNvSpPr>
          <p:nvPr>
            <p:ph type="title"/>
          </p:nvPr>
        </p:nvSpPr>
        <p:spPr>
          <a:xfrm>
            <a:off x="1568713" y="563879"/>
            <a:ext cx="2998470" cy="452120"/>
          </a:xfrm>
          <a:prstGeom prst="rect">
            <a:avLst/>
          </a:prstGeom>
        </p:spPr>
        <p:txBody>
          <a:bodyPr vert="horz" wrap="square" lIns="0" tIns="12700" rIns="0" bIns="0" rtlCol="0">
            <a:spAutoFit/>
          </a:bodyPr>
          <a:lstStyle/>
          <a:p>
            <a:r>
              <a:rPr lang="zh-TW" altLang="en-US" dirty="0">
                <a:latin typeface="標楷體" panose="03000509000000000000" pitchFamily="65" charset="-120"/>
                <a:ea typeface="標楷體" panose="03000509000000000000" pitchFamily="65" charset="-120"/>
              </a:rPr>
              <a:t>資料庫</a:t>
            </a:r>
            <a:r>
              <a:rPr lang="en-US" altLang="zh-TW" dirty="0"/>
              <a:t>Schema</a:t>
            </a:r>
          </a:p>
        </p:txBody>
      </p:sp>
      <p:pic>
        <p:nvPicPr>
          <p:cNvPr id="10" name="圖片 9">
            <a:extLst>
              <a:ext uri="{FF2B5EF4-FFF2-40B4-BE49-F238E27FC236}">
                <a16:creationId xmlns:a16="http://schemas.microsoft.com/office/drawing/2014/main" id="{0B0E2B1D-633A-3964-8A47-EC0E58278BE8}"/>
              </a:ext>
            </a:extLst>
          </p:cNvPr>
          <p:cNvPicPr>
            <a:picLocks noChangeAspect="1"/>
          </p:cNvPicPr>
          <p:nvPr/>
        </p:nvPicPr>
        <p:blipFill>
          <a:blip r:embed="rId2"/>
          <a:stretch>
            <a:fillRect/>
          </a:stretch>
        </p:blipFill>
        <p:spPr>
          <a:xfrm>
            <a:off x="609600" y="2361244"/>
            <a:ext cx="5791200" cy="39955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sp>
        <p:nvSpPr>
          <p:cNvPr id="5" name="object 5"/>
          <p:cNvSpPr txBox="1"/>
          <p:nvPr/>
        </p:nvSpPr>
        <p:spPr>
          <a:xfrm>
            <a:off x="609600" y="1305710"/>
            <a:ext cx="5908040" cy="597599"/>
          </a:xfrm>
          <a:prstGeom prst="rect">
            <a:avLst/>
          </a:prstGeom>
          <a:solidFill>
            <a:srgbClr val="F4BC33"/>
          </a:solidFill>
        </p:spPr>
        <p:txBody>
          <a:bodyPr vert="horz" wrap="square" lIns="0" tIns="165100" rIns="0" bIns="0" rtlCol="0">
            <a:spAutoFit/>
          </a:bodyPr>
          <a:lstStyle/>
          <a:p>
            <a:pPr marL="258445">
              <a:spcBef>
                <a:spcPts val="1300"/>
              </a:spcBef>
            </a:pPr>
            <a:r>
              <a:rPr lang="zh-TW" altLang="en-US" sz="2800" b="1" dirty="0"/>
              <a:t>喜好類別 </a:t>
            </a:r>
            <a:r>
              <a:rPr lang="en-US" altLang="zh-TW" sz="2800" b="1" dirty="0"/>
              <a:t>(Category) </a:t>
            </a:r>
            <a:r>
              <a:rPr lang="zh-TW" altLang="en-US" sz="2800" b="1" dirty="0"/>
              <a:t>資料表 </a:t>
            </a:r>
            <a:r>
              <a:rPr sz="2800" b="1" spc="-25" dirty="0">
                <a:latin typeface="Arial"/>
                <a:cs typeface="Arial"/>
              </a:rPr>
              <a:t>SQL</a:t>
            </a:r>
            <a:endParaRPr sz="2800" dirty="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25</a:t>
            </a:r>
          </a:p>
        </p:txBody>
      </p:sp>
      <p:sp>
        <p:nvSpPr>
          <p:cNvPr id="10" name="object 6">
            <a:extLst>
              <a:ext uri="{FF2B5EF4-FFF2-40B4-BE49-F238E27FC236}">
                <a16:creationId xmlns:a16="http://schemas.microsoft.com/office/drawing/2014/main" id="{4F22638F-D335-8FCB-B614-A0E5E4F23F8C}"/>
              </a:ext>
            </a:extLst>
          </p:cNvPr>
          <p:cNvSpPr txBox="1">
            <a:spLocks noGrp="1"/>
          </p:cNvSpPr>
          <p:nvPr>
            <p:ph type="title"/>
          </p:nvPr>
        </p:nvSpPr>
        <p:spPr>
          <a:xfrm>
            <a:off x="1568713" y="563879"/>
            <a:ext cx="2998470" cy="452120"/>
          </a:xfrm>
          <a:prstGeom prst="rect">
            <a:avLst/>
          </a:prstGeom>
        </p:spPr>
        <p:txBody>
          <a:bodyPr vert="horz" wrap="square" lIns="0" tIns="12700" rIns="0" bIns="0" rtlCol="0">
            <a:spAutoFit/>
          </a:bodyPr>
          <a:lstStyle/>
          <a:p>
            <a:r>
              <a:rPr lang="zh-TW" altLang="en-US" dirty="0">
                <a:latin typeface="標楷體" panose="03000509000000000000" pitchFamily="65" charset="-120"/>
                <a:ea typeface="標楷體" panose="03000509000000000000" pitchFamily="65" charset="-120"/>
              </a:rPr>
              <a:t>資料庫</a:t>
            </a:r>
            <a:r>
              <a:rPr lang="en-US" altLang="zh-TW" dirty="0"/>
              <a:t>Schema</a:t>
            </a:r>
          </a:p>
        </p:txBody>
      </p:sp>
      <p:pic>
        <p:nvPicPr>
          <p:cNvPr id="12" name="圖片 11">
            <a:extLst>
              <a:ext uri="{FF2B5EF4-FFF2-40B4-BE49-F238E27FC236}">
                <a16:creationId xmlns:a16="http://schemas.microsoft.com/office/drawing/2014/main" id="{21C40AD0-99E5-CA55-7D77-126950A833ED}"/>
              </a:ext>
            </a:extLst>
          </p:cNvPr>
          <p:cNvPicPr>
            <a:picLocks noChangeAspect="1"/>
          </p:cNvPicPr>
          <p:nvPr/>
        </p:nvPicPr>
        <p:blipFill>
          <a:blip r:embed="rId2"/>
          <a:stretch>
            <a:fillRect/>
          </a:stretch>
        </p:blipFill>
        <p:spPr>
          <a:xfrm>
            <a:off x="609600" y="2590800"/>
            <a:ext cx="4808680" cy="282109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sp>
        <p:nvSpPr>
          <p:cNvPr id="5" name="object 5"/>
          <p:cNvSpPr txBox="1"/>
          <p:nvPr/>
        </p:nvSpPr>
        <p:spPr>
          <a:xfrm>
            <a:off x="609600" y="1307143"/>
            <a:ext cx="5340985" cy="595676"/>
          </a:xfrm>
          <a:prstGeom prst="rect">
            <a:avLst/>
          </a:prstGeom>
          <a:solidFill>
            <a:srgbClr val="F4BC33"/>
          </a:solidFill>
        </p:spPr>
        <p:txBody>
          <a:bodyPr vert="horz" wrap="square" lIns="0" tIns="163195" rIns="0" bIns="0" rtlCol="0">
            <a:spAutoFit/>
          </a:bodyPr>
          <a:lstStyle/>
          <a:p>
            <a:pPr marL="258445">
              <a:spcBef>
                <a:spcPts val="1285"/>
              </a:spcBef>
            </a:pPr>
            <a:r>
              <a:rPr lang="zh-TW" altLang="en-US" sz="2800" b="1" dirty="0"/>
              <a:t>營業時間 </a:t>
            </a:r>
            <a:r>
              <a:rPr lang="en-US" altLang="zh-TW" sz="2800" b="1" dirty="0"/>
              <a:t>(Hours) </a:t>
            </a:r>
            <a:r>
              <a:rPr lang="zh-TW" altLang="en-US" sz="2800" b="1" dirty="0"/>
              <a:t>資料</a:t>
            </a:r>
            <a:r>
              <a:rPr sz="2800" b="1" spc="415" dirty="0">
                <a:latin typeface="Microsoft JhengHei"/>
                <a:cs typeface="Microsoft JhengHei"/>
              </a:rPr>
              <a:t>表 </a:t>
            </a:r>
            <a:r>
              <a:rPr sz="2800" b="1" spc="-25" dirty="0">
                <a:latin typeface="Arial"/>
                <a:cs typeface="Arial"/>
              </a:rPr>
              <a:t>SQL</a:t>
            </a:r>
            <a:endParaRPr sz="2800" dirty="0">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26</a:t>
            </a:r>
          </a:p>
        </p:txBody>
      </p:sp>
      <p:sp>
        <p:nvSpPr>
          <p:cNvPr id="11" name="object 6">
            <a:extLst>
              <a:ext uri="{FF2B5EF4-FFF2-40B4-BE49-F238E27FC236}">
                <a16:creationId xmlns:a16="http://schemas.microsoft.com/office/drawing/2014/main" id="{BDC6F1E6-99EE-E70B-8DE3-AE99711C3CB3}"/>
              </a:ext>
            </a:extLst>
          </p:cNvPr>
          <p:cNvSpPr txBox="1">
            <a:spLocks noGrp="1"/>
          </p:cNvSpPr>
          <p:nvPr>
            <p:ph type="title"/>
          </p:nvPr>
        </p:nvSpPr>
        <p:spPr>
          <a:xfrm>
            <a:off x="1568713" y="563879"/>
            <a:ext cx="2998470" cy="452120"/>
          </a:xfrm>
          <a:prstGeom prst="rect">
            <a:avLst/>
          </a:prstGeom>
        </p:spPr>
        <p:txBody>
          <a:bodyPr vert="horz" wrap="square" lIns="0" tIns="12700" rIns="0" bIns="0" rtlCol="0">
            <a:spAutoFit/>
          </a:bodyPr>
          <a:lstStyle/>
          <a:p>
            <a:r>
              <a:rPr lang="zh-TW" altLang="en-US" dirty="0">
                <a:latin typeface="標楷體" panose="03000509000000000000" pitchFamily="65" charset="-120"/>
                <a:ea typeface="標楷體" panose="03000509000000000000" pitchFamily="65" charset="-120"/>
              </a:rPr>
              <a:t>資料庫</a:t>
            </a:r>
            <a:r>
              <a:rPr lang="en-US" altLang="zh-TW" dirty="0"/>
              <a:t>Schema</a:t>
            </a:r>
          </a:p>
        </p:txBody>
      </p:sp>
      <p:pic>
        <p:nvPicPr>
          <p:cNvPr id="13" name="圖片 12">
            <a:extLst>
              <a:ext uri="{FF2B5EF4-FFF2-40B4-BE49-F238E27FC236}">
                <a16:creationId xmlns:a16="http://schemas.microsoft.com/office/drawing/2014/main" id="{A2CBA06E-9EED-3512-C3A8-F8B041FB9CEC}"/>
              </a:ext>
            </a:extLst>
          </p:cNvPr>
          <p:cNvPicPr>
            <a:picLocks noChangeAspect="1"/>
          </p:cNvPicPr>
          <p:nvPr/>
        </p:nvPicPr>
        <p:blipFill>
          <a:blip r:embed="rId2"/>
          <a:stretch>
            <a:fillRect/>
          </a:stretch>
        </p:blipFill>
        <p:spPr>
          <a:xfrm>
            <a:off x="609600" y="2523966"/>
            <a:ext cx="5996425" cy="265763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609600" y="1305116"/>
            <a:ext cx="5482590" cy="598241"/>
          </a:xfrm>
          <a:prstGeom prst="rect">
            <a:avLst/>
          </a:prstGeom>
          <a:solidFill>
            <a:srgbClr val="F4BC33"/>
          </a:solidFill>
        </p:spPr>
        <p:txBody>
          <a:bodyPr vert="horz" wrap="square" lIns="0" tIns="165735" rIns="0" bIns="0" rtlCol="0">
            <a:spAutoFit/>
          </a:bodyPr>
          <a:lstStyle/>
          <a:p>
            <a:pPr marL="258445">
              <a:spcBef>
                <a:spcPts val="1305"/>
              </a:spcBef>
            </a:pPr>
            <a:r>
              <a:rPr lang="zh-TW" altLang="en-US" sz="2800" b="1" dirty="0"/>
              <a:t>餐廳 </a:t>
            </a:r>
            <a:r>
              <a:rPr lang="en-US" altLang="zh-TW" sz="2800" b="1" dirty="0"/>
              <a:t>(Restaurant) </a:t>
            </a:r>
            <a:r>
              <a:rPr lang="zh-TW" altLang="en-US" sz="2800" b="1" dirty="0"/>
              <a:t>資料表</a:t>
            </a:r>
            <a:r>
              <a:rPr sz="2800" b="1" spc="415" dirty="0">
                <a:latin typeface="Microsoft JhengHei"/>
                <a:cs typeface="Microsoft JhengHei"/>
              </a:rPr>
              <a:t> </a:t>
            </a:r>
            <a:r>
              <a:rPr sz="2800" b="1" spc="-25" dirty="0">
                <a:latin typeface="Arial"/>
                <a:cs typeface="Arial"/>
              </a:rPr>
              <a:t>SQL</a:t>
            </a:r>
            <a:endParaRPr sz="2800" dirty="0">
              <a:latin typeface="Arial"/>
              <a:cs typeface="Arial"/>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27</a:t>
            </a:r>
          </a:p>
        </p:txBody>
      </p:sp>
      <p:sp>
        <p:nvSpPr>
          <p:cNvPr id="12" name="object 6">
            <a:extLst>
              <a:ext uri="{FF2B5EF4-FFF2-40B4-BE49-F238E27FC236}">
                <a16:creationId xmlns:a16="http://schemas.microsoft.com/office/drawing/2014/main" id="{C4C138A1-795A-BAF8-0412-B74A9F1D1C04}"/>
              </a:ext>
            </a:extLst>
          </p:cNvPr>
          <p:cNvSpPr txBox="1">
            <a:spLocks noGrp="1"/>
          </p:cNvSpPr>
          <p:nvPr>
            <p:ph type="title"/>
          </p:nvPr>
        </p:nvSpPr>
        <p:spPr>
          <a:xfrm>
            <a:off x="1568713" y="563879"/>
            <a:ext cx="2998470" cy="452120"/>
          </a:xfrm>
          <a:prstGeom prst="rect">
            <a:avLst/>
          </a:prstGeom>
        </p:spPr>
        <p:txBody>
          <a:bodyPr vert="horz" wrap="square" lIns="0" tIns="12700" rIns="0" bIns="0" rtlCol="0">
            <a:spAutoFit/>
          </a:bodyPr>
          <a:lstStyle/>
          <a:p>
            <a:r>
              <a:rPr lang="zh-TW" altLang="en-US" dirty="0">
                <a:latin typeface="標楷體" panose="03000509000000000000" pitchFamily="65" charset="-120"/>
                <a:ea typeface="標楷體" panose="03000509000000000000" pitchFamily="65" charset="-120"/>
              </a:rPr>
              <a:t>資料庫</a:t>
            </a:r>
            <a:r>
              <a:rPr lang="en-US" altLang="zh-TW" dirty="0"/>
              <a:t>Schema</a:t>
            </a:r>
          </a:p>
        </p:txBody>
      </p:sp>
      <p:pic>
        <p:nvPicPr>
          <p:cNvPr id="14" name="圖片 13">
            <a:extLst>
              <a:ext uri="{FF2B5EF4-FFF2-40B4-BE49-F238E27FC236}">
                <a16:creationId xmlns:a16="http://schemas.microsoft.com/office/drawing/2014/main" id="{9B1C0B10-90AA-7B80-40AE-C362CBB60D40}"/>
              </a:ext>
            </a:extLst>
          </p:cNvPr>
          <p:cNvPicPr>
            <a:picLocks noChangeAspect="1"/>
          </p:cNvPicPr>
          <p:nvPr/>
        </p:nvPicPr>
        <p:blipFill>
          <a:blip r:embed="rId2"/>
          <a:stretch>
            <a:fillRect/>
          </a:stretch>
        </p:blipFill>
        <p:spPr>
          <a:xfrm>
            <a:off x="609600" y="2468210"/>
            <a:ext cx="6665945" cy="339919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sp>
        <p:nvSpPr>
          <p:cNvPr id="5" name="object 5"/>
          <p:cNvSpPr txBox="1"/>
          <p:nvPr/>
        </p:nvSpPr>
        <p:spPr>
          <a:xfrm>
            <a:off x="609600" y="1305116"/>
            <a:ext cx="6019800" cy="598241"/>
          </a:xfrm>
          <a:prstGeom prst="rect">
            <a:avLst/>
          </a:prstGeom>
          <a:solidFill>
            <a:srgbClr val="F4BC33"/>
          </a:solidFill>
        </p:spPr>
        <p:txBody>
          <a:bodyPr vert="horz" wrap="square" lIns="0" tIns="165735" rIns="0" bIns="0" rtlCol="0">
            <a:spAutoFit/>
          </a:bodyPr>
          <a:lstStyle/>
          <a:p>
            <a:pPr marL="258445">
              <a:spcBef>
                <a:spcPts val="1305"/>
              </a:spcBef>
            </a:pPr>
            <a:r>
              <a:rPr lang="zh-TW" altLang="en-US" sz="2800" b="1" dirty="0"/>
              <a:t>店家類別對應表 </a:t>
            </a:r>
            <a:r>
              <a:rPr sz="2800" b="1" dirty="0">
                <a:latin typeface="Arial"/>
                <a:cs typeface="Arial"/>
              </a:rPr>
              <a:t>(resCate)</a:t>
            </a:r>
            <a:r>
              <a:rPr sz="2800" b="1" spc="470" dirty="0">
                <a:latin typeface="Microsoft JhengHei"/>
                <a:cs typeface="Microsoft JhengHei"/>
              </a:rPr>
              <a:t> </a:t>
            </a:r>
            <a:r>
              <a:rPr sz="2800" b="1" spc="-25" dirty="0">
                <a:latin typeface="Arial"/>
                <a:cs typeface="Arial"/>
              </a:rPr>
              <a:t>SQL</a:t>
            </a:r>
            <a:endParaRPr sz="2800" dirty="0">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28</a:t>
            </a:r>
          </a:p>
        </p:txBody>
      </p:sp>
      <p:sp>
        <p:nvSpPr>
          <p:cNvPr id="11" name="object 6">
            <a:extLst>
              <a:ext uri="{FF2B5EF4-FFF2-40B4-BE49-F238E27FC236}">
                <a16:creationId xmlns:a16="http://schemas.microsoft.com/office/drawing/2014/main" id="{00DF0426-4ACD-CEA0-C4AD-F7EEEDC018C9}"/>
              </a:ext>
            </a:extLst>
          </p:cNvPr>
          <p:cNvSpPr txBox="1">
            <a:spLocks noGrp="1"/>
          </p:cNvSpPr>
          <p:nvPr>
            <p:ph type="title"/>
          </p:nvPr>
        </p:nvSpPr>
        <p:spPr>
          <a:xfrm>
            <a:off x="1568713" y="563879"/>
            <a:ext cx="2998470" cy="452120"/>
          </a:xfrm>
          <a:prstGeom prst="rect">
            <a:avLst/>
          </a:prstGeom>
        </p:spPr>
        <p:txBody>
          <a:bodyPr vert="horz" wrap="square" lIns="0" tIns="12700" rIns="0" bIns="0" rtlCol="0">
            <a:spAutoFit/>
          </a:bodyPr>
          <a:lstStyle/>
          <a:p>
            <a:r>
              <a:rPr lang="zh-TW" altLang="en-US" dirty="0">
                <a:latin typeface="標楷體" panose="03000509000000000000" pitchFamily="65" charset="-120"/>
                <a:ea typeface="標楷體" panose="03000509000000000000" pitchFamily="65" charset="-120"/>
              </a:rPr>
              <a:t>資料庫</a:t>
            </a:r>
            <a:r>
              <a:rPr lang="en-US" altLang="zh-TW" dirty="0"/>
              <a:t>Schema</a:t>
            </a:r>
          </a:p>
        </p:txBody>
      </p:sp>
      <p:pic>
        <p:nvPicPr>
          <p:cNvPr id="13" name="圖片 12">
            <a:extLst>
              <a:ext uri="{FF2B5EF4-FFF2-40B4-BE49-F238E27FC236}">
                <a16:creationId xmlns:a16="http://schemas.microsoft.com/office/drawing/2014/main" id="{8E13CD04-EF88-F8BF-256F-680CAF50E593}"/>
              </a:ext>
            </a:extLst>
          </p:cNvPr>
          <p:cNvPicPr>
            <a:picLocks noChangeAspect="1"/>
          </p:cNvPicPr>
          <p:nvPr/>
        </p:nvPicPr>
        <p:blipFill>
          <a:blip r:embed="rId2"/>
          <a:stretch>
            <a:fillRect/>
          </a:stretch>
        </p:blipFill>
        <p:spPr>
          <a:xfrm>
            <a:off x="609599" y="2514600"/>
            <a:ext cx="6518293" cy="2209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pic>
        <p:nvPicPr>
          <p:cNvPr id="4" name="object 4"/>
          <p:cNvPicPr/>
          <p:nvPr/>
        </p:nvPicPr>
        <p:blipFill>
          <a:blip r:embed="rId2" cstate="print"/>
          <a:stretch>
            <a:fillRect/>
          </a:stretch>
        </p:blipFill>
        <p:spPr>
          <a:xfrm>
            <a:off x="7348889" y="624807"/>
            <a:ext cx="1771649" cy="1771649"/>
          </a:xfrm>
          <a:prstGeom prst="rect">
            <a:avLst/>
          </a:prstGeom>
        </p:spPr>
      </p:pic>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2</a:t>
            </a:r>
          </a:p>
        </p:txBody>
      </p:sp>
      <p:sp>
        <p:nvSpPr>
          <p:cNvPr id="7" name="object 7"/>
          <p:cNvSpPr txBox="1">
            <a:spLocks noGrp="1"/>
          </p:cNvSpPr>
          <p:nvPr>
            <p:ph type="title"/>
          </p:nvPr>
        </p:nvSpPr>
        <p:spPr>
          <a:xfrm>
            <a:off x="1568713" y="563879"/>
            <a:ext cx="1554480" cy="628377"/>
          </a:xfrm>
          <a:prstGeom prst="rect">
            <a:avLst/>
          </a:prstGeom>
        </p:spPr>
        <p:txBody>
          <a:bodyPr vert="horz" wrap="square" lIns="0" tIns="12700" rIns="0" bIns="0" rtlCol="0">
            <a:spAutoFit/>
          </a:bodyPr>
          <a:lstStyle/>
          <a:p>
            <a:pPr marL="12700">
              <a:lnSpc>
                <a:spcPct val="100000"/>
              </a:lnSpc>
              <a:spcBef>
                <a:spcPts val="100"/>
              </a:spcBef>
            </a:pPr>
            <a:r>
              <a:rPr lang="zh-TW" altLang="en-US" sz="4000" spc="245" dirty="0">
                <a:latin typeface="Microsoft JhengHei"/>
                <a:cs typeface="Microsoft JhengHei"/>
              </a:rPr>
              <a:t>目錄</a:t>
            </a:r>
            <a:endParaRPr sz="4000" spc="245" dirty="0">
              <a:latin typeface="Microsoft JhengHei"/>
              <a:cs typeface="Microsoft JhengHei"/>
            </a:endParaRPr>
          </a:p>
        </p:txBody>
      </p:sp>
      <p:sp>
        <p:nvSpPr>
          <p:cNvPr id="13" name="文字方塊 12">
            <a:extLst>
              <a:ext uri="{FF2B5EF4-FFF2-40B4-BE49-F238E27FC236}">
                <a16:creationId xmlns:a16="http://schemas.microsoft.com/office/drawing/2014/main" id="{1AFD2A45-3DBB-0E37-827A-DA80D962C8BC}"/>
              </a:ext>
            </a:extLst>
          </p:cNvPr>
          <p:cNvSpPr txBox="1"/>
          <p:nvPr/>
        </p:nvSpPr>
        <p:spPr>
          <a:xfrm>
            <a:off x="1568713" y="2133600"/>
            <a:ext cx="4876800" cy="2954655"/>
          </a:xfrm>
          <a:prstGeom prst="rect">
            <a:avLst/>
          </a:prstGeom>
          <a:noFill/>
        </p:spPr>
        <p:txBody>
          <a:bodyPr wrap="square">
            <a:spAutoFit/>
          </a:bodyPr>
          <a:lstStyle/>
          <a:p>
            <a:pPr algn="l">
              <a:spcAft>
                <a:spcPts val="1200"/>
              </a:spcAft>
              <a:buFont typeface="+mj-lt"/>
              <a:buAutoNum type="arabicPeriod"/>
            </a:pPr>
            <a:r>
              <a:rPr lang="zh-TW" altLang="en-US" b="0" i="0" u="sng" dirty="0">
                <a:solidFill>
                  <a:srgbClr val="4493F8"/>
                </a:solidFill>
                <a:effectLst/>
                <a:latin typeface="-apple-system"/>
                <a:hlinkClick r:id="rId3"/>
              </a:rPr>
              <a:t>應用情境</a:t>
            </a:r>
            <a:endParaRPr lang="zh-TW" altLang="en-US" b="0" i="0" dirty="0">
              <a:solidFill>
                <a:srgbClr val="F0F6FC"/>
              </a:solidFill>
              <a:effectLst/>
              <a:latin typeface="-apple-system"/>
            </a:endParaRPr>
          </a:p>
          <a:p>
            <a:pPr algn="l">
              <a:spcAft>
                <a:spcPts val="1200"/>
              </a:spcAft>
              <a:buFont typeface="+mj-lt"/>
              <a:buAutoNum type="arabicPeriod"/>
            </a:pPr>
            <a:r>
              <a:rPr lang="zh-TW" altLang="en-US" b="0" i="0" u="sng" dirty="0">
                <a:solidFill>
                  <a:srgbClr val="4493F8"/>
                </a:solidFill>
                <a:effectLst/>
                <a:latin typeface="-apple-system"/>
                <a:hlinkClick r:id="rId4"/>
              </a:rPr>
              <a:t>系統需求說明</a:t>
            </a:r>
            <a:endParaRPr lang="zh-TW" altLang="en-US" b="0" i="0" dirty="0">
              <a:solidFill>
                <a:srgbClr val="F0F6FC"/>
              </a:solidFill>
              <a:effectLst/>
              <a:latin typeface="-apple-system"/>
            </a:endParaRPr>
          </a:p>
          <a:p>
            <a:pPr algn="l">
              <a:spcAft>
                <a:spcPts val="1200"/>
              </a:spcAft>
              <a:buFont typeface="+mj-lt"/>
              <a:buAutoNum type="arabicPeriod"/>
            </a:pPr>
            <a:r>
              <a:rPr lang="zh-TW" altLang="en-US" b="0" i="0" u="sng" dirty="0">
                <a:solidFill>
                  <a:srgbClr val="4493F8"/>
                </a:solidFill>
                <a:effectLst/>
                <a:latin typeface="-apple-system"/>
                <a:hlinkClick r:id="rId5"/>
              </a:rPr>
              <a:t>使用案例</a:t>
            </a:r>
            <a:endParaRPr lang="zh-TW" altLang="en-US" b="0" i="0" dirty="0">
              <a:solidFill>
                <a:srgbClr val="F0F6FC"/>
              </a:solidFill>
              <a:effectLst/>
              <a:latin typeface="-apple-system"/>
            </a:endParaRPr>
          </a:p>
          <a:p>
            <a:pPr algn="l">
              <a:spcAft>
                <a:spcPts val="1200"/>
              </a:spcAft>
              <a:buFont typeface="+mj-lt"/>
              <a:buAutoNum type="arabicPeriod"/>
            </a:pPr>
            <a:r>
              <a:rPr lang="zh-TW" altLang="en-US" b="0" i="0" u="sng" dirty="0">
                <a:solidFill>
                  <a:srgbClr val="4493F8"/>
                </a:solidFill>
                <a:effectLst/>
                <a:latin typeface="-apple-system"/>
                <a:hlinkClick r:id="rId6"/>
              </a:rPr>
              <a:t>資料概念層模型</a:t>
            </a:r>
            <a:endParaRPr lang="zh-TW" altLang="en-US" b="0" i="0" dirty="0">
              <a:solidFill>
                <a:srgbClr val="F0F6FC"/>
              </a:solidFill>
              <a:effectLst/>
              <a:latin typeface="-apple-system"/>
            </a:endParaRPr>
          </a:p>
          <a:p>
            <a:pPr algn="l">
              <a:spcAft>
                <a:spcPts val="1200"/>
              </a:spcAft>
              <a:buFont typeface="+mj-lt"/>
              <a:buAutoNum type="arabicPeriod"/>
            </a:pPr>
            <a:r>
              <a:rPr lang="zh-TW" altLang="en-US" b="0" i="0" u="sng" dirty="0">
                <a:solidFill>
                  <a:srgbClr val="4493F8"/>
                </a:solidFill>
                <a:effectLst/>
                <a:latin typeface="-apple-system"/>
                <a:hlinkClick r:id="rId7"/>
              </a:rPr>
              <a:t>資料庫</a:t>
            </a:r>
            <a:r>
              <a:rPr lang="en-US" altLang="zh-TW" b="0" i="0" u="sng" dirty="0">
                <a:solidFill>
                  <a:srgbClr val="4493F8"/>
                </a:solidFill>
                <a:effectLst/>
                <a:latin typeface="-apple-system"/>
                <a:hlinkClick r:id="rId7"/>
              </a:rPr>
              <a:t>Schema</a:t>
            </a:r>
            <a:endParaRPr lang="zh-TW" altLang="en-US" b="0" i="0" dirty="0">
              <a:solidFill>
                <a:srgbClr val="F0F6FC"/>
              </a:solidFill>
              <a:effectLst/>
              <a:latin typeface="-apple-system"/>
            </a:endParaRPr>
          </a:p>
          <a:p>
            <a:pPr algn="l">
              <a:spcAft>
                <a:spcPts val="1200"/>
              </a:spcAft>
              <a:buFont typeface="+mj-lt"/>
              <a:buAutoNum type="arabicPeriod"/>
            </a:pPr>
            <a:r>
              <a:rPr lang="en-US" altLang="zh-TW" b="0" i="0" u="sng" dirty="0">
                <a:solidFill>
                  <a:srgbClr val="4493F8"/>
                </a:solidFill>
                <a:effectLst/>
                <a:latin typeface="-apple-system"/>
                <a:hlinkClick r:id="rId8"/>
              </a:rPr>
              <a:t>View SQL</a:t>
            </a:r>
            <a:endParaRPr lang="zh-TW" altLang="en-US" b="0" i="0" dirty="0">
              <a:solidFill>
                <a:srgbClr val="F0F6FC"/>
              </a:solidFill>
              <a:effectLst/>
              <a:latin typeface="-apple-system"/>
            </a:endParaRPr>
          </a:p>
          <a:p>
            <a:pPr algn="l">
              <a:spcAft>
                <a:spcPts val="1200"/>
              </a:spcAft>
              <a:buFont typeface="+mj-lt"/>
              <a:buAutoNum type="arabicPeriod"/>
            </a:pPr>
            <a:r>
              <a:rPr lang="zh-TW" altLang="en-US" b="0" i="0" u="sng" dirty="0">
                <a:solidFill>
                  <a:srgbClr val="4493F8"/>
                </a:solidFill>
                <a:effectLst/>
                <a:latin typeface="-apple-system"/>
                <a:hlinkClick r:id="rId9"/>
              </a:rPr>
              <a:t>使用者權限</a:t>
            </a:r>
            <a:r>
              <a:rPr lang="en-US" altLang="zh-TW" b="0" i="0" u="sng" dirty="0">
                <a:solidFill>
                  <a:srgbClr val="4493F8"/>
                </a:solidFill>
                <a:effectLst/>
                <a:latin typeface="-apple-system"/>
                <a:hlinkClick r:id="rId9"/>
              </a:rPr>
              <a:t>SQL</a:t>
            </a:r>
            <a:endParaRPr lang="zh-TW" altLang="en-US" b="0" i="0" dirty="0">
              <a:solidFill>
                <a:srgbClr val="F0F6FC"/>
              </a:solidFill>
              <a:effectLst/>
              <a:latin typeface="-apple-system"/>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sp>
        <p:nvSpPr>
          <p:cNvPr id="5" name="object 5"/>
          <p:cNvSpPr txBox="1"/>
          <p:nvPr/>
        </p:nvSpPr>
        <p:spPr>
          <a:xfrm>
            <a:off x="609600" y="1305710"/>
            <a:ext cx="6873875" cy="597599"/>
          </a:xfrm>
          <a:prstGeom prst="rect">
            <a:avLst/>
          </a:prstGeom>
          <a:solidFill>
            <a:srgbClr val="F4BC33"/>
          </a:solidFill>
        </p:spPr>
        <p:txBody>
          <a:bodyPr vert="horz" wrap="square" lIns="0" tIns="165100" rIns="0" bIns="0" rtlCol="0">
            <a:spAutoFit/>
          </a:bodyPr>
          <a:lstStyle/>
          <a:p>
            <a:pPr marL="258445">
              <a:spcBef>
                <a:spcPts val="1300"/>
              </a:spcBef>
            </a:pPr>
            <a:r>
              <a:rPr lang="zh-TW" altLang="en-US" sz="2800" b="1" dirty="0"/>
              <a:t>會員喜好類別表 </a:t>
            </a:r>
            <a:r>
              <a:rPr sz="2800" b="1" dirty="0">
                <a:latin typeface="Arial"/>
                <a:cs typeface="Arial"/>
              </a:rPr>
              <a:t>(Preference)</a:t>
            </a:r>
            <a:r>
              <a:rPr sz="2800" b="1" spc="420" dirty="0">
                <a:latin typeface="Microsoft JhengHei"/>
                <a:cs typeface="Microsoft JhengHei"/>
              </a:rPr>
              <a:t> </a:t>
            </a:r>
            <a:r>
              <a:rPr sz="2800" b="1" spc="-25" dirty="0">
                <a:latin typeface="Arial"/>
                <a:cs typeface="Arial"/>
              </a:rPr>
              <a:t>SQL</a:t>
            </a:r>
            <a:endParaRPr sz="2800" dirty="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29</a:t>
            </a:r>
          </a:p>
        </p:txBody>
      </p:sp>
      <p:sp>
        <p:nvSpPr>
          <p:cNvPr id="10" name="object 6">
            <a:extLst>
              <a:ext uri="{FF2B5EF4-FFF2-40B4-BE49-F238E27FC236}">
                <a16:creationId xmlns:a16="http://schemas.microsoft.com/office/drawing/2014/main" id="{F6ED0BE1-2BFA-F931-23FE-C18D6941FF42}"/>
              </a:ext>
            </a:extLst>
          </p:cNvPr>
          <p:cNvSpPr txBox="1">
            <a:spLocks noGrp="1"/>
          </p:cNvSpPr>
          <p:nvPr>
            <p:ph type="title"/>
          </p:nvPr>
        </p:nvSpPr>
        <p:spPr>
          <a:xfrm>
            <a:off x="1568713" y="563879"/>
            <a:ext cx="2998470" cy="452120"/>
          </a:xfrm>
          <a:prstGeom prst="rect">
            <a:avLst/>
          </a:prstGeom>
        </p:spPr>
        <p:txBody>
          <a:bodyPr vert="horz" wrap="square" lIns="0" tIns="12700" rIns="0" bIns="0" rtlCol="0">
            <a:spAutoFit/>
          </a:bodyPr>
          <a:lstStyle/>
          <a:p>
            <a:r>
              <a:rPr lang="zh-TW" altLang="en-US" dirty="0">
                <a:latin typeface="標楷體" panose="03000509000000000000" pitchFamily="65" charset="-120"/>
                <a:ea typeface="標楷體" panose="03000509000000000000" pitchFamily="65" charset="-120"/>
              </a:rPr>
              <a:t>資料庫</a:t>
            </a:r>
            <a:r>
              <a:rPr lang="en-US" altLang="zh-TW" dirty="0"/>
              <a:t>Schema</a:t>
            </a:r>
          </a:p>
        </p:txBody>
      </p:sp>
      <p:pic>
        <p:nvPicPr>
          <p:cNvPr id="12" name="圖片 11">
            <a:extLst>
              <a:ext uri="{FF2B5EF4-FFF2-40B4-BE49-F238E27FC236}">
                <a16:creationId xmlns:a16="http://schemas.microsoft.com/office/drawing/2014/main" id="{B0EF19C3-8760-4DF9-B482-1B63558BE5F5}"/>
              </a:ext>
            </a:extLst>
          </p:cNvPr>
          <p:cNvPicPr>
            <a:picLocks noChangeAspect="1"/>
          </p:cNvPicPr>
          <p:nvPr/>
        </p:nvPicPr>
        <p:blipFill>
          <a:blip r:embed="rId2"/>
          <a:stretch>
            <a:fillRect/>
          </a:stretch>
        </p:blipFill>
        <p:spPr>
          <a:xfrm>
            <a:off x="609600" y="2704823"/>
            <a:ext cx="5340758" cy="1790977"/>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87181"/>
            <a:ext cx="9753600" cy="428625"/>
          </a:xfrm>
          <a:custGeom>
            <a:avLst/>
            <a:gdLst/>
            <a:ahLst/>
            <a:cxnLst/>
            <a:rect l="l" t="t" r="r" b="b"/>
            <a:pathLst>
              <a:path w="9753600" h="428625">
                <a:moveTo>
                  <a:pt x="9753600" y="428017"/>
                </a:moveTo>
                <a:lnTo>
                  <a:pt x="0" y="428017"/>
                </a:lnTo>
                <a:lnTo>
                  <a:pt x="0" y="0"/>
                </a:lnTo>
                <a:lnTo>
                  <a:pt x="9753600" y="0"/>
                </a:lnTo>
                <a:lnTo>
                  <a:pt x="9753600" y="428017"/>
                </a:lnTo>
                <a:close/>
              </a:path>
            </a:pathLst>
          </a:custGeom>
          <a:solidFill>
            <a:srgbClr val="F4BC33"/>
          </a:solidFill>
        </p:spPr>
        <p:txBody>
          <a:bodyPr wrap="square" lIns="0" tIns="0" rIns="0" bIns="0" rtlCol="0"/>
          <a:lstStyle/>
          <a:p>
            <a:endParaRPr/>
          </a:p>
        </p:txBody>
      </p:sp>
      <p:sp>
        <p:nvSpPr>
          <p:cNvPr id="5" name="object 5"/>
          <p:cNvSpPr txBox="1"/>
          <p:nvPr/>
        </p:nvSpPr>
        <p:spPr>
          <a:xfrm>
            <a:off x="609600" y="1305710"/>
            <a:ext cx="7305675" cy="597599"/>
          </a:xfrm>
          <a:prstGeom prst="rect">
            <a:avLst/>
          </a:prstGeom>
          <a:solidFill>
            <a:srgbClr val="F4BC33"/>
          </a:solidFill>
        </p:spPr>
        <p:txBody>
          <a:bodyPr vert="horz" wrap="square" lIns="0" tIns="165100" rIns="0" bIns="0" rtlCol="0">
            <a:spAutoFit/>
          </a:bodyPr>
          <a:lstStyle/>
          <a:p>
            <a:pPr marL="258445">
              <a:spcBef>
                <a:spcPts val="1300"/>
              </a:spcBef>
            </a:pPr>
            <a:r>
              <a:rPr lang="zh-TW" altLang="en-US" sz="2800" b="1" dirty="0"/>
              <a:t>推薦清單表</a:t>
            </a:r>
            <a:r>
              <a:rPr sz="2800" b="1" dirty="0">
                <a:latin typeface="Arial"/>
                <a:cs typeface="Arial"/>
              </a:rPr>
              <a:t>(Recommendation)</a:t>
            </a:r>
            <a:r>
              <a:rPr lang="zh-TW" altLang="en-US" sz="2800" b="1" spc="415" dirty="0">
                <a:latin typeface="Microsoft JhengHei"/>
                <a:cs typeface="Arial"/>
              </a:rPr>
              <a:t> </a:t>
            </a:r>
            <a:r>
              <a:rPr sz="2800" b="1" spc="-25" dirty="0">
                <a:latin typeface="Arial"/>
                <a:cs typeface="Arial"/>
              </a:rPr>
              <a:t>SQL</a:t>
            </a:r>
            <a:endParaRPr sz="2800" dirty="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30</a:t>
            </a:r>
          </a:p>
        </p:txBody>
      </p:sp>
      <p:sp>
        <p:nvSpPr>
          <p:cNvPr id="10" name="object 6">
            <a:extLst>
              <a:ext uri="{FF2B5EF4-FFF2-40B4-BE49-F238E27FC236}">
                <a16:creationId xmlns:a16="http://schemas.microsoft.com/office/drawing/2014/main" id="{1EF3A741-4845-57BE-B08F-7B2B3E6956D8}"/>
              </a:ext>
            </a:extLst>
          </p:cNvPr>
          <p:cNvSpPr txBox="1">
            <a:spLocks noGrp="1"/>
          </p:cNvSpPr>
          <p:nvPr>
            <p:ph type="title"/>
          </p:nvPr>
        </p:nvSpPr>
        <p:spPr>
          <a:xfrm>
            <a:off x="1568713" y="563879"/>
            <a:ext cx="2998470" cy="452120"/>
          </a:xfrm>
          <a:prstGeom prst="rect">
            <a:avLst/>
          </a:prstGeom>
        </p:spPr>
        <p:txBody>
          <a:bodyPr vert="horz" wrap="square" lIns="0" tIns="12700" rIns="0" bIns="0" rtlCol="0">
            <a:spAutoFit/>
          </a:bodyPr>
          <a:lstStyle/>
          <a:p>
            <a:r>
              <a:rPr lang="zh-TW" altLang="en-US" dirty="0">
                <a:latin typeface="標楷體" panose="03000509000000000000" pitchFamily="65" charset="-120"/>
                <a:ea typeface="標楷體" panose="03000509000000000000" pitchFamily="65" charset="-120"/>
              </a:rPr>
              <a:t>資料庫</a:t>
            </a:r>
            <a:r>
              <a:rPr lang="en-US" altLang="zh-TW" dirty="0"/>
              <a:t>Schema</a:t>
            </a:r>
          </a:p>
        </p:txBody>
      </p:sp>
      <p:pic>
        <p:nvPicPr>
          <p:cNvPr id="12" name="圖片 11">
            <a:extLst>
              <a:ext uri="{FF2B5EF4-FFF2-40B4-BE49-F238E27FC236}">
                <a16:creationId xmlns:a16="http://schemas.microsoft.com/office/drawing/2014/main" id="{1AD0BEFD-6FBF-405A-1055-E120795D154C}"/>
              </a:ext>
            </a:extLst>
          </p:cNvPr>
          <p:cNvPicPr>
            <a:picLocks noChangeAspect="1"/>
          </p:cNvPicPr>
          <p:nvPr/>
        </p:nvPicPr>
        <p:blipFill>
          <a:blip r:embed="rId2"/>
          <a:stretch>
            <a:fillRect/>
          </a:stretch>
        </p:blipFill>
        <p:spPr>
          <a:xfrm>
            <a:off x="609600" y="2514600"/>
            <a:ext cx="5838987" cy="2897292"/>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sp>
        <p:nvSpPr>
          <p:cNvPr id="4" name="object 4"/>
          <p:cNvSpPr txBox="1"/>
          <p:nvPr/>
        </p:nvSpPr>
        <p:spPr>
          <a:xfrm>
            <a:off x="609600" y="1305710"/>
            <a:ext cx="5715000" cy="1028487"/>
          </a:xfrm>
          <a:prstGeom prst="rect">
            <a:avLst/>
          </a:prstGeom>
          <a:solidFill>
            <a:srgbClr val="F4BC33"/>
          </a:solidFill>
        </p:spPr>
        <p:txBody>
          <a:bodyPr vert="horz" wrap="square" lIns="0" tIns="165100" rIns="0" bIns="0" rtlCol="0">
            <a:spAutoFit/>
          </a:bodyPr>
          <a:lstStyle/>
          <a:p>
            <a:pPr fontAlgn="base"/>
            <a:r>
              <a:rPr lang="zh-TW" altLang="en-US" sz="2800" dirty="0"/>
              <a:t>會員喜好 </a:t>
            </a:r>
            <a:r>
              <a:rPr lang="en-US" altLang="zh-TW" sz="2800" dirty="0"/>
              <a:t>View</a:t>
            </a:r>
            <a:r>
              <a:rPr lang="zh-TW" altLang="en-US" sz="2800" dirty="0"/>
              <a:t>：</a:t>
            </a:r>
            <a:r>
              <a:rPr lang="en-US" altLang="zh-TW" sz="2800" dirty="0" err="1"/>
              <a:t>user_preferences</a:t>
            </a:r>
            <a:endParaRPr lang="en-US" altLang="zh-TW" sz="2800" dirty="0"/>
          </a:p>
          <a:p>
            <a:r>
              <a:rPr lang="zh-TW" altLang="en-US" sz="2800" dirty="0"/>
              <a:t>用途：彙整會員的喜好類別。</a:t>
            </a:r>
            <a:endParaRPr sz="2800" dirty="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3</a:t>
            </a:r>
            <a:r>
              <a:rPr lang="en-US" altLang="zh-TW" spc="-25" dirty="0"/>
              <a:t>1</a:t>
            </a:r>
            <a:endParaRPr spc="-25" dirty="0"/>
          </a:p>
        </p:txBody>
      </p:sp>
      <p:sp>
        <p:nvSpPr>
          <p:cNvPr id="5" name="object 5"/>
          <p:cNvSpPr txBox="1">
            <a:spLocks noGrp="1"/>
          </p:cNvSpPr>
          <p:nvPr>
            <p:ph type="title"/>
          </p:nvPr>
        </p:nvSpPr>
        <p:spPr>
          <a:xfrm>
            <a:off x="1568713" y="563879"/>
            <a:ext cx="1976120" cy="452120"/>
          </a:xfrm>
          <a:prstGeom prst="rect">
            <a:avLst/>
          </a:prstGeom>
        </p:spPr>
        <p:txBody>
          <a:bodyPr vert="horz" wrap="square" lIns="0" tIns="12700" rIns="0" bIns="0" rtlCol="0">
            <a:spAutoFit/>
          </a:bodyPr>
          <a:lstStyle/>
          <a:p>
            <a:pPr marL="12700">
              <a:lnSpc>
                <a:spcPct val="100000"/>
              </a:lnSpc>
              <a:spcBef>
                <a:spcPts val="100"/>
              </a:spcBef>
              <a:tabLst>
                <a:tab pos="1217930" algn="l"/>
              </a:tabLst>
            </a:pPr>
            <a:r>
              <a:rPr spc="254" dirty="0"/>
              <a:t>VIEW</a:t>
            </a:r>
            <a:r>
              <a:rPr dirty="0"/>
              <a:t>	</a:t>
            </a:r>
            <a:r>
              <a:rPr spc="-25" dirty="0"/>
              <a:t>SQL</a:t>
            </a:r>
          </a:p>
        </p:txBody>
      </p:sp>
      <p:sp>
        <p:nvSpPr>
          <p:cNvPr id="7" name="AutoShape 2">
            <a:extLst>
              <a:ext uri="{FF2B5EF4-FFF2-40B4-BE49-F238E27FC236}">
                <a16:creationId xmlns:a16="http://schemas.microsoft.com/office/drawing/2014/main" id="{6CC03BD4-2B64-5F7F-54D6-D5120C771EC2}"/>
              </a:ext>
            </a:extLst>
          </p:cNvPr>
          <p:cNvSpPr>
            <a:spLocks noChangeAspect="1" noChangeArrowheads="1"/>
          </p:cNvSpPr>
          <p:nvPr/>
        </p:nvSpPr>
        <p:spPr bwMode="auto">
          <a:xfrm>
            <a:off x="4724400" y="3505200"/>
            <a:ext cx="3810000" cy="3810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 name="圖片 9">
            <a:extLst>
              <a:ext uri="{FF2B5EF4-FFF2-40B4-BE49-F238E27FC236}">
                <a16:creationId xmlns:a16="http://schemas.microsoft.com/office/drawing/2014/main" id="{46E5D2E1-08B8-6E13-4445-4DFC18AD150B}"/>
              </a:ext>
            </a:extLst>
          </p:cNvPr>
          <p:cNvPicPr>
            <a:picLocks noChangeAspect="1"/>
          </p:cNvPicPr>
          <p:nvPr/>
        </p:nvPicPr>
        <p:blipFill>
          <a:blip r:embed="rId2"/>
          <a:stretch>
            <a:fillRect/>
          </a:stretch>
        </p:blipFill>
        <p:spPr>
          <a:xfrm>
            <a:off x="609600" y="2676026"/>
            <a:ext cx="6791673" cy="30534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sp>
        <p:nvSpPr>
          <p:cNvPr id="4" name="object 4"/>
          <p:cNvSpPr txBox="1"/>
          <p:nvPr/>
        </p:nvSpPr>
        <p:spPr>
          <a:xfrm>
            <a:off x="609600" y="1305710"/>
            <a:ext cx="6096000" cy="1028487"/>
          </a:xfrm>
          <a:prstGeom prst="rect">
            <a:avLst/>
          </a:prstGeom>
          <a:solidFill>
            <a:srgbClr val="F4BC33"/>
          </a:solidFill>
        </p:spPr>
        <p:txBody>
          <a:bodyPr vert="horz" wrap="square" lIns="0" tIns="165100" rIns="0" bIns="0" rtlCol="0">
            <a:spAutoFit/>
          </a:bodyPr>
          <a:lstStyle/>
          <a:p>
            <a:pPr fontAlgn="base"/>
            <a:r>
              <a:rPr lang="zh-TW" altLang="en-US" sz="2800" dirty="0"/>
              <a:t>營業中餐廳 </a:t>
            </a:r>
            <a:r>
              <a:rPr lang="en-US" altLang="zh-TW" sz="2800" dirty="0"/>
              <a:t>View</a:t>
            </a:r>
            <a:r>
              <a:rPr lang="zh-TW" altLang="en-US" sz="2800" dirty="0"/>
              <a:t>：</a:t>
            </a:r>
            <a:r>
              <a:rPr lang="en-US" altLang="zh-TW" sz="2800" dirty="0" err="1"/>
              <a:t>open_restaurants</a:t>
            </a:r>
            <a:endParaRPr lang="en-US" altLang="zh-TW" sz="2800" dirty="0"/>
          </a:p>
          <a:p>
            <a:r>
              <a:rPr lang="zh-TW" altLang="en-US" sz="2800" dirty="0"/>
              <a:t>用途：查詢目前時間仍在營業的餐廳。</a:t>
            </a:r>
            <a:endParaRPr sz="2800" dirty="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3</a:t>
            </a:r>
            <a:r>
              <a:rPr lang="en-US" altLang="zh-TW" spc="-25" dirty="0"/>
              <a:t>2</a:t>
            </a:r>
            <a:endParaRPr spc="-25" dirty="0"/>
          </a:p>
        </p:txBody>
      </p:sp>
      <p:sp>
        <p:nvSpPr>
          <p:cNvPr id="5" name="object 5"/>
          <p:cNvSpPr txBox="1">
            <a:spLocks noGrp="1"/>
          </p:cNvSpPr>
          <p:nvPr>
            <p:ph type="title"/>
          </p:nvPr>
        </p:nvSpPr>
        <p:spPr>
          <a:xfrm>
            <a:off x="1568713" y="563879"/>
            <a:ext cx="1976120" cy="452120"/>
          </a:xfrm>
          <a:prstGeom prst="rect">
            <a:avLst/>
          </a:prstGeom>
        </p:spPr>
        <p:txBody>
          <a:bodyPr vert="horz" wrap="square" lIns="0" tIns="12700" rIns="0" bIns="0" rtlCol="0">
            <a:spAutoFit/>
          </a:bodyPr>
          <a:lstStyle/>
          <a:p>
            <a:pPr marL="12700">
              <a:lnSpc>
                <a:spcPct val="100000"/>
              </a:lnSpc>
              <a:spcBef>
                <a:spcPts val="100"/>
              </a:spcBef>
              <a:tabLst>
                <a:tab pos="1217930" algn="l"/>
              </a:tabLst>
            </a:pPr>
            <a:r>
              <a:rPr spc="254" dirty="0"/>
              <a:t>VIEW</a:t>
            </a:r>
            <a:r>
              <a:rPr dirty="0"/>
              <a:t>	</a:t>
            </a:r>
            <a:r>
              <a:rPr spc="-25" dirty="0"/>
              <a:t>SQL</a:t>
            </a:r>
          </a:p>
        </p:txBody>
      </p:sp>
      <p:pic>
        <p:nvPicPr>
          <p:cNvPr id="9" name="圖片 8">
            <a:extLst>
              <a:ext uri="{FF2B5EF4-FFF2-40B4-BE49-F238E27FC236}">
                <a16:creationId xmlns:a16="http://schemas.microsoft.com/office/drawing/2014/main" id="{7AF6B946-4695-BCE5-3DD2-E4C4CFF7F2B6}"/>
              </a:ext>
            </a:extLst>
          </p:cNvPr>
          <p:cNvPicPr>
            <a:picLocks noChangeAspect="1"/>
          </p:cNvPicPr>
          <p:nvPr/>
        </p:nvPicPr>
        <p:blipFill>
          <a:blip r:embed="rId2"/>
          <a:stretch>
            <a:fillRect/>
          </a:stretch>
        </p:blipFill>
        <p:spPr>
          <a:xfrm>
            <a:off x="609600" y="2751485"/>
            <a:ext cx="4963218" cy="325800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F1ACD-35F6-3289-0F6C-BD1688931E8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D963FB9-38A3-7F21-0E68-D99D58D88199}"/>
              </a:ext>
            </a:extLst>
          </p:cNvPr>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sp>
        <p:nvSpPr>
          <p:cNvPr id="4" name="object 4">
            <a:extLst>
              <a:ext uri="{FF2B5EF4-FFF2-40B4-BE49-F238E27FC236}">
                <a16:creationId xmlns:a16="http://schemas.microsoft.com/office/drawing/2014/main" id="{9417D2A6-485F-5CC4-7740-CD840F0DD58E}"/>
              </a:ext>
            </a:extLst>
          </p:cNvPr>
          <p:cNvSpPr txBox="1"/>
          <p:nvPr/>
        </p:nvSpPr>
        <p:spPr>
          <a:xfrm>
            <a:off x="609600" y="1305710"/>
            <a:ext cx="8382000" cy="1459374"/>
          </a:xfrm>
          <a:prstGeom prst="rect">
            <a:avLst/>
          </a:prstGeom>
          <a:solidFill>
            <a:srgbClr val="F4BC33"/>
          </a:solidFill>
        </p:spPr>
        <p:txBody>
          <a:bodyPr vert="horz" wrap="square" lIns="0" tIns="165100" rIns="0" bIns="0" rtlCol="0">
            <a:spAutoFit/>
          </a:bodyPr>
          <a:lstStyle/>
          <a:p>
            <a:pPr fontAlgn="base"/>
            <a:r>
              <a:rPr lang="zh-TW" altLang="en-US" sz="2800" dirty="0"/>
              <a:t>推薦候選餐廳 </a:t>
            </a:r>
            <a:r>
              <a:rPr lang="en-US" altLang="zh-TW" sz="2800" dirty="0"/>
              <a:t>View</a:t>
            </a:r>
            <a:r>
              <a:rPr lang="zh-TW" altLang="en-US" sz="2800" dirty="0"/>
              <a:t>：</a:t>
            </a:r>
            <a:r>
              <a:rPr lang="en-US" altLang="zh-TW" sz="2800" dirty="0" err="1"/>
              <a:t>recommendation_candidates</a:t>
            </a:r>
            <a:r>
              <a:rPr lang="en-US" altLang="zh-TW" sz="2800" dirty="0"/>
              <a:t>,</a:t>
            </a:r>
          </a:p>
          <a:p>
            <a:r>
              <a:rPr lang="zh-TW" altLang="en-US" sz="2800" dirty="0"/>
              <a:t>用途：計算會員與餐廳間的喜好配對數量（供推薦邏輯使用）。</a:t>
            </a:r>
            <a:endParaRPr sz="2800" dirty="0">
              <a:latin typeface="Arial"/>
              <a:cs typeface="Arial"/>
            </a:endParaRPr>
          </a:p>
        </p:txBody>
      </p:sp>
      <p:sp>
        <p:nvSpPr>
          <p:cNvPr id="6" name="object 6">
            <a:extLst>
              <a:ext uri="{FF2B5EF4-FFF2-40B4-BE49-F238E27FC236}">
                <a16:creationId xmlns:a16="http://schemas.microsoft.com/office/drawing/2014/main" id="{42B412A8-29B9-629D-EE55-5FECB6136667}"/>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3</a:t>
            </a:r>
            <a:r>
              <a:rPr lang="en-US" altLang="zh-TW" spc="-25" dirty="0"/>
              <a:t>3</a:t>
            </a:r>
            <a:endParaRPr spc="-25" dirty="0"/>
          </a:p>
        </p:txBody>
      </p:sp>
      <p:sp>
        <p:nvSpPr>
          <p:cNvPr id="5" name="object 5">
            <a:extLst>
              <a:ext uri="{FF2B5EF4-FFF2-40B4-BE49-F238E27FC236}">
                <a16:creationId xmlns:a16="http://schemas.microsoft.com/office/drawing/2014/main" id="{031A0161-082D-9809-E603-A0CBEB1B2A6C}"/>
              </a:ext>
            </a:extLst>
          </p:cNvPr>
          <p:cNvSpPr txBox="1">
            <a:spLocks noGrp="1"/>
          </p:cNvSpPr>
          <p:nvPr>
            <p:ph type="title"/>
          </p:nvPr>
        </p:nvSpPr>
        <p:spPr>
          <a:xfrm>
            <a:off x="1568713" y="563879"/>
            <a:ext cx="1976120" cy="452120"/>
          </a:xfrm>
          <a:prstGeom prst="rect">
            <a:avLst/>
          </a:prstGeom>
        </p:spPr>
        <p:txBody>
          <a:bodyPr vert="horz" wrap="square" lIns="0" tIns="12700" rIns="0" bIns="0" rtlCol="0">
            <a:spAutoFit/>
          </a:bodyPr>
          <a:lstStyle/>
          <a:p>
            <a:pPr marL="12700">
              <a:lnSpc>
                <a:spcPct val="100000"/>
              </a:lnSpc>
              <a:spcBef>
                <a:spcPts val="100"/>
              </a:spcBef>
              <a:tabLst>
                <a:tab pos="1217930" algn="l"/>
              </a:tabLst>
            </a:pPr>
            <a:r>
              <a:rPr spc="254" dirty="0"/>
              <a:t>VIEW</a:t>
            </a:r>
            <a:r>
              <a:rPr dirty="0"/>
              <a:t>	</a:t>
            </a:r>
            <a:r>
              <a:rPr spc="-25" dirty="0"/>
              <a:t>SQL</a:t>
            </a:r>
          </a:p>
        </p:txBody>
      </p:sp>
      <p:pic>
        <p:nvPicPr>
          <p:cNvPr id="7" name="圖片 6">
            <a:extLst>
              <a:ext uri="{FF2B5EF4-FFF2-40B4-BE49-F238E27FC236}">
                <a16:creationId xmlns:a16="http://schemas.microsoft.com/office/drawing/2014/main" id="{26FB1F54-6C73-D6F0-1363-4E8C92D05514}"/>
              </a:ext>
            </a:extLst>
          </p:cNvPr>
          <p:cNvPicPr>
            <a:picLocks noChangeAspect="1"/>
          </p:cNvPicPr>
          <p:nvPr/>
        </p:nvPicPr>
        <p:blipFill>
          <a:blip r:embed="rId2"/>
          <a:stretch>
            <a:fillRect/>
          </a:stretch>
        </p:blipFill>
        <p:spPr>
          <a:xfrm>
            <a:off x="628650" y="3073845"/>
            <a:ext cx="6019800" cy="3390745"/>
          </a:xfrm>
          <a:prstGeom prst="rect">
            <a:avLst/>
          </a:prstGeom>
        </p:spPr>
      </p:pic>
    </p:spTree>
    <p:extLst>
      <p:ext uri="{BB962C8B-B14F-4D97-AF65-F5344CB8AC3E}">
        <p14:creationId xmlns:p14="http://schemas.microsoft.com/office/powerpoint/2010/main" val="26959297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C3D73-EF21-30C0-A003-DF1B877389E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56D08D2-4943-D12E-E1AA-95B3A26C9452}"/>
              </a:ext>
            </a:extLst>
          </p:cNvPr>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sp>
        <p:nvSpPr>
          <p:cNvPr id="4" name="object 4">
            <a:extLst>
              <a:ext uri="{FF2B5EF4-FFF2-40B4-BE49-F238E27FC236}">
                <a16:creationId xmlns:a16="http://schemas.microsoft.com/office/drawing/2014/main" id="{4F30FBFD-735D-B842-FD48-5BB8B9EDA8FD}"/>
              </a:ext>
            </a:extLst>
          </p:cNvPr>
          <p:cNvSpPr txBox="1"/>
          <p:nvPr/>
        </p:nvSpPr>
        <p:spPr>
          <a:xfrm>
            <a:off x="609600" y="1305710"/>
            <a:ext cx="6781800" cy="1028487"/>
          </a:xfrm>
          <a:prstGeom prst="rect">
            <a:avLst/>
          </a:prstGeom>
          <a:solidFill>
            <a:srgbClr val="F4BC33"/>
          </a:solidFill>
        </p:spPr>
        <p:txBody>
          <a:bodyPr vert="horz" wrap="square" lIns="0" tIns="165100" rIns="0" bIns="0" rtlCol="0">
            <a:spAutoFit/>
          </a:bodyPr>
          <a:lstStyle/>
          <a:p>
            <a:pPr fontAlgn="base"/>
            <a:r>
              <a:rPr lang="zh-TW" altLang="en-US" sz="2800" dirty="0"/>
              <a:t>推薦記錄 </a:t>
            </a:r>
            <a:r>
              <a:rPr lang="en-US" altLang="zh-TW" sz="2800" dirty="0"/>
              <a:t>View</a:t>
            </a:r>
            <a:r>
              <a:rPr lang="zh-TW" altLang="en-US" sz="2800" dirty="0"/>
              <a:t>：</a:t>
            </a:r>
            <a:r>
              <a:rPr lang="en-US" altLang="zh-TW" sz="2800" dirty="0" err="1"/>
              <a:t>recent_recommendations</a:t>
            </a:r>
            <a:endParaRPr lang="en-US" altLang="zh-TW" sz="2800" dirty="0"/>
          </a:p>
          <a:p>
            <a:r>
              <a:rPr lang="zh-TW" altLang="en-US" sz="2800" dirty="0"/>
              <a:t>用途：顯示推薦歷史記錄與對應餐廳名稱。</a:t>
            </a:r>
            <a:endParaRPr sz="2800" dirty="0">
              <a:latin typeface="Arial"/>
              <a:cs typeface="Arial"/>
            </a:endParaRPr>
          </a:p>
        </p:txBody>
      </p:sp>
      <p:sp>
        <p:nvSpPr>
          <p:cNvPr id="6" name="object 6">
            <a:extLst>
              <a:ext uri="{FF2B5EF4-FFF2-40B4-BE49-F238E27FC236}">
                <a16:creationId xmlns:a16="http://schemas.microsoft.com/office/drawing/2014/main" id="{D014218F-AC2A-AABC-4D39-FEAD332D011A}"/>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34</a:t>
            </a:r>
          </a:p>
        </p:txBody>
      </p:sp>
      <p:sp>
        <p:nvSpPr>
          <p:cNvPr id="5" name="object 5">
            <a:extLst>
              <a:ext uri="{FF2B5EF4-FFF2-40B4-BE49-F238E27FC236}">
                <a16:creationId xmlns:a16="http://schemas.microsoft.com/office/drawing/2014/main" id="{7623AD8C-984B-CE0C-E0AD-04C0EC60CA8C}"/>
              </a:ext>
            </a:extLst>
          </p:cNvPr>
          <p:cNvSpPr txBox="1">
            <a:spLocks noGrp="1"/>
          </p:cNvSpPr>
          <p:nvPr>
            <p:ph type="title"/>
          </p:nvPr>
        </p:nvSpPr>
        <p:spPr>
          <a:xfrm>
            <a:off x="1568713" y="563879"/>
            <a:ext cx="1976120" cy="452120"/>
          </a:xfrm>
          <a:prstGeom prst="rect">
            <a:avLst/>
          </a:prstGeom>
        </p:spPr>
        <p:txBody>
          <a:bodyPr vert="horz" wrap="square" lIns="0" tIns="12700" rIns="0" bIns="0" rtlCol="0">
            <a:spAutoFit/>
          </a:bodyPr>
          <a:lstStyle/>
          <a:p>
            <a:pPr marL="12700">
              <a:lnSpc>
                <a:spcPct val="100000"/>
              </a:lnSpc>
              <a:spcBef>
                <a:spcPts val="100"/>
              </a:spcBef>
              <a:tabLst>
                <a:tab pos="1217930" algn="l"/>
              </a:tabLst>
            </a:pPr>
            <a:r>
              <a:rPr spc="254" dirty="0"/>
              <a:t>VIEW</a:t>
            </a:r>
            <a:r>
              <a:rPr dirty="0"/>
              <a:t>	</a:t>
            </a:r>
            <a:r>
              <a:rPr spc="-25" dirty="0"/>
              <a:t>SQL</a:t>
            </a:r>
          </a:p>
        </p:txBody>
      </p:sp>
      <p:pic>
        <p:nvPicPr>
          <p:cNvPr id="7" name="圖片 6">
            <a:extLst>
              <a:ext uri="{FF2B5EF4-FFF2-40B4-BE49-F238E27FC236}">
                <a16:creationId xmlns:a16="http://schemas.microsoft.com/office/drawing/2014/main" id="{3F6DFF47-73C3-A389-D507-B6F6603DD3AC}"/>
              </a:ext>
            </a:extLst>
          </p:cNvPr>
          <p:cNvPicPr>
            <a:picLocks noChangeAspect="1"/>
          </p:cNvPicPr>
          <p:nvPr/>
        </p:nvPicPr>
        <p:blipFill>
          <a:blip r:embed="rId2"/>
          <a:stretch>
            <a:fillRect/>
          </a:stretch>
        </p:blipFill>
        <p:spPr>
          <a:xfrm>
            <a:off x="609600" y="3094840"/>
            <a:ext cx="3991544" cy="2895600"/>
          </a:xfrm>
          <a:prstGeom prst="rect">
            <a:avLst/>
          </a:prstGeom>
        </p:spPr>
      </p:pic>
    </p:spTree>
    <p:extLst>
      <p:ext uri="{BB962C8B-B14F-4D97-AF65-F5344CB8AC3E}">
        <p14:creationId xmlns:p14="http://schemas.microsoft.com/office/powerpoint/2010/main" val="13031352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50DB69-74D5-A183-8C98-94A921DC3B8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74F10DF-599F-D79D-7493-8D30FC3CFDF6}"/>
              </a:ext>
            </a:extLst>
          </p:cNvPr>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sp>
        <p:nvSpPr>
          <p:cNvPr id="4" name="object 4">
            <a:extLst>
              <a:ext uri="{FF2B5EF4-FFF2-40B4-BE49-F238E27FC236}">
                <a16:creationId xmlns:a16="http://schemas.microsoft.com/office/drawing/2014/main" id="{279EE036-5377-C60B-706F-DE5FDC5DCC40}"/>
              </a:ext>
            </a:extLst>
          </p:cNvPr>
          <p:cNvSpPr txBox="1"/>
          <p:nvPr/>
        </p:nvSpPr>
        <p:spPr>
          <a:xfrm>
            <a:off x="609600" y="1305710"/>
            <a:ext cx="8534400" cy="1028487"/>
          </a:xfrm>
          <a:prstGeom prst="rect">
            <a:avLst/>
          </a:prstGeom>
          <a:solidFill>
            <a:srgbClr val="F4BC33"/>
          </a:solidFill>
        </p:spPr>
        <p:txBody>
          <a:bodyPr vert="horz" wrap="square" lIns="0" tIns="165100" rIns="0" bIns="0" rtlCol="0">
            <a:spAutoFit/>
          </a:bodyPr>
          <a:lstStyle/>
          <a:p>
            <a:pPr fontAlgn="base"/>
            <a:r>
              <a:rPr lang="zh-TW" altLang="en-US" sz="2800" dirty="0"/>
              <a:t>系統統計 </a:t>
            </a:r>
            <a:r>
              <a:rPr lang="en-US" altLang="zh-TW" sz="2800" dirty="0"/>
              <a:t>View</a:t>
            </a:r>
            <a:r>
              <a:rPr lang="zh-TW" altLang="en-US" sz="2800" dirty="0"/>
              <a:t>：</a:t>
            </a:r>
            <a:r>
              <a:rPr lang="en-US" altLang="zh-TW" sz="2800" dirty="0" err="1"/>
              <a:t>admin_statistics</a:t>
            </a:r>
            <a:r>
              <a:rPr lang="en-US" altLang="zh-TW" sz="2800" dirty="0"/>
              <a:t>,</a:t>
            </a:r>
          </a:p>
          <a:p>
            <a:r>
              <a:rPr lang="zh-TW" altLang="en-US" sz="2800" dirty="0"/>
              <a:t>用途：顯示會員總數、餐廳數、類別數與推薦記錄數。</a:t>
            </a:r>
            <a:endParaRPr sz="2800" dirty="0">
              <a:latin typeface="Arial"/>
              <a:cs typeface="Arial"/>
            </a:endParaRPr>
          </a:p>
        </p:txBody>
      </p:sp>
      <p:sp>
        <p:nvSpPr>
          <p:cNvPr id="6" name="object 6">
            <a:extLst>
              <a:ext uri="{FF2B5EF4-FFF2-40B4-BE49-F238E27FC236}">
                <a16:creationId xmlns:a16="http://schemas.microsoft.com/office/drawing/2014/main" id="{E0ED91E9-1536-79C1-A4AA-991660864864}"/>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3</a:t>
            </a:r>
            <a:r>
              <a:rPr lang="en-US" altLang="zh-TW" spc="-25" dirty="0"/>
              <a:t>5</a:t>
            </a:r>
            <a:endParaRPr spc="-25" dirty="0"/>
          </a:p>
        </p:txBody>
      </p:sp>
      <p:sp>
        <p:nvSpPr>
          <p:cNvPr id="5" name="object 5">
            <a:extLst>
              <a:ext uri="{FF2B5EF4-FFF2-40B4-BE49-F238E27FC236}">
                <a16:creationId xmlns:a16="http://schemas.microsoft.com/office/drawing/2014/main" id="{EE56A253-3367-F129-0745-125B1812159F}"/>
              </a:ext>
            </a:extLst>
          </p:cNvPr>
          <p:cNvSpPr txBox="1">
            <a:spLocks noGrp="1"/>
          </p:cNvSpPr>
          <p:nvPr>
            <p:ph type="title"/>
          </p:nvPr>
        </p:nvSpPr>
        <p:spPr>
          <a:xfrm>
            <a:off x="1568713" y="563879"/>
            <a:ext cx="1976120" cy="452120"/>
          </a:xfrm>
          <a:prstGeom prst="rect">
            <a:avLst/>
          </a:prstGeom>
        </p:spPr>
        <p:txBody>
          <a:bodyPr vert="horz" wrap="square" lIns="0" tIns="12700" rIns="0" bIns="0" rtlCol="0">
            <a:spAutoFit/>
          </a:bodyPr>
          <a:lstStyle/>
          <a:p>
            <a:pPr marL="12700">
              <a:lnSpc>
                <a:spcPct val="100000"/>
              </a:lnSpc>
              <a:spcBef>
                <a:spcPts val="100"/>
              </a:spcBef>
              <a:tabLst>
                <a:tab pos="1217930" algn="l"/>
              </a:tabLst>
            </a:pPr>
            <a:r>
              <a:rPr spc="254" dirty="0"/>
              <a:t>VIEW</a:t>
            </a:r>
            <a:r>
              <a:rPr dirty="0"/>
              <a:t>	</a:t>
            </a:r>
            <a:r>
              <a:rPr spc="-25" dirty="0"/>
              <a:t>SQL</a:t>
            </a:r>
          </a:p>
        </p:txBody>
      </p:sp>
      <p:pic>
        <p:nvPicPr>
          <p:cNvPr id="12" name="圖片 11">
            <a:extLst>
              <a:ext uri="{FF2B5EF4-FFF2-40B4-BE49-F238E27FC236}">
                <a16:creationId xmlns:a16="http://schemas.microsoft.com/office/drawing/2014/main" id="{0FEE5972-9DD5-BAF7-BAD0-EAAEC5F405DB}"/>
              </a:ext>
            </a:extLst>
          </p:cNvPr>
          <p:cNvPicPr>
            <a:picLocks noChangeAspect="1"/>
          </p:cNvPicPr>
          <p:nvPr/>
        </p:nvPicPr>
        <p:blipFill>
          <a:blip r:embed="rId2"/>
          <a:stretch>
            <a:fillRect/>
          </a:stretch>
        </p:blipFill>
        <p:spPr>
          <a:xfrm>
            <a:off x="570120" y="3076004"/>
            <a:ext cx="8564355" cy="1905000"/>
          </a:xfrm>
          <a:prstGeom prst="rect">
            <a:avLst/>
          </a:prstGeom>
        </p:spPr>
      </p:pic>
    </p:spTree>
    <p:extLst>
      <p:ext uri="{BB962C8B-B14F-4D97-AF65-F5344CB8AC3E}">
        <p14:creationId xmlns:p14="http://schemas.microsoft.com/office/powerpoint/2010/main" val="23580406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EE0983-0D72-BC6C-EFE4-05F3C230469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5C9166B-E19A-102D-E8E1-1C0DDD617D6E}"/>
              </a:ext>
            </a:extLst>
          </p:cNvPr>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sp>
        <p:nvSpPr>
          <p:cNvPr id="4" name="object 4">
            <a:extLst>
              <a:ext uri="{FF2B5EF4-FFF2-40B4-BE49-F238E27FC236}">
                <a16:creationId xmlns:a16="http://schemas.microsoft.com/office/drawing/2014/main" id="{91C0B325-D8E0-E2D4-D5FB-9CDD559CB5D3}"/>
              </a:ext>
            </a:extLst>
          </p:cNvPr>
          <p:cNvSpPr txBox="1"/>
          <p:nvPr/>
        </p:nvSpPr>
        <p:spPr>
          <a:xfrm>
            <a:off x="609600" y="1305710"/>
            <a:ext cx="6096000" cy="1028487"/>
          </a:xfrm>
          <a:prstGeom prst="rect">
            <a:avLst/>
          </a:prstGeom>
          <a:solidFill>
            <a:srgbClr val="F4BC33"/>
          </a:solidFill>
        </p:spPr>
        <p:txBody>
          <a:bodyPr vert="horz" wrap="square" lIns="0" tIns="165100" rIns="0" bIns="0" rtlCol="0">
            <a:spAutoFit/>
          </a:bodyPr>
          <a:lstStyle/>
          <a:p>
            <a:pPr fontAlgn="base"/>
            <a:r>
              <a:rPr lang="zh-TW" altLang="en-US" sz="2800" dirty="0"/>
              <a:t>營業中餐廳 </a:t>
            </a:r>
            <a:r>
              <a:rPr lang="en-US" altLang="zh-TW" sz="2800" dirty="0"/>
              <a:t>View</a:t>
            </a:r>
            <a:r>
              <a:rPr lang="zh-TW" altLang="en-US" sz="2800" dirty="0"/>
              <a:t>：</a:t>
            </a:r>
            <a:r>
              <a:rPr lang="en-US" altLang="zh-TW" sz="2800" dirty="0" err="1"/>
              <a:t>open_restaurants</a:t>
            </a:r>
            <a:endParaRPr lang="en-US" altLang="zh-TW" sz="2800" dirty="0"/>
          </a:p>
          <a:p>
            <a:r>
              <a:rPr lang="zh-TW" altLang="en-US" sz="2800" dirty="0"/>
              <a:t>用途：查詢目前時間仍在營業的餐廳。</a:t>
            </a:r>
            <a:endParaRPr sz="2800" dirty="0">
              <a:latin typeface="Arial"/>
              <a:cs typeface="Arial"/>
            </a:endParaRPr>
          </a:p>
        </p:txBody>
      </p:sp>
      <p:sp>
        <p:nvSpPr>
          <p:cNvPr id="6" name="object 6">
            <a:extLst>
              <a:ext uri="{FF2B5EF4-FFF2-40B4-BE49-F238E27FC236}">
                <a16:creationId xmlns:a16="http://schemas.microsoft.com/office/drawing/2014/main" id="{3ACF5651-B156-19A3-4D7C-C67E01E81170}"/>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3</a:t>
            </a:r>
            <a:r>
              <a:rPr lang="en-US" altLang="zh-TW" spc="-25" dirty="0"/>
              <a:t>6</a:t>
            </a:r>
            <a:endParaRPr spc="-25" dirty="0"/>
          </a:p>
        </p:txBody>
      </p:sp>
      <p:sp>
        <p:nvSpPr>
          <p:cNvPr id="5" name="object 5">
            <a:extLst>
              <a:ext uri="{FF2B5EF4-FFF2-40B4-BE49-F238E27FC236}">
                <a16:creationId xmlns:a16="http://schemas.microsoft.com/office/drawing/2014/main" id="{45F67E18-0CE7-ACA2-EE35-F0102EC08ADA}"/>
              </a:ext>
            </a:extLst>
          </p:cNvPr>
          <p:cNvSpPr txBox="1">
            <a:spLocks noGrp="1"/>
          </p:cNvSpPr>
          <p:nvPr>
            <p:ph type="title"/>
          </p:nvPr>
        </p:nvSpPr>
        <p:spPr>
          <a:xfrm>
            <a:off x="1568713" y="563879"/>
            <a:ext cx="1976120" cy="452120"/>
          </a:xfrm>
          <a:prstGeom prst="rect">
            <a:avLst/>
          </a:prstGeom>
        </p:spPr>
        <p:txBody>
          <a:bodyPr vert="horz" wrap="square" lIns="0" tIns="12700" rIns="0" bIns="0" rtlCol="0">
            <a:spAutoFit/>
          </a:bodyPr>
          <a:lstStyle/>
          <a:p>
            <a:pPr marL="12700">
              <a:lnSpc>
                <a:spcPct val="100000"/>
              </a:lnSpc>
              <a:spcBef>
                <a:spcPts val="100"/>
              </a:spcBef>
              <a:tabLst>
                <a:tab pos="1217930" algn="l"/>
              </a:tabLst>
            </a:pPr>
            <a:r>
              <a:rPr spc="254" dirty="0"/>
              <a:t>VIEW</a:t>
            </a:r>
            <a:r>
              <a:rPr dirty="0"/>
              <a:t>	</a:t>
            </a:r>
            <a:r>
              <a:rPr spc="-25" dirty="0"/>
              <a:t>SQL</a:t>
            </a:r>
          </a:p>
        </p:txBody>
      </p:sp>
      <p:pic>
        <p:nvPicPr>
          <p:cNvPr id="9" name="圖片 8">
            <a:extLst>
              <a:ext uri="{FF2B5EF4-FFF2-40B4-BE49-F238E27FC236}">
                <a16:creationId xmlns:a16="http://schemas.microsoft.com/office/drawing/2014/main" id="{9276D812-65EB-3264-330F-AC6E491258D1}"/>
              </a:ext>
            </a:extLst>
          </p:cNvPr>
          <p:cNvPicPr>
            <a:picLocks noChangeAspect="1"/>
          </p:cNvPicPr>
          <p:nvPr/>
        </p:nvPicPr>
        <p:blipFill>
          <a:blip r:embed="rId2"/>
          <a:stretch>
            <a:fillRect/>
          </a:stretch>
        </p:blipFill>
        <p:spPr>
          <a:xfrm>
            <a:off x="609600" y="2751485"/>
            <a:ext cx="4963218" cy="3258005"/>
          </a:xfrm>
          <a:prstGeom prst="rect">
            <a:avLst/>
          </a:prstGeom>
        </p:spPr>
      </p:pic>
    </p:spTree>
    <p:extLst>
      <p:ext uri="{BB962C8B-B14F-4D97-AF65-F5344CB8AC3E}">
        <p14:creationId xmlns:p14="http://schemas.microsoft.com/office/powerpoint/2010/main" val="4136990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68713" y="563879"/>
            <a:ext cx="2843530" cy="452120"/>
          </a:xfrm>
          <a:prstGeom prst="rect">
            <a:avLst/>
          </a:prstGeom>
        </p:spPr>
        <p:txBody>
          <a:bodyPr vert="horz" wrap="square" lIns="0" tIns="12700" rIns="0" bIns="0" rtlCol="0">
            <a:spAutoFit/>
          </a:bodyPr>
          <a:lstStyle/>
          <a:p>
            <a:r>
              <a:rPr lang="zh-TW" altLang="en-US" dirty="0"/>
              <a:t>使用者權限</a:t>
            </a:r>
            <a:r>
              <a:rPr lang="en-US" altLang="zh-TW" dirty="0"/>
              <a:t>SQL</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3</a:t>
            </a:r>
            <a:r>
              <a:rPr lang="en-US" altLang="zh-TW" spc="-25" dirty="0"/>
              <a:t>7</a:t>
            </a:r>
            <a:endParaRPr spc="-25" dirty="0"/>
          </a:p>
        </p:txBody>
      </p:sp>
      <p:pic>
        <p:nvPicPr>
          <p:cNvPr id="6" name="圖片 5">
            <a:extLst>
              <a:ext uri="{FF2B5EF4-FFF2-40B4-BE49-F238E27FC236}">
                <a16:creationId xmlns:a16="http://schemas.microsoft.com/office/drawing/2014/main" id="{420BB96E-E87F-531D-81FF-A861BC5D56D8}"/>
              </a:ext>
            </a:extLst>
          </p:cNvPr>
          <p:cNvPicPr>
            <a:picLocks noChangeAspect="1"/>
          </p:cNvPicPr>
          <p:nvPr/>
        </p:nvPicPr>
        <p:blipFill>
          <a:blip r:embed="rId2"/>
          <a:stretch>
            <a:fillRect/>
          </a:stretch>
        </p:blipFill>
        <p:spPr>
          <a:xfrm>
            <a:off x="609600" y="1295400"/>
            <a:ext cx="6582794" cy="53340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09600" y="2863869"/>
            <a:ext cx="5076825" cy="790575"/>
          </a:xfrm>
          <a:custGeom>
            <a:avLst/>
            <a:gdLst/>
            <a:ahLst/>
            <a:cxnLst/>
            <a:rect l="l" t="t" r="r" b="b"/>
            <a:pathLst>
              <a:path w="5076825" h="790575">
                <a:moveTo>
                  <a:pt x="5076824" y="790574"/>
                </a:moveTo>
                <a:lnTo>
                  <a:pt x="0" y="790574"/>
                </a:lnTo>
                <a:lnTo>
                  <a:pt x="0" y="0"/>
                </a:lnTo>
                <a:lnTo>
                  <a:pt x="5076824" y="0"/>
                </a:lnTo>
                <a:lnTo>
                  <a:pt x="5076824" y="790574"/>
                </a:lnTo>
                <a:close/>
              </a:path>
            </a:pathLst>
          </a:custGeom>
          <a:solidFill>
            <a:srgbClr val="F4BC33"/>
          </a:solidFill>
        </p:spPr>
        <p:txBody>
          <a:bodyPr wrap="square" lIns="0" tIns="0" rIns="0" bIns="0" rtlCol="0"/>
          <a:lstStyle/>
          <a:p>
            <a:endParaRPr/>
          </a:p>
        </p:txBody>
      </p:sp>
      <p:sp>
        <p:nvSpPr>
          <p:cNvPr id="3" name="object 3"/>
          <p:cNvSpPr txBox="1">
            <a:spLocks noGrp="1"/>
          </p:cNvSpPr>
          <p:nvPr>
            <p:ph type="title"/>
          </p:nvPr>
        </p:nvSpPr>
        <p:spPr>
          <a:xfrm>
            <a:off x="1071249" y="3020024"/>
            <a:ext cx="7611109" cy="925830"/>
          </a:xfrm>
          <a:prstGeom prst="rect">
            <a:avLst/>
          </a:prstGeom>
        </p:spPr>
        <p:txBody>
          <a:bodyPr vert="horz" wrap="square" lIns="0" tIns="13335" rIns="0" bIns="0" rtlCol="0">
            <a:spAutoFit/>
          </a:bodyPr>
          <a:lstStyle/>
          <a:p>
            <a:pPr marL="12700">
              <a:lnSpc>
                <a:spcPct val="100000"/>
              </a:lnSpc>
              <a:spcBef>
                <a:spcPts val="105"/>
              </a:spcBef>
            </a:pPr>
            <a:r>
              <a:rPr sz="5900" dirty="0">
                <a:solidFill>
                  <a:srgbClr val="171717"/>
                </a:solidFill>
              </a:rPr>
              <a:t>Thanks For </a:t>
            </a:r>
            <a:r>
              <a:rPr sz="5900" spc="-10" dirty="0">
                <a:solidFill>
                  <a:srgbClr val="171717"/>
                </a:solidFill>
              </a:rPr>
              <a:t>Listening</a:t>
            </a:r>
            <a:endParaRPr sz="5900"/>
          </a:p>
        </p:txBody>
      </p:sp>
      <p:sp>
        <p:nvSpPr>
          <p:cNvPr id="4" name="object 4"/>
          <p:cNvSpPr/>
          <p:nvPr/>
        </p:nvSpPr>
        <p:spPr>
          <a:xfrm>
            <a:off x="1000182" y="555336"/>
            <a:ext cx="34290" cy="34290"/>
          </a:xfrm>
          <a:custGeom>
            <a:avLst/>
            <a:gdLst/>
            <a:ahLst/>
            <a:cxnLst/>
            <a:rect l="l" t="t" r="r" b="b"/>
            <a:pathLst>
              <a:path w="34290" h="34290">
                <a:moveTo>
                  <a:pt x="26187" y="33740"/>
                </a:moveTo>
                <a:lnTo>
                  <a:pt x="7552" y="33740"/>
                </a:lnTo>
                <a:lnTo>
                  <a:pt x="0" y="26187"/>
                </a:lnTo>
                <a:lnTo>
                  <a:pt x="0" y="7552"/>
                </a:lnTo>
                <a:lnTo>
                  <a:pt x="7552" y="0"/>
                </a:lnTo>
                <a:lnTo>
                  <a:pt x="26187" y="0"/>
                </a:lnTo>
                <a:lnTo>
                  <a:pt x="33740" y="7552"/>
                </a:lnTo>
                <a:lnTo>
                  <a:pt x="33740" y="26187"/>
                </a:lnTo>
                <a:lnTo>
                  <a:pt x="26187" y="33740"/>
                </a:lnTo>
                <a:close/>
              </a:path>
            </a:pathLst>
          </a:custGeom>
          <a:solidFill>
            <a:srgbClr val="F4BC33"/>
          </a:solidFill>
        </p:spPr>
        <p:txBody>
          <a:bodyPr wrap="square" lIns="0" tIns="0" rIns="0" bIns="0" rtlCol="0"/>
          <a:lstStyle/>
          <a:p>
            <a:endParaRPr/>
          </a:p>
        </p:txBody>
      </p:sp>
      <p:sp>
        <p:nvSpPr>
          <p:cNvPr id="5" name="object 5"/>
          <p:cNvSpPr/>
          <p:nvPr/>
        </p:nvSpPr>
        <p:spPr>
          <a:xfrm>
            <a:off x="1000182" y="661216"/>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6" name="object 6"/>
          <p:cNvSpPr/>
          <p:nvPr/>
        </p:nvSpPr>
        <p:spPr>
          <a:xfrm>
            <a:off x="1000182" y="766935"/>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7" name="object 7"/>
          <p:cNvSpPr/>
          <p:nvPr/>
        </p:nvSpPr>
        <p:spPr>
          <a:xfrm>
            <a:off x="1000182" y="869923"/>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8" name="object 8"/>
          <p:cNvSpPr/>
          <p:nvPr/>
        </p:nvSpPr>
        <p:spPr>
          <a:xfrm>
            <a:off x="1000182" y="975803"/>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9" name="object 9"/>
          <p:cNvSpPr/>
          <p:nvPr/>
        </p:nvSpPr>
        <p:spPr>
          <a:xfrm>
            <a:off x="1000182" y="1078791"/>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10" name="object 10"/>
          <p:cNvSpPr/>
          <p:nvPr/>
        </p:nvSpPr>
        <p:spPr>
          <a:xfrm>
            <a:off x="1100600" y="555336"/>
            <a:ext cx="34290" cy="34290"/>
          </a:xfrm>
          <a:custGeom>
            <a:avLst/>
            <a:gdLst/>
            <a:ahLst/>
            <a:cxnLst/>
            <a:rect l="l" t="t" r="r" b="b"/>
            <a:pathLst>
              <a:path w="34290" h="34290">
                <a:moveTo>
                  <a:pt x="26187" y="33740"/>
                </a:moveTo>
                <a:lnTo>
                  <a:pt x="7553" y="33740"/>
                </a:lnTo>
                <a:lnTo>
                  <a:pt x="0" y="26187"/>
                </a:lnTo>
                <a:lnTo>
                  <a:pt x="0" y="7552"/>
                </a:lnTo>
                <a:lnTo>
                  <a:pt x="7553" y="0"/>
                </a:lnTo>
                <a:lnTo>
                  <a:pt x="26187" y="0"/>
                </a:lnTo>
                <a:lnTo>
                  <a:pt x="33740" y="7552"/>
                </a:lnTo>
                <a:lnTo>
                  <a:pt x="33740" y="26187"/>
                </a:lnTo>
                <a:lnTo>
                  <a:pt x="26187" y="33740"/>
                </a:lnTo>
                <a:close/>
              </a:path>
            </a:pathLst>
          </a:custGeom>
          <a:solidFill>
            <a:srgbClr val="F4BC33"/>
          </a:solidFill>
        </p:spPr>
        <p:txBody>
          <a:bodyPr wrap="square" lIns="0" tIns="0" rIns="0" bIns="0" rtlCol="0"/>
          <a:lstStyle/>
          <a:p>
            <a:endParaRPr/>
          </a:p>
        </p:txBody>
      </p:sp>
      <p:sp>
        <p:nvSpPr>
          <p:cNvPr id="11" name="object 11"/>
          <p:cNvSpPr/>
          <p:nvPr/>
        </p:nvSpPr>
        <p:spPr>
          <a:xfrm>
            <a:off x="1100600" y="661216"/>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12" name="object 12"/>
          <p:cNvSpPr/>
          <p:nvPr/>
        </p:nvSpPr>
        <p:spPr>
          <a:xfrm>
            <a:off x="1100600" y="766935"/>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13" name="object 13"/>
          <p:cNvSpPr/>
          <p:nvPr/>
        </p:nvSpPr>
        <p:spPr>
          <a:xfrm>
            <a:off x="1100600" y="86992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14" name="object 14"/>
          <p:cNvSpPr/>
          <p:nvPr/>
        </p:nvSpPr>
        <p:spPr>
          <a:xfrm>
            <a:off x="1100600" y="97580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15" name="object 15"/>
          <p:cNvSpPr/>
          <p:nvPr/>
        </p:nvSpPr>
        <p:spPr>
          <a:xfrm>
            <a:off x="1100600" y="1078791"/>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16" name="object 16"/>
          <p:cNvSpPr/>
          <p:nvPr/>
        </p:nvSpPr>
        <p:spPr>
          <a:xfrm>
            <a:off x="1198125" y="555336"/>
            <a:ext cx="34290" cy="34290"/>
          </a:xfrm>
          <a:custGeom>
            <a:avLst/>
            <a:gdLst/>
            <a:ahLst/>
            <a:cxnLst/>
            <a:rect l="l" t="t" r="r" b="b"/>
            <a:pathLst>
              <a:path w="34290" h="34290">
                <a:moveTo>
                  <a:pt x="26187" y="33740"/>
                </a:moveTo>
                <a:lnTo>
                  <a:pt x="7553" y="33740"/>
                </a:lnTo>
                <a:lnTo>
                  <a:pt x="0" y="26187"/>
                </a:lnTo>
                <a:lnTo>
                  <a:pt x="0" y="7552"/>
                </a:lnTo>
                <a:lnTo>
                  <a:pt x="7553" y="0"/>
                </a:lnTo>
                <a:lnTo>
                  <a:pt x="26187" y="0"/>
                </a:lnTo>
                <a:lnTo>
                  <a:pt x="33740" y="7552"/>
                </a:lnTo>
                <a:lnTo>
                  <a:pt x="33740" y="26187"/>
                </a:lnTo>
                <a:lnTo>
                  <a:pt x="26187" y="33740"/>
                </a:lnTo>
                <a:close/>
              </a:path>
            </a:pathLst>
          </a:custGeom>
          <a:solidFill>
            <a:srgbClr val="F4BC33"/>
          </a:solidFill>
        </p:spPr>
        <p:txBody>
          <a:bodyPr wrap="square" lIns="0" tIns="0" rIns="0" bIns="0" rtlCol="0"/>
          <a:lstStyle/>
          <a:p>
            <a:endParaRPr/>
          </a:p>
        </p:txBody>
      </p:sp>
      <p:sp>
        <p:nvSpPr>
          <p:cNvPr id="17" name="object 17"/>
          <p:cNvSpPr/>
          <p:nvPr/>
        </p:nvSpPr>
        <p:spPr>
          <a:xfrm>
            <a:off x="1198125" y="661216"/>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18" name="object 18"/>
          <p:cNvSpPr/>
          <p:nvPr/>
        </p:nvSpPr>
        <p:spPr>
          <a:xfrm>
            <a:off x="1198125" y="766935"/>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19" name="object 19"/>
          <p:cNvSpPr/>
          <p:nvPr/>
        </p:nvSpPr>
        <p:spPr>
          <a:xfrm>
            <a:off x="1198125" y="86992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0" name="object 20"/>
          <p:cNvSpPr/>
          <p:nvPr/>
        </p:nvSpPr>
        <p:spPr>
          <a:xfrm>
            <a:off x="1198125" y="97580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1" name="object 21"/>
          <p:cNvSpPr/>
          <p:nvPr/>
        </p:nvSpPr>
        <p:spPr>
          <a:xfrm>
            <a:off x="1198125" y="1078791"/>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2" name="object 22"/>
          <p:cNvSpPr/>
          <p:nvPr/>
        </p:nvSpPr>
        <p:spPr>
          <a:xfrm>
            <a:off x="1298542" y="555336"/>
            <a:ext cx="34290" cy="34290"/>
          </a:xfrm>
          <a:custGeom>
            <a:avLst/>
            <a:gdLst/>
            <a:ahLst/>
            <a:cxnLst/>
            <a:rect l="l" t="t" r="r" b="b"/>
            <a:pathLst>
              <a:path w="34290" h="34290">
                <a:moveTo>
                  <a:pt x="26187" y="33740"/>
                </a:moveTo>
                <a:lnTo>
                  <a:pt x="7552" y="33740"/>
                </a:lnTo>
                <a:lnTo>
                  <a:pt x="0" y="26187"/>
                </a:lnTo>
                <a:lnTo>
                  <a:pt x="0" y="7552"/>
                </a:lnTo>
                <a:lnTo>
                  <a:pt x="7552" y="0"/>
                </a:lnTo>
                <a:lnTo>
                  <a:pt x="26187" y="0"/>
                </a:lnTo>
                <a:lnTo>
                  <a:pt x="33740" y="7552"/>
                </a:lnTo>
                <a:lnTo>
                  <a:pt x="33740" y="26187"/>
                </a:lnTo>
                <a:lnTo>
                  <a:pt x="26187" y="33740"/>
                </a:lnTo>
                <a:close/>
              </a:path>
            </a:pathLst>
          </a:custGeom>
          <a:solidFill>
            <a:srgbClr val="F4BC33"/>
          </a:solidFill>
        </p:spPr>
        <p:txBody>
          <a:bodyPr wrap="square" lIns="0" tIns="0" rIns="0" bIns="0" rtlCol="0"/>
          <a:lstStyle/>
          <a:p>
            <a:endParaRPr/>
          </a:p>
        </p:txBody>
      </p:sp>
      <p:sp>
        <p:nvSpPr>
          <p:cNvPr id="23" name="object 23"/>
          <p:cNvSpPr/>
          <p:nvPr/>
        </p:nvSpPr>
        <p:spPr>
          <a:xfrm>
            <a:off x="1298542" y="661216"/>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4" name="object 24"/>
          <p:cNvSpPr/>
          <p:nvPr/>
        </p:nvSpPr>
        <p:spPr>
          <a:xfrm>
            <a:off x="1298542" y="766935"/>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5" name="object 25"/>
          <p:cNvSpPr/>
          <p:nvPr/>
        </p:nvSpPr>
        <p:spPr>
          <a:xfrm>
            <a:off x="1298542" y="869923"/>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6" name="object 26"/>
          <p:cNvSpPr/>
          <p:nvPr/>
        </p:nvSpPr>
        <p:spPr>
          <a:xfrm>
            <a:off x="1298542" y="975803"/>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7" name="object 27"/>
          <p:cNvSpPr/>
          <p:nvPr/>
        </p:nvSpPr>
        <p:spPr>
          <a:xfrm>
            <a:off x="1298542" y="1078791"/>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8" name="object 28"/>
          <p:cNvSpPr/>
          <p:nvPr/>
        </p:nvSpPr>
        <p:spPr>
          <a:xfrm>
            <a:off x="609600" y="555336"/>
            <a:ext cx="34290" cy="34290"/>
          </a:xfrm>
          <a:custGeom>
            <a:avLst/>
            <a:gdLst/>
            <a:ahLst/>
            <a:cxnLst/>
            <a:rect l="l" t="t" r="r" b="b"/>
            <a:pathLst>
              <a:path w="34290" h="34290">
                <a:moveTo>
                  <a:pt x="26436" y="33900"/>
                </a:moveTo>
                <a:lnTo>
                  <a:pt x="7624" y="33900"/>
                </a:lnTo>
                <a:lnTo>
                  <a:pt x="0" y="26275"/>
                </a:lnTo>
                <a:lnTo>
                  <a:pt x="0" y="7464"/>
                </a:lnTo>
                <a:lnTo>
                  <a:pt x="7464" y="0"/>
                </a:lnTo>
                <a:lnTo>
                  <a:pt x="26597" y="0"/>
                </a:lnTo>
                <a:lnTo>
                  <a:pt x="34061" y="7464"/>
                </a:lnTo>
                <a:lnTo>
                  <a:pt x="34061" y="26275"/>
                </a:lnTo>
                <a:lnTo>
                  <a:pt x="26436" y="33900"/>
                </a:lnTo>
                <a:close/>
              </a:path>
            </a:pathLst>
          </a:custGeom>
          <a:solidFill>
            <a:srgbClr val="F4BC33"/>
          </a:solidFill>
        </p:spPr>
        <p:txBody>
          <a:bodyPr wrap="square" lIns="0" tIns="0" rIns="0" bIns="0" rtlCol="0"/>
          <a:lstStyle/>
          <a:p>
            <a:endParaRPr/>
          </a:p>
        </p:txBody>
      </p:sp>
      <p:sp>
        <p:nvSpPr>
          <p:cNvPr id="29" name="object 29"/>
          <p:cNvSpPr/>
          <p:nvPr/>
        </p:nvSpPr>
        <p:spPr>
          <a:xfrm>
            <a:off x="609600" y="661055"/>
            <a:ext cx="34290" cy="34290"/>
          </a:xfrm>
          <a:custGeom>
            <a:avLst/>
            <a:gdLst/>
            <a:ahLst/>
            <a:cxnLst/>
            <a:rect l="l" t="t" r="r" b="b"/>
            <a:pathLst>
              <a:path w="34290" h="34290">
                <a:moveTo>
                  <a:pt x="26436" y="34061"/>
                </a:moveTo>
                <a:lnTo>
                  <a:pt x="7624" y="34061"/>
                </a:lnTo>
                <a:lnTo>
                  <a:pt x="0" y="26436"/>
                </a:lnTo>
                <a:lnTo>
                  <a:pt x="0" y="7624"/>
                </a:lnTo>
                <a:lnTo>
                  <a:pt x="7624" y="0"/>
                </a:lnTo>
                <a:lnTo>
                  <a:pt x="26436" y="0"/>
                </a:lnTo>
                <a:lnTo>
                  <a:pt x="34061" y="7624"/>
                </a:lnTo>
                <a:lnTo>
                  <a:pt x="34061" y="26436"/>
                </a:lnTo>
                <a:lnTo>
                  <a:pt x="26436" y="34061"/>
                </a:lnTo>
                <a:close/>
              </a:path>
            </a:pathLst>
          </a:custGeom>
          <a:solidFill>
            <a:srgbClr val="F4BC33"/>
          </a:solidFill>
        </p:spPr>
        <p:txBody>
          <a:bodyPr wrap="square" lIns="0" tIns="0" rIns="0" bIns="0" rtlCol="0"/>
          <a:lstStyle/>
          <a:p>
            <a:endParaRPr/>
          </a:p>
        </p:txBody>
      </p:sp>
      <p:sp>
        <p:nvSpPr>
          <p:cNvPr id="30" name="object 30"/>
          <p:cNvSpPr/>
          <p:nvPr/>
        </p:nvSpPr>
        <p:spPr>
          <a:xfrm>
            <a:off x="609600" y="766774"/>
            <a:ext cx="34925" cy="34290"/>
          </a:xfrm>
          <a:custGeom>
            <a:avLst/>
            <a:gdLst/>
            <a:ahLst/>
            <a:cxnLst/>
            <a:rect l="l" t="t" r="r" b="b"/>
            <a:pathLst>
              <a:path w="34925" h="34290">
                <a:moveTo>
                  <a:pt x="23115" y="34061"/>
                </a:moveTo>
                <a:lnTo>
                  <a:pt x="10946" y="34061"/>
                </a:lnTo>
                <a:lnTo>
                  <a:pt x="5323" y="30815"/>
                </a:lnTo>
                <a:lnTo>
                  <a:pt x="0" y="21594"/>
                </a:lnTo>
                <a:lnTo>
                  <a:pt x="0" y="12467"/>
                </a:lnTo>
                <a:lnTo>
                  <a:pt x="5323" y="3246"/>
                </a:lnTo>
                <a:lnTo>
                  <a:pt x="10946" y="0"/>
                </a:lnTo>
                <a:lnTo>
                  <a:pt x="23115" y="0"/>
                </a:lnTo>
                <a:lnTo>
                  <a:pt x="28737" y="3246"/>
                </a:lnTo>
                <a:lnTo>
                  <a:pt x="34822" y="13784"/>
                </a:lnTo>
                <a:lnTo>
                  <a:pt x="34822" y="20276"/>
                </a:lnTo>
                <a:lnTo>
                  <a:pt x="28737" y="30815"/>
                </a:lnTo>
                <a:lnTo>
                  <a:pt x="23115" y="34061"/>
                </a:lnTo>
                <a:close/>
              </a:path>
            </a:pathLst>
          </a:custGeom>
          <a:solidFill>
            <a:srgbClr val="F4BC33"/>
          </a:solidFill>
        </p:spPr>
        <p:txBody>
          <a:bodyPr wrap="square" lIns="0" tIns="0" rIns="0" bIns="0" rtlCol="0"/>
          <a:lstStyle/>
          <a:p>
            <a:endParaRPr/>
          </a:p>
        </p:txBody>
      </p:sp>
      <p:sp>
        <p:nvSpPr>
          <p:cNvPr id="31" name="object 31"/>
          <p:cNvSpPr/>
          <p:nvPr/>
        </p:nvSpPr>
        <p:spPr>
          <a:xfrm>
            <a:off x="609600" y="869762"/>
            <a:ext cx="34925" cy="34290"/>
          </a:xfrm>
          <a:custGeom>
            <a:avLst/>
            <a:gdLst/>
            <a:ahLst/>
            <a:cxnLst/>
            <a:rect l="l" t="t" r="r" b="b"/>
            <a:pathLst>
              <a:path w="34925" h="34290">
                <a:moveTo>
                  <a:pt x="23115" y="34061"/>
                </a:moveTo>
                <a:lnTo>
                  <a:pt x="10946" y="34061"/>
                </a:lnTo>
                <a:lnTo>
                  <a:pt x="5323" y="30815"/>
                </a:lnTo>
                <a:lnTo>
                  <a:pt x="0" y="21594"/>
                </a:lnTo>
                <a:lnTo>
                  <a:pt x="0" y="12467"/>
                </a:lnTo>
                <a:lnTo>
                  <a:pt x="5323" y="3246"/>
                </a:lnTo>
                <a:lnTo>
                  <a:pt x="10946" y="0"/>
                </a:lnTo>
                <a:lnTo>
                  <a:pt x="23115" y="0"/>
                </a:lnTo>
                <a:lnTo>
                  <a:pt x="28737" y="3246"/>
                </a:lnTo>
                <a:lnTo>
                  <a:pt x="34822" y="13784"/>
                </a:lnTo>
                <a:lnTo>
                  <a:pt x="34822" y="20276"/>
                </a:lnTo>
                <a:lnTo>
                  <a:pt x="28737" y="30815"/>
                </a:lnTo>
                <a:lnTo>
                  <a:pt x="23115" y="34061"/>
                </a:lnTo>
                <a:close/>
              </a:path>
            </a:pathLst>
          </a:custGeom>
          <a:solidFill>
            <a:srgbClr val="F4BC33"/>
          </a:solidFill>
        </p:spPr>
        <p:txBody>
          <a:bodyPr wrap="square" lIns="0" tIns="0" rIns="0" bIns="0" rtlCol="0"/>
          <a:lstStyle/>
          <a:p>
            <a:endParaRPr/>
          </a:p>
        </p:txBody>
      </p:sp>
      <p:sp>
        <p:nvSpPr>
          <p:cNvPr id="32" name="object 32"/>
          <p:cNvSpPr/>
          <p:nvPr/>
        </p:nvSpPr>
        <p:spPr>
          <a:xfrm>
            <a:off x="609760" y="975803"/>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3" name="object 33"/>
          <p:cNvSpPr/>
          <p:nvPr/>
        </p:nvSpPr>
        <p:spPr>
          <a:xfrm>
            <a:off x="609760" y="1078791"/>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4" name="object 34"/>
          <p:cNvSpPr/>
          <p:nvPr/>
        </p:nvSpPr>
        <p:spPr>
          <a:xfrm>
            <a:off x="709856" y="555336"/>
            <a:ext cx="34290" cy="34290"/>
          </a:xfrm>
          <a:custGeom>
            <a:avLst/>
            <a:gdLst/>
            <a:ahLst/>
            <a:cxnLst/>
            <a:rect l="l" t="t" r="r" b="b"/>
            <a:pathLst>
              <a:path w="34290" h="34290">
                <a:moveTo>
                  <a:pt x="26436" y="33900"/>
                </a:moveTo>
                <a:lnTo>
                  <a:pt x="7624" y="33900"/>
                </a:lnTo>
                <a:lnTo>
                  <a:pt x="0" y="26275"/>
                </a:lnTo>
                <a:lnTo>
                  <a:pt x="0" y="7464"/>
                </a:lnTo>
                <a:lnTo>
                  <a:pt x="7464" y="0"/>
                </a:lnTo>
                <a:lnTo>
                  <a:pt x="26597" y="0"/>
                </a:lnTo>
                <a:lnTo>
                  <a:pt x="34061" y="7464"/>
                </a:lnTo>
                <a:lnTo>
                  <a:pt x="34061" y="26275"/>
                </a:lnTo>
                <a:lnTo>
                  <a:pt x="26436" y="33900"/>
                </a:lnTo>
                <a:close/>
              </a:path>
            </a:pathLst>
          </a:custGeom>
          <a:solidFill>
            <a:srgbClr val="F4BC33"/>
          </a:solidFill>
        </p:spPr>
        <p:txBody>
          <a:bodyPr wrap="square" lIns="0" tIns="0" rIns="0" bIns="0" rtlCol="0"/>
          <a:lstStyle/>
          <a:p>
            <a:endParaRPr/>
          </a:p>
        </p:txBody>
      </p:sp>
      <p:sp>
        <p:nvSpPr>
          <p:cNvPr id="35" name="object 35"/>
          <p:cNvSpPr/>
          <p:nvPr/>
        </p:nvSpPr>
        <p:spPr>
          <a:xfrm>
            <a:off x="709856" y="661055"/>
            <a:ext cx="34290" cy="34290"/>
          </a:xfrm>
          <a:custGeom>
            <a:avLst/>
            <a:gdLst/>
            <a:ahLst/>
            <a:cxnLst/>
            <a:rect l="l" t="t" r="r" b="b"/>
            <a:pathLst>
              <a:path w="34290" h="34290">
                <a:moveTo>
                  <a:pt x="26436" y="34061"/>
                </a:moveTo>
                <a:lnTo>
                  <a:pt x="7624" y="34061"/>
                </a:lnTo>
                <a:lnTo>
                  <a:pt x="0" y="26436"/>
                </a:lnTo>
                <a:lnTo>
                  <a:pt x="0" y="7624"/>
                </a:lnTo>
                <a:lnTo>
                  <a:pt x="7624" y="0"/>
                </a:lnTo>
                <a:lnTo>
                  <a:pt x="26436" y="0"/>
                </a:lnTo>
                <a:lnTo>
                  <a:pt x="34061" y="7624"/>
                </a:lnTo>
                <a:lnTo>
                  <a:pt x="34061" y="26436"/>
                </a:lnTo>
                <a:lnTo>
                  <a:pt x="26436" y="34061"/>
                </a:lnTo>
                <a:close/>
              </a:path>
            </a:pathLst>
          </a:custGeom>
          <a:solidFill>
            <a:srgbClr val="F4BC33"/>
          </a:solidFill>
        </p:spPr>
        <p:txBody>
          <a:bodyPr wrap="square" lIns="0" tIns="0" rIns="0" bIns="0" rtlCol="0"/>
          <a:lstStyle/>
          <a:p>
            <a:endParaRPr/>
          </a:p>
        </p:txBody>
      </p:sp>
      <p:sp>
        <p:nvSpPr>
          <p:cNvPr id="36" name="object 36"/>
          <p:cNvSpPr/>
          <p:nvPr/>
        </p:nvSpPr>
        <p:spPr>
          <a:xfrm>
            <a:off x="709169" y="766774"/>
            <a:ext cx="35560" cy="34290"/>
          </a:xfrm>
          <a:custGeom>
            <a:avLst/>
            <a:gdLst/>
            <a:ahLst/>
            <a:cxnLst/>
            <a:rect l="l" t="t" r="r" b="b"/>
            <a:pathLst>
              <a:path w="35559" h="34290">
                <a:moveTo>
                  <a:pt x="23802" y="34061"/>
                </a:moveTo>
                <a:lnTo>
                  <a:pt x="11633" y="34061"/>
                </a:lnTo>
                <a:lnTo>
                  <a:pt x="6010" y="30815"/>
                </a:lnTo>
                <a:lnTo>
                  <a:pt x="0" y="20276"/>
                </a:lnTo>
                <a:lnTo>
                  <a:pt x="0" y="13784"/>
                </a:lnTo>
                <a:lnTo>
                  <a:pt x="6010" y="3246"/>
                </a:lnTo>
                <a:lnTo>
                  <a:pt x="11633" y="0"/>
                </a:lnTo>
                <a:lnTo>
                  <a:pt x="23802" y="0"/>
                </a:lnTo>
                <a:lnTo>
                  <a:pt x="29424" y="3246"/>
                </a:lnTo>
                <a:lnTo>
                  <a:pt x="35331" y="13476"/>
                </a:lnTo>
                <a:lnTo>
                  <a:pt x="35331" y="20584"/>
                </a:lnTo>
                <a:lnTo>
                  <a:pt x="29424" y="30815"/>
                </a:lnTo>
                <a:lnTo>
                  <a:pt x="23802" y="34061"/>
                </a:lnTo>
                <a:close/>
              </a:path>
            </a:pathLst>
          </a:custGeom>
          <a:solidFill>
            <a:srgbClr val="F4BC33"/>
          </a:solidFill>
        </p:spPr>
        <p:txBody>
          <a:bodyPr wrap="square" lIns="0" tIns="0" rIns="0" bIns="0" rtlCol="0"/>
          <a:lstStyle/>
          <a:p>
            <a:endParaRPr/>
          </a:p>
        </p:txBody>
      </p:sp>
      <p:sp>
        <p:nvSpPr>
          <p:cNvPr id="37" name="object 37"/>
          <p:cNvSpPr/>
          <p:nvPr/>
        </p:nvSpPr>
        <p:spPr>
          <a:xfrm>
            <a:off x="709169" y="869762"/>
            <a:ext cx="35560" cy="34290"/>
          </a:xfrm>
          <a:custGeom>
            <a:avLst/>
            <a:gdLst/>
            <a:ahLst/>
            <a:cxnLst/>
            <a:rect l="l" t="t" r="r" b="b"/>
            <a:pathLst>
              <a:path w="35559" h="34290">
                <a:moveTo>
                  <a:pt x="23802" y="34067"/>
                </a:moveTo>
                <a:lnTo>
                  <a:pt x="11633" y="34067"/>
                </a:lnTo>
                <a:lnTo>
                  <a:pt x="6010" y="30815"/>
                </a:lnTo>
                <a:lnTo>
                  <a:pt x="0" y="20276"/>
                </a:lnTo>
                <a:lnTo>
                  <a:pt x="0" y="13784"/>
                </a:lnTo>
                <a:lnTo>
                  <a:pt x="6010" y="3246"/>
                </a:lnTo>
                <a:lnTo>
                  <a:pt x="11633" y="0"/>
                </a:lnTo>
                <a:lnTo>
                  <a:pt x="23802" y="0"/>
                </a:lnTo>
                <a:lnTo>
                  <a:pt x="29424" y="3246"/>
                </a:lnTo>
                <a:lnTo>
                  <a:pt x="35331" y="13476"/>
                </a:lnTo>
                <a:lnTo>
                  <a:pt x="35331" y="20585"/>
                </a:lnTo>
                <a:lnTo>
                  <a:pt x="29424" y="30815"/>
                </a:lnTo>
                <a:lnTo>
                  <a:pt x="23802" y="34067"/>
                </a:lnTo>
                <a:close/>
              </a:path>
            </a:pathLst>
          </a:custGeom>
          <a:solidFill>
            <a:srgbClr val="F4BC33"/>
          </a:solidFill>
        </p:spPr>
        <p:txBody>
          <a:bodyPr wrap="square" lIns="0" tIns="0" rIns="0" bIns="0" rtlCol="0"/>
          <a:lstStyle/>
          <a:p>
            <a:endParaRPr/>
          </a:p>
        </p:txBody>
      </p:sp>
      <p:sp>
        <p:nvSpPr>
          <p:cNvPr id="38" name="object 38"/>
          <p:cNvSpPr/>
          <p:nvPr/>
        </p:nvSpPr>
        <p:spPr>
          <a:xfrm>
            <a:off x="709659" y="974837"/>
            <a:ext cx="34925" cy="35560"/>
          </a:xfrm>
          <a:custGeom>
            <a:avLst/>
            <a:gdLst/>
            <a:ahLst/>
            <a:cxnLst/>
            <a:rect l="l" t="t" r="r" b="b"/>
            <a:pathLst>
              <a:path w="34925" h="35559">
                <a:moveTo>
                  <a:pt x="21116" y="34985"/>
                </a:moveTo>
                <a:lnTo>
                  <a:pt x="12732" y="34985"/>
                </a:lnTo>
                <a:lnTo>
                  <a:pt x="3051" y="28990"/>
                </a:lnTo>
                <a:lnTo>
                  <a:pt x="0" y="23284"/>
                </a:lnTo>
                <a:lnTo>
                  <a:pt x="232" y="17241"/>
                </a:lnTo>
                <a:lnTo>
                  <a:pt x="404" y="11196"/>
                </a:lnTo>
                <a:lnTo>
                  <a:pt x="3828" y="5707"/>
                </a:lnTo>
                <a:lnTo>
                  <a:pt x="14587" y="0"/>
                </a:lnTo>
                <a:lnTo>
                  <a:pt x="21098" y="217"/>
                </a:lnTo>
                <a:lnTo>
                  <a:pt x="31453" y="6628"/>
                </a:lnTo>
                <a:lnTo>
                  <a:pt x="34504" y="12332"/>
                </a:lnTo>
                <a:lnTo>
                  <a:pt x="34274" y="18374"/>
                </a:lnTo>
                <a:lnTo>
                  <a:pt x="34104" y="24419"/>
                </a:lnTo>
                <a:lnTo>
                  <a:pt x="30680" y="29909"/>
                </a:lnTo>
                <a:lnTo>
                  <a:pt x="21116" y="34985"/>
                </a:lnTo>
                <a:close/>
              </a:path>
            </a:pathLst>
          </a:custGeom>
          <a:solidFill>
            <a:srgbClr val="F4BC33"/>
          </a:solidFill>
        </p:spPr>
        <p:txBody>
          <a:bodyPr wrap="square" lIns="0" tIns="0" rIns="0" bIns="0" rtlCol="0"/>
          <a:lstStyle/>
          <a:p>
            <a:endParaRPr/>
          </a:p>
        </p:txBody>
      </p:sp>
      <p:sp>
        <p:nvSpPr>
          <p:cNvPr id="39" name="object 39"/>
          <p:cNvSpPr/>
          <p:nvPr/>
        </p:nvSpPr>
        <p:spPr>
          <a:xfrm>
            <a:off x="709546" y="1077786"/>
            <a:ext cx="34925" cy="34925"/>
          </a:xfrm>
          <a:custGeom>
            <a:avLst/>
            <a:gdLst/>
            <a:ahLst/>
            <a:cxnLst/>
            <a:rect l="l" t="t" r="r" b="b"/>
            <a:pathLst>
              <a:path w="34925" h="34925">
                <a:moveTo>
                  <a:pt x="21863" y="34818"/>
                </a:moveTo>
                <a:lnTo>
                  <a:pt x="12148" y="34818"/>
                </a:lnTo>
                <a:lnTo>
                  <a:pt x="3041" y="29154"/>
                </a:lnTo>
                <a:lnTo>
                  <a:pt x="0" y="23412"/>
                </a:lnTo>
                <a:lnTo>
                  <a:pt x="218" y="18482"/>
                </a:lnTo>
                <a:lnTo>
                  <a:pt x="268" y="17348"/>
                </a:lnTo>
                <a:lnTo>
                  <a:pt x="378" y="12417"/>
                </a:lnTo>
                <a:lnTo>
                  <a:pt x="404" y="11278"/>
                </a:lnTo>
                <a:lnTo>
                  <a:pt x="3821" y="5752"/>
                </a:lnTo>
                <a:lnTo>
                  <a:pt x="14611" y="0"/>
                </a:lnTo>
                <a:lnTo>
                  <a:pt x="21152" y="217"/>
                </a:lnTo>
                <a:lnTo>
                  <a:pt x="31535" y="6675"/>
                </a:lnTo>
                <a:lnTo>
                  <a:pt x="34577" y="12417"/>
                </a:lnTo>
                <a:lnTo>
                  <a:pt x="34359" y="17348"/>
                </a:lnTo>
                <a:lnTo>
                  <a:pt x="34309" y="18482"/>
                </a:lnTo>
                <a:lnTo>
                  <a:pt x="34198" y="23412"/>
                </a:lnTo>
                <a:lnTo>
                  <a:pt x="34173" y="24551"/>
                </a:lnTo>
                <a:lnTo>
                  <a:pt x="30755" y="30078"/>
                </a:lnTo>
                <a:lnTo>
                  <a:pt x="21863" y="34818"/>
                </a:lnTo>
                <a:close/>
              </a:path>
            </a:pathLst>
          </a:custGeom>
          <a:solidFill>
            <a:srgbClr val="F4BC33"/>
          </a:solidFill>
        </p:spPr>
        <p:txBody>
          <a:bodyPr wrap="square" lIns="0" tIns="0" rIns="0" bIns="0" rtlCol="0"/>
          <a:lstStyle/>
          <a:p>
            <a:endParaRPr/>
          </a:p>
        </p:txBody>
      </p:sp>
      <p:sp>
        <p:nvSpPr>
          <p:cNvPr id="40" name="object 40"/>
          <p:cNvSpPr/>
          <p:nvPr/>
        </p:nvSpPr>
        <p:spPr>
          <a:xfrm>
            <a:off x="807542" y="555336"/>
            <a:ext cx="34290" cy="34290"/>
          </a:xfrm>
          <a:custGeom>
            <a:avLst/>
            <a:gdLst/>
            <a:ahLst/>
            <a:cxnLst/>
            <a:rect l="l" t="t" r="r" b="b"/>
            <a:pathLst>
              <a:path w="34290" h="34290">
                <a:moveTo>
                  <a:pt x="26436" y="33900"/>
                </a:moveTo>
                <a:lnTo>
                  <a:pt x="7624" y="33900"/>
                </a:lnTo>
                <a:lnTo>
                  <a:pt x="0" y="26275"/>
                </a:lnTo>
                <a:lnTo>
                  <a:pt x="0" y="7464"/>
                </a:lnTo>
                <a:lnTo>
                  <a:pt x="7464" y="0"/>
                </a:lnTo>
                <a:lnTo>
                  <a:pt x="26597" y="0"/>
                </a:lnTo>
                <a:lnTo>
                  <a:pt x="34061" y="7464"/>
                </a:lnTo>
                <a:lnTo>
                  <a:pt x="34061" y="26275"/>
                </a:lnTo>
                <a:lnTo>
                  <a:pt x="26436" y="33900"/>
                </a:lnTo>
                <a:close/>
              </a:path>
            </a:pathLst>
          </a:custGeom>
          <a:solidFill>
            <a:srgbClr val="F4BC33"/>
          </a:solidFill>
        </p:spPr>
        <p:txBody>
          <a:bodyPr wrap="square" lIns="0" tIns="0" rIns="0" bIns="0" rtlCol="0"/>
          <a:lstStyle/>
          <a:p>
            <a:endParaRPr/>
          </a:p>
        </p:txBody>
      </p:sp>
      <p:sp>
        <p:nvSpPr>
          <p:cNvPr id="41" name="object 41"/>
          <p:cNvSpPr/>
          <p:nvPr/>
        </p:nvSpPr>
        <p:spPr>
          <a:xfrm>
            <a:off x="807542" y="661055"/>
            <a:ext cx="34290" cy="34290"/>
          </a:xfrm>
          <a:custGeom>
            <a:avLst/>
            <a:gdLst/>
            <a:ahLst/>
            <a:cxnLst/>
            <a:rect l="l" t="t" r="r" b="b"/>
            <a:pathLst>
              <a:path w="34290" h="34290">
                <a:moveTo>
                  <a:pt x="26436" y="34061"/>
                </a:moveTo>
                <a:lnTo>
                  <a:pt x="7624" y="34061"/>
                </a:lnTo>
                <a:lnTo>
                  <a:pt x="0" y="26436"/>
                </a:lnTo>
                <a:lnTo>
                  <a:pt x="0" y="7624"/>
                </a:lnTo>
                <a:lnTo>
                  <a:pt x="7624" y="0"/>
                </a:lnTo>
                <a:lnTo>
                  <a:pt x="26436" y="0"/>
                </a:lnTo>
                <a:lnTo>
                  <a:pt x="34061" y="7624"/>
                </a:lnTo>
                <a:lnTo>
                  <a:pt x="34061" y="26436"/>
                </a:lnTo>
                <a:lnTo>
                  <a:pt x="26436" y="34061"/>
                </a:lnTo>
                <a:close/>
              </a:path>
            </a:pathLst>
          </a:custGeom>
          <a:solidFill>
            <a:srgbClr val="F4BC33"/>
          </a:solidFill>
        </p:spPr>
        <p:txBody>
          <a:bodyPr wrap="square" lIns="0" tIns="0" rIns="0" bIns="0" rtlCol="0"/>
          <a:lstStyle/>
          <a:p>
            <a:endParaRPr/>
          </a:p>
        </p:txBody>
      </p:sp>
      <p:sp>
        <p:nvSpPr>
          <p:cNvPr id="42" name="object 42"/>
          <p:cNvSpPr/>
          <p:nvPr/>
        </p:nvSpPr>
        <p:spPr>
          <a:xfrm>
            <a:off x="807133" y="766774"/>
            <a:ext cx="35560" cy="34290"/>
          </a:xfrm>
          <a:custGeom>
            <a:avLst/>
            <a:gdLst/>
            <a:ahLst/>
            <a:cxnLst/>
            <a:rect l="l" t="t" r="r" b="b"/>
            <a:pathLst>
              <a:path w="35559" h="34290">
                <a:moveTo>
                  <a:pt x="23524" y="34061"/>
                </a:moveTo>
                <a:lnTo>
                  <a:pt x="11355" y="34061"/>
                </a:lnTo>
                <a:lnTo>
                  <a:pt x="5733" y="30815"/>
                </a:lnTo>
                <a:lnTo>
                  <a:pt x="0" y="20885"/>
                </a:lnTo>
                <a:lnTo>
                  <a:pt x="0" y="13176"/>
                </a:lnTo>
                <a:lnTo>
                  <a:pt x="5733" y="3246"/>
                </a:lnTo>
                <a:lnTo>
                  <a:pt x="11355" y="0"/>
                </a:lnTo>
                <a:lnTo>
                  <a:pt x="23524" y="0"/>
                </a:lnTo>
                <a:lnTo>
                  <a:pt x="29146" y="3246"/>
                </a:lnTo>
                <a:lnTo>
                  <a:pt x="35331" y="13784"/>
                </a:lnTo>
                <a:lnTo>
                  <a:pt x="35331" y="20276"/>
                </a:lnTo>
                <a:lnTo>
                  <a:pt x="29146" y="30815"/>
                </a:lnTo>
                <a:lnTo>
                  <a:pt x="23524" y="34061"/>
                </a:lnTo>
                <a:close/>
              </a:path>
            </a:pathLst>
          </a:custGeom>
          <a:solidFill>
            <a:srgbClr val="F4BC33"/>
          </a:solidFill>
        </p:spPr>
        <p:txBody>
          <a:bodyPr wrap="square" lIns="0" tIns="0" rIns="0" bIns="0" rtlCol="0"/>
          <a:lstStyle/>
          <a:p>
            <a:endParaRPr/>
          </a:p>
        </p:txBody>
      </p:sp>
      <p:sp>
        <p:nvSpPr>
          <p:cNvPr id="43" name="object 43"/>
          <p:cNvSpPr/>
          <p:nvPr/>
        </p:nvSpPr>
        <p:spPr>
          <a:xfrm>
            <a:off x="807133" y="869762"/>
            <a:ext cx="35560" cy="34290"/>
          </a:xfrm>
          <a:custGeom>
            <a:avLst/>
            <a:gdLst/>
            <a:ahLst/>
            <a:cxnLst/>
            <a:rect l="l" t="t" r="r" b="b"/>
            <a:pathLst>
              <a:path w="35559" h="34290">
                <a:moveTo>
                  <a:pt x="23524" y="34067"/>
                </a:moveTo>
                <a:lnTo>
                  <a:pt x="11355" y="34067"/>
                </a:lnTo>
                <a:lnTo>
                  <a:pt x="5733" y="30815"/>
                </a:lnTo>
                <a:lnTo>
                  <a:pt x="0" y="20885"/>
                </a:lnTo>
                <a:lnTo>
                  <a:pt x="0" y="13176"/>
                </a:lnTo>
                <a:lnTo>
                  <a:pt x="5733" y="3246"/>
                </a:lnTo>
                <a:lnTo>
                  <a:pt x="11355" y="0"/>
                </a:lnTo>
                <a:lnTo>
                  <a:pt x="23524" y="0"/>
                </a:lnTo>
                <a:lnTo>
                  <a:pt x="29146" y="3246"/>
                </a:lnTo>
                <a:lnTo>
                  <a:pt x="35331" y="13784"/>
                </a:lnTo>
                <a:lnTo>
                  <a:pt x="35331" y="20276"/>
                </a:lnTo>
                <a:lnTo>
                  <a:pt x="29146" y="30815"/>
                </a:lnTo>
                <a:lnTo>
                  <a:pt x="23524" y="34067"/>
                </a:lnTo>
                <a:close/>
              </a:path>
            </a:pathLst>
          </a:custGeom>
          <a:solidFill>
            <a:srgbClr val="F4BC33"/>
          </a:solidFill>
        </p:spPr>
        <p:txBody>
          <a:bodyPr wrap="square" lIns="0" tIns="0" rIns="0" bIns="0" rtlCol="0"/>
          <a:lstStyle/>
          <a:p>
            <a:endParaRPr/>
          </a:p>
        </p:txBody>
      </p:sp>
      <p:sp>
        <p:nvSpPr>
          <p:cNvPr id="44" name="object 44"/>
          <p:cNvSpPr/>
          <p:nvPr/>
        </p:nvSpPr>
        <p:spPr>
          <a:xfrm>
            <a:off x="807703" y="97580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45" name="object 45"/>
          <p:cNvSpPr/>
          <p:nvPr/>
        </p:nvSpPr>
        <p:spPr>
          <a:xfrm>
            <a:off x="807703" y="1078791"/>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46" name="object 46"/>
          <p:cNvSpPr/>
          <p:nvPr/>
        </p:nvSpPr>
        <p:spPr>
          <a:xfrm>
            <a:off x="907959" y="555336"/>
            <a:ext cx="34290" cy="34290"/>
          </a:xfrm>
          <a:custGeom>
            <a:avLst/>
            <a:gdLst/>
            <a:ahLst/>
            <a:cxnLst/>
            <a:rect l="l" t="t" r="r" b="b"/>
            <a:pathLst>
              <a:path w="34290" h="34290">
                <a:moveTo>
                  <a:pt x="26187" y="33740"/>
                </a:moveTo>
                <a:lnTo>
                  <a:pt x="7553" y="33740"/>
                </a:lnTo>
                <a:lnTo>
                  <a:pt x="0" y="26187"/>
                </a:lnTo>
                <a:lnTo>
                  <a:pt x="0" y="7552"/>
                </a:lnTo>
                <a:lnTo>
                  <a:pt x="7553" y="0"/>
                </a:lnTo>
                <a:lnTo>
                  <a:pt x="26187" y="0"/>
                </a:lnTo>
                <a:lnTo>
                  <a:pt x="33740" y="7552"/>
                </a:lnTo>
                <a:lnTo>
                  <a:pt x="33740" y="26187"/>
                </a:lnTo>
                <a:lnTo>
                  <a:pt x="26187" y="33740"/>
                </a:lnTo>
                <a:close/>
              </a:path>
            </a:pathLst>
          </a:custGeom>
          <a:solidFill>
            <a:srgbClr val="F4BC33"/>
          </a:solidFill>
        </p:spPr>
        <p:txBody>
          <a:bodyPr wrap="square" lIns="0" tIns="0" rIns="0" bIns="0" rtlCol="0"/>
          <a:lstStyle/>
          <a:p>
            <a:endParaRPr/>
          </a:p>
        </p:txBody>
      </p:sp>
      <p:sp>
        <p:nvSpPr>
          <p:cNvPr id="47" name="object 47"/>
          <p:cNvSpPr/>
          <p:nvPr/>
        </p:nvSpPr>
        <p:spPr>
          <a:xfrm>
            <a:off x="907959" y="661216"/>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48" name="object 48"/>
          <p:cNvSpPr/>
          <p:nvPr/>
        </p:nvSpPr>
        <p:spPr>
          <a:xfrm>
            <a:off x="907959" y="766935"/>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49" name="object 49"/>
          <p:cNvSpPr/>
          <p:nvPr/>
        </p:nvSpPr>
        <p:spPr>
          <a:xfrm>
            <a:off x="907959" y="86992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50" name="object 50"/>
          <p:cNvSpPr/>
          <p:nvPr/>
        </p:nvSpPr>
        <p:spPr>
          <a:xfrm>
            <a:off x="907959" y="97580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51" name="object 51"/>
          <p:cNvSpPr/>
          <p:nvPr/>
        </p:nvSpPr>
        <p:spPr>
          <a:xfrm>
            <a:off x="907959" y="1078791"/>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52" name="object 5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50FBDD-2710-6520-45BB-5D047CD119A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90BE0B4-070D-9ADA-1159-42E14717C982}"/>
              </a:ext>
            </a:extLst>
          </p:cNvPr>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sp>
        <p:nvSpPr>
          <p:cNvPr id="3" name="object 3">
            <a:extLst>
              <a:ext uri="{FF2B5EF4-FFF2-40B4-BE49-F238E27FC236}">
                <a16:creationId xmlns:a16="http://schemas.microsoft.com/office/drawing/2014/main" id="{225A247D-11AC-8172-3988-7D0A0692F8FD}"/>
              </a:ext>
            </a:extLst>
          </p:cNvPr>
          <p:cNvSpPr/>
          <p:nvPr/>
        </p:nvSpPr>
        <p:spPr>
          <a:xfrm>
            <a:off x="4030029" y="2098028"/>
            <a:ext cx="45719" cy="4764301"/>
          </a:xfrm>
          <a:custGeom>
            <a:avLst/>
            <a:gdLst/>
            <a:ahLst/>
            <a:cxnLst/>
            <a:rect l="l" t="t" r="r" b="b"/>
            <a:pathLst>
              <a:path w="66039" h="3578225">
                <a:moveTo>
                  <a:pt x="0" y="3577853"/>
                </a:moveTo>
                <a:lnTo>
                  <a:pt x="0" y="0"/>
                </a:lnTo>
                <a:lnTo>
                  <a:pt x="65700" y="0"/>
                </a:lnTo>
                <a:lnTo>
                  <a:pt x="65700" y="3577853"/>
                </a:lnTo>
                <a:lnTo>
                  <a:pt x="0" y="3577853"/>
                </a:lnTo>
                <a:close/>
              </a:path>
            </a:pathLst>
          </a:custGeom>
          <a:solidFill>
            <a:srgbClr val="D9D9D9">
              <a:alpha val="33999"/>
            </a:srgbClr>
          </a:solidFill>
        </p:spPr>
        <p:txBody>
          <a:bodyPr wrap="square" lIns="0" tIns="0" rIns="0" bIns="0" rtlCol="0"/>
          <a:lstStyle/>
          <a:p>
            <a:endParaRPr/>
          </a:p>
        </p:txBody>
      </p:sp>
      <p:pic>
        <p:nvPicPr>
          <p:cNvPr id="4" name="object 4">
            <a:extLst>
              <a:ext uri="{FF2B5EF4-FFF2-40B4-BE49-F238E27FC236}">
                <a16:creationId xmlns:a16="http://schemas.microsoft.com/office/drawing/2014/main" id="{BE40BE41-1AF0-C627-5C3F-B2B99BFCDEDA}"/>
              </a:ext>
            </a:extLst>
          </p:cNvPr>
          <p:cNvPicPr/>
          <p:nvPr/>
        </p:nvPicPr>
        <p:blipFill>
          <a:blip r:embed="rId2" cstate="print"/>
          <a:stretch>
            <a:fillRect/>
          </a:stretch>
        </p:blipFill>
        <p:spPr>
          <a:xfrm>
            <a:off x="7389210" y="360634"/>
            <a:ext cx="1771649" cy="1771649"/>
          </a:xfrm>
          <a:prstGeom prst="rect">
            <a:avLst/>
          </a:prstGeom>
        </p:spPr>
      </p:pic>
      <p:sp>
        <p:nvSpPr>
          <p:cNvPr id="5" name="object 5">
            <a:extLst>
              <a:ext uri="{FF2B5EF4-FFF2-40B4-BE49-F238E27FC236}">
                <a16:creationId xmlns:a16="http://schemas.microsoft.com/office/drawing/2014/main" id="{1BF53388-D00C-D619-73A5-D859E0297F63}"/>
              </a:ext>
            </a:extLst>
          </p:cNvPr>
          <p:cNvSpPr txBox="1">
            <a:spLocks noGrp="1"/>
          </p:cNvSpPr>
          <p:nvPr>
            <p:ph type="body" idx="1"/>
          </p:nvPr>
        </p:nvSpPr>
        <p:spPr>
          <a:xfrm>
            <a:off x="86360" y="2107553"/>
            <a:ext cx="4007485" cy="2213425"/>
          </a:xfrm>
          <a:prstGeom prst="rect">
            <a:avLst/>
          </a:prstGeom>
        </p:spPr>
        <p:txBody>
          <a:bodyPr vert="horz" wrap="square" lIns="0" tIns="58419" rIns="0" bIns="0" rtlCol="0">
            <a:spAutoFit/>
          </a:bodyPr>
          <a:lstStyle/>
          <a:p>
            <a:r>
              <a:rPr lang="zh-TW" altLang="en-US" dirty="0"/>
              <a:t>情境 </a:t>
            </a:r>
            <a:r>
              <a:rPr lang="en-US" altLang="zh-TW" dirty="0"/>
              <a:t>1:</a:t>
            </a:r>
          </a:p>
          <a:p>
            <a:endParaRPr lang="en-US" altLang="zh-TW" dirty="0"/>
          </a:p>
          <a:p>
            <a:r>
              <a:rPr lang="zh-TW" altLang="en-US" b="0" dirty="0">
                <a:latin typeface="標楷體" panose="03000509000000000000" pitchFamily="65" charset="-120"/>
                <a:ea typeface="標楷體" panose="03000509000000000000" pitchFamily="65" charset="-120"/>
              </a:rPr>
              <a:t>小明和他的三個朋友剛從台北開車到虎尾渡假，這是他們第一次來虎尾，對當地的美食店家一無所知。到了晚上，大家都開始肚子餓了，想要找間不錯的餐廳用餐。</a:t>
            </a:r>
          </a:p>
        </p:txBody>
      </p:sp>
      <p:sp>
        <p:nvSpPr>
          <p:cNvPr id="9" name="object 9">
            <a:extLst>
              <a:ext uri="{FF2B5EF4-FFF2-40B4-BE49-F238E27FC236}">
                <a16:creationId xmlns:a16="http://schemas.microsoft.com/office/drawing/2014/main" id="{1ED90A5C-FF58-6634-08DF-F9F2F5C30135}"/>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lang="en-US" altLang="zh-TW" spc="-25" dirty="0"/>
              <a:t>3</a:t>
            </a:r>
            <a:endParaRPr spc="-25" dirty="0"/>
          </a:p>
        </p:txBody>
      </p:sp>
      <p:sp>
        <p:nvSpPr>
          <p:cNvPr id="6" name="object 6">
            <a:extLst>
              <a:ext uri="{FF2B5EF4-FFF2-40B4-BE49-F238E27FC236}">
                <a16:creationId xmlns:a16="http://schemas.microsoft.com/office/drawing/2014/main" id="{446F3F00-7ECF-E8BC-7F29-A31467B3E4D6}"/>
              </a:ext>
            </a:extLst>
          </p:cNvPr>
          <p:cNvSpPr txBox="1"/>
          <p:nvPr/>
        </p:nvSpPr>
        <p:spPr>
          <a:xfrm>
            <a:off x="4093845" y="1905000"/>
            <a:ext cx="5036218" cy="6215804"/>
          </a:xfrm>
          <a:prstGeom prst="rect">
            <a:avLst/>
          </a:prstGeom>
        </p:spPr>
        <p:txBody>
          <a:bodyPr vert="horz" wrap="square" lIns="0" tIns="59690" rIns="0" bIns="0" rtlCol="0">
            <a:spAutoFit/>
          </a:bodyPr>
          <a:lstStyle/>
          <a:p>
            <a:pPr marL="12700">
              <a:lnSpc>
                <a:spcPct val="100000"/>
              </a:lnSpc>
              <a:spcBef>
                <a:spcPts val="470"/>
              </a:spcBef>
            </a:pPr>
            <a:r>
              <a:rPr lang="zh-TW" altLang="en-US" sz="2000" b="1" dirty="0"/>
              <a:t>系統應用</a:t>
            </a:r>
            <a:r>
              <a:rPr sz="2000" b="1" spc="475" dirty="0">
                <a:latin typeface="Microsoft JhengHei"/>
                <a:cs typeface="Microsoft JhengHei"/>
              </a:rPr>
              <a:t>:</a:t>
            </a:r>
            <a:endParaRPr sz="2000" dirty="0">
              <a:latin typeface="Microsoft JhengHei"/>
              <a:cs typeface="Microsoft JhengHei"/>
            </a:endParaRPr>
          </a:p>
          <a:p>
            <a:pPr algn="l"/>
            <a:r>
              <a:rPr lang="zh-TW" altLang="en-US" sz="2000" dirty="0"/>
              <a:t> </a:t>
            </a:r>
            <a:r>
              <a:rPr lang="en-US" altLang="zh-TW" sz="2000" dirty="0">
                <a:latin typeface="標楷體" panose="03000509000000000000" pitchFamily="65" charset="-120"/>
                <a:ea typeface="標楷體" panose="03000509000000000000" pitchFamily="65" charset="-120"/>
              </a:rPr>
              <a:t>1.</a:t>
            </a:r>
            <a:r>
              <a:rPr lang="zh-TW" altLang="en-US" sz="2000" dirty="0">
                <a:latin typeface="標楷體" panose="03000509000000000000" pitchFamily="65" charset="-120"/>
                <a:ea typeface="標楷體" panose="03000509000000000000" pitchFamily="65" charset="-120"/>
              </a:rPr>
              <a:t> 小明打開虎尾美食推薦系統，點選註冊                  新會員，填寫基本資料完成註冊。</a:t>
            </a:r>
            <a:endParaRPr lang="en-US" altLang="zh-TW" sz="2000" dirty="0">
              <a:latin typeface="標楷體" panose="03000509000000000000" pitchFamily="65" charset="-120"/>
              <a:ea typeface="標楷體" panose="03000509000000000000" pitchFamily="65" charset="-120"/>
            </a:endParaRPr>
          </a:p>
          <a:p>
            <a:pPr algn="l"/>
            <a:r>
              <a:rPr lang="zh-TW" altLang="en-US" sz="2000" dirty="0"/>
              <a:t> </a:t>
            </a:r>
            <a:r>
              <a:rPr lang="en-US" altLang="zh-TW" sz="2000" dirty="0">
                <a:solidFill>
                  <a:schemeClr val="tx1"/>
                </a:solidFill>
                <a:latin typeface="標楷體" panose="03000509000000000000" pitchFamily="65" charset="-120"/>
                <a:ea typeface="標楷體" panose="03000509000000000000" pitchFamily="65" charset="-120"/>
              </a:rPr>
              <a:t>2.</a:t>
            </a:r>
            <a:r>
              <a:rPr lang="zh-TW" altLang="en-US" sz="2000" dirty="0">
                <a:latin typeface="標楷體" panose="03000509000000000000" pitchFamily="65" charset="-120"/>
                <a:ea typeface="標楷體" panose="03000509000000000000" pitchFamily="65" charset="-120"/>
              </a:rPr>
              <a:t>登入後，系統詢問小明的喜好類別，小明   勾選了「燒肉」、「丼飯」和「甜食」三個類別。</a:t>
            </a:r>
            <a:endParaRPr lang="en-US" altLang="zh-TW" sz="2000" dirty="0">
              <a:latin typeface="標楷體" panose="03000509000000000000" pitchFamily="65" charset="-120"/>
              <a:ea typeface="標楷體" panose="03000509000000000000" pitchFamily="65" charset="-120"/>
            </a:endParaRPr>
          </a:p>
          <a:p>
            <a:pPr algn="l"/>
            <a:r>
              <a:rPr lang="zh-TW" altLang="en-US" sz="2000" dirty="0"/>
              <a:t> </a:t>
            </a:r>
            <a:r>
              <a:rPr lang="en-US" altLang="zh-TW" sz="2000" dirty="0">
                <a:latin typeface="標楷體" panose="03000509000000000000" pitchFamily="65" charset="-120"/>
                <a:ea typeface="標楷體" panose="03000509000000000000" pitchFamily="65" charset="-120"/>
              </a:rPr>
              <a:t>3.</a:t>
            </a:r>
            <a:r>
              <a:rPr lang="zh-TW" altLang="en-US" sz="2000" dirty="0">
                <a:latin typeface="標楷體" panose="03000509000000000000" pitchFamily="65" charset="-120"/>
                <a:ea typeface="標楷體" panose="03000509000000000000" pitchFamily="65" charset="-120"/>
              </a:rPr>
              <a:t>系統根據小明的喜好，過濾和分析虎尾所 有餐廳的菜色類別，很快產生一份推薦名單。</a:t>
            </a:r>
            <a:endParaRPr lang="en-US" altLang="zh-TW" sz="2000" dirty="0">
              <a:latin typeface="標楷體" panose="03000509000000000000" pitchFamily="65" charset="-120"/>
              <a:ea typeface="標楷體" panose="03000509000000000000" pitchFamily="65" charset="-120"/>
            </a:endParaRPr>
          </a:p>
          <a:p>
            <a:pPr algn="l"/>
            <a:endParaRPr lang="en-US" altLang="zh-TW" sz="2000" dirty="0">
              <a:latin typeface="標楷體" panose="03000509000000000000" pitchFamily="65" charset="-120"/>
              <a:ea typeface="標楷體" panose="03000509000000000000" pitchFamily="65" charset="-120"/>
            </a:endParaRPr>
          </a:p>
          <a:p>
            <a:pPr algn="l"/>
            <a:r>
              <a:rPr lang="en-US" altLang="zh-TW" sz="2000" dirty="0">
                <a:latin typeface="標楷體" panose="03000509000000000000" pitchFamily="65" charset="-120"/>
                <a:ea typeface="標楷體" panose="03000509000000000000" pitchFamily="65" charset="-120"/>
              </a:rPr>
              <a:t>4.</a:t>
            </a:r>
            <a:r>
              <a:rPr lang="zh-TW" altLang="en-US" sz="2000" dirty="0">
                <a:latin typeface="標楷體" panose="03000509000000000000" pitchFamily="65" charset="-120"/>
                <a:ea typeface="標楷體" panose="03000509000000000000" pitchFamily="65" charset="-120"/>
              </a:rPr>
              <a:t>透過打開推薦清單中的 </a:t>
            </a:r>
            <a:r>
              <a:rPr lang="en-US" altLang="zh-TW" sz="2000" dirty="0">
                <a:latin typeface="標楷體" panose="03000509000000000000" pitchFamily="65" charset="-120"/>
                <a:ea typeface="標楷體" panose="03000509000000000000" pitchFamily="65" charset="-120"/>
              </a:rPr>
              <a:t>Google </a:t>
            </a:r>
            <a:r>
              <a:rPr lang="zh-TW" altLang="en-US" sz="2000" dirty="0">
                <a:latin typeface="標楷體" panose="03000509000000000000" pitchFamily="65" charset="-120"/>
                <a:ea typeface="標楷體" panose="03000509000000000000" pitchFamily="65" charset="-120"/>
              </a:rPr>
              <a:t>地圖連結，小明看到「色鼎燒肉」這家店的介紹：提供燒肉、丼飯和甜點等多種菜色，營業到晚上 </a:t>
            </a:r>
            <a:r>
              <a:rPr lang="en-US" altLang="zh-TW" sz="2000" dirty="0">
                <a:latin typeface="標楷體" panose="03000509000000000000" pitchFamily="65" charset="-120"/>
                <a:ea typeface="標楷體" panose="03000509000000000000" pitchFamily="65" charset="-120"/>
              </a:rPr>
              <a:t>11 </a:t>
            </a:r>
            <a:r>
              <a:rPr lang="zh-TW" altLang="en-US" sz="2000" dirty="0">
                <a:latin typeface="標楷體" panose="03000509000000000000" pitchFamily="65" charset="-120"/>
                <a:ea typeface="標楷體" panose="03000509000000000000" pitchFamily="65" charset="-120"/>
              </a:rPr>
              <a:t>點，離小明下榻的旅館也不太遠。</a:t>
            </a:r>
            <a:endParaRPr lang="en-US" altLang="zh-TW" sz="2000" dirty="0">
              <a:latin typeface="標楷體" panose="03000509000000000000" pitchFamily="65" charset="-120"/>
              <a:ea typeface="標楷體" panose="03000509000000000000" pitchFamily="65" charset="-120"/>
            </a:endParaRPr>
          </a:p>
          <a:p>
            <a:pPr algn="l"/>
            <a:endParaRPr lang="zh-TW" altLang="en-US" sz="2000" dirty="0">
              <a:latin typeface="標楷體" panose="03000509000000000000" pitchFamily="65" charset="-120"/>
              <a:ea typeface="標楷體" panose="03000509000000000000" pitchFamily="65" charset="-120"/>
            </a:endParaRPr>
          </a:p>
          <a:p>
            <a:pPr algn="l"/>
            <a:r>
              <a:rPr lang="en-US" altLang="zh-TW" sz="2000" dirty="0">
                <a:latin typeface="標楷體" panose="03000509000000000000" pitchFamily="65" charset="-120"/>
                <a:ea typeface="標楷體" panose="03000509000000000000" pitchFamily="65" charset="-120"/>
              </a:rPr>
              <a:t>5.</a:t>
            </a:r>
            <a:r>
              <a:rPr lang="zh-TW" altLang="en-US" sz="2000" dirty="0">
                <a:latin typeface="標楷體" panose="03000509000000000000" pitchFamily="65" charset="-120"/>
                <a:ea typeface="標楷體" panose="03000509000000000000" pitchFamily="65" charset="-120"/>
              </a:rPr>
              <a:t>小明點開看到具體位置和路線導航後，決定就帶著三個朋友前往這家餐廳用餐。</a:t>
            </a:r>
          </a:p>
          <a:p>
            <a:pPr algn="l"/>
            <a:endParaRPr lang="zh-TW" altLang="en-US" sz="2000" dirty="0">
              <a:latin typeface="標楷體" panose="03000509000000000000" pitchFamily="65" charset="-120"/>
              <a:ea typeface="標楷體" panose="03000509000000000000" pitchFamily="65" charset="-120"/>
            </a:endParaRPr>
          </a:p>
          <a:p>
            <a:pPr algn="l"/>
            <a:endParaRPr lang="en-US" altLang="zh-TW" sz="2000" dirty="0"/>
          </a:p>
          <a:p>
            <a:pPr algn="l"/>
            <a:endParaRPr lang="zh-TW" altLang="en-US" sz="2000" dirty="0"/>
          </a:p>
          <a:p>
            <a:endParaRPr sz="2000" dirty="0">
              <a:latin typeface="Microsoft JhengHei"/>
              <a:cs typeface="Microsoft JhengHei"/>
            </a:endParaRPr>
          </a:p>
        </p:txBody>
      </p:sp>
      <p:sp>
        <p:nvSpPr>
          <p:cNvPr id="7" name="object 7">
            <a:extLst>
              <a:ext uri="{FF2B5EF4-FFF2-40B4-BE49-F238E27FC236}">
                <a16:creationId xmlns:a16="http://schemas.microsoft.com/office/drawing/2014/main" id="{7CBEAC31-646E-DBB8-9020-35B1E2482373}"/>
              </a:ext>
            </a:extLst>
          </p:cNvPr>
          <p:cNvSpPr txBox="1">
            <a:spLocks noGrp="1"/>
          </p:cNvSpPr>
          <p:nvPr>
            <p:ph type="title"/>
          </p:nvPr>
        </p:nvSpPr>
        <p:spPr>
          <a:xfrm>
            <a:off x="1568712" y="563879"/>
            <a:ext cx="2393687" cy="1059264"/>
          </a:xfrm>
          <a:prstGeom prst="rect">
            <a:avLst/>
          </a:prstGeom>
        </p:spPr>
        <p:txBody>
          <a:bodyPr vert="horz" wrap="square" lIns="0" tIns="12700" rIns="0" bIns="0" rtlCol="0">
            <a:spAutoFit/>
          </a:bodyPr>
          <a:lstStyle/>
          <a:p>
            <a:pPr marL="12700">
              <a:spcBef>
                <a:spcPts val="100"/>
              </a:spcBef>
            </a:pPr>
            <a:r>
              <a:rPr lang="zh-TW" altLang="en-US" spc="245" dirty="0">
                <a:latin typeface="Microsoft JhengHei"/>
              </a:rPr>
              <a:t>應用情境</a:t>
            </a:r>
            <a:br>
              <a:rPr lang="zh-TW" altLang="en-US" dirty="0"/>
            </a:br>
            <a:endParaRPr sz="4000" spc="245" dirty="0">
              <a:latin typeface="Microsoft JhengHei"/>
              <a:cs typeface="Microsoft JhengHei"/>
            </a:endParaRPr>
          </a:p>
        </p:txBody>
      </p:sp>
      <p:sp>
        <p:nvSpPr>
          <p:cNvPr id="8" name="object 8">
            <a:extLst>
              <a:ext uri="{FF2B5EF4-FFF2-40B4-BE49-F238E27FC236}">
                <a16:creationId xmlns:a16="http://schemas.microsoft.com/office/drawing/2014/main" id="{B904CC12-24D4-B416-1B91-805E029531E2}"/>
              </a:ext>
            </a:extLst>
          </p:cNvPr>
          <p:cNvSpPr txBox="1"/>
          <p:nvPr/>
        </p:nvSpPr>
        <p:spPr>
          <a:xfrm>
            <a:off x="304800" y="1216640"/>
            <a:ext cx="2752725" cy="587981"/>
          </a:xfrm>
          <a:prstGeom prst="rect">
            <a:avLst/>
          </a:prstGeom>
          <a:solidFill>
            <a:srgbClr val="F4BC33"/>
          </a:solidFill>
        </p:spPr>
        <p:txBody>
          <a:bodyPr vert="horz" wrap="square" lIns="0" tIns="155575" rIns="0" bIns="0" rtlCol="0">
            <a:spAutoFit/>
          </a:bodyPr>
          <a:lstStyle/>
          <a:p>
            <a:pPr marL="661670">
              <a:lnSpc>
                <a:spcPct val="100000"/>
              </a:lnSpc>
              <a:spcBef>
                <a:spcPts val="1225"/>
              </a:spcBef>
            </a:pPr>
            <a:r>
              <a:rPr lang="zh-TW" altLang="en-US" sz="2800" dirty="0">
                <a:latin typeface="Microsoft JhengHei"/>
                <a:cs typeface="Microsoft JhengHei"/>
              </a:rPr>
              <a:t>初來乍到</a:t>
            </a:r>
            <a:endParaRPr sz="2800" dirty="0">
              <a:latin typeface="Microsoft JhengHei"/>
              <a:cs typeface="Microsoft JhengHei"/>
            </a:endParaRPr>
          </a:p>
        </p:txBody>
      </p:sp>
    </p:spTree>
    <p:extLst>
      <p:ext uri="{BB962C8B-B14F-4D97-AF65-F5344CB8AC3E}">
        <p14:creationId xmlns:p14="http://schemas.microsoft.com/office/powerpoint/2010/main" val="2996625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BAE08-D068-5020-1286-9E57D5E77EA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C3C0043-E981-F40A-7DEA-6A21AC0D72EB}"/>
              </a:ext>
            </a:extLst>
          </p:cNvPr>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sp>
        <p:nvSpPr>
          <p:cNvPr id="3" name="object 3">
            <a:extLst>
              <a:ext uri="{FF2B5EF4-FFF2-40B4-BE49-F238E27FC236}">
                <a16:creationId xmlns:a16="http://schemas.microsoft.com/office/drawing/2014/main" id="{0F84DD1E-A225-C0C5-846F-C8E07F33C5F9}"/>
              </a:ext>
            </a:extLst>
          </p:cNvPr>
          <p:cNvSpPr/>
          <p:nvPr/>
        </p:nvSpPr>
        <p:spPr>
          <a:xfrm>
            <a:off x="4030029" y="2098028"/>
            <a:ext cx="45719" cy="4764301"/>
          </a:xfrm>
          <a:custGeom>
            <a:avLst/>
            <a:gdLst/>
            <a:ahLst/>
            <a:cxnLst/>
            <a:rect l="l" t="t" r="r" b="b"/>
            <a:pathLst>
              <a:path w="66039" h="3578225">
                <a:moveTo>
                  <a:pt x="0" y="3577853"/>
                </a:moveTo>
                <a:lnTo>
                  <a:pt x="0" y="0"/>
                </a:lnTo>
                <a:lnTo>
                  <a:pt x="65700" y="0"/>
                </a:lnTo>
                <a:lnTo>
                  <a:pt x="65700" y="3577853"/>
                </a:lnTo>
                <a:lnTo>
                  <a:pt x="0" y="3577853"/>
                </a:lnTo>
                <a:close/>
              </a:path>
            </a:pathLst>
          </a:custGeom>
          <a:solidFill>
            <a:srgbClr val="D9D9D9">
              <a:alpha val="33999"/>
            </a:srgbClr>
          </a:solidFill>
        </p:spPr>
        <p:txBody>
          <a:bodyPr wrap="square" lIns="0" tIns="0" rIns="0" bIns="0" rtlCol="0"/>
          <a:lstStyle/>
          <a:p>
            <a:endParaRPr/>
          </a:p>
        </p:txBody>
      </p:sp>
      <p:pic>
        <p:nvPicPr>
          <p:cNvPr id="4" name="object 4">
            <a:extLst>
              <a:ext uri="{FF2B5EF4-FFF2-40B4-BE49-F238E27FC236}">
                <a16:creationId xmlns:a16="http://schemas.microsoft.com/office/drawing/2014/main" id="{FDB15378-8068-4B1E-CD8C-8BA25566EAAA}"/>
              </a:ext>
            </a:extLst>
          </p:cNvPr>
          <p:cNvPicPr/>
          <p:nvPr/>
        </p:nvPicPr>
        <p:blipFill>
          <a:blip r:embed="rId2" cstate="print"/>
          <a:stretch>
            <a:fillRect/>
          </a:stretch>
        </p:blipFill>
        <p:spPr>
          <a:xfrm>
            <a:off x="7389210" y="360634"/>
            <a:ext cx="1771649" cy="1771649"/>
          </a:xfrm>
          <a:prstGeom prst="rect">
            <a:avLst/>
          </a:prstGeom>
        </p:spPr>
      </p:pic>
      <p:sp>
        <p:nvSpPr>
          <p:cNvPr id="5" name="object 5">
            <a:extLst>
              <a:ext uri="{FF2B5EF4-FFF2-40B4-BE49-F238E27FC236}">
                <a16:creationId xmlns:a16="http://schemas.microsoft.com/office/drawing/2014/main" id="{35F7F711-B4BF-4CFF-57DA-542C84D7D811}"/>
              </a:ext>
            </a:extLst>
          </p:cNvPr>
          <p:cNvSpPr txBox="1">
            <a:spLocks noGrp="1"/>
          </p:cNvSpPr>
          <p:nvPr>
            <p:ph type="body" idx="1"/>
          </p:nvPr>
        </p:nvSpPr>
        <p:spPr>
          <a:xfrm>
            <a:off x="86360" y="2107553"/>
            <a:ext cx="4007485" cy="2213425"/>
          </a:xfrm>
          <a:prstGeom prst="rect">
            <a:avLst/>
          </a:prstGeom>
        </p:spPr>
        <p:txBody>
          <a:bodyPr vert="horz" wrap="square" lIns="0" tIns="58419" rIns="0" bIns="0" rtlCol="0">
            <a:spAutoFit/>
          </a:bodyPr>
          <a:lstStyle/>
          <a:p>
            <a:r>
              <a:rPr lang="zh-TW" altLang="en-US" dirty="0"/>
              <a:t>情境 </a:t>
            </a:r>
            <a:r>
              <a:rPr lang="en-US" altLang="zh-TW" dirty="0"/>
              <a:t>2:</a:t>
            </a:r>
          </a:p>
          <a:p>
            <a:endParaRPr lang="en-US" altLang="zh-TW" dirty="0"/>
          </a:p>
          <a:p>
            <a:r>
              <a:rPr lang="zh-TW" altLang="en-US" b="0" dirty="0">
                <a:latin typeface="標楷體" panose="03000509000000000000" pitchFamily="65" charset="-120"/>
                <a:ea typeface="標楷體" panose="03000509000000000000" pitchFamily="65" charset="-120"/>
              </a:rPr>
              <a:t>老王是虎尾科大的學生，住在虎尾兩年了，他不喜歡每天都吃同樣的餐點，但卻想不到要吃什麼，詢問同學也得到了「不知道欸？你要吃什麼」的回答。</a:t>
            </a:r>
          </a:p>
        </p:txBody>
      </p:sp>
      <p:sp>
        <p:nvSpPr>
          <p:cNvPr id="9" name="object 9">
            <a:extLst>
              <a:ext uri="{FF2B5EF4-FFF2-40B4-BE49-F238E27FC236}">
                <a16:creationId xmlns:a16="http://schemas.microsoft.com/office/drawing/2014/main" id="{6B203972-079A-F78C-811E-0F0D8BB1B910}"/>
              </a:ext>
            </a:extLst>
          </p:cNvPr>
          <p:cNvSpPr txBox="1">
            <a:spLocks noGrp="1"/>
          </p:cNvSpPr>
          <p:nvPr>
            <p:ph type="sldNum" sz="quarter" idx="7"/>
          </p:nvPr>
        </p:nvSpPr>
        <p:spPr>
          <a:xfrm>
            <a:off x="9444582" y="6974804"/>
            <a:ext cx="300990" cy="230832"/>
          </a:xfrm>
          <a:prstGeom prst="rect">
            <a:avLst/>
          </a:prstGeom>
        </p:spPr>
        <p:txBody>
          <a:bodyPr vert="horz" wrap="square" lIns="0" tIns="0" rIns="0" bIns="0" rtlCol="0">
            <a:spAutoFit/>
          </a:bodyPr>
          <a:lstStyle/>
          <a:p>
            <a:pPr marL="38100">
              <a:lnSpc>
                <a:spcPts val="1760"/>
              </a:lnSpc>
            </a:pPr>
            <a:r>
              <a:rPr lang="en-US" altLang="zh-TW" spc="-25" dirty="0"/>
              <a:t>4</a:t>
            </a:r>
          </a:p>
        </p:txBody>
      </p:sp>
      <p:sp>
        <p:nvSpPr>
          <p:cNvPr id="6" name="object 6">
            <a:extLst>
              <a:ext uri="{FF2B5EF4-FFF2-40B4-BE49-F238E27FC236}">
                <a16:creationId xmlns:a16="http://schemas.microsoft.com/office/drawing/2014/main" id="{1B9D843D-5CB8-D712-733B-A0AF38ABDF71}"/>
              </a:ext>
            </a:extLst>
          </p:cNvPr>
          <p:cNvSpPr txBox="1"/>
          <p:nvPr/>
        </p:nvSpPr>
        <p:spPr>
          <a:xfrm>
            <a:off x="4093845" y="1905000"/>
            <a:ext cx="5036218" cy="6277359"/>
          </a:xfrm>
          <a:prstGeom prst="rect">
            <a:avLst/>
          </a:prstGeom>
        </p:spPr>
        <p:txBody>
          <a:bodyPr vert="horz" wrap="square" lIns="0" tIns="59690" rIns="0" bIns="0" rtlCol="0">
            <a:spAutoFit/>
          </a:bodyPr>
          <a:lstStyle/>
          <a:p>
            <a:pPr marL="12700">
              <a:lnSpc>
                <a:spcPct val="100000"/>
              </a:lnSpc>
              <a:spcBef>
                <a:spcPts val="470"/>
              </a:spcBef>
            </a:pPr>
            <a:r>
              <a:rPr lang="zh-TW" altLang="en-US" sz="2000" b="1" dirty="0"/>
              <a:t>系統應用</a:t>
            </a:r>
            <a:r>
              <a:rPr sz="2000" b="1" spc="475" dirty="0">
                <a:latin typeface="Microsoft JhengHei"/>
                <a:cs typeface="Microsoft JhengHei"/>
              </a:rPr>
              <a:t>:</a:t>
            </a:r>
            <a:endParaRPr sz="2000" dirty="0">
              <a:latin typeface="Microsoft JhengHei"/>
              <a:cs typeface="Microsoft JhengHei"/>
            </a:endParaRPr>
          </a:p>
          <a:p>
            <a:r>
              <a:rPr lang="zh-TW" altLang="en-US" sz="2000" dirty="0"/>
              <a:t> </a:t>
            </a:r>
            <a:r>
              <a:rPr lang="en-US" altLang="zh-TW" sz="2000" dirty="0">
                <a:latin typeface="標楷體" panose="03000509000000000000" pitchFamily="65" charset="-120"/>
                <a:ea typeface="標楷體" panose="03000509000000000000" pitchFamily="65" charset="-120"/>
              </a:rPr>
              <a:t>1.</a:t>
            </a:r>
            <a:r>
              <a:rPr lang="zh-TW" altLang="en-US" sz="2000" dirty="0">
                <a:latin typeface="標楷體" panose="03000509000000000000" pitchFamily="65" charset="-120"/>
                <a:ea typeface="標楷體" panose="03000509000000000000" pitchFamily="65" charset="-120"/>
              </a:rPr>
              <a:t>老王打開虎尾美食推薦系統，登入後系統詢問老王的喜好類別，老王發現自己在上次選擇了「火鍋」這個類別。</a:t>
            </a:r>
          </a:p>
          <a:p>
            <a:r>
              <a:rPr lang="zh-TW" altLang="en-US" sz="2000" dirty="0"/>
              <a:t> </a:t>
            </a:r>
            <a:r>
              <a:rPr lang="en-US" altLang="zh-TW" sz="2000" dirty="0">
                <a:solidFill>
                  <a:schemeClr val="tx1"/>
                </a:solidFill>
                <a:latin typeface="標楷體" panose="03000509000000000000" pitchFamily="65" charset="-120"/>
                <a:ea typeface="標楷體" panose="03000509000000000000" pitchFamily="65" charset="-120"/>
              </a:rPr>
              <a:t>2.</a:t>
            </a:r>
            <a:r>
              <a:rPr lang="zh-TW" altLang="en-US" sz="2000" dirty="0">
                <a:latin typeface="標楷體" panose="03000509000000000000" pitchFamily="65" charset="-120"/>
                <a:ea typeface="標楷體" panose="03000509000000000000" pitchFamily="65" charset="-120"/>
              </a:rPr>
              <a:t>老王覺得火鍋已經吃過了，取消掉火鍋的選項，改選擇了「麵類」。</a:t>
            </a:r>
          </a:p>
          <a:p>
            <a:r>
              <a:rPr lang="zh-TW" altLang="en-US" sz="2000" dirty="0"/>
              <a:t> </a:t>
            </a:r>
            <a:r>
              <a:rPr lang="en-US" altLang="zh-TW" sz="2000" dirty="0">
                <a:latin typeface="標楷體" panose="03000509000000000000" pitchFamily="65" charset="-120"/>
                <a:ea typeface="標楷體" panose="03000509000000000000" pitchFamily="65" charset="-120"/>
              </a:rPr>
              <a:t>3.</a:t>
            </a:r>
            <a:r>
              <a:rPr lang="zh-TW" altLang="en-US" sz="2000" dirty="0">
                <a:latin typeface="標楷體" panose="03000509000000000000" pitchFamily="65" charset="-120"/>
                <a:ea typeface="標楷體" panose="03000509000000000000" pitchFamily="65" charset="-120"/>
              </a:rPr>
              <a:t>系統根據老王的喜好，過濾和分析虎尾所有餐廳的菜色類別，很快產生一份推薦名單。</a:t>
            </a:r>
          </a:p>
          <a:p>
            <a:r>
              <a:rPr lang="en-US" altLang="zh-TW" sz="2000" dirty="0">
                <a:latin typeface="標楷體" panose="03000509000000000000" pitchFamily="65" charset="-120"/>
                <a:ea typeface="標楷體" panose="03000509000000000000" pitchFamily="65" charset="-120"/>
              </a:rPr>
              <a:t>4.</a:t>
            </a:r>
            <a:r>
              <a:rPr lang="zh-TW" altLang="en-US" sz="2000" dirty="0">
                <a:latin typeface="標楷體" panose="03000509000000000000" pitchFamily="65" charset="-120"/>
                <a:ea typeface="標楷體" panose="03000509000000000000" pitchFamily="65" charset="-120"/>
              </a:rPr>
              <a:t>在推薦清單中，老王看到「客家庄」、「熬鍋燒」等店家，他們都有販賣麵類，透過打開推薦清單中的 </a:t>
            </a:r>
            <a:r>
              <a:rPr lang="en-US" altLang="zh-TW" sz="2000" dirty="0">
                <a:latin typeface="標楷體" panose="03000509000000000000" pitchFamily="65" charset="-120"/>
                <a:ea typeface="標楷體" panose="03000509000000000000" pitchFamily="65" charset="-120"/>
              </a:rPr>
              <a:t>Google </a:t>
            </a:r>
            <a:r>
              <a:rPr lang="zh-TW" altLang="en-US" sz="2000" dirty="0">
                <a:latin typeface="標楷體" panose="03000509000000000000" pitchFamily="65" charset="-120"/>
                <a:ea typeface="標楷體" panose="03000509000000000000" pitchFamily="65" charset="-120"/>
              </a:rPr>
              <a:t>地圖連結後發現「熬鍋燒」比較便宜，於是老王選擇了「熬鍋燒」。</a:t>
            </a:r>
          </a:p>
          <a:p>
            <a:pPr algn="l"/>
            <a:r>
              <a:rPr lang="en-US" altLang="zh-TW" sz="2000" dirty="0">
                <a:latin typeface="標楷體" panose="03000509000000000000" pitchFamily="65" charset="-120"/>
                <a:ea typeface="標楷體" panose="03000509000000000000" pitchFamily="65" charset="-120"/>
              </a:rPr>
              <a:t>5.</a:t>
            </a:r>
            <a:r>
              <a:rPr lang="zh-TW" altLang="en-US" sz="2000" dirty="0">
                <a:latin typeface="標楷體" panose="03000509000000000000" pitchFamily="65" charset="-120"/>
                <a:ea typeface="標楷體" panose="03000509000000000000" pitchFamily="65" charset="-120"/>
              </a:rPr>
              <a:t>  老王找了朋友們一起騎車去吃「熬鍋燒」。</a:t>
            </a:r>
          </a:p>
          <a:p>
            <a:pPr algn="l"/>
            <a:endParaRPr lang="zh-TW" altLang="en-US" sz="2000" dirty="0">
              <a:latin typeface="標楷體" panose="03000509000000000000" pitchFamily="65" charset="-120"/>
              <a:ea typeface="標楷體" panose="03000509000000000000" pitchFamily="65" charset="-120"/>
            </a:endParaRPr>
          </a:p>
          <a:p>
            <a:pPr algn="l"/>
            <a:endParaRPr lang="zh-TW" altLang="en-US" sz="2000" dirty="0">
              <a:latin typeface="標楷體" panose="03000509000000000000" pitchFamily="65" charset="-120"/>
              <a:ea typeface="標楷體" panose="03000509000000000000" pitchFamily="65" charset="-120"/>
            </a:endParaRPr>
          </a:p>
          <a:p>
            <a:pPr algn="l"/>
            <a:endParaRPr lang="en-US" altLang="zh-TW" sz="2000" dirty="0"/>
          </a:p>
          <a:p>
            <a:pPr algn="l"/>
            <a:endParaRPr lang="zh-TW" altLang="en-US" sz="2000" dirty="0"/>
          </a:p>
          <a:p>
            <a:endParaRPr sz="2000" dirty="0">
              <a:latin typeface="Microsoft JhengHei"/>
              <a:cs typeface="Microsoft JhengHei"/>
            </a:endParaRPr>
          </a:p>
        </p:txBody>
      </p:sp>
      <p:sp>
        <p:nvSpPr>
          <p:cNvPr id="7" name="object 7">
            <a:extLst>
              <a:ext uri="{FF2B5EF4-FFF2-40B4-BE49-F238E27FC236}">
                <a16:creationId xmlns:a16="http://schemas.microsoft.com/office/drawing/2014/main" id="{9C5F0527-148C-383D-54E6-FF4BD37BF01B}"/>
              </a:ext>
            </a:extLst>
          </p:cNvPr>
          <p:cNvSpPr txBox="1">
            <a:spLocks noGrp="1"/>
          </p:cNvSpPr>
          <p:nvPr>
            <p:ph type="title"/>
          </p:nvPr>
        </p:nvSpPr>
        <p:spPr>
          <a:xfrm>
            <a:off x="1568712" y="563879"/>
            <a:ext cx="2393687" cy="1059264"/>
          </a:xfrm>
          <a:prstGeom prst="rect">
            <a:avLst/>
          </a:prstGeom>
        </p:spPr>
        <p:txBody>
          <a:bodyPr vert="horz" wrap="square" lIns="0" tIns="12700" rIns="0" bIns="0" rtlCol="0">
            <a:spAutoFit/>
          </a:bodyPr>
          <a:lstStyle/>
          <a:p>
            <a:pPr marL="12700">
              <a:spcBef>
                <a:spcPts val="100"/>
              </a:spcBef>
            </a:pPr>
            <a:r>
              <a:rPr lang="zh-TW" altLang="en-US" spc="245" dirty="0">
                <a:latin typeface="Microsoft JhengHei"/>
              </a:rPr>
              <a:t>應用情境</a:t>
            </a:r>
            <a:br>
              <a:rPr lang="zh-TW" altLang="en-US" dirty="0"/>
            </a:br>
            <a:endParaRPr sz="4000" spc="245" dirty="0">
              <a:latin typeface="Microsoft JhengHei"/>
              <a:cs typeface="Microsoft JhengHei"/>
            </a:endParaRPr>
          </a:p>
        </p:txBody>
      </p:sp>
      <p:sp>
        <p:nvSpPr>
          <p:cNvPr id="8" name="object 8">
            <a:extLst>
              <a:ext uri="{FF2B5EF4-FFF2-40B4-BE49-F238E27FC236}">
                <a16:creationId xmlns:a16="http://schemas.microsoft.com/office/drawing/2014/main" id="{C4B4994E-7728-8F81-DED8-B31218C27AA1}"/>
              </a:ext>
            </a:extLst>
          </p:cNvPr>
          <p:cNvSpPr txBox="1"/>
          <p:nvPr/>
        </p:nvSpPr>
        <p:spPr>
          <a:xfrm>
            <a:off x="304800" y="1216640"/>
            <a:ext cx="2752725" cy="587981"/>
          </a:xfrm>
          <a:prstGeom prst="rect">
            <a:avLst/>
          </a:prstGeom>
          <a:solidFill>
            <a:srgbClr val="F4BC33"/>
          </a:solidFill>
        </p:spPr>
        <p:txBody>
          <a:bodyPr vert="horz" wrap="square" lIns="0" tIns="155575" rIns="0" bIns="0" rtlCol="0">
            <a:spAutoFit/>
          </a:bodyPr>
          <a:lstStyle/>
          <a:p>
            <a:pPr algn="ctr"/>
            <a:r>
              <a:rPr lang="zh-TW" altLang="en-US" sz="2800" b="1" dirty="0"/>
              <a:t>熟門熟路</a:t>
            </a:r>
          </a:p>
        </p:txBody>
      </p:sp>
    </p:spTree>
    <p:extLst>
      <p:ext uri="{BB962C8B-B14F-4D97-AF65-F5344CB8AC3E}">
        <p14:creationId xmlns:p14="http://schemas.microsoft.com/office/powerpoint/2010/main" val="3329229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pic>
        <p:nvPicPr>
          <p:cNvPr id="3" name="object 3"/>
          <p:cNvPicPr/>
          <p:nvPr/>
        </p:nvPicPr>
        <p:blipFill>
          <a:blip r:embed="rId2" cstate="print"/>
          <a:stretch>
            <a:fillRect/>
          </a:stretch>
        </p:blipFill>
        <p:spPr>
          <a:xfrm>
            <a:off x="7383592" y="4945192"/>
            <a:ext cx="1638299" cy="1638299"/>
          </a:xfrm>
          <a:prstGeom prst="rect">
            <a:avLst/>
          </a:prstGeom>
        </p:spPr>
      </p:pic>
      <p:sp>
        <p:nvSpPr>
          <p:cNvPr id="4" name="object 4"/>
          <p:cNvSpPr txBox="1"/>
          <p:nvPr/>
        </p:nvSpPr>
        <p:spPr>
          <a:xfrm>
            <a:off x="628072" y="2198972"/>
            <a:ext cx="5076825" cy="790575"/>
          </a:xfrm>
          <a:prstGeom prst="rect">
            <a:avLst/>
          </a:prstGeom>
          <a:solidFill>
            <a:srgbClr val="F4BC33"/>
          </a:solidFill>
        </p:spPr>
        <p:txBody>
          <a:bodyPr vert="horz" wrap="square" lIns="0" tIns="97155" rIns="0" bIns="0" rtlCol="0">
            <a:spAutoFit/>
          </a:bodyPr>
          <a:lstStyle/>
          <a:p>
            <a:pPr>
              <a:lnSpc>
                <a:spcPct val="100000"/>
              </a:lnSpc>
              <a:spcBef>
                <a:spcPts val="765"/>
              </a:spcBef>
            </a:pPr>
            <a:endParaRPr sz="2800" dirty="0">
              <a:latin typeface="Times New Roman"/>
              <a:cs typeface="Times New Roman"/>
            </a:endParaRPr>
          </a:p>
          <a:p>
            <a:pPr marL="259079">
              <a:lnSpc>
                <a:spcPct val="100000"/>
              </a:lnSpc>
            </a:pPr>
            <a:r>
              <a:rPr sz="2800" b="1" dirty="0">
                <a:solidFill>
                  <a:srgbClr val="171717"/>
                </a:solidFill>
                <a:latin typeface="Microsoft JhengHei"/>
                <a:cs typeface="Microsoft JhengHei"/>
              </a:rPr>
              <a:t> </a:t>
            </a:r>
            <a:endParaRPr sz="2800" dirty="0">
              <a:latin typeface="Microsoft JhengHei"/>
              <a:cs typeface="Microsoft JhengHei"/>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lang="en-US" altLang="zh-TW" spc="-25" dirty="0"/>
              <a:t>5</a:t>
            </a:r>
            <a:endParaRPr spc="-25" dirty="0"/>
          </a:p>
        </p:txBody>
      </p:sp>
      <p:sp>
        <p:nvSpPr>
          <p:cNvPr id="5" name="object 5"/>
          <p:cNvSpPr txBox="1"/>
          <p:nvPr/>
        </p:nvSpPr>
        <p:spPr>
          <a:xfrm>
            <a:off x="625474" y="3193727"/>
            <a:ext cx="8464550" cy="912429"/>
          </a:xfrm>
          <a:prstGeom prst="rect">
            <a:avLst/>
          </a:prstGeom>
        </p:spPr>
        <p:txBody>
          <a:bodyPr vert="horz" wrap="square" lIns="0" tIns="80645" rIns="0" bIns="0" rtlCol="0">
            <a:spAutoFit/>
          </a:bodyPr>
          <a:lstStyle/>
          <a:p>
            <a:pPr marL="12700">
              <a:lnSpc>
                <a:spcPct val="100000"/>
              </a:lnSpc>
              <a:spcBef>
                <a:spcPts val="635"/>
              </a:spcBef>
            </a:pPr>
            <a:r>
              <a:rPr lang="zh-TW" altLang="en-US" dirty="0">
                <a:latin typeface="標楷體" panose="03000509000000000000" pitchFamily="65" charset="-120"/>
                <a:ea typeface="標楷體" panose="03000509000000000000" pitchFamily="65" charset="-120"/>
              </a:rPr>
              <a:t>本系統旨在幫助使用者找尋虎尾地區的美食店家，根據其個人喜好進行推薦。系統主要功能包括管理員登入、會員登入、美食店家資料管理、會員喜好類別輸入、推薦項目清單產生等。</a:t>
            </a:r>
            <a:endParaRPr sz="1800" dirty="0">
              <a:latin typeface="標楷體" panose="03000509000000000000" pitchFamily="65" charset="-120"/>
              <a:ea typeface="標楷體" panose="03000509000000000000" pitchFamily="65" charset="-120"/>
              <a:cs typeface="Microsoft JhengHei"/>
            </a:endParaRPr>
          </a:p>
        </p:txBody>
      </p:sp>
      <p:sp>
        <p:nvSpPr>
          <p:cNvPr id="6" name="object 6"/>
          <p:cNvSpPr txBox="1">
            <a:spLocks noGrp="1"/>
          </p:cNvSpPr>
          <p:nvPr>
            <p:ph type="title"/>
          </p:nvPr>
        </p:nvSpPr>
        <p:spPr>
          <a:xfrm>
            <a:off x="1567270" y="563879"/>
            <a:ext cx="2336800" cy="452120"/>
          </a:xfrm>
          <a:prstGeom prst="rect">
            <a:avLst/>
          </a:prstGeom>
        </p:spPr>
        <p:txBody>
          <a:bodyPr vert="horz" wrap="square" lIns="0" tIns="12700" rIns="0" bIns="0" rtlCol="0">
            <a:spAutoFit/>
          </a:bodyPr>
          <a:lstStyle/>
          <a:p>
            <a:r>
              <a:rPr lang="zh-TW" altLang="en-US" dirty="0"/>
              <a:t>系統需求說明</a:t>
            </a:r>
          </a:p>
        </p:txBody>
      </p:sp>
      <p:sp>
        <p:nvSpPr>
          <p:cNvPr id="8" name="文字方塊 7">
            <a:extLst>
              <a:ext uri="{FF2B5EF4-FFF2-40B4-BE49-F238E27FC236}">
                <a16:creationId xmlns:a16="http://schemas.microsoft.com/office/drawing/2014/main" id="{71D0102A-DDAF-E96E-240B-8C43A4499242}"/>
              </a:ext>
            </a:extLst>
          </p:cNvPr>
          <p:cNvSpPr txBox="1"/>
          <p:nvPr/>
        </p:nvSpPr>
        <p:spPr>
          <a:xfrm>
            <a:off x="652870" y="2311696"/>
            <a:ext cx="1828800" cy="584775"/>
          </a:xfrm>
          <a:prstGeom prst="rect">
            <a:avLst/>
          </a:prstGeom>
          <a:noFill/>
        </p:spPr>
        <p:txBody>
          <a:bodyPr wrap="square" rtlCol="0">
            <a:spAutoFit/>
          </a:bodyPr>
          <a:lstStyle/>
          <a:p>
            <a:r>
              <a:rPr lang="zh-TW" altLang="en-US" sz="3200" b="1" dirty="0"/>
              <a:t>系統概述</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57047" y="2720150"/>
            <a:ext cx="76200" cy="76199"/>
          </a:xfrm>
          <a:prstGeom prst="rect">
            <a:avLst/>
          </a:prstGeom>
        </p:spPr>
      </p:pic>
      <p:pic>
        <p:nvPicPr>
          <p:cNvPr id="3" name="object 3"/>
          <p:cNvPicPr/>
          <p:nvPr/>
        </p:nvPicPr>
        <p:blipFill>
          <a:blip r:embed="rId2" cstate="print"/>
          <a:stretch>
            <a:fillRect/>
          </a:stretch>
        </p:blipFill>
        <p:spPr>
          <a:xfrm>
            <a:off x="3857047" y="3063050"/>
            <a:ext cx="76200" cy="76199"/>
          </a:xfrm>
          <a:prstGeom prst="rect">
            <a:avLst/>
          </a:prstGeom>
        </p:spPr>
      </p:pic>
      <p:pic>
        <p:nvPicPr>
          <p:cNvPr id="4" name="object 4"/>
          <p:cNvPicPr/>
          <p:nvPr/>
        </p:nvPicPr>
        <p:blipFill>
          <a:blip r:embed="rId2" cstate="print"/>
          <a:stretch>
            <a:fillRect/>
          </a:stretch>
        </p:blipFill>
        <p:spPr>
          <a:xfrm>
            <a:off x="3857047" y="3405951"/>
            <a:ext cx="76200" cy="76199"/>
          </a:xfrm>
          <a:prstGeom prst="rect">
            <a:avLst/>
          </a:prstGeom>
        </p:spPr>
      </p:pic>
      <p:sp>
        <p:nvSpPr>
          <p:cNvPr id="6" name="object 6"/>
          <p:cNvSpPr txBox="1"/>
          <p:nvPr/>
        </p:nvSpPr>
        <p:spPr>
          <a:xfrm>
            <a:off x="3663372" y="2172431"/>
            <a:ext cx="5209540" cy="1684435"/>
          </a:xfrm>
          <a:prstGeom prst="rect">
            <a:avLst/>
          </a:prstGeom>
        </p:spPr>
        <p:txBody>
          <a:bodyPr vert="horz" wrap="square" lIns="0" tIns="80645" rIns="0" bIns="0" rtlCol="0">
            <a:spAutoFit/>
          </a:bodyPr>
          <a:lstStyle/>
          <a:p>
            <a:pPr marL="12700">
              <a:lnSpc>
                <a:spcPct val="100000"/>
              </a:lnSpc>
              <a:spcBef>
                <a:spcPts val="635"/>
              </a:spcBef>
            </a:pPr>
            <a:r>
              <a:rPr lang="zh-TW" altLang="en-US" b="1" dirty="0"/>
              <a:t>會員管理</a:t>
            </a:r>
            <a:r>
              <a:rPr lang="zh-TW" altLang="en-US" dirty="0"/>
              <a:t>：</a:t>
            </a:r>
            <a:endParaRPr lang="en-US" altLang="zh-TW" dirty="0"/>
          </a:p>
          <a:p>
            <a:pPr marL="12700">
              <a:lnSpc>
                <a:spcPct val="100000"/>
              </a:lnSpc>
              <a:spcBef>
                <a:spcPts val="635"/>
              </a:spcBef>
            </a:pPr>
            <a:r>
              <a:rPr lang="zh-TW" altLang="en-US" sz="1800" spc="65" dirty="0">
                <a:solidFill>
                  <a:srgbClr val="212121"/>
                </a:solidFill>
                <a:latin typeface="Microsoft JhengHei"/>
                <a:cs typeface="Microsoft JhengHei"/>
              </a:rPr>
              <a:t>      </a:t>
            </a:r>
            <a:r>
              <a:rPr sz="1800" spc="65" dirty="0" err="1">
                <a:solidFill>
                  <a:srgbClr val="212121"/>
                </a:solidFill>
                <a:latin typeface="Microsoft JhengHei"/>
                <a:cs typeface="Microsoft JhengHei"/>
              </a:rPr>
              <a:t>使⽤者會員註冊</a:t>
            </a:r>
            <a:endParaRPr lang="en-US" sz="1800" spc="65" dirty="0">
              <a:solidFill>
                <a:srgbClr val="212121"/>
              </a:solidFill>
              <a:latin typeface="Microsoft JhengHei"/>
              <a:cs typeface="Microsoft JhengHei"/>
            </a:endParaRPr>
          </a:p>
          <a:p>
            <a:pPr marL="12700">
              <a:lnSpc>
                <a:spcPct val="100000"/>
              </a:lnSpc>
              <a:spcBef>
                <a:spcPts val="635"/>
              </a:spcBef>
            </a:pPr>
            <a:r>
              <a:rPr lang="zh-TW" altLang="en-US" spc="65" dirty="0">
                <a:solidFill>
                  <a:srgbClr val="212121"/>
                </a:solidFill>
                <a:latin typeface="Microsoft JhengHei"/>
                <a:cs typeface="Microsoft JhengHei"/>
              </a:rPr>
              <a:t>      </a:t>
            </a:r>
            <a:r>
              <a:rPr sz="1800" spc="215" dirty="0" err="1">
                <a:solidFill>
                  <a:srgbClr val="212121"/>
                </a:solidFill>
                <a:latin typeface="Microsoft JhengHei"/>
                <a:cs typeface="Microsoft JhengHei"/>
              </a:rPr>
              <a:t>使⽤者會員登</a:t>
            </a:r>
            <a:r>
              <a:rPr lang="zh-TW" altLang="en-US" sz="1800" spc="215" dirty="0">
                <a:solidFill>
                  <a:srgbClr val="212121"/>
                </a:solidFill>
                <a:latin typeface="Microsoft JhengHei"/>
                <a:cs typeface="Microsoft JhengHei"/>
              </a:rPr>
              <a:t>入</a:t>
            </a:r>
            <a:endParaRPr sz="1800" dirty="0">
              <a:latin typeface="Microsoft JhengHei"/>
              <a:cs typeface="Microsoft JhengHei"/>
            </a:endParaRPr>
          </a:p>
          <a:p>
            <a:pPr marL="403225">
              <a:lnSpc>
                <a:spcPct val="100000"/>
              </a:lnSpc>
              <a:spcBef>
                <a:spcPts val="540"/>
              </a:spcBef>
            </a:pPr>
            <a:r>
              <a:rPr lang="zh-TW" altLang="en-US" sz="1800" spc="215" dirty="0">
                <a:solidFill>
                  <a:srgbClr val="212121"/>
                </a:solidFill>
                <a:latin typeface="Microsoft JhengHei"/>
                <a:cs typeface="Microsoft JhengHei"/>
              </a:rPr>
              <a:t>管</a:t>
            </a:r>
            <a:r>
              <a:rPr sz="1800" spc="215" dirty="0" err="1">
                <a:solidFill>
                  <a:srgbClr val="212121"/>
                </a:solidFill>
                <a:latin typeface="Microsoft JhengHei"/>
                <a:cs typeface="Microsoft JhengHei"/>
              </a:rPr>
              <a:t>理員</a:t>
            </a:r>
            <a:r>
              <a:rPr lang="zh-TW" altLang="en-US" sz="1800" spc="215" dirty="0">
                <a:solidFill>
                  <a:srgbClr val="212121"/>
                </a:solidFill>
                <a:latin typeface="Microsoft JhengHei"/>
                <a:cs typeface="Microsoft JhengHei"/>
              </a:rPr>
              <a:t>查</a:t>
            </a:r>
            <a:r>
              <a:rPr sz="1800" spc="215" dirty="0" err="1">
                <a:solidFill>
                  <a:srgbClr val="212121"/>
                </a:solidFill>
                <a:latin typeface="Microsoft JhengHei"/>
                <a:cs typeface="Microsoft JhengHei"/>
              </a:rPr>
              <a:t>看會員</a:t>
            </a:r>
            <a:r>
              <a:rPr lang="zh-TW" altLang="en-US" spc="215" dirty="0">
                <a:solidFill>
                  <a:srgbClr val="212121"/>
                </a:solidFill>
                <a:latin typeface="Microsoft JhengHei"/>
                <a:cs typeface="Microsoft JhengHei"/>
              </a:rPr>
              <a:t>數</a:t>
            </a:r>
            <a:r>
              <a:rPr sz="1800" spc="215" dirty="0">
                <a:solidFill>
                  <a:srgbClr val="212121"/>
                </a:solidFill>
                <a:latin typeface="Microsoft JhengHei"/>
                <a:cs typeface="Microsoft JhengHei"/>
              </a:rPr>
              <a:t>量</a:t>
            </a:r>
            <a:r>
              <a:rPr sz="1800" dirty="0">
                <a:solidFill>
                  <a:srgbClr val="212121"/>
                </a:solidFill>
                <a:latin typeface="Tahoma"/>
                <a:cs typeface="Tahoma"/>
              </a:rPr>
              <a:t>(</a:t>
            </a:r>
            <a:r>
              <a:rPr lang="zh-TW" altLang="en-US" spc="310" dirty="0">
                <a:solidFill>
                  <a:srgbClr val="212121"/>
                </a:solidFill>
                <a:latin typeface="Microsoft JhengHei"/>
                <a:cs typeface="Tahoma"/>
              </a:rPr>
              <a:t>無</a:t>
            </a:r>
            <a:r>
              <a:rPr sz="1800" spc="310" dirty="0">
                <a:solidFill>
                  <a:srgbClr val="212121"/>
                </a:solidFill>
                <a:latin typeface="Microsoft JhengHei"/>
                <a:cs typeface="Microsoft JhengHei"/>
              </a:rPr>
              <a:t>法</a:t>
            </a:r>
            <a:r>
              <a:rPr lang="zh-TW" altLang="en-US" sz="1800" spc="310" dirty="0">
                <a:solidFill>
                  <a:srgbClr val="212121"/>
                </a:solidFill>
                <a:latin typeface="Microsoft JhengHei"/>
                <a:cs typeface="Microsoft JhengHei"/>
              </a:rPr>
              <a:t>查</a:t>
            </a:r>
            <a:r>
              <a:rPr sz="1800" spc="310" dirty="0" err="1">
                <a:solidFill>
                  <a:srgbClr val="212121"/>
                </a:solidFill>
                <a:latin typeface="Microsoft JhengHei"/>
                <a:cs typeface="Microsoft JhengHei"/>
              </a:rPr>
              <a:t>看會員個</a:t>
            </a:r>
            <a:r>
              <a:rPr sz="1800" spc="310" dirty="0">
                <a:solidFill>
                  <a:srgbClr val="212121"/>
                </a:solidFill>
                <a:latin typeface="Microsoft JhengHei"/>
                <a:cs typeface="Microsoft JhengHei"/>
              </a:rPr>
              <a:t>⼈    </a:t>
            </a:r>
            <a:r>
              <a:rPr sz="1800" spc="-50" dirty="0">
                <a:solidFill>
                  <a:srgbClr val="212121"/>
                </a:solidFill>
                <a:latin typeface="Tahoma"/>
                <a:cs typeface="Tahoma"/>
              </a:rPr>
              <a:t>)</a:t>
            </a:r>
            <a:endParaRPr sz="1800" dirty="0">
              <a:latin typeface="Tahoma"/>
              <a:cs typeface="Tahoma"/>
            </a:endParaRPr>
          </a:p>
        </p:txBody>
      </p:sp>
      <p:sp>
        <p:nvSpPr>
          <p:cNvPr id="9" name="object 9"/>
          <p:cNvSpPr txBox="1"/>
          <p:nvPr/>
        </p:nvSpPr>
        <p:spPr>
          <a:xfrm>
            <a:off x="3663372" y="4267966"/>
            <a:ext cx="4027170" cy="1635704"/>
          </a:xfrm>
          <a:prstGeom prst="rect">
            <a:avLst/>
          </a:prstGeom>
        </p:spPr>
        <p:txBody>
          <a:bodyPr vert="horz" wrap="square" lIns="0" tIns="80645" rIns="0" bIns="0" rtlCol="0">
            <a:spAutoFit/>
          </a:bodyPr>
          <a:lstStyle/>
          <a:p>
            <a:pPr marL="12700">
              <a:lnSpc>
                <a:spcPct val="100000"/>
              </a:lnSpc>
              <a:spcBef>
                <a:spcPts val="635"/>
              </a:spcBef>
            </a:pPr>
            <a:r>
              <a:rPr lang="zh-TW" altLang="en-US" b="1" dirty="0"/>
              <a:t> 美食店家管理</a:t>
            </a:r>
            <a:r>
              <a:rPr lang="zh-TW" altLang="en-US" dirty="0"/>
              <a:t>：</a:t>
            </a:r>
            <a:endParaRPr lang="en-US" altLang="zh-TW" dirty="0"/>
          </a:p>
          <a:p>
            <a:pPr marL="285750" indent="-285750" algn="l">
              <a:buFont typeface="Arial" panose="020B0604020202020204" pitchFamily="34" charset="0"/>
              <a:buChar char="•"/>
            </a:pPr>
            <a:r>
              <a:rPr lang="zh-TW" altLang="en-US" sz="2000" dirty="0"/>
              <a:t>管理員新增、刪除、更新店家資訊</a:t>
            </a:r>
          </a:p>
          <a:p>
            <a:pPr marL="285750" indent="-285750" algn="l">
              <a:buFont typeface="Arial" panose="020B0604020202020204" pitchFamily="34" charset="0"/>
              <a:buChar char="•"/>
            </a:pPr>
            <a:r>
              <a:rPr lang="zh-TW" altLang="en-US" sz="2000" dirty="0"/>
              <a:t>使用者瀏覽店家列表</a:t>
            </a:r>
          </a:p>
          <a:p>
            <a:pPr marL="12700">
              <a:lnSpc>
                <a:spcPct val="100000"/>
              </a:lnSpc>
              <a:spcBef>
                <a:spcPts val="635"/>
              </a:spcBef>
            </a:pPr>
            <a:endParaRPr spc="65" dirty="0">
              <a:solidFill>
                <a:srgbClr val="212121"/>
              </a:solidFill>
              <a:latin typeface="Microsoft JhengHei"/>
            </a:endParaRPr>
          </a:p>
        </p:txBody>
      </p:sp>
      <p:sp>
        <p:nvSpPr>
          <p:cNvPr id="11" name="object 11"/>
          <p:cNvSpPr/>
          <p:nvPr/>
        </p:nvSpPr>
        <p:spPr>
          <a:xfrm>
            <a:off x="1000182" y="555336"/>
            <a:ext cx="34290" cy="34290"/>
          </a:xfrm>
          <a:custGeom>
            <a:avLst/>
            <a:gdLst/>
            <a:ahLst/>
            <a:cxnLst/>
            <a:rect l="l" t="t" r="r" b="b"/>
            <a:pathLst>
              <a:path w="34290" h="34290">
                <a:moveTo>
                  <a:pt x="26187" y="33740"/>
                </a:moveTo>
                <a:lnTo>
                  <a:pt x="7552" y="33740"/>
                </a:lnTo>
                <a:lnTo>
                  <a:pt x="0" y="26187"/>
                </a:lnTo>
                <a:lnTo>
                  <a:pt x="0" y="7552"/>
                </a:lnTo>
                <a:lnTo>
                  <a:pt x="7552" y="0"/>
                </a:lnTo>
                <a:lnTo>
                  <a:pt x="26187" y="0"/>
                </a:lnTo>
                <a:lnTo>
                  <a:pt x="33740" y="7552"/>
                </a:lnTo>
                <a:lnTo>
                  <a:pt x="33740" y="26187"/>
                </a:lnTo>
                <a:lnTo>
                  <a:pt x="26187" y="33740"/>
                </a:lnTo>
                <a:close/>
              </a:path>
            </a:pathLst>
          </a:custGeom>
          <a:solidFill>
            <a:srgbClr val="F4BC33"/>
          </a:solidFill>
        </p:spPr>
        <p:txBody>
          <a:bodyPr wrap="square" lIns="0" tIns="0" rIns="0" bIns="0" rtlCol="0"/>
          <a:lstStyle/>
          <a:p>
            <a:endParaRPr/>
          </a:p>
        </p:txBody>
      </p:sp>
      <p:sp>
        <p:nvSpPr>
          <p:cNvPr id="12" name="object 12"/>
          <p:cNvSpPr/>
          <p:nvPr/>
        </p:nvSpPr>
        <p:spPr>
          <a:xfrm>
            <a:off x="1000182" y="661216"/>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13" name="object 13"/>
          <p:cNvSpPr/>
          <p:nvPr/>
        </p:nvSpPr>
        <p:spPr>
          <a:xfrm>
            <a:off x="1000182" y="766935"/>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14" name="object 14"/>
          <p:cNvSpPr/>
          <p:nvPr/>
        </p:nvSpPr>
        <p:spPr>
          <a:xfrm>
            <a:off x="1000182" y="869923"/>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15" name="object 15"/>
          <p:cNvSpPr/>
          <p:nvPr/>
        </p:nvSpPr>
        <p:spPr>
          <a:xfrm>
            <a:off x="1000182" y="975803"/>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16" name="object 16"/>
          <p:cNvSpPr/>
          <p:nvPr/>
        </p:nvSpPr>
        <p:spPr>
          <a:xfrm>
            <a:off x="1000182" y="1078791"/>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17" name="object 17"/>
          <p:cNvSpPr/>
          <p:nvPr/>
        </p:nvSpPr>
        <p:spPr>
          <a:xfrm>
            <a:off x="1100600" y="555336"/>
            <a:ext cx="34290" cy="34290"/>
          </a:xfrm>
          <a:custGeom>
            <a:avLst/>
            <a:gdLst/>
            <a:ahLst/>
            <a:cxnLst/>
            <a:rect l="l" t="t" r="r" b="b"/>
            <a:pathLst>
              <a:path w="34290" h="34290">
                <a:moveTo>
                  <a:pt x="26187" y="33740"/>
                </a:moveTo>
                <a:lnTo>
                  <a:pt x="7553" y="33740"/>
                </a:lnTo>
                <a:lnTo>
                  <a:pt x="0" y="26187"/>
                </a:lnTo>
                <a:lnTo>
                  <a:pt x="0" y="7552"/>
                </a:lnTo>
                <a:lnTo>
                  <a:pt x="7553" y="0"/>
                </a:lnTo>
                <a:lnTo>
                  <a:pt x="26187" y="0"/>
                </a:lnTo>
                <a:lnTo>
                  <a:pt x="33740" y="7552"/>
                </a:lnTo>
                <a:lnTo>
                  <a:pt x="33740" y="26187"/>
                </a:lnTo>
                <a:lnTo>
                  <a:pt x="26187" y="33740"/>
                </a:lnTo>
                <a:close/>
              </a:path>
            </a:pathLst>
          </a:custGeom>
          <a:solidFill>
            <a:srgbClr val="F4BC33"/>
          </a:solidFill>
        </p:spPr>
        <p:txBody>
          <a:bodyPr wrap="square" lIns="0" tIns="0" rIns="0" bIns="0" rtlCol="0"/>
          <a:lstStyle/>
          <a:p>
            <a:endParaRPr/>
          </a:p>
        </p:txBody>
      </p:sp>
      <p:sp>
        <p:nvSpPr>
          <p:cNvPr id="18" name="object 18"/>
          <p:cNvSpPr/>
          <p:nvPr/>
        </p:nvSpPr>
        <p:spPr>
          <a:xfrm>
            <a:off x="1100600" y="661216"/>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19" name="object 19"/>
          <p:cNvSpPr/>
          <p:nvPr/>
        </p:nvSpPr>
        <p:spPr>
          <a:xfrm>
            <a:off x="1100600" y="766935"/>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0" name="object 20"/>
          <p:cNvSpPr/>
          <p:nvPr/>
        </p:nvSpPr>
        <p:spPr>
          <a:xfrm>
            <a:off x="1100600" y="86992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1" name="object 21"/>
          <p:cNvSpPr/>
          <p:nvPr/>
        </p:nvSpPr>
        <p:spPr>
          <a:xfrm>
            <a:off x="1100600" y="97580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2" name="object 22"/>
          <p:cNvSpPr/>
          <p:nvPr/>
        </p:nvSpPr>
        <p:spPr>
          <a:xfrm>
            <a:off x="1100600" y="1078791"/>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3" name="object 23"/>
          <p:cNvSpPr/>
          <p:nvPr/>
        </p:nvSpPr>
        <p:spPr>
          <a:xfrm>
            <a:off x="1198125" y="555336"/>
            <a:ext cx="34290" cy="34290"/>
          </a:xfrm>
          <a:custGeom>
            <a:avLst/>
            <a:gdLst/>
            <a:ahLst/>
            <a:cxnLst/>
            <a:rect l="l" t="t" r="r" b="b"/>
            <a:pathLst>
              <a:path w="34290" h="34290">
                <a:moveTo>
                  <a:pt x="26187" y="33740"/>
                </a:moveTo>
                <a:lnTo>
                  <a:pt x="7553" y="33740"/>
                </a:lnTo>
                <a:lnTo>
                  <a:pt x="0" y="26187"/>
                </a:lnTo>
                <a:lnTo>
                  <a:pt x="0" y="7552"/>
                </a:lnTo>
                <a:lnTo>
                  <a:pt x="7553" y="0"/>
                </a:lnTo>
                <a:lnTo>
                  <a:pt x="26187" y="0"/>
                </a:lnTo>
                <a:lnTo>
                  <a:pt x="33740" y="7552"/>
                </a:lnTo>
                <a:lnTo>
                  <a:pt x="33740" y="26187"/>
                </a:lnTo>
                <a:lnTo>
                  <a:pt x="26187" y="33740"/>
                </a:lnTo>
                <a:close/>
              </a:path>
            </a:pathLst>
          </a:custGeom>
          <a:solidFill>
            <a:srgbClr val="F4BC33"/>
          </a:solidFill>
        </p:spPr>
        <p:txBody>
          <a:bodyPr wrap="square" lIns="0" tIns="0" rIns="0" bIns="0" rtlCol="0"/>
          <a:lstStyle/>
          <a:p>
            <a:endParaRPr/>
          </a:p>
        </p:txBody>
      </p:sp>
      <p:sp>
        <p:nvSpPr>
          <p:cNvPr id="24" name="object 24"/>
          <p:cNvSpPr/>
          <p:nvPr/>
        </p:nvSpPr>
        <p:spPr>
          <a:xfrm>
            <a:off x="1198125" y="661216"/>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5" name="object 25"/>
          <p:cNvSpPr/>
          <p:nvPr/>
        </p:nvSpPr>
        <p:spPr>
          <a:xfrm>
            <a:off x="1198125" y="766935"/>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6" name="object 26"/>
          <p:cNvSpPr/>
          <p:nvPr/>
        </p:nvSpPr>
        <p:spPr>
          <a:xfrm>
            <a:off x="1198125" y="86992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7" name="object 27"/>
          <p:cNvSpPr/>
          <p:nvPr/>
        </p:nvSpPr>
        <p:spPr>
          <a:xfrm>
            <a:off x="1198125" y="97580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8" name="object 28"/>
          <p:cNvSpPr/>
          <p:nvPr/>
        </p:nvSpPr>
        <p:spPr>
          <a:xfrm>
            <a:off x="1198125" y="1078791"/>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9" name="object 29"/>
          <p:cNvSpPr/>
          <p:nvPr/>
        </p:nvSpPr>
        <p:spPr>
          <a:xfrm>
            <a:off x="1298542" y="555336"/>
            <a:ext cx="34290" cy="34290"/>
          </a:xfrm>
          <a:custGeom>
            <a:avLst/>
            <a:gdLst/>
            <a:ahLst/>
            <a:cxnLst/>
            <a:rect l="l" t="t" r="r" b="b"/>
            <a:pathLst>
              <a:path w="34290" h="34290">
                <a:moveTo>
                  <a:pt x="26187" y="33740"/>
                </a:moveTo>
                <a:lnTo>
                  <a:pt x="7552" y="33740"/>
                </a:lnTo>
                <a:lnTo>
                  <a:pt x="0" y="26187"/>
                </a:lnTo>
                <a:lnTo>
                  <a:pt x="0" y="7552"/>
                </a:lnTo>
                <a:lnTo>
                  <a:pt x="7552" y="0"/>
                </a:lnTo>
                <a:lnTo>
                  <a:pt x="26187" y="0"/>
                </a:lnTo>
                <a:lnTo>
                  <a:pt x="33740" y="7552"/>
                </a:lnTo>
                <a:lnTo>
                  <a:pt x="33740" y="26187"/>
                </a:lnTo>
                <a:lnTo>
                  <a:pt x="26187" y="33740"/>
                </a:lnTo>
                <a:close/>
              </a:path>
            </a:pathLst>
          </a:custGeom>
          <a:solidFill>
            <a:srgbClr val="F4BC33"/>
          </a:solidFill>
        </p:spPr>
        <p:txBody>
          <a:bodyPr wrap="square" lIns="0" tIns="0" rIns="0" bIns="0" rtlCol="0"/>
          <a:lstStyle/>
          <a:p>
            <a:endParaRPr/>
          </a:p>
        </p:txBody>
      </p:sp>
      <p:sp>
        <p:nvSpPr>
          <p:cNvPr id="30" name="object 30"/>
          <p:cNvSpPr/>
          <p:nvPr/>
        </p:nvSpPr>
        <p:spPr>
          <a:xfrm>
            <a:off x="1298542" y="661216"/>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1" name="object 31"/>
          <p:cNvSpPr/>
          <p:nvPr/>
        </p:nvSpPr>
        <p:spPr>
          <a:xfrm>
            <a:off x="1298542" y="766935"/>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2" name="object 32"/>
          <p:cNvSpPr/>
          <p:nvPr/>
        </p:nvSpPr>
        <p:spPr>
          <a:xfrm>
            <a:off x="1298542" y="869923"/>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3" name="object 33"/>
          <p:cNvSpPr/>
          <p:nvPr/>
        </p:nvSpPr>
        <p:spPr>
          <a:xfrm>
            <a:off x="1298542" y="975803"/>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4" name="object 34"/>
          <p:cNvSpPr/>
          <p:nvPr/>
        </p:nvSpPr>
        <p:spPr>
          <a:xfrm>
            <a:off x="1298542" y="1078791"/>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5" name="object 35"/>
          <p:cNvSpPr/>
          <p:nvPr/>
        </p:nvSpPr>
        <p:spPr>
          <a:xfrm>
            <a:off x="609600" y="555336"/>
            <a:ext cx="34290" cy="34290"/>
          </a:xfrm>
          <a:custGeom>
            <a:avLst/>
            <a:gdLst/>
            <a:ahLst/>
            <a:cxnLst/>
            <a:rect l="l" t="t" r="r" b="b"/>
            <a:pathLst>
              <a:path w="34290" h="34290">
                <a:moveTo>
                  <a:pt x="26436" y="33900"/>
                </a:moveTo>
                <a:lnTo>
                  <a:pt x="7624" y="33900"/>
                </a:lnTo>
                <a:lnTo>
                  <a:pt x="0" y="26275"/>
                </a:lnTo>
                <a:lnTo>
                  <a:pt x="0" y="7464"/>
                </a:lnTo>
                <a:lnTo>
                  <a:pt x="7464" y="0"/>
                </a:lnTo>
                <a:lnTo>
                  <a:pt x="26597" y="0"/>
                </a:lnTo>
                <a:lnTo>
                  <a:pt x="34061" y="7464"/>
                </a:lnTo>
                <a:lnTo>
                  <a:pt x="34061" y="26275"/>
                </a:lnTo>
                <a:lnTo>
                  <a:pt x="26436" y="33900"/>
                </a:lnTo>
                <a:close/>
              </a:path>
            </a:pathLst>
          </a:custGeom>
          <a:solidFill>
            <a:srgbClr val="F4BC33"/>
          </a:solidFill>
        </p:spPr>
        <p:txBody>
          <a:bodyPr wrap="square" lIns="0" tIns="0" rIns="0" bIns="0" rtlCol="0"/>
          <a:lstStyle/>
          <a:p>
            <a:endParaRPr/>
          </a:p>
        </p:txBody>
      </p:sp>
      <p:sp>
        <p:nvSpPr>
          <p:cNvPr id="36" name="object 36"/>
          <p:cNvSpPr/>
          <p:nvPr/>
        </p:nvSpPr>
        <p:spPr>
          <a:xfrm>
            <a:off x="609600" y="661055"/>
            <a:ext cx="34290" cy="34290"/>
          </a:xfrm>
          <a:custGeom>
            <a:avLst/>
            <a:gdLst/>
            <a:ahLst/>
            <a:cxnLst/>
            <a:rect l="l" t="t" r="r" b="b"/>
            <a:pathLst>
              <a:path w="34290" h="34290">
                <a:moveTo>
                  <a:pt x="26436" y="34061"/>
                </a:moveTo>
                <a:lnTo>
                  <a:pt x="7624" y="34061"/>
                </a:lnTo>
                <a:lnTo>
                  <a:pt x="0" y="26436"/>
                </a:lnTo>
                <a:lnTo>
                  <a:pt x="0" y="7624"/>
                </a:lnTo>
                <a:lnTo>
                  <a:pt x="7624" y="0"/>
                </a:lnTo>
                <a:lnTo>
                  <a:pt x="26436" y="0"/>
                </a:lnTo>
                <a:lnTo>
                  <a:pt x="34061" y="7624"/>
                </a:lnTo>
                <a:lnTo>
                  <a:pt x="34061" y="26436"/>
                </a:lnTo>
                <a:lnTo>
                  <a:pt x="26436" y="34061"/>
                </a:lnTo>
                <a:close/>
              </a:path>
            </a:pathLst>
          </a:custGeom>
          <a:solidFill>
            <a:srgbClr val="F4BC33"/>
          </a:solidFill>
        </p:spPr>
        <p:txBody>
          <a:bodyPr wrap="square" lIns="0" tIns="0" rIns="0" bIns="0" rtlCol="0"/>
          <a:lstStyle/>
          <a:p>
            <a:endParaRPr/>
          </a:p>
        </p:txBody>
      </p:sp>
      <p:sp>
        <p:nvSpPr>
          <p:cNvPr id="37" name="object 37"/>
          <p:cNvSpPr/>
          <p:nvPr/>
        </p:nvSpPr>
        <p:spPr>
          <a:xfrm>
            <a:off x="609600" y="766774"/>
            <a:ext cx="34925" cy="34290"/>
          </a:xfrm>
          <a:custGeom>
            <a:avLst/>
            <a:gdLst/>
            <a:ahLst/>
            <a:cxnLst/>
            <a:rect l="l" t="t" r="r" b="b"/>
            <a:pathLst>
              <a:path w="34925" h="34290">
                <a:moveTo>
                  <a:pt x="23115" y="34061"/>
                </a:moveTo>
                <a:lnTo>
                  <a:pt x="10946" y="34061"/>
                </a:lnTo>
                <a:lnTo>
                  <a:pt x="5323" y="30815"/>
                </a:lnTo>
                <a:lnTo>
                  <a:pt x="0" y="21594"/>
                </a:lnTo>
                <a:lnTo>
                  <a:pt x="0" y="12467"/>
                </a:lnTo>
                <a:lnTo>
                  <a:pt x="5323" y="3246"/>
                </a:lnTo>
                <a:lnTo>
                  <a:pt x="10946" y="0"/>
                </a:lnTo>
                <a:lnTo>
                  <a:pt x="23115" y="0"/>
                </a:lnTo>
                <a:lnTo>
                  <a:pt x="28737" y="3246"/>
                </a:lnTo>
                <a:lnTo>
                  <a:pt x="34822" y="13784"/>
                </a:lnTo>
                <a:lnTo>
                  <a:pt x="34822" y="20276"/>
                </a:lnTo>
                <a:lnTo>
                  <a:pt x="28737" y="30815"/>
                </a:lnTo>
                <a:lnTo>
                  <a:pt x="23115" y="34061"/>
                </a:lnTo>
                <a:close/>
              </a:path>
            </a:pathLst>
          </a:custGeom>
          <a:solidFill>
            <a:srgbClr val="F4BC33"/>
          </a:solidFill>
        </p:spPr>
        <p:txBody>
          <a:bodyPr wrap="square" lIns="0" tIns="0" rIns="0" bIns="0" rtlCol="0"/>
          <a:lstStyle/>
          <a:p>
            <a:endParaRPr/>
          </a:p>
        </p:txBody>
      </p:sp>
      <p:sp>
        <p:nvSpPr>
          <p:cNvPr id="38" name="object 38"/>
          <p:cNvSpPr/>
          <p:nvPr/>
        </p:nvSpPr>
        <p:spPr>
          <a:xfrm>
            <a:off x="609600" y="869762"/>
            <a:ext cx="34925" cy="34290"/>
          </a:xfrm>
          <a:custGeom>
            <a:avLst/>
            <a:gdLst/>
            <a:ahLst/>
            <a:cxnLst/>
            <a:rect l="l" t="t" r="r" b="b"/>
            <a:pathLst>
              <a:path w="34925" h="34290">
                <a:moveTo>
                  <a:pt x="23115" y="34061"/>
                </a:moveTo>
                <a:lnTo>
                  <a:pt x="10946" y="34061"/>
                </a:lnTo>
                <a:lnTo>
                  <a:pt x="5323" y="30815"/>
                </a:lnTo>
                <a:lnTo>
                  <a:pt x="0" y="21594"/>
                </a:lnTo>
                <a:lnTo>
                  <a:pt x="0" y="12467"/>
                </a:lnTo>
                <a:lnTo>
                  <a:pt x="5323" y="3246"/>
                </a:lnTo>
                <a:lnTo>
                  <a:pt x="10946" y="0"/>
                </a:lnTo>
                <a:lnTo>
                  <a:pt x="23115" y="0"/>
                </a:lnTo>
                <a:lnTo>
                  <a:pt x="28737" y="3246"/>
                </a:lnTo>
                <a:lnTo>
                  <a:pt x="34822" y="13784"/>
                </a:lnTo>
                <a:lnTo>
                  <a:pt x="34822" y="20276"/>
                </a:lnTo>
                <a:lnTo>
                  <a:pt x="28737" y="30815"/>
                </a:lnTo>
                <a:lnTo>
                  <a:pt x="23115" y="34061"/>
                </a:lnTo>
                <a:close/>
              </a:path>
            </a:pathLst>
          </a:custGeom>
          <a:solidFill>
            <a:srgbClr val="F4BC33"/>
          </a:solidFill>
        </p:spPr>
        <p:txBody>
          <a:bodyPr wrap="square" lIns="0" tIns="0" rIns="0" bIns="0" rtlCol="0"/>
          <a:lstStyle/>
          <a:p>
            <a:endParaRPr/>
          </a:p>
        </p:txBody>
      </p:sp>
      <p:sp>
        <p:nvSpPr>
          <p:cNvPr id="39" name="object 39"/>
          <p:cNvSpPr/>
          <p:nvPr/>
        </p:nvSpPr>
        <p:spPr>
          <a:xfrm>
            <a:off x="609760" y="975803"/>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40" name="object 40"/>
          <p:cNvSpPr/>
          <p:nvPr/>
        </p:nvSpPr>
        <p:spPr>
          <a:xfrm>
            <a:off x="609760" y="1078791"/>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41" name="object 41"/>
          <p:cNvSpPr/>
          <p:nvPr/>
        </p:nvSpPr>
        <p:spPr>
          <a:xfrm>
            <a:off x="709856" y="555336"/>
            <a:ext cx="34290" cy="34290"/>
          </a:xfrm>
          <a:custGeom>
            <a:avLst/>
            <a:gdLst/>
            <a:ahLst/>
            <a:cxnLst/>
            <a:rect l="l" t="t" r="r" b="b"/>
            <a:pathLst>
              <a:path w="34290" h="34290">
                <a:moveTo>
                  <a:pt x="26436" y="33900"/>
                </a:moveTo>
                <a:lnTo>
                  <a:pt x="7624" y="33900"/>
                </a:lnTo>
                <a:lnTo>
                  <a:pt x="0" y="26275"/>
                </a:lnTo>
                <a:lnTo>
                  <a:pt x="0" y="7464"/>
                </a:lnTo>
                <a:lnTo>
                  <a:pt x="7464" y="0"/>
                </a:lnTo>
                <a:lnTo>
                  <a:pt x="26597" y="0"/>
                </a:lnTo>
                <a:lnTo>
                  <a:pt x="34061" y="7464"/>
                </a:lnTo>
                <a:lnTo>
                  <a:pt x="34061" y="26275"/>
                </a:lnTo>
                <a:lnTo>
                  <a:pt x="26436" y="33900"/>
                </a:lnTo>
                <a:close/>
              </a:path>
            </a:pathLst>
          </a:custGeom>
          <a:solidFill>
            <a:srgbClr val="F4BC33"/>
          </a:solidFill>
        </p:spPr>
        <p:txBody>
          <a:bodyPr wrap="square" lIns="0" tIns="0" rIns="0" bIns="0" rtlCol="0"/>
          <a:lstStyle/>
          <a:p>
            <a:endParaRPr/>
          </a:p>
        </p:txBody>
      </p:sp>
      <p:sp>
        <p:nvSpPr>
          <p:cNvPr id="42" name="object 42"/>
          <p:cNvSpPr/>
          <p:nvPr/>
        </p:nvSpPr>
        <p:spPr>
          <a:xfrm>
            <a:off x="709856" y="661055"/>
            <a:ext cx="34290" cy="34290"/>
          </a:xfrm>
          <a:custGeom>
            <a:avLst/>
            <a:gdLst/>
            <a:ahLst/>
            <a:cxnLst/>
            <a:rect l="l" t="t" r="r" b="b"/>
            <a:pathLst>
              <a:path w="34290" h="34290">
                <a:moveTo>
                  <a:pt x="26436" y="34061"/>
                </a:moveTo>
                <a:lnTo>
                  <a:pt x="7624" y="34061"/>
                </a:lnTo>
                <a:lnTo>
                  <a:pt x="0" y="26436"/>
                </a:lnTo>
                <a:lnTo>
                  <a:pt x="0" y="7624"/>
                </a:lnTo>
                <a:lnTo>
                  <a:pt x="7624" y="0"/>
                </a:lnTo>
                <a:lnTo>
                  <a:pt x="26436" y="0"/>
                </a:lnTo>
                <a:lnTo>
                  <a:pt x="34061" y="7624"/>
                </a:lnTo>
                <a:lnTo>
                  <a:pt x="34061" y="26436"/>
                </a:lnTo>
                <a:lnTo>
                  <a:pt x="26436" y="34061"/>
                </a:lnTo>
                <a:close/>
              </a:path>
            </a:pathLst>
          </a:custGeom>
          <a:solidFill>
            <a:srgbClr val="F4BC33"/>
          </a:solidFill>
        </p:spPr>
        <p:txBody>
          <a:bodyPr wrap="square" lIns="0" tIns="0" rIns="0" bIns="0" rtlCol="0"/>
          <a:lstStyle/>
          <a:p>
            <a:endParaRPr/>
          </a:p>
        </p:txBody>
      </p:sp>
      <p:sp>
        <p:nvSpPr>
          <p:cNvPr id="43" name="object 43"/>
          <p:cNvSpPr/>
          <p:nvPr/>
        </p:nvSpPr>
        <p:spPr>
          <a:xfrm>
            <a:off x="709169" y="766774"/>
            <a:ext cx="35560" cy="34290"/>
          </a:xfrm>
          <a:custGeom>
            <a:avLst/>
            <a:gdLst/>
            <a:ahLst/>
            <a:cxnLst/>
            <a:rect l="l" t="t" r="r" b="b"/>
            <a:pathLst>
              <a:path w="35559" h="34290">
                <a:moveTo>
                  <a:pt x="23802" y="34061"/>
                </a:moveTo>
                <a:lnTo>
                  <a:pt x="11633" y="34061"/>
                </a:lnTo>
                <a:lnTo>
                  <a:pt x="6010" y="30815"/>
                </a:lnTo>
                <a:lnTo>
                  <a:pt x="0" y="20276"/>
                </a:lnTo>
                <a:lnTo>
                  <a:pt x="0" y="13784"/>
                </a:lnTo>
                <a:lnTo>
                  <a:pt x="6010" y="3246"/>
                </a:lnTo>
                <a:lnTo>
                  <a:pt x="11633" y="0"/>
                </a:lnTo>
                <a:lnTo>
                  <a:pt x="23802" y="0"/>
                </a:lnTo>
                <a:lnTo>
                  <a:pt x="29424" y="3246"/>
                </a:lnTo>
                <a:lnTo>
                  <a:pt x="35331" y="13476"/>
                </a:lnTo>
                <a:lnTo>
                  <a:pt x="35331" y="20584"/>
                </a:lnTo>
                <a:lnTo>
                  <a:pt x="29424" y="30815"/>
                </a:lnTo>
                <a:lnTo>
                  <a:pt x="23802" y="34061"/>
                </a:lnTo>
                <a:close/>
              </a:path>
            </a:pathLst>
          </a:custGeom>
          <a:solidFill>
            <a:srgbClr val="F4BC33"/>
          </a:solidFill>
        </p:spPr>
        <p:txBody>
          <a:bodyPr wrap="square" lIns="0" tIns="0" rIns="0" bIns="0" rtlCol="0"/>
          <a:lstStyle/>
          <a:p>
            <a:endParaRPr/>
          </a:p>
        </p:txBody>
      </p:sp>
      <p:sp>
        <p:nvSpPr>
          <p:cNvPr id="44" name="object 44"/>
          <p:cNvSpPr/>
          <p:nvPr/>
        </p:nvSpPr>
        <p:spPr>
          <a:xfrm>
            <a:off x="709169" y="869762"/>
            <a:ext cx="35560" cy="34290"/>
          </a:xfrm>
          <a:custGeom>
            <a:avLst/>
            <a:gdLst/>
            <a:ahLst/>
            <a:cxnLst/>
            <a:rect l="l" t="t" r="r" b="b"/>
            <a:pathLst>
              <a:path w="35559" h="34290">
                <a:moveTo>
                  <a:pt x="23802" y="34067"/>
                </a:moveTo>
                <a:lnTo>
                  <a:pt x="11633" y="34067"/>
                </a:lnTo>
                <a:lnTo>
                  <a:pt x="6010" y="30815"/>
                </a:lnTo>
                <a:lnTo>
                  <a:pt x="0" y="20276"/>
                </a:lnTo>
                <a:lnTo>
                  <a:pt x="0" y="13784"/>
                </a:lnTo>
                <a:lnTo>
                  <a:pt x="6010" y="3246"/>
                </a:lnTo>
                <a:lnTo>
                  <a:pt x="11633" y="0"/>
                </a:lnTo>
                <a:lnTo>
                  <a:pt x="23802" y="0"/>
                </a:lnTo>
                <a:lnTo>
                  <a:pt x="29424" y="3246"/>
                </a:lnTo>
                <a:lnTo>
                  <a:pt x="35331" y="13476"/>
                </a:lnTo>
                <a:lnTo>
                  <a:pt x="35331" y="20585"/>
                </a:lnTo>
                <a:lnTo>
                  <a:pt x="29424" y="30815"/>
                </a:lnTo>
                <a:lnTo>
                  <a:pt x="23802" y="34067"/>
                </a:lnTo>
                <a:close/>
              </a:path>
            </a:pathLst>
          </a:custGeom>
          <a:solidFill>
            <a:srgbClr val="F4BC33"/>
          </a:solidFill>
        </p:spPr>
        <p:txBody>
          <a:bodyPr wrap="square" lIns="0" tIns="0" rIns="0" bIns="0" rtlCol="0"/>
          <a:lstStyle/>
          <a:p>
            <a:endParaRPr/>
          </a:p>
        </p:txBody>
      </p:sp>
      <p:sp>
        <p:nvSpPr>
          <p:cNvPr id="45" name="object 45"/>
          <p:cNvSpPr/>
          <p:nvPr/>
        </p:nvSpPr>
        <p:spPr>
          <a:xfrm>
            <a:off x="709659" y="974837"/>
            <a:ext cx="34925" cy="35560"/>
          </a:xfrm>
          <a:custGeom>
            <a:avLst/>
            <a:gdLst/>
            <a:ahLst/>
            <a:cxnLst/>
            <a:rect l="l" t="t" r="r" b="b"/>
            <a:pathLst>
              <a:path w="34925" h="35559">
                <a:moveTo>
                  <a:pt x="21116" y="34985"/>
                </a:moveTo>
                <a:lnTo>
                  <a:pt x="12732" y="34985"/>
                </a:lnTo>
                <a:lnTo>
                  <a:pt x="3051" y="28990"/>
                </a:lnTo>
                <a:lnTo>
                  <a:pt x="0" y="23284"/>
                </a:lnTo>
                <a:lnTo>
                  <a:pt x="232" y="17241"/>
                </a:lnTo>
                <a:lnTo>
                  <a:pt x="404" y="11196"/>
                </a:lnTo>
                <a:lnTo>
                  <a:pt x="3828" y="5707"/>
                </a:lnTo>
                <a:lnTo>
                  <a:pt x="14587" y="0"/>
                </a:lnTo>
                <a:lnTo>
                  <a:pt x="21098" y="217"/>
                </a:lnTo>
                <a:lnTo>
                  <a:pt x="31453" y="6628"/>
                </a:lnTo>
                <a:lnTo>
                  <a:pt x="34504" y="12332"/>
                </a:lnTo>
                <a:lnTo>
                  <a:pt x="34274" y="18374"/>
                </a:lnTo>
                <a:lnTo>
                  <a:pt x="34104" y="24419"/>
                </a:lnTo>
                <a:lnTo>
                  <a:pt x="30680" y="29909"/>
                </a:lnTo>
                <a:lnTo>
                  <a:pt x="21116" y="34985"/>
                </a:lnTo>
                <a:close/>
              </a:path>
            </a:pathLst>
          </a:custGeom>
          <a:solidFill>
            <a:srgbClr val="F4BC33"/>
          </a:solidFill>
        </p:spPr>
        <p:txBody>
          <a:bodyPr wrap="square" lIns="0" tIns="0" rIns="0" bIns="0" rtlCol="0"/>
          <a:lstStyle/>
          <a:p>
            <a:endParaRPr/>
          </a:p>
        </p:txBody>
      </p:sp>
      <p:sp>
        <p:nvSpPr>
          <p:cNvPr id="46" name="object 46"/>
          <p:cNvSpPr/>
          <p:nvPr/>
        </p:nvSpPr>
        <p:spPr>
          <a:xfrm>
            <a:off x="709546" y="1077786"/>
            <a:ext cx="34925" cy="34925"/>
          </a:xfrm>
          <a:custGeom>
            <a:avLst/>
            <a:gdLst/>
            <a:ahLst/>
            <a:cxnLst/>
            <a:rect l="l" t="t" r="r" b="b"/>
            <a:pathLst>
              <a:path w="34925" h="34925">
                <a:moveTo>
                  <a:pt x="21863" y="34818"/>
                </a:moveTo>
                <a:lnTo>
                  <a:pt x="12148" y="34818"/>
                </a:lnTo>
                <a:lnTo>
                  <a:pt x="3041" y="29154"/>
                </a:lnTo>
                <a:lnTo>
                  <a:pt x="0" y="23412"/>
                </a:lnTo>
                <a:lnTo>
                  <a:pt x="218" y="18482"/>
                </a:lnTo>
                <a:lnTo>
                  <a:pt x="268" y="17348"/>
                </a:lnTo>
                <a:lnTo>
                  <a:pt x="378" y="12417"/>
                </a:lnTo>
                <a:lnTo>
                  <a:pt x="404" y="11278"/>
                </a:lnTo>
                <a:lnTo>
                  <a:pt x="3821" y="5752"/>
                </a:lnTo>
                <a:lnTo>
                  <a:pt x="14611" y="0"/>
                </a:lnTo>
                <a:lnTo>
                  <a:pt x="21152" y="217"/>
                </a:lnTo>
                <a:lnTo>
                  <a:pt x="31535" y="6675"/>
                </a:lnTo>
                <a:lnTo>
                  <a:pt x="34577" y="12417"/>
                </a:lnTo>
                <a:lnTo>
                  <a:pt x="34359" y="17348"/>
                </a:lnTo>
                <a:lnTo>
                  <a:pt x="34309" y="18482"/>
                </a:lnTo>
                <a:lnTo>
                  <a:pt x="34198" y="23412"/>
                </a:lnTo>
                <a:lnTo>
                  <a:pt x="34173" y="24551"/>
                </a:lnTo>
                <a:lnTo>
                  <a:pt x="30755" y="30078"/>
                </a:lnTo>
                <a:lnTo>
                  <a:pt x="21863" y="34818"/>
                </a:lnTo>
                <a:close/>
              </a:path>
            </a:pathLst>
          </a:custGeom>
          <a:solidFill>
            <a:srgbClr val="F4BC33"/>
          </a:solidFill>
        </p:spPr>
        <p:txBody>
          <a:bodyPr wrap="square" lIns="0" tIns="0" rIns="0" bIns="0" rtlCol="0"/>
          <a:lstStyle/>
          <a:p>
            <a:endParaRPr/>
          </a:p>
        </p:txBody>
      </p:sp>
      <p:sp>
        <p:nvSpPr>
          <p:cNvPr id="47" name="object 47"/>
          <p:cNvSpPr/>
          <p:nvPr/>
        </p:nvSpPr>
        <p:spPr>
          <a:xfrm>
            <a:off x="807542" y="555336"/>
            <a:ext cx="34290" cy="34290"/>
          </a:xfrm>
          <a:custGeom>
            <a:avLst/>
            <a:gdLst/>
            <a:ahLst/>
            <a:cxnLst/>
            <a:rect l="l" t="t" r="r" b="b"/>
            <a:pathLst>
              <a:path w="34290" h="34290">
                <a:moveTo>
                  <a:pt x="26436" y="33900"/>
                </a:moveTo>
                <a:lnTo>
                  <a:pt x="7624" y="33900"/>
                </a:lnTo>
                <a:lnTo>
                  <a:pt x="0" y="26275"/>
                </a:lnTo>
                <a:lnTo>
                  <a:pt x="0" y="7464"/>
                </a:lnTo>
                <a:lnTo>
                  <a:pt x="7464" y="0"/>
                </a:lnTo>
                <a:lnTo>
                  <a:pt x="26597" y="0"/>
                </a:lnTo>
                <a:lnTo>
                  <a:pt x="34061" y="7464"/>
                </a:lnTo>
                <a:lnTo>
                  <a:pt x="34061" y="26275"/>
                </a:lnTo>
                <a:lnTo>
                  <a:pt x="26436" y="33900"/>
                </a:lnTo>
                <a:close/>
              </a:path>
            </a:pathLst>
          </a:custGeom>
          <a:solidFill>
            <a:srgbClr val="F4BC33"/>
          </a:solidFill>
        </p:spPr>
        <p:txBody>
          <a:bodyPr wrap="square" lIns="0" tIns="0" rIns="0" bIns="0" rtlCol="0"/>
          <a:lstStyle/>
          <a:p>
            <a:endParaRPr/>
          </a:p>
        </p:txBody>
      </p:sp>
      <p:sp>
        <p:nvSpPr>
          <p:cNvPr id="48" name="object 48"/>
          <p:cNvSpPr/>
          <p:nvPr/>
        </p:nvSpPr>
        <p:spPr>
          <a:xfrm>
            <a:off x="807542" y="661055"/>
            <a:ext cx="34290" cy="34290"/>
          </a:xfrm>
          <a:custGeom>
            <a:avLst/>
            <a:gdLst/>
            <a:ahLst/>
            <a:cxnLst/>
            <a:rect l="l" t="t" r="r" b="b"/>
            <a:pathLst>
              <a:path w="34290" h="34290">
                <a:moveTo>
                  <a:pt x="26436" y="34061"/>
                </a:moveTo>
                <a:lnTo>
                  <a:pt x="7624" y="34061"/>
                </a:lnTo>
                <a:lnTo>
                  <a:pt x="0" y="26436"/>
                </a:lnTo>
                <a:lnTo>
                  <a:pt x="0" y="7624"/>
                </a:lnTo>
                <a:lnTo>
                  <a:pt x="7624" y="0"/>
                </a:lnTo>
                <a:lnTo>
                  <a:pt x="26436" y="0"/>
                </a:lnTo>
                <a:lnTo>
                  <a:pt x="34061" y="7624"/>
                </a:lnTo>
                <a:lnTo>
                  <a:pt x="34061" y="26436"/>
                </a:lnTo>
                <a:lnTo>
                  <a:pt x="26436" y="34061"/>
                </a:lnTo>
                <a:close/>
              </a:path>
            </a:pathLst>
          </a:custGeom>
          <a:solidFill>
            <a:srgbClr val="F4BC33"/>
          </a:solidFill>
        </p:spPr>
        <p:txBody>
          <a:bodyPr wrap="square" lIns="0" tIns="0" rIns="0" bIns="0" rtlCol="0"/>
          <a:lstStyle/>
          <a:p>
            <a:endParaRPr/>
          </a:p>
        </p:txBody>
      </p:sp>
      <p:sp>
        <p:nvSpPr>
          <p:cNvPr id="49" name="object 49"/>
          <p:cNvSpPr/>
          <p:nvPr/>
        </p:nvSpPr>
        <p:spPr>
          <a:xfrm>
            <a:off x="807133" y="766774"/>
            <a:ext cx="35560" cy="34290"/>
          </a:xfrm>
          <a:custGeom>
            <a:avLst/>
            <a:gdLst/>
            <a:ahLst/>
            <a:cxnLst/>
            <a:rect l="l" t="t" r="r" b="b"/>
            <a:pathLst>
              <a:path w="35559" h="34290">
                <a:moveTo>
                  <a:pt x="23524" y="34061"/>
                </a:moveTo>
                <a:lnTo>
                  <a:pt x="11355" y="34061"/>
                </a:lnTo>
                <a:lnTo>
                  <a:pt x="5733" y="30815"/>
                </a:lnTo>
                <a:lnTo>
                  <a:pt x="0" y="20885"/>
                </a:lnTo>
                <a:lnTo>
                  <a:pt x="0" y="13176"/>
                </a:lnTo>
                <a:lnTo>
                  <a:pt x="5733" y="3246"/>
                </a:lnTo>
                <a:lnTo>
                  <a:pt x="11355" y="0"/>
                </a:lnTo>
                <a:lnTo>
                  <a:pt x="23524" y="0"/>
                </a:lnTo>
                <a:lnTo>
                  <a:pt x="29146" y="3246"/>
                </a:lnTo>
                <a:lnTo>
                  <a:pt x="35331" y="13784"/>
                </a:lnTo>
                <a:lnTo>
                  <a:pt x="35331" y="20276"/>
                </a:lnTo>
                <a:lnTo>
                  <a:pt x="29146" y="30815"/>
                </a:lnTo>
                <a:lnTo>
                  <a:pt x="23524" y="34061"/>
                </a:lnTo>
                <a:close/>
              </a:path>
            </a:pathLst>
          </a:custGeom>
          <a:solidFill>
            <a:srgbClr val="F4BC33"/>
          </a:solidFill>
        </p:spPr>
        <p:txBody>
          <a:bodyPr wrap="square" lIns="0" tIns="0" rIns="0" bIns="0" rtlCol="0"/>
          <a:lstStyle/>
          <a:p>
            <a:endParaRPr/>
          </a:p>
        </p:txBody>
      </p:sp>
      <p:sp>
        <p:nvSpPr>
          <p:cNvPr id="50" name="object 50"/>
          <p:cNvSpPr/>
          <p:nvPr/>
        </p:nvSpPr>
        <p:spPr>
          <a:xfrm>
            <a:off x="807133" y="869762"/>
            <a:ext cx="35560" cy="34290"/>
          </a:xfrm>
          <a:custGeom>
            <a:avLst/>
            <a:gdLst/>
            <a:ahLst/>
            <a:cxnLst/>
            <a:rect l="l" t="t" r="r" b="b"/>
            <a:pathLst>
              <a:path w="35559" h="34290">
                <a:moveTo>
                  <a:pt x="23524" y="34067"/>
                </a:moveTo>
                <a:lnTo>
                  <a:pt x="11355" y="34067"/>
                </a:lnTo>
                <a:lnTo>
                  <a:pt x="5733" y="30815"/>
                </a:lnTo>
                <a:lnTo>
                  <a:pt x="0" y="20885"/>
                </a:lnTo>
                <a:lnTo>
                  <a:pt x="0" y="13176"/>
                </a:lnTo>
                <a:lnTo>
                  <a:pt x="5733" y="3246"/>
                </a:lnTo>
                <a:lnTo>
                  <a:pt x="11355" y="0"/>
                </a:lnTo>
                <a:lnTo>
                  <a:pt x="23524" y="0"/>
                </a:lnTo>
                <a:lnTo>
                  <a:pt x="29146" y="3246"/>
                </a:lnTo>
                <a:lnTo>
                  <a:pt x="35331" y="13784"/>
                </a:lnTo>
                <a:lnTo>
                  <a:pt x="35331" y="20276"/>
                </a:lnTo>
                <a:lnTo>
                  <a:pt x="29146" y="30815"/>
                </a:lnTo>
                <a:lnTo>
                  <a:pt x="23524" y="34067"/>
                </a:lnTo>
                <a:close/>
              </a:path>
            </a:pathLst>
          </a:custGeom>
          <a:solidFill>
            <a:srgbClr val="F4BC33"/>
          </a:solidFill>
        </p:spPr>
        <p:txBody>
          <a:bodyPr wrap="square" lIns="0" tIns="0" rIns="0" bIns="0" rtlCol="0"/>
          <a:lstStyle/>
          <a:p>
            <a:endParaRPr/>
          </a:p>
        </p:txBody>
      </p:sp>
      <p:sp>
        <p:nvSpPr>
          <p:cNvPr id="51" name="object 51"/>
          <p:cNvSpPr/>
          <p:nvPr/>
        </p:nvSpPr>
        <p:spPr>
          <a:xfrm>
            <a:off x="807703" y="97580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52" name="object 52"/>
          <p:cNvSpPr/>
          <p:nvPr/>
        </p:nvSpPr>
        <p:spPr>
          <a:xfrm>
            <a:off x="807703" y="1078791"/>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53" name="object 53"/>
          <p:cNvSpPr/>
          <p:nvPr/>
        </p:nvSpPr>
        <p:spPr>
          <a:xfrm>
            <a:off x="907959" y="555336"/>
            <a:ext cx="34290" cy="34290"/>
          </a:xfrm>
          <a:custGeom>
            <a:avLst/>
            <a:gdLst/>
            <a:ahLst/>
            <a:cxnLst/>
            <a:rect l="l" t="t" r="r" b="b"/>
            <a:pathLst>
              <a:path w="34290" h="34290">
                <a:moveTo>
                  <a:pt x="26187" y="33740"/>
                </a:moveTo>
                <a:lnTo>
                  <a:pt x="7553" y="33740"/>
                </a:lnTo>
                <a:lnTo>
                  <a:pt x="0" y="26187"/>
                </a:lnTo>
                <a:lnTo>
                  <a:pt x="0" y="7552"/>
                </a:lnTo>
                <a:lnTo>
                  <a:pt x="7553" y="0"/>
                </a:lnTo>
                <a:lnTo>
                  <a:pt x="26187" y="0"/>
                </a:lnTo>
                <a:lnTo>
                  <a:pt x="33740" y="7552"/>
                </a:lnTo>
                <a:lnTo>
                  <a:pt x="33740" y="26187"/>
                </a:lnTo>
                <a:lnTo>
                  <a:pt x="26187" y="33740"/>
                </a:lnTo>
                <a:close/>
              </a:path>
            </a:pathLst>
          </a:custGeom>
          <a:solidFill>
            <a:srgbClr val="F4BC33"/>
          </a:solidFill>
        </p:spPr>
        <p:txBody>
          <a:bodyPr wrap="square" lIns="0" tIns="0" rIns="0" bIns="0" rtlCol="0"/>
          <a:lstStyle/>
          <a:p>
            <a:endParaRPr/>
          </a:p>
        </p:txBody>
      </p:sp>
      <p:sp>
        <p:nvSpPr>
          <p:cNvPr id="54" name="object 54"/>
          <p:cNvSpPr/>
          <p:nvPr/>
        </p:nvSpPr>
        <p:spPr>
          <a:xfrm>
            <a:off x="907959" y="661216"/>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55" name="object 55"/>
          <p:cNvSpPr/>
          <p:nvPr/>
        </p:nvSpPr>
        <p:spPr>
          <a:xfrm>
            <a:off x="907959" y="766935"/>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56" name="object 56"/>
          <p:cNvSpPr/>
          <p:nvPr/>
        </p:nvSpPr>
        <p:spPr>
          <a:xfrm>
            <a:off x="907959" y="86992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57" name="object 57"/>
          <p:cNvSpPr/>
          <p:nvPr/>
        </p:nvSpPr>
        <p:spPr>
          <a:xfrm>
            <a:off x="907959" y="97580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58" name="object 58"/>
          <p:cNvSpPr/>
          <p:nvPr/>
        </p:nvSpPr>
        <p:spPr>
          <a:xfrm>
            <a:off x="907959" y="1078791"/>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59" name="object 59"/>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sp>
        <p:nvSpPr>
          <p:cNvPr id="60" name="object 60"/>
          <p:cNvSpPr txBox="1"/>
          <p:nvPr/>
        </p:nvSpPr>
        <p:spPr>
          <a:xfrm>
            <a:off x="609600" y="2844800"/>
            <a:ext cx="2619375" cy="691856"/>
          </a:xfrm>
          <a:prstGeom prst="rect">
            <a:avLst/>
          </a:prstGeom>
          <a:solidFill>
            <a:srgbClr val="F4BC33"/>
          </a:solidFill>
        </p:spPr>
        <p:txBody>
          <a:bodyPr vert="horz" wrap="square" lIns="0" tIns="258445" rIns="0" bIns="0" rtlCol="0">
            <a:spAutoFit/>
          </a:bodyPr>
          <a:lstStyle/>
          <a:p>
            <a:pPr>
              <a:lnSpc>
                <a:spcPct val="100000"/>
              </a:lnSpc>
              <a:spcBef>
                <a:spcPts val="2035"/>
              </a:spcBef>
            </a:pPr>
            <a:endParaRPr sz="2800" dirty="0">
              <a:latin typeface="Times New Roman"/>
              <a:cs typeface="Times New Roman"/>
            </a:endParaRPr>
          </a:p>
        </p:txBody>
      </p:sp>
      <p:pic>
        <p:nvPicPr>
          <p:cNvPr id="61" name="object 61"/>
          <p:cNvPicPr/>
          <p:nvPr/>
        </p:nvPicPr>
        <p:blipFill>
          <a:blip r:embed="rId3" cstate="print"/>
          <a:stretch>
            <a:fillRect/>
          </a:stretch>
        </p:blipFill>
        <p:spPr>
          <a:xfrm>
            <a:off x="7482933" y="517236"/>
            <a:ext cx="1619249" cy="1619249"/>
          </a:xfrm>
          <a:prstGeom prst="rect">
            <a:avLst/>
          </a:prstGeom>
        </p:spPr>
      </p:pic>
      <p:sp>
        <p:nvSpPr>
          <p:cNvPr id="62" name="object 62"/>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lang="en-US" altLang="zh-TW" spc="-25" dirty="0"/>
              <a:t>6</a:t>
            </a:r>
            <a:endParaRPr spc="-25" dirty="0"/>
          </a:p>
        </p:txBody>
      </p:sp>
      <p:sp>
        <p:nvSpPr>
          <p:cNvPr id="63" name="文字方塊 62">
            <a:extLst>
              <a:ext uri="{FF2B5EF4-FFF2-40B4-BE49-F238E27FC236}">
                <a16:creationId xmlns:a16="http://schemas.microsoft.com/office/drawing/2014/main" id="{42445EB4-742A-DF7C-1446-15BEB2CF2CE8}"/>
              </a:ext>
            </a:extLst>
          </p:cNvPr>
          <p:cNvSpPr txBox="1"/>
          <p:nvPr/>
        </p:nvSpPr>
        <p:spPr>
          <a:xfrm>
            <a:off x="689451" y="2930521"/>
            <a:ext cx="1995261" cy="800219"/>
          </a:xfrm>
          <a:prstGeom prst="rect">
            <a:avLst/>
          </a:prstGeom>
          <a:noFill/>
        </p:spPr>
        <p:txBody>
          <a:bodyPr wrap="square" rtlCol="0">
            <a:spAutoFit/>
          </a:bodyPr>
          <a:lstStyle/>
          <a:p>
            <a:r>
              <a:rPr lang="zh-TW" altLang="en-US" sz="2800" b="1" dirty="0"/>
              <a:t>功能需求</a:t>
            </a:r>
          </a:p>
          <a:p>
            <a:endParaRPr lang="zh-TW" altLang="en-US" dirty="0"/>
          </a:p>
        </p:txBody>
      </p:sp>
      <p:sp>
        <p:nvSpPr>
          <p:cNvPr id="70" name="object 6">
            <a:extLst>
              <a:ext uri="{FF2B5EF4-FFF2-40B4-BE49-F238E27FC236}">
                <a16:creationId xmlns:a16="http://schemas.microsoft.com/office/drawing/2014/main" id="{B2DA3B4C-FFAF-8844-7DA7-2AA53EDB146A}"/>
              </a:ext>
            </a:extLst>
          </p:cNvPr>
          <p:cNvSpPr txBox="1">
            <a:spLocks noGrp="1"/>
          </p:cNvSpPr>
          <p:nvPr>
            <p:ph type="title"/>
          </p:nvPr>
        </p:nvSpPr>
        <p:spPr>
          <a:xfrm>
            <a:off x="1567270" y="563879"/>
            <a:ext cx="2336800" cy="452120"/>
          </a:xfrm>
          <a:prstGeom prst="rect">
            <a:avLst/>
          </a:prstGeom>
        </p:spPr>
        <p:txBody>
          <a:bodyPr vert="horz" wrap="square" lIns="0" tIns="12700" rIns="0" bIns="0" rtlCol="0">
            <a:spAutoFit/>
          </a:bodyPr>
          <a:lstStyle/>
          <a:p>
            <a:r>
              <a:rPr lang="zh-TW" altLang="en-US" dirty="0"/>
              <a:t>系統需求說明</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sp>
        <p:nvSpPr>
          <p:cNvPr id="6" name="object 6"/>
          <p:cNvSpPr txBox="1"/>
          <p:nvPr/>
        </p:nvSpPr>
        <p:spPr>
          <a:xfrm>
            <a:off x="3751613" y="1535456"/>
            <a:ext cx="3302635" cy="1189428"/>
          </a:xfrm>
          <a:prstGeom prst="rect">
            <a:avLst/>
          </a:prstGeom>
        </p:spPr>
        <p:txBody>
          <a:bodyPr vert="horz" wrap="square" lIns="0" tIns="80645" rIns="0" bIns="0" rtlCol="0">
            <a:spAutoFit/>
          </a:bodyPr>
          <a:lstStyle/>
          <a:p>
            <a:r>
              <a:rPr lang="zh-TW" altLang="en-US" b="1" dirty="0"/>
              <a:t>喜好類別管理</a:t>
            </a:r>
            <a:r>
              <a:rPr lang="zh-TW" altLang="en-US" dirty="0"/>
              <a:t>：</a:t>
            </a:r>
            <a:endParaRPr lang="en-US" altLang="zh-TW" dirty="0"/>
          </a:p>
          <a:p>
            <a:pPr marL="285750" indent="-285750">
              <a:buFont typeface="Arial" panose="020B0604020202020204" pitchFamily="34" charset="0"/>
              <a:buChar char="•"/>
            </a:pPr>
            <a:r>
              <a:rPr lang="zh-TW" altLang="en-US" dirty="0"/>
              <a:t>管理員新增、刪除喜好類別</a:t>
            </a:r>
          </a:p>
          <a:p>
            <a:pPr marL="285750" indent="-285750">
              <a:buFont typeface="Arial" panose="020B0604020202020204" pitchFamily="34" charset="0"/>
              <a:buChar char="•"/>
            </a:pPr>
            <a:r>
              <a:rPr lang="zh-TW" altLang="en-US" dirty="0"/>
              <a:t>管理員為店家新增類別</a:t>
            </a:r>
          </a:p>
          <a:p>
            <a:pPr marL="285750" indent="-285750">
              <a:buFont typeface="Arial" panose="020B0604020202020204" pitchFamily="34" charset="0"/>
              <a:buChar char="•"/>
            </a:pPr>
            <a:r>
              <a:rPr lang="zh-TW" altLang="en-US" dirty="0"/>
              <a:t>使用者設定自己的喜好類別</a:t>
            </a:r>
          </a:p>
        </p:txBody>
      </p:sp>
      <p:sp>
        <p:nvSpPr>
          <p:cNvPr id="8" name="object 8"/>
          <p:cNvSpPr txBox="1"/>
          <p:nvPr/>
        </p:nvSpPr>
        <p:spPr>
          <a:xfrm>
            <a:off x="3751613" y="3372581"/>
            <a:ext cx="5475605" cy="1343316"/>
          </a:xfrm>
          <a:prstGeom prst="rect">
            <a:avLst/>
          </a:prstGeom>
        </p:spPr>
        <p:txBody>
          <a:bodyPr vert="horz" wrap="square" lIns="0" tIns="80645" rIns="0" bIns="0" rtlCol="0">
            <a:spAutoFit/>
          </a:bodyPr>
          <a:lstStyle/>
          <a:p>
            <a:pPr marL="12700">
              <a:lnSpc>
                <a:spcPct val="100000"/>
              </a:lnSpc>
              <a:spcBef>
                <a:spcPts val="635"/>
              </a:spcBef>
            </a:pPr>
            <a:r>
              <a:rPr lang="zh-TW" altLang="en-US" b="1" dirty="0"/>
              <a:t>推薦項目生成</a:t>
            </a:r>
            <a:r>
              <a:rPr lang="zh-TW" altLang="en-US" dirty="0"/>
              <a:t>：</a:t>
            </a:r>
            <a:endParaRPr lang="en-US" altLang="zh-TW" dirty="0"/>
          </a:p>
          <a:p>
            <a:pPr marL="298450" indent="-285750">
              <a:spcBef>
                <a:spcPts val="635"/>
              </a:spcBef>
              <a:buFont typeface="Arial" panose="020B0604020202020204" pitchFamily="34" charset="0"/>
              <a:buChar char="•"/>
            </a:pPr>
            <a:r>
              <a:rPr lang="zh-TW" altLang="en-US" dirty="0"/>
              <a:t>系統根據會員的喜好類別，隨機產生符合類別的 </a:t>
            </a:r>
            <a:r>
              <a:rPr lang="en-US" altLang="zh-TW" dirty="0"/>
              <a:t>2 </a:t>
            </a:r>
            <a:r>
              <a:rPr lang="zh-TW" altLang="en-US" dirty="0"/>
              <a:t>個推薦店家</a:t>
            </a:r>
          </a:p>
          <a:p>
            <a:pPr marL="12700">
              <a:lnSpc>
                <a:spcPct val="100000"/>
              </a:lnSpc>
              <a:spcBef>
                <a:spcPts val="635"/>
              </a:spcBef>
            </a:pPr>
            <a:endParaRPr sz="1800" dirty="0">
              <a:latin typeface="Microsoft JhengHei"/>
              <a:cs typeface="Microsoft JhengHei"/>
            </a:endParaRPr>
          </a:p>
        </p:txBody>
      </p:sp>
      <p:sp>
        <p:nvSpPr>
          <p:cNvPr id="11" name="object 11"/>
          <p:cNvSpPr txBox="1"/>
          <p:nvPr/>
        </p:nvSpPr>
        <p:spPr>
          <a:xfrm>
            <a:off x="3751613" y="4744181"/>
            <a:ext cx="4027170" cy="912429"/>
          </a:xfrm>
          <a:prstGeom prst="rect">
            <a:avLst/>
          </a:prstGeom>
        </p:spPr>
        <p:txBody>
          <a:bodyPr vert="horz" wrap="square" lIns="0" tIns="80645" rIns="0" bIns="0" rtlCol="0">
            <a:spAutoFit/>
          </a:bodyPr>
          <a:lstStyle/>
          <a:p>
            <a:r>
              <a:rPr lang="zh-TW" altLang="en-US" b="1" dirty="0"/>
              <a:t>安全性</a:t>
            </a:r>
            <a:r>
              <a:rPr lang="zh-TW" altLang="en-US" dirty="0"/>
              <a:t>：</a:t>
            </a:r>
            <a:endParaRPr lang="en-US" altLang="zh-TW" dirty="0"/>
          </a:p>
          <a:p>
            <a:pPr marL="285750" indent="-285750">
              <a:buFont typeface="Arial" panose="020B0604020202020204" pitchFamily="34" charset="0"/>
              <a:buChar char="•"/>
            </a:pPr>
            <a:r>
              <a:rPr lang="zh-TW" altLang="en-US" dirty="0"/>
              <a:t>密碼獨立資料表儲存</a:t>
            </a:r>
          </a:p>
          <a:p>
            <a:pPr marL="285750" indent="-285750">
              <a:buFont typeface="Arial" panose="020B0604020202020204" pitchFamily="34" charset="0"/>
              <a:buChar char="•"/>
            </a:pPr>
            <a:r>
              <a:rPr lang="zh-TW" altLang="en-US" dirty="0"/>
              <a:t>一般管理員無法查看會員個人資料</a:t>
            </a:r>
          </a:p>
        </p:txBody>
      </p:sp>
      <p:pic>
        <p:nvPicPr>
          <p:cNvPr id="14" name="object 14"/>
          <p:cNvPicPr/>
          <p:nvPr/>
        </p:nvPicPr>
        <p:blipFill>
          <a:blip r:embed="rId2" cstate="print"/>
          <a:stretch>
            <a:fillRect/>
          </a:stretch>
        </p:blipFill>
        <p:spPr>
          <a:xfrm>
            <a:off x="7482933" y="517236"/>
            <a:ext cx="1619249" cy="1619249"/>
          </a:xfrm>
          <a:prstGeom prst="rect">
            <a:avLst/>
          </a:prstGeom>
        </p:spPr>
      </p:pic>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lang="en-US" altLang="zh-TW" spc="-25" dirty="0"/>
              <a:t>7</a:t>
            </a:r>
            <a:endParaRPr spc="-25" dirty="0"/>
          </a:p>
        </p:txBody>
      </p:sp>
      <p:sp>
        <p:nvSpPr>
          <p:cNvPr id="21" name="object 6">
            <a:extLst>
              <a:ext uri="{FF2B5EF4-FFF2-40B4-BE49-F238E27FC236}">
                <a16:creationId xmlns:a16="http://schemas.microsoft.com/office/drawing/2014/main" id="{3DCE5D8A-58CF-EBEA-F947-D23AACE98765}"/>
              </a:ext>
            </a:extLst>
          </p:cNvPr>
          <p:cNvSpPr txBox="1">
            <a:spLocks noGrp="1"/>
          </p:cNvSpPr>
          <p:nvPr>
            <p:ph type="title"/>
          </p:nvPr>
        </p:nvSpPr>
        <p:spPr>
          <a:xfrm>
            <a:off x="1567270" y="563879"/>
            <a:ext cx="2336800" cy="452120"/>
          </a:xfrm>
          <a:prstGeom prst="rect">
            <a:avLst/>
          </a:prstGeom>
        </p:spPr>
        <p:txBody>
          <a:bodyPr vert="horz" wrap="square" lIns="0" tIns="12700" rIns="0" bIns="0" rtlCol="0">
            <a:spAutoFit/>
          </a:bodyPr>
          <a:lstStyle/>
          <a:p>
            <a:r>
              <a:rPr lang="zh-TW" altLang="en-US" dirty="0"/>
              <a:t>系統需求說明</a:t>
            </a:r>
          </a:p>
        </p:txBody>
      </p:sp>
      <p:sp>
        <p:nvSpPr>
          <p:cNvPr id="22" name="object 60">
            <a:extLst>
              <a:ext uri="{FF2B5EF4-FFF2-40B4-BE49-F238E27FC236}">
                <a16:creationId xmlns:a16="http://schemas.microsoft.com/office/drawing/2014/main" id="{90601307-B9A5-66A8-F642-25721BBE59A6}"/>
              </a:ext>
            </a:extLst>
          </p:cNvPr>
          <p:cNvSpPr txBox="1"/>
          <p:nvPr/>
        </p:nvSpPr>
        <p:spPr>
          <a:xfrm>
            <a:off x="609600" y="2844800"/>
            <a:ext cx="2619375" cy="691856"/>
          </a:xfrm>
          <a:prstGeom prst="rect">
            <a:avLst/>
          </a:prstGeom>
          <a:solidFill>
            <a:srgbClr val="F4BC33"/>
          </a:solidFill>
        </p:spPr>
        <p:txBody>
          <a:bodyPr vert="horz" wrap="square" lIns="0" tIns="258445" rIns="0" bIns="0" rtlCol="0">
            <a:spAutoFit/>
          </a:bodyPr>
          <a:lstStyle/>
          <a:p>
            <a:pPr>
              <a:lnSpc>
                <a:spcPct val="100000"/>
              </a:lnSpc>
              <a:spcBef>
                <a:spcPts val="2035"/>
              </a:spcBef>
            </a:pPr>
            <a:endParaRPr sz="2800" dirty="0">
              <a:latin typeface="Times New Roman"/>
              <a:cs typeface="Times New Roman"/>
            </a:endParaRPr>
          </a:p>
        </p:txBody>
      </p:sp>
      <p:sp>
        <p:nvSpPr>
          <p:cNvPr id="23" name="文字方塊 22">
            <a:extLst>
              <a:ext uri="{FF2B5EF4-FFF2-40B4-BE49-F238E27FC236}">
                <a16:creationId xmlns:a16="http://schemas.microsoft.com/office/drawing/2014/main" id="{CD728B37-8965-613A-1D83-1E815EC632F9}"/>
              </a:ext>
            </a:extLst>
          </p:cNvPr>
          <p:cNvSpPr txBox="1"/>
          <p:nvPr/>
        </p:nvSpPr>
        <p:spPr>
          <a:xfrm>
            <a:off x="689451" y="2930521"/>
            <a:ext cx="1995261" cy="800219"/>
          </a:xfrm>
          <a:prstGeom prst="rect">
            <a:avLst/>
          </a:prstGeom>
          <a:noFill/>
        </p:spPr>
        <p:txBody>
          <a:bodyPr wrap="square" rtlCol="0">
            <a:spAutoFit/>
          </a:bodyPr>
          <a:lstStyle/>
          <a:p>
            <a:r>
              <a:rPr lang="zh-TW" altLang="en-US" sz="2800" b="1" dirty="0"/>
              <a:t>功能需求</a:t>
            </a:r>
          </a:p>
          <a:p>
            <a:endParaRPr lang="zh-TW"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pic>
        <p:nvPicPr>
          <p:cNvPr id="3" name="object 3"/>
          <p:cNvPicPr/>
          <p:nvPr/>
        </p:nvPicPr>
        <p:blipFill>
          <a:blip r:embed="rId2" cstate="print"/>
          <a:stretch>
            <a:fillRect/>
          </a:stretch>
        </p:blipFill>
        <p:spPr>
          <a:xfrm>
            <a:off x="593504" y="2553997"/>
            <a:ext cx="3254596" cy="3798622"/>
          </a:xfrm>
          <a:prstGeom prst="rect">
            <a:avLst/>
          </a:prstGeom>
        </p:spPr>
      </p:pic>
      <p:sp>
        <p:nvSpPr>
          <p:cNvPr id="4" name="object 4"/>
          <p:cNvSpPr txBox="1"/>
          <p:nvPr/>
        </p:nvSpPr>
        <p:spPr>
          <a:xfrm>
            <a:off x="3968971" y="2582572"/>
            <a:ext cx="5219700" cy="627736"/>
          </a:xfrm>
          <a:prstGeom prst="rect">
            <a:avLst/>
          </a:prstGeom>
        </p:spPr>
        <p:txBody>
          <a:bodyPr vert="horz" wrap="square" lIns="0" tIns="12065" rIns="0" bIns="0" rtlCol="0">
            <a:spAutoFit/>
          </a:bodyPr>
          <a:lstStyle/>
          <a:p>
            <a:r>
              <a:rPr lang="zh-TW" altLang="en-US" sz="2000" dirty="0"/>
              <a:t>會員需要在系統上註冊，這涉及使用者資料的儲存，對應資料庫中「</a:t>
            </a:r>
            <a:r>
              <a:rPr lang="en-US" altLang="zh-TW" sz="2000" dirty="0"/>
              <a:t>Member</a:t>
            </a:r>
            <a:r>
              <a:rPr lang="zh-TW" altLang="en-US" sz="2000" dirty="0"/>
              <a:t>」實體。</a:t>
            </a:r>
            <a:endParaRPr sz="2000" dirty="0">
              <a:latin typeface="Microsoft JhengHei"/>
              <a:cs typeface="Microsoft JhengHei"/>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lang="en-US" altLang="zh-TW" spc="-25" dirty="0"/>
              <a:t>8</a:t>
            </a:r>
            <a:endParaRPr spc="-25" dirty="0"/>
          </a:p>
        </p:txBody>
      </p:sp>
      <p:sp>
        <p:nvSpPr>
          <p:cNvPr id="5" name="object 5"/>
          <p:cNvSpPr txBox="1">
            <a:spLocks noGrp="1"/>
          </p:cNvSpPr>
          <p:nvPr>
            <p:ph type="title"/>
          </p:nvPr>
        </p:nvSpPr>
        <p:spPr>
          <a:xfrm>
            <a:off x="1568712" y="563879"/>
            <a:ext cx="2088887" cy="443711"/>
          </a:xfrm>
          <a:prstGeom prst="rect">
            <a:avLst/>
          </a:prstGeom>
        </p:spPr>
        <p:txBody>
          <a:bodyPr vert="horz" wrap="square" lIns="0" tIns="12700" rIns="0" bIns="0" rtlCol="0">
            <a:spAutoFit/>
          </a:bodyPr>
          <a:lstStyle/>
          <a:p>
            <a:pPr marL="12700">
              <a:lnSpc>
                <a:spcPct val="100000"/>
              </a:lnSpc>
              <a:spcBef>
                <a:spcPts val="100"/>
              </a:spcBef>
            </a:pPr>
            <a:r>
              <a:rPr lang="zh-TW" altLang="en-US" spc="250" dirty="0">
                <a:latin typeface="Microsoft JhengHei"/>
                <a:cs typeface="Microsoft JhengHei"/>
              </a:rPr>
              <a:t>使用案例</a:t>
            </a:r>
            <a:endParaRPr spc="250" dirty="0">
              <a:latin typeface="Microsoft JhengHei"/>
            </a:endParaRPr>
          </a:p>
        </p:txBody>
      </p:sp>
      <p:sp>
        <p:nvSpPr>
          <p:cNvPr id="6" name="object 6"/>
          <p:cNvSpPr txBox="1"/>
          <p:nvPr/>
        </p:nvSpPr>
        <p:spPr>
          <a:xfrm>
            <a:off x="928707" y="1547977"/>
            <a:ext cx="3368896" cy="586058"/>
          </a:xfrm>
          <a:prstGeom prst="rect">
            <a:avLst/>
          </a:prstGeom>
          <a:solidFill>
            <a:srgbClr val="F4BC33"/>
          </a:solidFill>
        </p:spPr>
        <p:txBody>
          <a:bodyPr vert="horz" wrap="square" lIns="0" tIns="153670" rIns="0" bIns="0" rtlCol="0">
            <a:spAutoFit/>
          </a:bodyPr>
          <a:lstStyle/>
          <a:p>
            <a:pPr marL="258445">
              <a:lnSpc>
                <a:spcPct val="100000"/>
              </a:lnSpc>
              <a:spcBef>
                <a:spcPts val="1210"/>
              </a:spcBef>
            </a:pPr>
            <a:r>
              <a:rPr sz="2800" b="1" spc="-20" dirty="0" err="1">
                <a:solidFill>
                  <a:srgbClr val="171717"/>
                </a:solidFill>
                <a:latin typeface="Microsoft JhengHei"/>
                <a:cs typeface="Microsoft JhengHei"/>
              </a:rPr>
              <a:t>使⽤者</a:t>
            </a:r>
            <a:r>
              <a:rPr sz="2800" b="1" spc="-20" dirty="0">
                <a:solidFill>
                  <a:srgbClr val="171717"/>
                </a:solidFill>
                <a:latin typeface="Microsoft JhengHei"/>
                <a:cs typeface="Microsoft JhengHei"/>
              </a:rPr>
              <a:t>⾓⾊</a:t>
            </a:r>
            <a:r>
              <a:rPr lang="en-US" altLang="zh-TW" sz="2800" b="1" spc="-20" dirty="0">
                <a:solidFill>
                  <a:srgbClr val="171717"/>
                </a:solidFill>
                <a:latin typeface="Microsoft JhengHei"/>
                <a:cs typeface="Microsoft JhengHei"/>
              </a:rPr>
              <a:t>(</a:t>
            </a:r>
            <a:r>
              <a:rPr lang="zh-TW" altLang="en-US" sz="2800" b="1" spc="-20" dirty="0">
                <a:solidFill>
                  <a:srgbClr val="171717"/>
                </a:solidFill>
                <a:latin typeface="Microsoft JhengHei"/>
                <a:cs typeface="Microsoft JhengHei"/>
              </a:rPr>
              <a:t>會員</a:t>
            </a:r>
            <a:r>
              <a:rPr lang="en-US" altLang="zh-TW" sz="2800" b="1" spc="-20" dirty="0">
                <a:solidFill>
                  <a:srgbClr val="171717"/>
                </a:solidFill>
                <a:latin typeface="Microsoft JhengHei"/>
                <a:cs typeface="Microsoft JhengHei"/>
              </a:rPr>
              <a:t>)</a:t>
            </a:r>
            <a:endParaRPr sz="2800" dirty="0">
              <a:latin typeface="Microsoft JhengHei"/>
              <a:cs typeface="Microsoft JhengHei"/>
            </a:endParaRPr>
          </a:p>
        </p:txBody>
      </p:sp>
      <p:sp>
        <p:nvSpPr>
          <p:cNvPr id="8" name="object 4">
            <a:extLst>
              <a:ext uri="{FF2B5EF4-FFF2-40B4-BE49-F238E27FC236}">
                <a16:creationId xmlns:a16="http://schemas.microsoft.com/office/drawing/2014/main" id="{A97B75C1-6069-9C15-7621-52696C24B029}"/>
              </a:ext>
            </a:extLst>
          </p:cNvPr>
          <p:cNvSpPr txBox="1"/>
          <p:nvPr/>
        </p:nvSpPr>
        <p:spPr>
          <a:xfrm>
            <a:off x="3978496" y="3681558"/>
            <a:ext cx="5219700" cy="627736"/>
          </a:xfrm>
          <a:prstGeom prst="rect">
            <a:avLst/>
          </a:prstGeom>
        </p:spPr>
        <p:txBody>
          <a:bodyPr vert="horz" wrap="square" lIns="0" tIns="12065" rIns="0" bIns="0" rtlCol="0">
            <a:spAutoFit/>
          </a:bodyPr>
          <a:lstStyle/>
          <a:p>
            <a:r>
              <a:rPr lang="zh-TW" altLang="en-US" sz="2000" dirty="0"/>
              <a:t>會員可以透過註冊的帳號密碼登入，對應「</a:t>
            </a:r>
            <a:r>
              <a:rPr lang="en-US" altLang="zh-TW" sz="2000" dirty="0"/>
              <a:t>Member</a:t>
            </a:r>
            <a:r>
              <a:rPr lang="zh-TW" altLang="en-US" sz="2000" dirty="0"/>
              <a:t>」與「</a:t>
            </a:r>
            <a:r>
              <a:rPr lang="en-US" altLang="zh-TW" sz="2000" dirty="0"/>
              <a:t>Password</a:t>
            </a:r>
            <a:r>
              <a:rPr lang="zh-TW" altLang="en-US" sz="2000" dirty="0"/>
              <a:t>」實體的存取。</a:t>
            </a:r>
            <a:endParaRPr sz="2000" dirty="0">
              <a:latin typeface="Microsoft JhengHei"/>
              <a:cs typeface="Microsoft JhengHei"/>
            </a:endParaRPr>
          </a:p>
        </p:txBody>
      </p:sp>
      <p:sp>
        <p:nvSpPr>
          <p:cNvPr id="9" name="object 4">
            <a:extLst>
              <a:ext uri="{FF2B5EF4-FFF2-40B4-BE49-F238E27FC236}">
                <a16:creationId xmlns:a16="http://schemas.microsoft.com/office/drawing/2014/main" id="{EEACB6E9-2DAB-571A-E5C1-DFDA0502FC64}"/>
              </a:ext>
            </a:extLst>
          </p:cNvPr>
          <p:cNvSpPr txBox="1"/>
          <p:nvPr/>
        </p:nvSpPr>
        <p:spPr>
          <a:xfrm>
            <a:off x="3978496" y="4706120"/>
            <a:ext cx="5219700" cy="627736"/>
          </a:xfrm>
          <a:prstGeom prst="rect">
            <a:avLst/>
          </a:prstGeom>
        </p:spPr>
        <p:txBody>
          <a:bodyPr vert="horz" wrap="square" lIns="0" tIns="12065" rIns="0" bIns="0" rtlCol="0">
            <a:spAutoFit/>
          </a:bodyPr>
          <a:lstStyle/>
          <a:p>
            <a:r>
              <a:rPr lang="zh-TW" altLang="en-US" sz="2000" dirty="0"/>
              <a:t>會員可以自行選擇喜好類別，對應「</a:t>
            </a:r>
            <a:r>
              <a:rPr lang="en-US" altLang="zh-TW" sz="2000" dirty="0"/>
              <a:t>Category</a:t>
            </a:r>
            <a:r>
              <a:rPr lang="zh-TW" altLang="en-US" sz="2000" dirty="0"/>
              <a:t>」與「</a:t>
            </a:r>
            <a:r>
              <a:rPr lang="en-US" altLang="zh-TW" sz="2000" dirty="0"/>
              <a:t>Preference</a:t>
            </a:r>
            <a:r>
              <a:rPr lang="zh-TW" altLang="en-US" sz="2000" dirty="0"/>
              <a:t>」實體的關聯與修改。</a:t>
            </a:r>
            <a:endParaRPr sz="2000" dirty="0">
              <a:latin typeface="Microsoft JhengHei"/>
              <a:cs typeface="Microsoft JhengHei"/>
            </a:endParaRPr>
          </a:p>
        </p:txBody>
      </p:sp>
      <p:sp>
        <p:nvSpPr>
          <p:cNvPr id="10" name="object 4">
            <a:extLst>
              <a:ext uri="{FF2B5EF4-FFF2-40B4-BE49-F238E27FC236}">
                <a16:creationId xmlns:a16="http://schemas.microsoft.com/office/drawing/2014/main" id="{E9561D01-9B9D-BFC0-A58B-E007614C3828}"/>
              </a:ext>
            </a:extLst>
          </p:cNvPr>
          <p:cNvSpPr txBox="1"/>
          <p:nvPr/>
        </p:nvSpPr>
        <p:spPr>
          <a:xfrm>
            <a:off x="4038600" y="5670633"/>
            <a:ext cx="5219700" cy="627736"/>
          </a:xfrm>
          <a:prstGeom prst="rect">
            <a:avLst/>
          </a:prstGeom>
        </p:spPr>
        <p:txBody>
          <a:bodyPr vert="horz" wrap="square" lIns="0" tIns="12065" rIns="0" bIns="0" rtlCol="0">
            <a:spAutoFit/>
          </a:bodyPr>
          <a:lstStyle/>
          <a:p>
            <a:r>
              <a:rPr lang="zh-TW" altLang="en-US" sz="2000" dirty="0"/>
              <a:t>會員需要在系統上註冊，這涉及使用者資料的儲存，對應資料庫中「</a:t>
            </a:r>
            <a:r>
              <a:rPr lang="en-US" altLang="zh-TW" sz="2000" dirty="0"/>
              <a:t>Member</a:t>
            </a:r>
            <a:r>
              <a:rPr lang="zh-TW" altLang="en-US" sz="2000" dirty="0"/>
              <a:t>」實體。</a:t>
            </a:r>
            <a:endParaRPr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TotalTime>
  <Words>1871</Words>
  <Application>Microsoft Office PowerPoint</Application>
  <PresentationFormat>自訂</PresentationFormat>
  <Paragraphs>268</Paragraphs>
  <Slides>39</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39</vt:i4>
      </vt:variant>
    </vt:vector>
  </HeadingPairs>
  <TitlesOfParts>
    <vt:vector size="48" baseType="lpstr">
      <vt:lpstr>-apple-system</vt:lpstr>
      <vt:lpstr>Arial MT</vt:lpstr>
      <vt:lpstr>Microsoft YaHei</vt:lpstr>
      <vt:lpstr>微軟正黑體</vt:lpstr>
      <vt:lpstr>標楷體</vt:lpstr>
      <vt:lpstr>Arial</vt:lpstr>
      <vt:lpstr>Tahoma</vt:lpstr>
      <vt:lpstr>Times New Roman</vt:lpstr>
      <vt:lpstr>Office Theme</vt:lpstr>
      <vt:lpstr>虎尾美食推薦系統</vt:lpstr>
      <vt:lpstr>PowerPoint 簡報</vt:lpstr>
      <vt:lpstr>目錄</vt:lpstr>
      <vt:lpstr>應用情境 </vt:lpstr>
      <vt:lpstr>應用情境 </vt:lpstr>
      <vt:lpstr>系統需求說明</vt:lpstr>
      <vt:lpstr>系統需求說明</vt:lpstr>
      <vt:lpstr>系統需求說明</vt:lpstr>
      <vt:lpstr>使用案例</vt:lpstr>
      <vt:lpstr>使用案例</vt:lpstr>
      <vt:lpstr>資料概念層模型</vt:lpstr>
      <vt:lpstr>PowerPoint 簡報</vt:lpstr>
      <vt:lpstr>PowerPoint 簡報</vt:lpstr>
      <vt:lpstr>PowerPoint 簡報</vt:lpstr>
      <vt:lpstr>PowerPoint 簡報</vt:lpstr>
      <vt:lpstr>PowerPoint 簡報</vt:lpstr>
      <vt:lpstr>ER DIAGRAM</vt:lpstr>
      <vt:lpstr>ER DIAGRAM</vt:lpstr>
      <vt:lpstr>ER DIAGRAM</vt:lpstr>
      <vt:lpstr>ER DIAGRAM</vt:lpstr>
      <vt:lpstr>ER DIAGRAM</vt:lpstr>
      <vt:lpstr>ER DIAGRAM</vt:lpstr>
      <vt:lpstr>ER DIAGRAM</vt:lpstr>
      <vt:lpstr>ER DIAGRAM</vt:lpstr>
      <vt:lpstr>資料庫Schema</vt:lpstr>
      <vt:lpstr>資料庫Schema</vt:lpstr>
      <vt:lpstr>資料庫Schema</vt:lpstr>
      <vt:lpstr>資料庫Schema</vt:lpstr>
      <vt:lpstr>資料庫Schema</vt:lpstr>
      <vt:lpstr>資料庫Schema</vt:lpstr>
      <vt:lpstr>資料庫Schema</vt:lpstr>
      <vt:lpstr>VIEW SQL</vt:lpstr>
      <vt:lpstr>VIEW SQL</vt:lpstr>
      <vt:lpstr>VIEW SQL</vt:lpstr>
      <vt:lpstr>VIEW SQL</vt:lpstr>
      <vt:lpstr>VIEW SQL</vt:lpstr>
      <vt:lpstr>VIEW SQL</vt:lpstr>
      <vt:lpstr>使用者權限SQL</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資料庫系統期末報告</dc:title>
  <dc:creator>張心䛡</dc:creator>
  <cp:keywords>DAGH-bCmjC4,BADyHuXmoyI</cp:keywords>
  <cp:lastModifiedBy>wei che</cp:lastModifiedBy>
  <cp:revision>1</cp:revision>
  <dcterms:created xsi:type="dcterms:W3CDTF">2025-06-10T18:24:11Z</dcterms:created>
  <dcterms:modified xsi:type="dcterms:W3CDTF">2025-06-10T20:07:04Z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2024-06-13T00:00:00Z</vt:filetime>
  </property>
  <property fmtid="{D5CDD505-2E9C-101B-9397-08002B2CF9AE}" pid="3" name="Creator">
    <vt:lpwstr>Canva</vt:lpwstr>
  </property>
  <property fmtid="{D5CDD505-2E9C-101B-9397-08002B2CF9AE}" pid="4" name="LastSaved">
    <vt:filetime>2025-06-10T00:00:00Z</vt:filetime>
  </property>
  <property fmtid="{D5CDD505-2E9C-101B-9397-08002B2CF9AE}" pid="5" name="Producer">
    <vt:lpwstr>Canva</vt:lpwstr>
  </property>
</Properties>
</file>