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7" r:id="rId5"/>
    <p:sldId id="299" r:id="rId6"/>
    <p:sldId id="259" r:id="rId7"/>
    <p:sldId id="260" r:id="rId8"/>
    <p:sldId id="261" r:id="rId9"/>
    <p:sldId id="262" r:id="rId10"/>
    <p:sldId id="263" r:id="rId11"/>
    <p:sldId id="264" r:id="rId12"/>
    <p:sldId id="265" r:id="rId13"/>
    <p:sldId id="266" r:id="rId14"/>
    <p:sldId id="267" r:id="rId15"/>
    <p:sldId id="268" r:id="rId16"/>
    <p:sldId id="269"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300" r:id="rId35"/>
    <p:sldId id="301" r:id="rId36"/>
    <p:sldId id="302" r:id="rId37"/>
    <p:sldId id="303" r:id="rId38"/>
    <p:sldId id="291" r:id="rId39"/>
    <p:sldId id="296" r:id="rId40"/>
  </p:sldIdLst>
  <p:sldSz cx="9753600" cy="7315200"/>
  <p:notesSz cx="9753600" cy="73152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44" y="7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1520" y="2267712"/>
            <a:ext cx="8290560" cy="1536192"/>
          </a:xfrm>
          <a:prstGeom prst="rect">
            <a:avLst/>
          </a:prstGeom>
        </p:spPr>
        <p:txBody>
          <a:bodyPr wrap="square" lIns="0" tIns="0" rIns="0" bIns="0">
            <a:spAutoFit/>
          </a:bodyPr>
          <a:lstStyle>
            <a:lvl1pPr>
              <a:defRPr sz="2800" b="1" i="0">
                <a:solidFill>
                  <a:srgbClr val="212121"/>
                </a:solidFill>
                <a:latin typeface="Arial"/>
                <a:cs typeface="Arial"/>
              </a:defRPr>
            </a:lvl1pPr>
          </a:lstStyle>
          <a:p>
            <a:endParaRPr/>
          </a:p>
        </p:txBody>
      </p:sp>
      <p:sp>
        <p:nvSpPr>
          <p:cNvPr id="3" name="Holder 3"/>
          <p:cNvSpPr>
            <a:spLocks noGrp="1"/>
          </p:cNvSpPr>
          <p:nvPr>
            <p:ph type="subTitle" idx="4"/>
          </p:nvPr>
        </p:nvSpPr>
        <p:spPr>
          <a:xfrm>
            <a:off x="1463040" y="4096512"/>
            <a:ext cx="6827520" cy="1828800"/>
          </a:xfrm>
          <a:prstGeom prst="rect">
            <a:avLst/>
          </a:prstGeom>
        </p:spPr>
        <p:txBody>
          <a:bodyPr wrap="square" lIns="0" tIns="0" rIns="0" bIns="0">
            <a:spAutoFit/>
          </a:bodyPr>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sz="half" idx="2"/>
          </p:nvPr>
        </p:nvSpPr>
        <p:spPr>
          <a:xfrm>
            <a:off x="487680" y="1682496"/>
            <a:ext cx="4242816" cy="482803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23104" y="1682496"/>
            <a:ext cx="4242816" cy="482803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7" name="Holder 7"/>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bg object 17"/>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bg object 18"/>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bg object 19"/>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bg object 20"/>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bg object 21"/>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bg object 22"/>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bg object 23"/>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bg object 24"/>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bg object 25"/>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bg object 26"/>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bg object 27"/>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bg object 28"/>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9" name="bg object 29"/>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0" name="bg object 30"/>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bg object 31"/>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bg object 32"/>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bg object 33"/>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bg object 34"/>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5" name="bg object 35"/>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6" name="bg object 36"/>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7" name="bg object 37"/>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8" name="bg object 38"/>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9" name="bg object 39"/>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bg object 40"/>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bg object 41"/>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bg object 42"/>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3" name="bg object 43"/>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4" name="bg object 44"/>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bg object 45"/>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bg object 46"/>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7" name="bg object 47"/>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8" name="bg object 48"/>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9" name="bg object 49"/>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50" name="bg object 50"/>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51" name="bg object 51"/>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52" name="bg object 52"/>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53" name="bg object 53"/>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54" name="bg object 54"/>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5" name="bg object 55"/>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6" name="bg object 56"/>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bg object 57"/>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bg object 58"/>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9" name="bg object 59"/>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0" name="bg object 60"/>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1" name="bg object 61"/>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2" name="bg object 62"/>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3" name="bg object 63"/>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4" name="bg object 64"/>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21212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5" name="Holder 5"/>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4" name="Holder 4"/>
          <p:cNvSpPr>
            <a:spLocks noGrp="1"/>
          </p:cNvSpPr>
          <p:nvPr>
            <p:ph type="sldNum" sz="quarter" idx="7"/>
          </p:nvPr>
        </p:nvSpPr>
        <p:spPr/>
        <p:txBody>
          <a:bodyPr lIns="0" tIns="0" rIns="0" bIns="0"/>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bg object 17"/>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bg object 18"/>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bg object 19"/>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bg object 20"/>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bg object 21"/>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bg object 22"/>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bg object 23"/>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bg object 24"/>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bg object 25"/>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bg object 26"/>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bg object 27"/>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bg object 28"/>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9" name="bg object 29"/>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0" name="bg object 30"/>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bg object 31"/>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bg object 32"/>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bg object 33"/>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bg object 34"/>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5" name="bg object 35"/>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6" name="bg object 36"/>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7" name="bg object 37"/>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8" name="bg object 38"/>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9" name="bg object 39"/>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bg object 40"/>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bg object 41"/>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bg object 42"/>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3" name="bg object 43"/>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44" name="bg object 44"/>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bg object 45"/>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bg object 46"/>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7" name="bg object 47"/>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8" name="bg object 48"/>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9" name="bg object 49"/>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50" name="bg object 50"/>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51" name="bg object 51"/>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52" name="bg object 52"/>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53" name="bg object 53"/>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54" name="bg object 54"/>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5" name="bg object 55"/>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6" name="bg object 56"/>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bg object 57"/>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bg object 58"/>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9" name="bg object 59"/>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0" name="bg object 60"/>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1" name="bg object 61"/>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2" name="bg object 62"/>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3" name="bg object 63"/>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 name="Holder 2"/>
          <p:cNvSpPr>
            <a:spLocks noGrp="1"/>
          </p:cNvSpPr>
          <p:nvPr>
            <p:ph type="title"/>
          </p:nvPr>
        </p:nvSpPr>
        <p:spPr>
          <a:xfrm>
            <a:off x="1568713" y="563879"/>
            <a:ext cx="2584450" cy="452119"/>
          </a:xfrm>
          <a:prstGeom prst="rect">
            <a:avLst/>
          </a:prstGeom>
        </p:spPr>
        <p:txBody>
          <a:bodyPr wrap="square" lIns="0" tIns="0" rIns="0" bIns="0">
            <a:spAutoFit/>
          </a:bodyPr>
          <a:lstStyle>
            <a:lvl1pPr>
              <a:defRPr sz="2800" b="1" i="0">
                <a:solidFill>
                  <a:srgbClr val="212121"/>
                </a:solidFill>
                <a:latin typeface="Arial"/>
                <a:cs typeface="Arial"/>
              </a:defRPr>
            </a:lvl1pPr>
          </a:lstStyle>
          <a:p>
            <a:endParaRPr/>
          </a:p>
        </p:txBody>
      </p:sp>
      <p:sp>
        <p:nvSpPr>
          <p:cNvPr id="3" name="Holder 3"/>
          <p:cNvSpPr>
            <a:spLocks noGrp="1"/>
          </p:cNvSpPr>
          <p:nvPr>
            <p:ph type="body" idx="1"/>
          </p:nvPr>
        </p:nvSpPr>
        <p:spPr>
          <a:xfrm>
            <a:off x="596899" y="3187159"/>
            <a:ext cx="4007485" cy="2138679"/>
          </a:xfrm>
          <a:prstGeom prst="rect">
            <a:avLst/>
          </a:prstGeom>
        </p:spPr>
        <p:txBody>
          <a:bodyPr wrap="square" lIns="0" tIns="0" rIns="0" bIns="0">
            <a:spAutoFit/>
          </a:bodyPr>
          <a:lstStyle>
            <a:lvl1pPr>
              <a:defRPr sz="2000" b="1" i="0">
                <a:solidFill>
                  <a:schemeClr val="tx1"/>
                </a:solidFill>
                <a:latin typeface="Microsoft JhengHei"/>
                <a:cs typeface="Microsoft JhengHei"/>
              </a:defRPr>
            </a:lvl1pPr>
          </a:lstStyle>
          <a:p>
            <a:endParaRPr/>
          </a:p>
        </p:txBody>
      </p:sp>
      <p:sp>
        <p:nvSpPr>
          <p:cNvPr id="4" name="Holder 4"/>
          <p:cNvSpPr>
            <a:spLocks noGrp="1"/>
          </p:cNvSpPr>
          <p:nvPr>
            <p:ph type="ftr" sz="quarter" idx="5"/>
          </p:nvPr>
        </p:nvSpPr>
        <p:spPr>
          <a:xfrm>
            <a:off x="3316224" y="6803136"/>
            <a:ext cx="3121152" cy="36576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7680" y="6803136"/>
            <a:ext cx="2243328" cy="36576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6/11/2025</a:t>
            </a:fld>
            <a:endParaRPr lang="en-US"/>
          </a:p>
        </p:txBody>
      </p:sp>
      <p:sp>
        <p:nvSpPr>
          <p:cNvPr id="6" name="Holder 6"/>
          <p:cNvSpPr>
            <a:spLocks noGrp="1"/>
          </p:cNvSpPr>
          <p:nvPr>
            <p:ph type="sldNum" sz="quarter" idx="7"/>
          </p:nvPr>
        </p:nvSpPr>
        <p:spPr>
          <a:xfrm>
            <a:off x="9444582" y="6974804"/>
            <a:ext cx="300990" cy="238759"/>
          </a:xfrm>
          <a:prstGeom prst="rect">
            <a:avLst/>
          </a:prstGeom>
        </p:spPr>
        <p:txBody>
          <a:bodyPr wrap="square" lIns="0" tIns="0" rIns="0" bIns="0">
            <a:spAutoFit/>
          </a:bodyPr>
          <a:lstStyle>
            <a:lvl1pPr>
              <a:defRPr sz="1500" b="0" i="0">
                <a:solidFill>
                  <a:schemeClr val="tx1"/>
                </a:solidFill>
                <a:latin typeface="Arial MT"/>
                <a:cs typeface="Arial MT"/>
              </a:defRPr>
            </a:lvl1pPr>
          </a:lstStyle>
          <a:p>
            <a:pPr marL="38100">
              <a:lnSpc>
                <a:spcPts val="176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gyufan/database/blob/main/README.md#view-sql" TargetMode="External"/><Relationship Id="rId3" Type="http://schemas.openxmlformats.org/officeDocument/2006/relationships/hyperlink" Target="https://github.com/gyufan/database/blob/main/README.md#%E6%87%89%E7%94%A8%E6%83%85%E5%A2%83" TargetMode="External"/><Relationship Id="rId7" Type="http://schemas.openxmlformats.org/officeDocument/2006/relationships/hyperlink" Target="https://github.com/gyufan/database/blob/main/README.md#%E8%B3%87%E6%96%99%E5%BA%ABschema"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github.com/gyufan/database/blob/main/README.md#%E8%B3%87%E6%96%99%E6%A6%82%E5%BF%B5%E5%B1%A4%E6%A8%A1%E5%9E%8B" TargetMode="External"/><Relationship Id="rId5" Type="http://schemas.openxmlformats.org/officeDocument/2006/relationships/hyperlink" Target="https://github.com/gyufan/database/blob/main/README.md#%E4%BD%BF%E7%94%A8%E6%A1%88%E4%BE%8B" TargetMode="External"/><Relationship Id="rId4" Type="http://schemas.openxmlformats.org/officeDocument/2006/relationships/hyperlink" Target="https://github.com/gyufan/database/blob/main/README.md#%E7%B3%BB%E7%B5%B1%E9%9C%80%E6%B1%82%E8%AA%AA%E6%98%8E" TargetMode="External"/><Relationship Id="rId9" Type="http://schemas.openxmlformats.org/officeDocument/2006/relationships/hyperlink" Target="https://github.com/gyufan/database/blob/main/README.md#%E4%BD%BF%E7%94%A8%E8%80%85%E6%AC%8A%E9%99%90sql"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4526245"/>
            <a:ext cx="1828799" cy="1828799"/>
          </a:xfrm>
          <a:prstGeom prst="rect">
            <a:avLst/>
          </a:prstGeom>
        </p:spPr>
      </p:pic>
      <p:sp>
        <p:nvSpPr>
          <p:cNvPr id="4" name="object 4"/>
          <p:cNvSpPr txBox="1">
            <a:spLocks noGrp="1"/>
          </p:cNvSpPr>
          <p:nvPr>
            <p:ph type="title"/>
          </p:nvPr>
        </p:nvSpPr>
        <p:spPr>
          <a:xfrm>
            <a:off x="587662" y="2949704"/>
            <a:ext cx="4974937" cy="693138"/>
          </a:xfrm>
          <a:prstGeom prst="rect">
            <a:avLst/>
          </a:prstGeom>
        </p:spPr>
        <p:txBody>
          <a:bodyPr vert="horz" wrap="square" lIns="0" tIns="15875" rIns="0" bIns="0" rtlCol="0">
            <a:spAutoFit/>
          </a:bodyPr>
          <a:lstStyle/>
          <a:p>
            <a:r>
              <a:rPr lang="zh-TW" altLang="en-US" sz="4400" dirty="0">
                <a:latin typeface="微軟正黑體" panose="020B0604030504040204" pitchFamily="34" charset="-120"/>
                <a:ea typeface="微軟正黑體" panose="020B0604030504040204" pitchFamily="34" charset="-120"/>
              </a:rPr>
              <a:t>虎尾美食推薦系統</a:t>
            </a:r>
          </a:p>
        </p:txBody>
      </p:sp>
      <p:sp>
        <p:nvSpPr>
          <p:cNvPr id="5" name="object 5"/>
          <p:cNvSpPr txBox="1"/>
          <p:nvPr/>
        </p:nvSpPr>
        <p:spPr>
          <a:xfrm>
            <a:off x="1557481" y="659837"/>
            <a:ext cx="2279015" cy="301625"/>
          </a:xfrm>
          <a:prstGeom prst="rect">
            <a:avLst/>
          </a:prstGeom>
        </p:spPr>
        <p:txBody>
          <a:bodyPr vert="horz" wrap="square" lIns="0" tIns="13970" rIns="0" bIns="0" rtlCol="0">
            <a:spAutoFit/>
          </a:bodyPr>
          <a:lstStyle/>
          <a:p>
            <a:r>
              <a:rPr lang="zh-TW" altLang="en-US" b="1" dirty="0">
                <a:latin typeface="微軟正黑體" panose="020B0604030504040204" pitchFamily="34" charset="-120"/>
                <a:ea typeface="微軟正黑體" panose="020B0604030504040204" pitchFamily="34" charset="-120"/>
              </a:rPr>
              <a:t>資料庫系統期末報告</a:t>
            </a:r>
          </a:p>
        </p:txBody>
      </p:sp>
      <p:sp>
        <p:nvSpPr>
          <p:cNvPr id="6" name="object 6"/>
          <p:cNvSpPr txBox="1"/>
          <p:nvPr/>
        </p:nvSpPr>
        <p:spPr>
          <a:xfrm>
            <a:off x="7010400" y="5105400"/>
            <a:ext cx="2317114" cy="1508049"/>
          </a:xfrm>
          <a:prstGeom prst="rect">
            <a:avLst/>
          </a:prstGeom>
        </p:spPr>
        <p:txBody>
          <a:bodyPr vert="horz" wrap="square" lIns="0" tIns="117475" rIns="0" bIns="0" rtlCol="0">
            <a:spAutoFit/>
          </a:bodyPr>
          <a:lstStyle/>
          <a:p>
            <a:pPr marL="1031875">
              <a:lnSpc>
                <a:spcPct val="100000"/>
              </a:lnSpc>
              <a:spcBef>
                <a:spcPts val="925"/>
              </a:spcBef>
            </a:pPr>
            <a:r>
              <a:rPr sz="1800" b="1" dirty="0">
                <a:solidFill>
                  <a:srgbClr val="212121"/>
                </a:solidFill>
                <a:latin typeface="Tahoma"/>
                <a:cs typeface="Tahoma"/>
              </a:rPr>
              <a:t>Group</a:t>
            </a:r>
            <a:r>
              <a:rPr sz="1800" b="1" spc="-50" dirty="0">
                <a:solidFill>
                  <a:srgbClr val="212121"/>
                </a:solidFill>
                <a:latin typeface="Tahoma"/>
                <a:cs typeface="Tahoma"/>
              </a:rPr>
              <a:t> </a:t>
            </a:r>
            <a:r>
              <a:rPr sz="1800" b="1" spc="-25" dirty="0">
                <a:solidFill>
                  <a:srgbClr val="212121"/>
                </a:solidFill>
                <a:latin typeface="Tahoma"/>
                <a:cs typeface="Tahoma"/>
              </a:rPr>
              <a:t>1</a:t>
            </a:r>
            <a:r>
              <a:rPr lang="en-US" altLang="zh-TW" sz="1800" b="1" spc="-25" dirty="0">
                <a:solidFill>
                  <a:srgbClr val="212121"/>
                </a:solidFill>
                <a:latin typeface="Tahoma"/>
                <a:cs typeface="Tahoma"/>
              </a:rPr>
              <a:t>4</a:t>
            </a:r>
            <a:endParaRPr sz="1800" dirty="0">
              <a:latin typeface="Tahoma"/>
              <a:cs typeface="Tahoma"/>
            </a:endParaRPr>
          </a:p>
          <a:p>
            <a:r>
              <a:rPr lang="en-US" altLang="zh-TW" b="1" dirty="0">
                <a:solidFill>
                  <a:srgbClr val="212121"/>
                </a:solidFill>
                <a:latin typeface="Tahoma"/>
                <a:cs typeface="Tahoma"/>
              </a:rPr>
              <a:t>41043104 </a:t>
            </a:r>
            <a:r>
              <a:rPr lang="zh-TW" altLang="en-US" b="1" dirty="0">
                <a:solidFill>
                  <a:srgbClr val="212121"/>
                </a:solidFill>
                <a:latin typeface="Tahoma"/>
                <a:cs typeface="Tahoma"/>
              </a:rPr>
              <a:t>郭俞汎</a:t>
            </a:r>
          </a:p>
          <a:p>
            <a:r>
              <a:rPr lang="en-US" altLang="zh-TW" b="1" dirty="0">
                <a:solidFill>
                  <a:srgbClr val="212121"/>
                </a:solidFill>
                <a:latin typeface="Tahoma"/>
                <a:cs typeface="Tahoma"/>
              </a:rPr>
              <a:t>41043146 </a:t>
            </a:r>
            <a:r>
              <a:rPr lang="zh-TW" altLang="en-US" b="1" dirty="0">
                <a:solidFill>
                  <a:srgbClr val="212121"/>
                </a:solidFill>
                <a:latin typeface="Tahoma"/>
                <a:cs typeface="Tahoma"/>
              </a:rPr>
              <a:t>張哲維</a:t>
            </a:r>
          </a:p>
          <a:p>
            <a:r>
              <a:rPr lang="en-US" altLang="zh-TW" b="1" dirty="0">
                <a:solidFill>
                  <a:srgbClr val="212121"/>
                </a:solidFill>
                <a:latin typeface="Tahoma"/>
                <a:cs typeface="Tahoma"/>
              </a:rPr>
              <a:t>41143237 </a:t>
            </a:r>
            <a:r>
              <a:rPr lang="zh-TW" altLang="en-US" b="1" dirty="0">
                <a:solidFill>
                  <a:srgbClr val="212121"/>
                </a:solidFill>
                <a:latin typeface="Tahoma"/>
                <a:cs typeface="Tahoma"/>
              </a:rPr>
              <a:t>陳昱霖</a:t>
            </a:r>
          </a:p>
          <a:p>
            <a:r>
              <a:rPr lang="en-US" altLang="zh-TW" b="1" dirty="0">
                <a:solidFill>
                  <a:srgbClr val="212121"/>
                </a:solidFill>
                <a:latin typeface="Tahoma"/>
                <a:cs typeface="Tahoma"/>
              </a:rPr>
              <a:t>41143254 </a:t>
            </a:r>
            <a:r>
              <a:rPr lang="zh-TW" altLang="en-US" b="1" dirty="0">
                <a:solidFill>
                  <a:srgbClr val="212121"/>
                </a:solidFill>
                <a:latin typeface="Tahoma"/>
                <a:cs typeface="Tahoma"/>
              </a:rPr>
              <a:t>鄭名男</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2952750"/>
            <a:ext cx="3183349" cy="2797566"/>
          </a:xfrm>
          <a:prstGeom prst="rect">
            <a:avLst/>
          </a:prstGeom>
        </p:spPr>
      </p:pic>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9</a:t>
            </a:r>
            <a:endParaRPr spc="-25" dirty="0"/>
          </a:p>
        </p:txBody>
      </p:sp>
      <p:sp>
        <p:nvSpPr>
          <p:cNvPr id="9" name="文字方塊 8">
            <a:extLst>
              <a:ext uri="{FF2B5EF4-FFF2-40B4-BE49-F238E27FC236}">
                <a16:creationId xmlns:a16="http://schemas.microsoft.com/office/drawing/2014/main" id="{FA284782-2587-6851-833F-75603756A084}"/>
              </a:ext>
            </a:extLst>
          </p:cNvPr>
          <p:cNvSpPr txBox="1"/>
          <p:nvPr/>
        </p:nvSpPr>
        <p:spPr>
          <a:xfrm>
            <a:off x="3962400" y="3011269"/>
            <a:ext cx="5351052" cy="646331"/>
          </a:xfrm>
          <a:prstGeom prst="rect">
            <a:avLst/>
          </a:prstGeom>
          <a:noFill/>
        </p:spPr>
        <p:txBody>
          <a:bodyPr wrap="square">
            <a:spAutoFit/>
          </a:bodyPr>
          <a:lstStyle/>
          <a:p>
            <a:pPr algn="l">
              <a:spcAft>
                <a:spcPts val="1200"/>
              </a:spcAft>
            </a:pPr>
            <a:r>
              <a:rPr lang="zh-TW" altLang="en-US" b="1" i="0" dirty="0">
                <a:solidFill>
                  <a:schemeClr val="tx1"/>
                </a:solidFill>
                <a:effectLst/>
                <a:latin typeface="-apple-system"/>
              </a:rPr>
              <a:t>查看會員數量</a:t>
            </a:r>
            <a:r>
              <a:rPr lang="zh-TW" altLang="en-US" b="0" i="0" dirty="0">
                <a:solidFill>
                  <a:schemeClr val="tx1"/>
                </a:solidFill>
                <a:effectLst/>
                <a:latin typeface="-apple-system"/>
              </a:rPr>
              <a:t>：管理員可以在系統上查看會員數量，這涉及對「</a:t>
            </a:r>
            <a:r>
              <a:rPr lang="en-US" altLang="zh-TW" b="0" i="0" dirty="0">
                <a:solidFill>
                  <a:schemeClr val="tx1"/>
                </a:solidFill>
                <a:effectLst/>
                <a:latin typeface="-apple-system"/>
              </a:rPr>
              <a:t>Member</a:t>
            </a:r>
            <a:r>
              <a:rPr lang="zh-TW" altLang="en-US" b="0" i="0" dirty="0">
                <a:solidFill>
                  <a:schemeClr val="tx1"/>
                </a:solidFill>
                <a:effectLst/>
                <a:latin typeface="-apple-system"/>
              </a:rPr>
              <a:t>」實體數量的存取。</a:t>
            </a:r>
          </a:p>
        </p:txBody>
      </p:sp>
      <p:sp>
        <p:nvSpPr>
          <p:cNvPr id="10" name="文字方塊 9">
            <a:extLst>
              <a:ext uri="{FF2B5EF4-FFF2-40B4-BE49-F238E27FC236}">
                <a16:creationId xmlns:a16="http://schemas.microsoft.com/office/drawing/2014/main" id="{37C0FE5F-B8E2-99CD-C72F-EF028E1AC9E9}"/>
              </a:ext>
            </a:extLst>
          </p:cNvPr>
          <p:cNvSpPr txBox="1"/>
          <p:nvPr/>
        </p:nvSpPr>
        <p:spPr>
          <a:xfrm>
            <a:off x="3962400" y="4047417"/>
            <a:ext cx="5351052" cy="923330"/>
          </a:xfrm>
          <a:prstGeom prst="rect">
            <a:avLst/>
          </a:prstGeom>
          <a:noFill/>
        </p:spPr>
        <p:txBody>
          <a:bodyPr wrap="square">
            <a:spAutoFit/>
          </a:bodyPr>
          <a:lstStyle/>
          <a:p>
            <a:r>
              <a:rPr lang="zh-TW" altLang="en-US" b="1" dirty="0"/>
              <a:t>更新店家資訊</a:t>
            </a:r>
            <a:r>
              <a:rPr lang="zh-TW" altLang="en-US" dirty="0"/>
              <a:t>：管理員可以在系統上更新店家的相關資訊，這涉及對「</a:t>
            </a:r>
            <a:r>
              <a:rPr lang="en-US" altLang="zh-TW" dirty="0"/>
              <a:t>Restaurant</a:t>
            </a:r>
            <a:r>
              <a:rPr lang="zh-TW" altLang="en-US" dirty="0"/>
              <a:t>」、「</a:t>
            </a:r>
            <a:r>
              <a:rPr lang="en-US" altLang="zh-TW" dirty="0"/>
              <a:t>Hours</a:t>
            </a:r>
            <a:r>
              <a:rPr lang="zh-TW" altLang="en-US" dirty="0"/>
              <a:t>」與「</a:t>
            </a:r>
            <a:r>
              <a:rPr lang="en-US" altLang="zh-TW" dirty="0" err="1"/>
              <a:t>resCate</a:t>
            </a:r>
            <a:r>
              <a:rPr lang="zh-TW" altLang="en-US" dirty="0"/>
              <a:t>」實體的修改。</a:t>
            </a:r>
          </a:p>
        </p:txBody>
      </p:sp>
      <p:sp>
        <p:nvSpPr>
          <p:cNvPr id="11" name="文字方塊 10">
            <a:extLst>
              <a:ext uri="{FF2B5EF4-FFF2-40B4-BE49-F238E27FC236}">
                <a16:creationId xmlns:a16="http://schemas.microsoft.com/office/drawing/2014/main" id="{1DFF8C4F-C2F7-1C8D-5741-A48D4A7FCA89}"/>
              </a:ext>
            </a:extLst>
          </p:cNvPr>
          <p:cNvSpPr txBox="1"/>
          <p:nvPr/>
        </p:nvSpPr>
        <p:spPr>
          <a:xfrm>
            <a:off x="3962400" y="5103985"/>
            <a:ext cx="5351052" cy="646331"/>
          </a:xfrm>
          <a:prstGeom prst="rect">
            <a:avLst/>
          </a:prstGeom>
          <a:noFill/>
        </p:spPr>
        <p:txBody>
          <a:bodyPr wrap="square">
            <a:spAutoFit/>
          </a:bodyPr>
          <a:lstStyle/>
          <a:p>
            <a:r>
              <a:rPr lang="zh-TW" altLang="en-US" b="1" dirty="0"/>
              <a:t>更新喜好類別</a:t>
            </a:r>
            <a:r>
              <a:rPr lang="zh-TW" altLang="en-US" dirty="0"/>
              <a:t>：管理員可以在系統上新增、刪除喜好類別，這涉及對「</a:t>
            </a:r>
            <a:r>
              <a:rPr lang="en-US" altLang="zh-TW" dirty="0"/>
              <a:t>Category</a:t>
            </a:r>
            <a:r>
              <a:rPr lang="zh-TW" altLang="en-US" dirty="0"/>
              <a:t>」實體的修改。</a:t>
            </a:r>
          </a:p>
        </p:txBody>
      </p:sp>
      <p:sp>
        <p:nvSpPr>
          <p:cNvPr id="14" name="object 5">
            <a:extLst>
              <a:ext uri="{FF2B5EF4-FFF2-40B4-BE49-F238E27FC236}">
                <a16:creationId xmlns:a16="http://schemas.microsoft.com/office/drawing/2014/main" id="{DE389DA9-C9DD-D23F-AD79-1BBA36878D6B}"/>
              </a:ext>
            </a:extLst>
          </p:cNvPr>
          <p:cNvSpPr txBox="1">
            <a:spLocks noGrp="1"/>
          </p:cNvSpPr>
          <p:nvPr>
            <p:ph type="title"/>
          </p:nvPr>
        </p:nvSpPr>
        <p:spPr>
          <a:xfrm>
            <a:off x="1568712" y="563879"/>
            <a:ext cx="2088887" cy="443711"/>
          </a:xfrm>
          <a:prstGeom prst="rect">
            <a:avLst/>
          </a:prstGeom>
        </p:spPr>
        <p:txBody>
          <a:bodyPr vert="horz" wrap="square" lIns="0" tIns="12700" rIns="0" bIns="0" rtlCol="0">
            <a:spAutoFit/>
          </a:bodyPr>
          <a:lstStyle/>
          <a:p>
            <a:pPr marL="12700">
              <a:lnSpc>
                <a:spcPct val="100000"/>
              </a:lnSpc>
              <a:spcBef>
                <a:spcPts val="100"/>
              </a:spcBef>
            </a:pPr>
            <a:r>
              <a:rPr lang="zh-TW" altLang="en-US" spc="250" dirty="0">
                <a:latin typeface="微軟正黑體" panose="020B0604030504040204" pitchFamily="34" charset="-120"/>
                <a:ea typeface="微軟正黑體" panose="020B0604030504040204" pitchFamily="34" charset="-120"/>
                <a:cs typeface="Microsoft JhengHei"/>
              </a:rPr>
              <a:t>使用案例</a:t>
            </a:r>
            <a:endParaRPr spc="250" dirty="0">
              <a:latin typeface="微軟正黑體" panose="020B0604030504040204" pitchFamily="34" charset="-120"/>
              <a:ea typeface="微軟正黑體" panose="020B0604030504040204" pitchFamily="34" charset="-120"/>
            </a:endParaRPr>
          </a:p>
        </p:txBody>
      </p:sp>
      <p:sp>
        <p:nvSpPr>
          <p:cNvPr id="15" name="object 6">
            <a:extLst>
              <a:ext uri="{FF2B5EF4-FFF2-40B4-BE49-F238E27FC236}">
                <a16:creationId xmlns:a16="http://schemas.microsoft.com/office/drawing/2014/main" id="{B29DB3ED-38DD-E40A-7805-AFA60E30C7F3}"/>
              </a:ext>
            </a:extLst>
          </p:cNvPr>
          <p:cNvSpPr txBox="1"/>
          <p:nvPr/>
        </p:nvSpPr>
        <p:spPr>
          <a:xfrm>
            <a:off x="928706" y="1547977"/>
            <a:ext cx="5014893" cy="586058"/>
          </a:xfrm>
          <a:prstGeom prst="rect">
            <a:avLst/>
          </a:prstGeom>
          <a:solidFill>
            <a:srgbClr val="F4BC33"/>
          </a:solidFill>
        </p:spPr>
        <p:txBody>
          <a:bodyPr vert="horz" wrap="square" lIns="0" tIns="153670" rIns="0" bIns="0" rtlCol="0">
            <a:spAutoFit/>
          </a:bodyPr>
          <a:lstStyle/>
          <a:p>
            <a:pPr marL="258445">
              <a:lnSpc>
                <a:spcPct val="100000"/>
              </a:lnSpc>
              <a:spcBef>
                <a:spcPts val="1210"/>
              </a:spcBef>
            </a:pPr>
            <a:r>
              <a:rPr lang="zh-TW" altLang="en-US" sz="2800" b="1" spc="-20" dirty="0">
                <a:solidFill>
                  <a:srgbClr val="171717"/>
                </a:solidFill>
                <a:latin typeface="Microsoft JhengHei"/>
                <a:cs typeface="Microsoft JhengHei"/>
              </a:rPr>
              <a:t>管理員⾓⾊</a:t>
            </a:r>
            <a:r>
              <a:rPr lang="en-US" altLang="zh-TW" sz="2800" dirty="0"/>
              <a:t>(</a:t>
            </a:r>
            <a:r>
              <a:rPr lang="zh-TW" altLang="en-US" sz="2800" dirty="0"/>
              <a:t>餐廳資料管理者</a:t>
            </a:r>
            <a:r>
              <a:rPr lang="en-US" altLang="zh-TW" sz="2800" dirty="0"/>
              <a:t>)</a:t>
            </a:r>
            <a:endParaRPr lang="zh-TW" altLang="en-US" sz="2800" dirty="0">
              <a:latin typeface="Microsoft JhengHei"/>
              <a:cs typeface="Microsoft JhengHe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a:spLocks noGrp="1"/>
          </p:cNvSpPr>
          <p:nvPr>
            <p:ph type="title"/>
          </p:nvPr>
        </p:nvSpPr>
        <p:spPr>
          <a:xfrm>
            <a:off x="1447800" y="567028"/>
            <a:ext cx="2727960" cy="443711"/>
          </a:xfrm>
          <a:prstGeom prst="rect">
            <a:avLst/>
          </a:prstGeom>
        </p:spPr>
        <p:txBody>
          <a:bodyPr vert="horz" wrap="square" lIns="0" tIns="12700" rIns="0" bIns="0" rtlCol="0">
            <a:spAutoFit/>
          </a:body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spc="240" dirty="0">
              <a:latin typeface="微軟正黑體" panose="020B0604030504040204" pitchFamily="34" charset="-120"/>
              <a:ea typeface="微軟正黑體" panose="020B0604030504040204" pitchFamily="34" charset="-120"/>
              <a:cs typeface="Microsoft JhengHei"/>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10</a:t>
            </a:r>
            <a:endParaRPr spc="-25" dirty="0"/>
          </a:p>
        </p:txBody>
      </p:sp>
      <p:sp>
        <p:nvSpPr>
          <p:cNvPr id="5" name="object 5"/>
          <p:cNvSpPr txBox="1"/>
          <p:nvPr/>
        </p:nvSpPr>
        <p:spPr>
          <a:xfrm>
            <a:off x="609600" y="1487211"/>
            <a:ext cx="4255770" cy="597599"/>
          </a:xfrm>
          <a:prstGeom prst="rect">
            <a:avLst/>
          </a:prstGeom>
          <a:solidFill>
            <a:srgbClr val="F4BC33"/>
          </a:solidFill>
        </p:spPr>
        <p:txBody>
          <a:bodyPr vert="horz" wrap="square" lIns="0" tIns="165100" rIns="0" bIns="0" rtlCol="0">
            <a:spAutoFit/>
          </a:bodyPr>
          <a:lstStyle/>
          <a:p>
            <a:pPr marL="258445">
              <a:spcBef>
                <a:spcPts val="1300"/>
              </a:spcBef>
              <a:tabLst>
                <a:tab pos="1172210" algn="l"/>
              </a:tabLst>
            </a:pPr>
            <a:r>
              <a:rPr lang="zh-TW" altLang="en-US" sz="2800" b="1" dirty="0"/>
              <a:t>會員 </a:t>
            </a:r>
            <a:r>
              <a:rPr lang="en-US" altLang="zh-TW" sz="2800" b="1" dirty="0"/>
              <a:t>(Member) </a:t>
            </a:r>
            <a:r>
              <a:rPr lang="zh-TW" altLang="en-US" sz="2800" b="1" dirty="0"/>
              <a:t>資料表</a:t>
            </a:r>
            <a:endParaRPr sz="2800" dirty="0">
              <a:latin typeface="Microsoft JhengHei"/>
              <a:cs typeface="Microsoft JhengHei"/>
            </a:endParaRPr>
          </a:p>
        </p:txBody>
      </p:sp>
      <p:pic>
        <p:nvPicPr>
          <p:cNvPr id="8" name="圖片 7">
            <a:extLst>
              <a:ext uri="{FF2B5EF4-FFF2-40B4-BE49-F238E27FC236}">
                <a16:creationId xmlns:a16="http://schemas.microsoft.com/office/drawing/2014/main" id="{93B86F98-D3A7-B924-FD49-9C3947459705}"/>
              </a:ext>
            </a:extLst>
          </p:cNvPr>
          <p:cNvPicPr>
            <a:picLocks noChangeAspect="1"/>
          </p:cNvPicPr>
          <p:nvPr/>
        </p:nvPicPr>
        <p:blipFill>
          <a:blip r:embed="rId2"/>
          <a:stretch>
            <a:fillRect/>
          </a:stretch>
        </p:blipFill>
        <p:spPr>
          <a:xfrm>
            <a:off x="485696" y="2594043"/>
            <a:ext cx="8958886" cy="376857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11</a:t>
            </a:r>
            <a:endParaRPr spc="-25" dirty="0"/>
          </a:p>
        </p:txBody>
      </p:sp>
      <p:sp>
        <p:nvSpPr>
          <p:cNvPr id="5" name="object 5"/>
          <p:cNvSpPr txBox="1"/>
          <p:nvPr/>
        </p:nvSpPr>
        <p:spPr>
          <a:xfrm>
            <a:off x="609600" y="1487211"/>
            <a:ext cx="497522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喜好類別 </a:t>
            </a:r>
            <a:r>
              <a:rPr lang="en-US" altLang="zh-TW" sz="2800" b="1" dirty="0"/>
              <a:t>(Category) </a:t>
            </a:r>
            <a:r>
              <a:rPr lang="zh-TW" altLang="en-US" sz="2800" b="1" dirty="0"/>
              <a:t>資料表</a:t>
            </a:r>
          </a:p>
        </p:txBody>
      </p:sp>
      <p:pic>
        <p:nvPicPr>
          <p:cNvPr id="8" name="圖片 7">
            <a:extLst>
              <a:ext uri="{FF2B5EF4-FFF2-40B4-BE49-F238E27FC236}">
                <a16:creationId xmlns:a16="http://schemas.microsoft.com/office/drawing/2014/main" id="{FC87536A-CEC0-477C-5C76-4099771E4859}"/>
              </a:ext>
            </a:extLst>
          </p:cNvPr>
          <p:cNvPicPr>
            <a:picLocks noChangeAspect="1"/>
          </p:cNvPicPr>
          <p:nvPr/>
        </p:nvPicPr>
        <p:blipFill>
          <a:blip r:embed="rId2"/>
          <a:stretch>
            <a:fillRect/>
          </a:stretch>
        </p:blipFill>
        <p:spPr>
          <a:xfrm>
            <a:off x="457200" y="3352800"/>
            <a:ext cx="8556225" cy="1384618"/>
          </a:xfrm>
          <a:prstGeom prst="rect">
            <a:avLst/>
          </a:prstGeom>
        </p:spPr>
      </p:pic>
      <p:sp>
        <p:nvSpPr>
          <p:cNvPr id="11" name="object 4">
            <a:extLst>
              <a:ext uri="{FF2B5EF4-FFF2-40B4-BE49-F238E27FC236}">
                <a16:creationId xmlns:a16="http://schemas.microsoft.com/office/drawing/2014/main" id="{8A409DC8-E46E-92CA-CC84-8F2E45B9C20C}"/>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lang="zh-TW" altLang="en-US" spc="240" dirty="0">
              <a:latin typeface="微軟正黑體" panose="020B0604030504040204" pitchFamily="34" charset="-120"/>
              <a:ea typeface="微軟正黑體" panose="020B0604030504040204" pitchFamily="34" charset="-120"/>
              <a:cs typeface="Microsoft JhengHe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12</a:t>
            </a:r>
            <a:endParaRPr spc="-25" dirty="0"/>
          </a:p>
        </p:txBody>
      </p:sp>
      <p:sp>
        <p:nvSpPr>
          <p:cNvPr id="5" name="object 5"/>
          <p:cNvSpPr txBox="1"/>
          <p:nvPr/>
        </p:nvSpPr>
        <p:spPr>
          <a:xfrm>
            <a:off x="609600" y="1487211"/>
            <a:ext cx="4461510" cy="597599"/>
          </a:xfrm>
          <a:prstGeom prst="rect">
            <a:avLst/>
          </a:prstGeom>
          <a:solidFill>
            <a:srgbClr val="F4BC33"/>
          </a:solidFill>
        </p:spPr>
        <p:txBody>
          <a:bodyPr vert="horz" wrap="square" lIns="0" tIns="165100" rIns="0" bIns="0" rtlCol="0">
            <a:spAutoFit/>
          </a:bodyPr>
          <a:lstStyle/>
          <a:p>
            <a:r>
              <a:rPr lang="zh-TW" altLang="en-US" sz="2800" b="1" dirty="0"/>
              <a:t>營業時間 </a:t>
            </a:r>
            <a:r>
              <a:rPr lang="en-US" altLang="zh-TW" sz="2800" b="1" dirty="0"/>
              <a:t>(Hours) </a:t>
            </a:r>
            <a:r>
              <a:rPr lang="zh-TW" altLang="en-US" sz="2800" b="1" dirty="0"/>
              <a:t>資料表</a:t>
            </a:r>
          </a:p>
        </p:txBody>
      </p:sp>
      <p:sp>
        <p:nvSpPr>
          <p:cNvPr id="7" name="object 4">
            <a:extLst>
              <a:ext uri="{FF2B5EF4-FFF2-40B4-BE49-F238E27FC236}">
                <a16:creationId xmlns:a16="http://schemas.microsoft.com/office/drawing/2014/main" id="{F8693F2A-88F1-4FC2-4EE7-C7E6E8A7C697}"/>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lang="zh-TW" altLang="en-US" spc="240" dirty="0">
              <a:latin typeface="微軟正黑體" panose="020B0604030504040204" pitchFamily="34" charset="-120"/>
              <a:ea typeface="微軟正黑體" panose="020B0604030504040204" pitchFamily="34" charset="-120"/>
              <a:cs typeface="Microsoft JhengHei"/>
            </a:endParaRPr>
          </a:p>
        </p:txBody>
      </p:sp>
      <p:pic>
        <p:nvPicPr>
          <p:cNvPr id="11" name="圖片 10">
            <a:extLst>
              <a:ext uri="{FF2B5EF4-FFF2-40B4-BE49-F238E27FC236}">
                <a16:creationId xmlns:a16="http://schemas.microsoft.com/office/drawing/2014/main" id="{689FD7B6-E9AC-FD4D-F593-9B77A702879C}"/>
              </a:ext>
            </a:extLst>
          </p:cNvPr>
          <p:cNvPicPr>
            <a:picLocks noChangeAspect="1"/>
          </p:cNvPicPr>
          <p:nvPr/>
        </p:nvPicPr>
        <p:blipFill>
          <a:blip r:embed="rId2"/>
          <a:stretch>
            <a:fillRect/>
          </a:stretch>
        </p:blipFill>
        <p:spPr>
          <a:xfrm>
            <a:off x="638175" y="3200400"/>
            <a:ext cx="8482922" cy="274978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3</a:t>
            </a:r>
            <a:endParaRPr spc="-25" dirty="0"/>
          </a:p>
        </p:txBody>
      </p:sp>
      <p:sp>
        <p:nvSpPr>
          <p:cNvPr id="5" name="object 5"/>
          <p:cNvSpPr txBox="1"/>
          <p:nvPr/>
        </p:nvSpPr>
        <p:spPr>
          <a:xfrm>
            <a:off x="609600" y="1487211"/>
            <a:ext cx="4613910" cy="597599"/>
          </a:xfrm>
          <a:prstGeom prst="rect">
            <a:avLst/>
          </a:prstGeom>
          <a:solidFill>
            <a:srgbClr val="F4BC33"/>
          </a:solidFill>
        </p:spPr>
        <p:txBody>
          <a:bodyPr vert="horz" wrap="square" lIns="0" tIns="165100" rIns="0" bIns="0" rtlCol="0">
            <a:spAutoFit/>
          </a:bodyPr>
          <a:lstStyle/>
          <a:p>
            <a:r>
              <a:rPr lang="zh-TW" altLang="en-US" sz="2800" b="1" dirty="0"/>
              <a:t>餐廳 </a:t>
            </a:r>
            <a:r>
              <a:rPr lang="en-US" altLang="zh-TW" sz="2800" b="1" dirty="0"/>
              <a:t>(Restaurant) </a:t>
            </a:r>
            <a:r>
              <a:rPr lang="zh-TW" altLang="en-US" sz="2800" b="1" dirty="0"/>
              <a:t>資料表</a:t>
            </a:r>
          </a:p>
        </p:txBody>
      </p:sp>
      <p:sp>
        <p:nvSpPr>
          <p:cNvPr id="10" name="object 4">
            <a:extLst>
              <a:ext uri="{FF2B5EF4-FFF2-40B4-BE49-F238E27FC236}">
                <a16:creationId xmlns:a16="http://schemas.microsoft.com/office/drawing/2014/main" id="{526C47A2-317E-B78F-3E66-F65E1330CEEF}"/>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lang="zh-TW" altLang="en-US" spc="240" dirty="0">
              <a:latin typeface="微軟正黑體" panose="020B0604030504040204" pitchFamily="34" charset="-120"/>
              <a:ea typeface="微軟正黑體" panose="020B0604030504040204" pitchFamily="34" charset="-120"/>
              <a:cs typeface="Microsoft JhengHei"/>
            </a:endParaRPr>
          </a:p>
        </p:txBody>
      </p:sp>
      <p:pic>
        <p:nvPicPr>
          <p:cNvPr id="12" name="圖片 11">
            <a:extLst>
              <a:ext uri="{FF2B5EF4-FFF2-40B4-BE49-F238E27FC236}">
                <a16:creationId xmlns:a16="http://schemas.microsoft.com/office/drawing/2014/main" id="{888D6268-FC68-2B90-D860-AB115D0B8AB3}"/>
              </a:ext>
            </a:extLst>
          </p:cNvPr>
          <p:cNvPicPr>
            <a:picLocks noChangeAspect="1"/>
          </p:cNvPicPr>
          <p:nvPr/>
        </p:nvPicPr>
        <p:blipFill>
          <a:blip r:embed="rId2"/>
          <a:stretch>
            <a:fillRect/>
          </a:stretch>
        </p:blipFill>
        <p:spPr>
          <a:xfrm>
            <a:off x="351329" y="2802116"/>
            <a:ext cx="9224698" cy="32762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1" y="1487211"/>
            <a:ext cx="4267200" cy="597599"/>
          </a:xfrm>
          <a:prstGeom prst="rect">
            <a:avLst/>
          </a:prstGeom>
          <a:solidFill>
            <a:srgbClr val="F4BC33"/>
          </a:solidFill>
        </p:spPr>
        <p:txBody>
          <a:bodyPr vert="horz" wrap="square" lIns="0" tIns="165100" rIns="0" bIns="0" rtlCol="0">
            <a:spAutoFit/>
          </a:bodyPr>
          <a:lstStyle/>
          <a:p>
            <a:r>
              <a:rPr lang="zh-TW" altLang="en-US" sz="2800" b="1" dirty="0"/>
              <a:t>店家類別對應表 </a:t>
            </a:r>
            <a:r>
              <a:rPr lang="en-US" altLang="zh-TW" sz="2800" b="1" dirty="0"/>
              <a:t>(</a:t>
            </a:r>
            <a:r>
              <a:rPr lang="en-US" altLang="zh-TW" sz="2800" b="1" dirty="0" err="1"/>
              <a:t>resCate</a:t>
            </a:r>
            <a:r>
              <a:rPr lang="en-US" altLang="zh-TW" sz="2800" b="1" dirty="0"/>
              <a:t>)</a:t>
            </a:r>
          </a:p>
        </p:txBody>
      </p:sp>
      <p:sp>
        <p:nvSpPr>
          <p:cNvPr id="5" name="object 5"/>
          <p:cNvSpPr txBox="1"/>
          <p:nvPr/>
        </p:nvSpPr>
        <p:spPr>
          <a:xfrm>
            <a:off x="609600" y="4158329"/>
            <a:ext cx="4724400" cy="597599"/>
          </a:xfrm>
          <a:prstGeom prst="rect">
            <a:avLst/>
          </a:prstGeom>
          <a:solidFill>
            <a:srgbClr val="F4BC33"/>
          </a:solidFill>
        </p:spPr>
        <p:txBody>
          <a:bodyPr vert="horz" wrap="square" lIns="0" tIns="165100" rIns="0" bIns="0" rtlCol="0">
            <a:spAutoFit/>
          </a:bodyPr>
          <a:lstStyle/>
          <a:p>
            <a:r>
              <a:rPr lang="zh-TW" altLang="en-US" sz="2800" b="1" dirty="0"/>
              <a:t>會員喜好類別表 </a:t>
            </a:r>
            <a:r>
              <a:rPr lang="en-US" altLang="zh-TW" sz="2800" b="1" dirty="0"/>
              <a:t>(Preference)</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4</a:t>
            </a:r>
            <a:endParaRPr spc="-25" dirty="0"/>
          </a:p>
        </p:txBody>
      </p:sp>
      <p:sp>
        <p:nvSpPr>
          <p:cNvPr id="11" name="object 4">
            <a:extLst>
              <a:ext uri="{FF2B5EF4-FFF2-40B4-BE49-F238E27FC236}">
                <a16:creationId xmlns:a16="http://schemas.microsoft.com/office/drawing/2014/main" id="{3BD818FC-252E-A598-6863-7871E8F0AFD9}"/>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lang="zh-TW" altLang="en-US" spc="240" dirty="0">
              <a:latin typeface="微軟正黑體" panose="020B0604030504040204" pitchFamily="34" charset="-120"/>
              <a:ea typeface="微軟正黑體" panose="020B0604030504040204" pitchFamily="34" charset="-120"/>
              <a:cs typeface="Microsoft JhengHei"/>
            </a:endParaRPr>
          </a:p>
        </p:txBody>
      </p:sp>
      <p:pic>
        <p:nvPicPr>
          <p:cNvPr id="13" name="圖片 12">
            <a:extLst>
              <a:ext uri="{FF2B5EF4-FFF2-40B4-BE49-F238E27FC236}">
                <a16:creationId xmlns:a16="http://schemas.microsoft.com/office/drawing/2014/main" id="{36D84BD1-EE78-2762-630B-5EB7653B5408}"/>
              </a:ext>
            </a:extLst>
          </p:cNvPr>
          <p:cNvPicPr>
            <a:picLocks noChangeAspect="1"/>
          </p:cNvPicPr>
          <p:nvPr/>
        </p:nvPicPr>
        <p:blipFill>
          <a:blip r:embed="rId2"/>
          <a:stretch>
            <a:fillRect/>
          </a:stretch>
        </p:blipFill>
        <p:spPr>
          <a:xfrm>
            <a:off x="609600" y="2437705"/>
            <a:ext cx="6713110" cy="1438331"/>
          </a:xfrm>
          <a:prstGeom prst="rect">
            <a:avLst/>
          </a:prstGeom>
        </p:spPr>
      </p:pic>
      <p:pic>
        <p:nvPicPr>
          <p:cNvPr id="15" name="圖片 14">
            <a:extLst>
              <a:ext uri="{FF2B5EF4-FFF2-40B4-BE49-F238E27FC236}">
                <a16:creationId xmlns:a16="http://schemas.microsoft.com/office/drawing/2014/main" id="{0FA64456-A504-075B-EFD6-3A24BA2B4EC4}"/>
              </a:ext>
            </a:extLst>
          </p:cNvPr>
          <p:cNvPicPr>
            <a:picLocks noChangeAspect="1"/>
          </p:cNvPicPr>
          <p:nvPr/>
        </p:nvPicPr>
        <p:blipFill>
          <a:blip r:embed="rId3"/>
          <a:stretch>
            <a:fillRect/>
          </a:stretch>
        </p:blipFill>
        <p:spPr>
          <a:xfrm>
            <a:off x="609600" y="5038221"/>
            <a:ext cx="6298894" cy="14383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5</a:t>
            </a:r>
            <a:endParaRPr spc="-25" dirty="0"/>
          </a:p>
        </p:txBody>
      </p:sp>
      <p:sp>
        <p:nvSpPr>
          <p:cNvPr id="5" name="object 5"/>
          <p:cNvSpPr txBox="1"/>
          <p:nvPr/>
        </p:nvSpPr>
        <p:spPr>
          <a:xfrm>
            <a:off x="609601" y="1488644"/>
            <a:ext cx="5181600" cy="595676"/>
          </a:xfrm>
          <a:prstGeom prst="rect">
            <a:avLst/>
          </a:prstGeom>
          <a:solidFill>
            <a:srgbClr val="F4BC33"/>
          </a:solidFill>
        </p:spPr>
        <p:txBody>
          <a:bodyPr vert="horz" wrap="square" lIns="0" tIns="163195" rIns="0" bIns="0" rtlCol="0">
            <a:spAutoFit/>
          </a:bodyPr>
          <a:lstStyle/>
          <a:p>
            <a:r>
              <a:rPr lang="zh-TW" altLang="en-US" sz="2800" b="1" dirty="0"/>
              <a:t>推薦清單表 </a:t>
            </a:r>
            <a:r>
              <a:rPr lang="en-US" altLang="zh-TW" sz="2800" b="1" dirty="0"/>
              <a:t>(Recommendation)</a:t>
            </a:r>
          </a:p>
        </p:txBody>
      </p:sp>
      <p:sp>
        <p:nvSpPr>
          <p:cNvPr id="9" name="object 4">
            <a:extLst>
              <a:ext uri="{FF2B5EF4-FFF2-40B4-BE49-F238E27FC236}">
                <a16:creationId xmlns:a16="http://schemas.microsoft.com/office/drawing/2014/main" id="{BBD13995-E527-1887-018F-F1B2118B68D4}"/>
              </a:ext>
            </a:extLst>
          </p:cNvPr>
          <p:cNvSpPr txBox="1">
            <a:spLocks/>
          </p:cNvSpPr>
          <p:nvPr/>
        </p:nvSpPr>
        <p:spPr>
          <a:xfrm>
            <a:off x="1447800" y="567028"/>
            <a:ext cx="2727960" cy="443711"/>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pc="240" dirty="0">
                <a:latin typeface="微軟正黑體" panose="020B0604030504040204" pitchFamily="34" charset="-120"/>
                <a:ea typeface="微軟正黑體" panose="020B0604030504040204" pitchFamily="34" charset="-120"/>
              </a:rPr>
              <a:t>資料概念層模型</a:t>
            </a:r>
            <a:endParaRPr lang="zh-TW" altLang="en-US" spc="240" dirty="0">
              <a:latin typeface="微軟正黑體" panose="020B0604030504040204" pitchFamily="34" charset="-120"/>
              <a:ea typeface="微軟正黑體" panose="020B0604030504040204" pitchFamily="34" charset="-120"/>
              <a:cs typeface="Microsoft JhengHei"/>
            </a:endParaRPr>
          </a:p>
        </p:txBody>
      </p:sp>
      <p:pic>
        <p:nvPicPr>
          <p:cNvPr id="11" name="圖片 10">
            <a:extLst>
              <a:ext uri="{FF2B5EF4-FFF2-40B4-BE49-F238E27FC236}">
                <a16:creationId xmlns:a16="http://schemas.microsoft.com/office/drawing/2014/main" id="{AC9848AC-F968-51A7-6E3C-A31BFF072A5C}"/>
              </a:ext>
            </a:extLst>
          </p:cNvPr>
          <p:cNvPicPr>
            <a:picLocks noChangeAspect="1"/>
          </p:cNvPicPr>
          <p:nvPr/>
        </p:nvPicPr>
        <p:blipFill>
          <a:blip r:embed="rId2"/>
          <a:stretch>
            <a:fillRect/>
          </a:stretch>
        </p:blipFill>
        <p:spPr>
          <a:xfrm>
            <a:off x="566136" y="2667000"/>
            <a:ext cx="8621328" cy="24384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6</a:t>
            </a:r>
            <a:endParaRPr spc="-25" dirty="0"/>
          </a:p>
        </p:txBody>
      </p:sp>
      <p:pic>
        <p:nvPicPr>
          <p:cNvPr id="1026" name="Picture 2">
            <a:extLst>
              <a:ext uri="{FF2B5EF4-FFF2-40B4-BE49-F238E27FC236}">
                <a16:creationId xmlns:a16="http://schemas.microsoft.com/office/drawing/2014/main" id="{8B36B087-CA38-1F2D-7377-43131DE1E0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15998"/>
            <a:ext cx="7239000" cy="574095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543819" y="1475342"/>
            <a:ext cx="8620601" cy="1485980"/>
          </a:xfrm>
          <a:prstGeom prst="rect">
            <a:avLst/>
          </a:prstGeom>
        </p:spPr>
      </p:pic>
      <p:sp>
        <p:nvSpPr>
          <p:cNvPr id="12" name="object 1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6" name="object 16"/>
          <p:cNvSpPr txBox="1"/>
          <p:nvPr/>
        </p:nvSpPr>
        <p:spPr>
          <a:xfrm>
            <a:off x="4806495" y="3341768"/>
            <a:ext cx="4011295" cy="2610330"/>
          </a:xfrm>
          <a:prstGeom prst="rect">
            <a:avLst/>
          </a:prstGeom>
        </p:spPr>
        <p:txBody>
          <a:bodyPr vert="horz" wrap="square" lIns="0" tIns="52705" rIns="0" bIns="0" rtlCol="0">
            <a:spAutoFit/>
          </a:bodyPr>
          <a:lstStyle/>
          <a:p>
            <a:pPr marL="285750" indent="-285750">
              <a:buFont typeface="Arial" panose="020B0604020202020204" pitchFamily="34" charset="0"/>
              <a:buChar char="•"/>
            </a:pPr>
            <a:r>
              <a:rPr lang="zh-TW" altLang="en-US" b="1" dirty="0">
                <a:latin typeface="微軟正黑體" panose="020B0604030504040204" pitchFamily="34" charset="-120"/>
                <a:ea typeface="微軟正黑體" panose="020B0604030504040204" pitchFamily="34" charset="-120"/>
              </a:rPr>
              <a:t>會員喜好類別 </a:t>
            </a:r>
            <a:r>
              <a:rPr lang="en-US" altLang="zh-TW" b="1" dirty="0">
                <a:latin typeface="微軟正黑體" panose="020B0604030504040204" pitchFamily="34" charset="-120"/>
                <a:ea typeface="微軟正黑體" panose="020B0604030504040204" pitchFamily="34" charset="-120"/>
              </a:rPr>
              <a:t>(Preference) </a:t>
            </a:r>
            <a:r>
              <a:rPr lang="zh-TW" altLang="en-US" b="1" dirty="0">
                <a:latin typeface="微軟正黑體" panose="020B0604030504040204" pitchFamily="34" charset="-120"/>
                <a:ea typeface="微軟正黑體" panose="020B0604030504040204" pitchFamily="34" charset="-120"/>
              </a:rPr>
              <a:t>資料表屬性</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ID (</a:t>
            </a:r>
            <a:r>
              <a:rPr lang="en-US" altLang="zh-TW" dirty="0" err="1">
                <a:latin typeface="微軟正黑體" panose="020B0604030504040204" pitchFamily="34" charset="-120"/>
                <a:ea typeface="微軟正黑體" panose="020B0604030504040204" pitchFamily="34" charset="-120"/>
              </a:rPr>
              <a:t>cId</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類別名稱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cName</a:t>
            </a:r>
            <a:r>
              <a:rPr lang="en-US" altLang="zh-TW" dirty="0">
                <a:latin typeface="微軟正黑體" panose="020B0604030504040204" pitchFamily="34" charset="-120"/>
                <a:ea typeface="微軟正黑體" panose="020B0604030504040204" pitchFamily="34" charset="-120"/>
              </a:rPr>
              <a:t>)</a:t>
            </a:r>
          </a:p>
          <a:p>
            <a:pPr>
              <a:lnSpc>
                <a:spcPct val="100000"/>
              </a:lnSpc>
              <a:spcBef>
                <a:spcPts val="540"/>
              </a:spcBef>
            </a:pPr>
            <a:endParaRPr sz="1800" dirty="0">
              <a:latin typeface="微軟正黑體" panose="020B0604030504040204" pitchFamily="34" charset="-120"/>
              <a:ea typeface="微軟正黑體" panose="020B0604030504040204" pitchFamily="34" charset="-120"/>
              <a:cs typeface="Arial MT"/>
            </a:endParaRPr>
          </a:p>
          <a:p>
            <a:pPr marL="12700">
              <a:lnSpc>
                <a:spcPct val="100000"/>
              </a:lnSpc>
            </a:pPr>
            <a:r>
              <a:rPr sz="1800" b="1" spc="-50" dirty="0">
                <a:latin typeface="微軟正黑體" panose="020B0604030504040204" pitchFamily="34" charset="-120"/>
                <a:ea typeface="微軟正黑體" panose="020B0604030504040204" pitchFamily="34" charset="-120"/>
                <a:cs typeface="Microsoft JhengHei"/>
              </a:rPr>
              <a:t>關</a:t>
            </a:r>
            <a:r>
              <a:rPr lang="zh-TW" altLang="en-US" sz="1800" b="1" spc="-50" dirty="0">
                <a:latin typeface="微軟正黑體" panose="020B0604030504040204" pitchFamily="34" charset="-120"/>
                <a:ea typeface="微軟正黑體" panose="020B0604030504040204" pitchFamily="34" charset="-120"/>
                <a:cs typeface="Microsoft JhengHei"/>
              </a:rPr>
              <a:t>聯</a:t>
            </a:r>
            <a:r>
              <a:rPr sz="1800" b="1" spc="-50" dirty="0">
                <a:latin typeface="微軟正黑體" panose="020B0604030504040204" pitchFamily="34" charset="-120"/>
                <a:ea typeface="微軟正黑體" panose="020B0604030504040204" pitchFamily="34" charset="-120"/>
                <a:cs typeface="Microsoft JhengHei"/>
              </a:rPr>
              <a:t> </a:t>
            </a:r>
            <a:endParaRPr lang="en-US" b="1" spc="-50" dirty="0">
              <a:latin typeface="微軟正黑體" panose="020B0604030504040204" pitchFamily="34" charset="-120"/>
              <a:ea typeface="微軟正黑體" panose="020B0604030504040204" pitchFamily="34" charset="-120"/>
              <a:cs typeface="Microsoft JhengHei"/>
            </a:endParaRPr>
          </a:p>
          <a:p>
            <a:pPr marL="298450" indent="-285750">
              <a:lnSpc>
                <a:spcPct val="100000"/>
              </a:lnSpc>
              <a:buFont typeface="Arial" panose="020B0604020202020204" pitchFamily="34" charset="0"/>
              <a:buChar char="•"/>
            </a:pPr>
            <a:r>
              <a:rPr sz="1800" dirty="0">
                <a:latin typeface="微軟正黑體" panose="020B0604030504040204" pitchFamily="34" charset="-120"/>
                <a:ea typeface="微軟正黑體" panose="020B0604030504040204" pitchFamily="34" charset="-120"/>
                <a:cs typeface="MingLiU_HKSCS-ExtB"/>
              </a:rPr>
              <a:t>「</a:t>
            </a:r>
            <a:r>
              <a:rPr sz="1800" dirty="0">
                <a:latin typeface="微軟正黑體" panose="020B0604030504040204" pitchFamily="34" charset="-120"/>
                <a:ea typeface="微軟正黑體" panose="020B0604030504040204" pitchFamily="34" charset="-120"/>
                <a:cs typeface="Arial MT"/>
              </a:rPr>
              <a:t>Member</a:t>
            </a:r>
            <a:r>
              <a:rPr lang="zh-TW" altLang="en-US" sz="1800" spc="55" dirty="0">
                <a:latin typeface="微軟正黑體" panose="020B0604030504040204" pitchFamily="34" charset="-120"/>
                <a:ea typeface="微軟正黑體" panose="020B0604030504040204" pitchFamily="34" charset="-120"/>
                <a:cs typeface="MingLiU_HKSCS-ExtB"/>
              </a:rPr>
              <a:t>」與</a:t>
            </a:r>
            <a:r>
              <a:rPr sz="1800" spc="55" dirty="0">
                <a:latin typeface="微軟正黑體" panose="020B0604030504040204" pitchFamily="34" charset="-120"/>
                <a:ea typeface="微軟正黑體" panose="020B0604030504040204" pitchFamily="34" charset="-120"/>
                <a:cs typeface="MingLiU_HKSCS-ExtB"/>
              </a:rPr>
              <a:t>「</a:t>
            </a:r>
            <a:r>
              <a:rPr sz="1800" dirty="0">
                <a:latin typeface="微軟正黑體" panose="020B0604030504040204" pitchFamily="34" charset="-120"/>
                <a:ea typeface="微軟正黑體" panose="020B0604030504040204" pitchFamily="34" charset="-120"/>
                <a:cs typeface="Arial MT"/>
              </a:rPr>
              <a:t>Preference</a:t>
            </a:r>
            <a:r>
              <a:rPr sz="1800" spc="-25" dirty="0">
                <a:latin typeface="微軟正黑體" panose="020B0604030504040204" pitchFamily="34" charset="-120"/>
                <a:ea typeface="微軟正黑體" panose="020B0604030504040204" pitchFamily="34" charset="-120"/>
                <a:cs typeface="MingLiU_HKSCS-ExtB"/>
              </a:rPr>
              <a:t>」</a:t>
            </a:r>
            <a:r>
              <a:rPr lang="zh-TW" altLang="en-US" sz="1800" spc="-25" dirty="0">
                <a:latin typeface="微軟正黑體" panose="020B0604030504040204" pitchFamily="34" charset="-120"/>
                <a:ea typeface="微軟正黑體" panose="020B0604030504040204" pitchFamily="34" charset="-120"/>
                <a:cs typeface="MingLiU_HKSCS-ExtB"/>
              </a:rPr>
              <a:t>實體有</a:t>
            </a:r>
            <a:r>
              <a:rPr sz="1800" dirty="0">
                <a:latin typeface="微軟正黑體" panose="020B0604030504040204" pitchFamily="34" charset="-120"/>
                <a:ea typeface="微軟正黑體" panose="020B0604030504040204" pitchFamily="34" charset="-120"/>
                <a:cs typeface="MingLiU_HKSCS-ExtB"/>
              </a:rPr>
              <a:t>⼀對⼀ </a:t>
            </a:r>
            <a:r>
              <a:rPr sz="1800" dirty="0">
                <a:latin typeface="微軟正黑體" panose="020B0604030504040204" pitchFamily="34" charset="-120"/>
                <a:ea typeface="微軟正黑體" panose="020B0604030504040204" pitchFamily="34" charset="-120"/>
                <a:cs typeface="Arial MT"/>
              </a:rPr>
              <a:t>(1..1) </a:t>
            </a:r>
            <a:r>
              <a:rPr sz="1800" spc="300" dirty="0" err="1">
                <a:latin typeface="微軟正黑體" panose="020B0604030504040204" pitchFamily="34" charset="-120"/>
                <a:ea typeface="微軟正黑體" panose="020B0604030504040204" pitchFamily="34" charset="-120"/>
                <a:cs typeface="MingLiU_HKSCS-ExtB"/>
              </a:rPr>
              <a:t>的關</a:t>
            </a:r>
            <a:r>
              <a:rPr lang="zh-TW" altLang="en-US" sz="1800" spc="300" dirty="0">
                <a:latin typeface="微軟正黑體" panose="020B0604030504040204" pitchFamily="34" charset="-120"/>
                <a:ea typeface="微軟正黑體" panose="020B0604030504040204" pitchFamily="34" charset="-120"/>
                <a:cs typeface="MingLiU_HKSCS-ExtB"/>
              </a:rPr>
              <a:t>係</a:t>
            </a:r>
            <a:r>
              <a:rPr sz="1800" spc="300" dirty="0" err="1">
                <a:latin typeface="微軟正黑體" panose="020B0604030504040204" pitchFamily="34" charset="-120"/>
                <a:ea typeface="微軟正黑體" panose="020B0604030504040204" pitchFamily="34" charset="-120"/>
                <a:cs typeface="MingLiU_HKSCS-ExtB"/>
              </a:rPr>
              <a:t>每個使</a:t>
            </a:r>
            <a:r>
              <a:rPr lang="zh-TW" altLang="en-US" sz="1800" spc="300" dirty="0">
                <a:latin typeface="微軟正黑體" panose="020B0604030504040204" pitchFamily="34" charset="-120"/>
                <a:ea typeface="微軟正黑體" panose="020B0604030504040204" pitchFamily="34" charset="-120"/>
                <a:cs typeface="MingLiU_HKSCS-ExtB"/>
              </a:rPr>
              <a:t>用</a:t>
            </a:r>
            <a:r>
              <a:rPr sz="1800" spc="-5" dirty="0" err="1">
                <a:latin typeface="微軟正黑體" panose="020B0604030504040204" pitchFamily="34" charset="-120"/>
                <a:ea typeface="微軟正黑體" panose="020B0604030504040204" pitchFamily="34" charset="-120"/>
                <a:cs typeface="MingLiU_HKSCS-ExtB"/>
              </a:rPr>
              <a:t>者對應到⼀整組喜</a:t>
            </a:r>
            <a:r>
              <a:rPr lang="zh-TW" altLang="en-US" spc="-5" dirty="0">
                <a:latin typeface="微軟正黑體" panose="020B0604030504040204" pitchFamily="34" charset="-120"/>
                <a:ea typeface="微軟正黑體" panose="020B0604030504040204" pitchFamily="34" charset="-120"/>
                <a:cs typeface="MingLiU_HKSCS-ExtB"/>
              </a:rPr>
              <a:t>好</a:t>
            </a:r>
            <a:r>
              <a:rPr sz="1800" spc="-5" dirty="0">
                <a:latin typeface="微軟正黑體" panose="020B0604030504040204" pitchFamily="34" charset="-120"/>
                <a:ea typeface="微軟正黑體" panose="020B0604030504040204" pitchFamily="34" charset="-120"/>
                <a:cs typeface="MingLiU_HKSCS-ExtB"/>
              </a:rPr>
              <a:t>◦</a:t>
            </a:r>
            <a:endParaRPr sz="1800" dirty="0">
              <a:latin typeface="微軟正黑體" panose="020B0604030504040204" pitchFamily="34" charset="-120"/>
              <a:ea typeface="微軟正黑體" panose="020B0604030504040204" pitchFamily="34" charset="-120"/>
              <a:cs typeface="MingLiU_HKSCS-ExtB"/>
            </a:endParaRPr>
          </a:p>
        </p:txBody>
      </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r>
              <a:rPr lang="en-US" altLang="zh-TW" spc="-25" dirty="0"/>
              <a:t>7</a:t>
            </a:r>
            <a:endParaRPr spc="-25" dirty="0"/>
          </a:p>
        </p:txBody>
      </p:sp>
      <p:sp>
        <p:nvSpPr>
          <p:cNvPr id="18" name="object 11">
            <a:extLst>
              <a:ext uri="{FF2B5EF4-FFF2-40B4-BE49-F238E27FC236}">
                <a16:creationId xmlns:a16="http://schemas.microsoft.com/office/drawing/2014/main" id="{ADFC31C5-6368-DBF0-D6F7-EF9715898AC6}"/>
              </a:ext>
            </a:extLst>
          </p:cNvPr>
          <p:cNvSpPr txBox="1"/>
          <p:nvPr/>
        </p:nvSpPr>
        <p:spPr>
          <a:xfrm>
            <a:off x="926285" y="3912216"/>
            <a:ext cx="2903855" cy="2269211"/>
          </a:xfrm>
          <a:prstGeom prst="rect">
            <a:avLst/>
          </a:prstGeom>
        </p:spPr>
        <p:txBody>
          <a:bodyPr vert="horz" wrap="square" lIns="0" tIns="52705" rIns="0" bIns="0" rtlCol="0">
            <a:spAutoFit/>
          </a:bodyPr>
          <a:lstStyle/>
          <a:p>
            <a:r>
              <a:rPr lang="zh-TW" altLang="en-US" b="1" dirty="0">
                <a:latin typeface="微軟正黑體" panose="020B0604030504040204" pitchFamily="34" charset="-120"/>
                <a:ea typeface="微軟正黑體" panose="020B0604030504040204" pitchFamily="34" charset="-120"/>
              </a:rPr>
              <a:t>會員 </a:t>
            </a:r>
            <a:r>
              <a:rPr lang="en-US" altLang="zh-TW" b="1" dirty="0">
                <a:latin typeface="微軟正黑體" panose="020B0604030504040204" pitchFamily="34" charset="-120"/>
                <a:ea typeface="微軟正黑體" panose="020B0604030504040204" pitchFamily="34" charset="-120"/>
              </a:rPr>
              <a:t>(Member) </a:t>
            </a:r>
            <a:r>
              <a:rPr lang="zh-TW" altLang="en-US" b="1" dirty="0">
                <a:latin typeface="微軟正黑體" panose="020B0604030504040204" pitchFamily="34" charset="-120"/>
                <a:ea typeface="微軟正黑體" panose="020B0604030504040204" pitchFamily="34" charset="-120"/>
              </a:rPr>
              <a:t>資料表屬性</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會員</a:t>
            </a:r>
            <a:r>
              <a:rPr lang="en-US" altLang="zh-TW" dirty="0">
                <a:latin typeface="微軟正黑體" panose="020B0604030504040204" pitchFamily="34" charset="-120"/>
                <a:ea typeface="微軟正黑體" panose="020B0604030504040204" pitchFamily="34" charset="-120"/>
              </a:rPr>
              <a:t>ID (</a:t>
            </a:r>
            <a:r>
              <a:rPr lang="en-US" altLang="zh-TW" dirty="0" err="1">
                <a:latin typeface="微軟正黑體" panose="020B0604030504040204" pitchFamily="34" charset="-120"/>
                <a:ea typeface="微軟正黑體" panose="020B0604030504040204" pitchFamily="34" charset="-120"/>
              </a:rPr>
              <a:t>mId</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會員帳號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mAccount</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姓名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mName</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電子郵件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mEmail</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連絡電話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mPhone</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常用地址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mAddress</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建立日期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mCreateDate</a:t>
            </a:r>
            <a:r>
              <a:rPr lang="en-US" altLang="zh-TW" dirty="0">
                <a:latin typeface="微軟正黑體" panose="020B0604030504040204" pitchFamily="34" charset="-120"/>
                <a:ea typeface="微軟正黑體" panose="020B0604030504040204" pitchFamily="34" charset="-12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1549037" y="1599247"/>
            <a:ext cx="6657974" cy="1828895"/>
          </a:xfrm>
          <a:prstGeom prst="rect">
            <a:avLst/>
          </a:prstGeom>
        </p:spPr>
      </p:pic>
      <p:sp>
        <p:nvSpPr>
          <p:cNvPr id="6" name="object 6"/>
          <p:cNvSpPr txBox="1"/>
          <p:nvPr/>
        </p:nvSpPr>
        <p:spPr>
          <a:xfrm>
            <a:off x="799728" y="3887058"/>
            <a:ext cx="3467472" cy="884216"/>
          </a:xfrm>
          <a:prstGeom prst="rect">
            <a:avLst/>
          </a:prstGeom>
        </p:spPr>
        <p:txBody>
          <a:bodyPr vert="horz" wrap="square" lIns="0" tIns="52705" rIns="0" bIns="0" rtlCol="0">
            <a:spAutoFit/>
          </a:bodyPr>
          <a:lstStyle/>
          <a:p>
            <a:r>
              <a:rPr lang="zh-TW" altLang="en-US" b="1" dirty="0">
                <a:latin typeface="微軟正黑體" panose="020B0604030504040204" pitchFamily="34" charset="-120"/>
                <a:ea typeface="微軟正黑體" panose="020B0604030504040204" pitchFamily="34" charset="-120"/>
              </a:rPr>
              <a:t>喜好類別 </a:t>
            </a:r>
            <a:r>
              <a:rPr lang="en-US" altLang="zh-TW" b="1" dirty="0">
                <a:latin typeface="微軟正黑體" panose="020B0604030504040204" pitchFamily="34" charset="-120"/>
                <a:ea typeface="微軟正黑體" panose="020B0604030504040204" pitchFamily="34" charset="-120"/>
              </a:rPr>
              <a:t>(Category) </a:t>
            </a:r>
            <a:r>
              <a:rPr lang="zh-TW" altLang="en-US" b="1" dirty="0">
                <a:latin typeface="微軟正黑體" panose="020B0604030504040204" pitchFamily="34" charset="-120"/>
                <a:ea typeface="微軟正黑體" panose="020B0604030504040204" pitchFamily="34" charset="-120"/>
              </a:rPr>
              <a:t>資料表屬性</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ID (</a:t>
            </a:r>
            <a:r>
              <a:rPr lang="en-US" altLang="zh-TW" dirty="0" err="1">
                <a:latin typeface="微軟正黑體" panose="020B0604030504040204" pitchFamily="34" charset="-120"/>
                <a:ea typeface="微軟正黑體" panose="020B0604030504040204" pitchFamily="34" charset="-120"/>
              </a:rPr>
              <a:t>cId</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類別名稱 </a:t>
            </a:r>
            <a:r>
              <a:rPr lang="en-US" altLang="zh-TW" dirty="0">
                <a:latin typeface="微軟正黑體" panose="020B0604030504040204" pitchFamily="34" charset="-120"/>
                <a:ea typeface="微軟正黑體" panose="020B0604030504040204" pitchFamily="34" charset="-120"/>
              </a:rPr>
              <a:t>(</a:t>
            </a:r>
            <a:r>
              <a:rPr lang="en-US" altLang="zh-TW" dirty="0" err="1">
                <a:latin typeface="微軟正黑體" panose="020B0604030504040204" pitchFamily="34" charset="-120"/>
                <a:ea typeface="微軟正黑體" panose="020B0604030504040204" pitchFamily="34" charset="-120"/>
              </a:rPr>
              <a:t>cName</a:t>
            </a:r>
            <a:r>
              <a:rPr lang="en-US" altLang="zh-TW" dirty="0">
                <a:latin typeface="微軟正黑體" panose="020B0604030504040204" pitchFamily="34" charset="-120"/>
                <a:ea typeface="微軟正黑體" panose="020B0604030504040204" pitchFamily="34" charset="-120"/>
              </a:rPr>
              <a:t>)</a:t>
            </a:r>
          </a:p>
        </p:txBody>
      </p:sp>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4908155" y="3903739"/>
            <a:ext cx="4001135" cy="884216"/>
          </a:xfrm>
          <a:prstGeom prst="rect">
            <a:avLst/>
          </a:prstGeom>
        </p:spPr>
        <p:txBody>
          <a:bodyPr vert="horz" wrap="square" lIns="0" tIns="52705" rIns="0" bIns="0" rtlCol="0">
            <a:spAutoFit/>
          </a:bodyPr>
          <a:lstStyle/>
          <a:p>
            <a:r>
              <a:rPr lang="zh-TW" altLang="en-US" b="1" dirty="0">
                <a:latin typeface="微軟正黑體" panose="020B0604030504040204" pitchFamily="34" charset="-120"/>
                <a:ea typeface="微軟正黑體" panose="020B0604030504040204" pitchFamily="34" charset="-120"/>
              </a:rPr>
              <a:t>會員喜好類別 </a:t>
            </a:r>
            <a:r>
              <a:rPr lang="en-US" altLang="zh-TW" b="1" dirty="0">
                <a:latin typeface="微軟正黑體" panose="020B0604030504040204" pitchFamily="34" charset="-120"/>
                <a:ea typeface="微軟正黑體" panose="020B0604030504040204" pitchFamily="34" charset="-120"/>
              </a:rPr>
              <a:t>(Preference) </a:t>
            </a:r>
            <a:r>
              <a:rPr lang="zh-TW" altLang="en-US" b="1" dirty="0">
                <a:latin typeface="微軟正黑體" panose="020B0604030504040204" pitchFamily="34" charset="-120"/>
                <a:ea typeface="微軟正黑體" panose="020B0604030504040204" pitchFamily="34" charset="-120"/>
              </a:rPr>
              <a:t>資料表屬性</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會員</a:t>
            </a:r>
            <a:r>
              <a:rPr lang="en-US" altLang="zh-TW" dirty="0">
                <a:latin typeface="微軟正黑體" panose="020B0604030504040204" pitchFamily="34" charset="-120"/>
                <a:ea typeface="微軟正黑體" panose="020B0604030504040204" pitchFamily="34" charset="-120"/>
              </a:rPr>
              <a:t>ID (</a:t>
            </a:r>
            <a:r>
              <a:rPr lang="en-US" altLang="zh-TW" dirty="0" err="1">
                <a:latin typeface="微軟正黑體" panose="020B0604030504040204" pitchFamily="34" charset="-120"/>
                <a:ea typeface="微軟正黑體" panose="020B0604030504040204" pitchFamily="34" charset="-120"/>
              </a:rPr>
              <a:t>mId</a:t>
            </a:r>
            <a:r>
              <a:rPr lang="en-US" altLang="zh-TW" dirty="0">
                <a:latin typeface="微軟正黑體" panose="020B0604030504040204" pitchFamily="34" charset="-120"/>
                <a:ea typeface="微軟正黑體" panose="020B0604030504040204" pitchFamily="34" charset="-120"/>
              </a:rPr>
              <a:t>)</a:t>
            </a:r>
          </a:p>
          <a:p>
            <a:pPr marL="285750" indent="-285750">
              <a:buFont typeface="Arial" panose="020B0604020202020204" pitchFamily="34" charset="0"/>
              <a:buChar char="•"/>
            </a:pPr>
            <a:r>
              <a:rPr lang="zh-TW" altLang="en-US" dirty="0">
                <a:latin typeface="微軟正黑體" panose="020B0604030504040204" pitchFamily="34" charset="-120"/>
                <a:ea typeface="微軟正黑體" panose="020B0604030504040204" pitchFamily="34" charset="-120"/>
              </a:rPr>
              <a:t>類別</a:t>
            </a:r>
            <a:r>
              <a:rPr lang="en-US" altLang="zh-TW" dirty="0">
                <a:latin typeface="微軟正黑體" panose="020B0604030504040204" pitchFamily="34" charset="-120"/>
                <a:ea typeface="微軟正黑體" panose="020B0604030504040204" pitchFamily="34" charset="-120"/>
              </a:rPr>
              <a:t>ID (</a:t>
            </a:r>
            <a:r>
              <a:rPr lang="en-US" altLang="zh-TW" dirty="0" err="1">
                <a:latin typeface="微軟正黑體" panose="020B0604030504040204" pitchFamily="34" charset="-120"/>
                <a:ea typeface="微軟正黑體" panose="020B0604030504040204" pitchFamily="34" charset="-120"/>
              </a:rPr>
              <a:t>cId</a:t>
            </a:r>
            <a:r>
              <a:rPr lang="en-US" altLang="zh-TW" dirty="0">
                <a:latin typeface="微軟正黑體" panose="020B0604030504040204" pitchFamily="34" charset="-120"/>
                <a:ea typeface="微軟正黑體" panose="020B0604030504040204" pitchFamily="34" charset="-120"/>
              </a:rPr>
              <a:t>)</a:t>
            </a:r>
          </a:p>
        </p:txBody>
      </p:sp>
      <p:sp>
        <p:nvSpPr>
          <p:cNvPr id="12" name="object 12"/>
          <p:cNvSpPr txBox="1"/>
          <p:nvPr/>
        </p:nvSpPr>
        <p:spPr>
          <a:xfrm>
            <a:off x="571740" y="5044534"/>
            <a:ext cx="8318500" cy="935513"/>
          </a:xfrm>
          <a:prstGeom prst="rect">
            <a:avLst/>
          </a:prstGeom>
        </p:spPr>
        <p:txBody>
          <a:bodyPr vert="horz" wrap="square" lIns="0" tIns="52705" rIns="0" bIns="0" rtlCol="0">
            <a:spAutoFit/>
          </a:bodyPr>
          <a:lstStyle/>
          <a:p>
            <a:pPr marL="12700">
              <a:lnSpc>
                <a:spcPct val="100000"/>
              </a:lnSpc>
              <a:spcBef>
                <a:spcPts val="415"/>
              </a:spcBef>
            </a:pPr>
            <a:r>
              <a:rPr sz="1800" b="1" spc="-50" dirty="0">
                <a:latin typeface="Microsoft JhengHei"/>
                <a:cs typeface="Microsoft JhengHei"/>
              </a:rPr>
              <a:t>關</a:t>
            </a:r>
            <a:r>
              <a:rPr lang="zh-TW" altLang="en-US" sz="1800" b="1" spc="-50" dirty="0">
                <a:latin typeface="Microsoft JhengHei"/>
                <a:cs typeface="Microsoft JhengHei"/>
              </a:rPr>
              <a:t>聯</a:t>
            </a:r>
            <a:endParaRPr lang="en-US" altLang="zh-TW" b="1" dirty="0">
              <a:latin typeface="Microsoft JhengHei"/>
              <a:cs typeface="Microsoft JhengHei"/>
            </a:endParaRPr>
          </a:p>
          <a:p>
            <a:pPr marL="12700">
              <a:lnSpc>
                <a:spcPct val="100000"/>
              </a:lnSpc>
              <a:spcBef>
                <a:spcPts val="415"/>
              </a:spcBef>
            </a:pPr>
            <a:r>
              <a:rPr lang="zh-TW" altLang="en-US" dirty="0"/>
              <a:t>「</a:t>
            </a:r>
            <a:r>
              <a:rPr lang="en-US" altLang="zh-TW" dirty="0"/>
              <a:t>Preference</a:t>
            </a:r>
            <a:r>
              <a:rPr lang="zh-TW" altLang="en-US" dirty="0"/>
              <a:t>」與「</a:t>
            </a:r>
            <a:r>
              <a:rPr lang="en-US" altLang="zh-TW" dirty="0"/>
              <a:t>Category</a:t>
            </a:r>
            <a:r>
              <a:rPr lang="zh-TW" altLang="en-US" dirty="0"/>
              <a:t>」實體有一對多 </a:t>
            </a:r>
            <a:r>
              <a:rPr lang="en-US" altLang="zh-TW" dirty="0"/>
              <a:t>(1..n) </a:t>
            </a:r>
            <a:r>
              <a:rPr lang="zh-TW" altLang="en-US" dirty="0"/>
              <a:t>的關係，每組使用者喜好對應到多個喜好類別。</a:t>
            </a:r>
            <a:endParaRPr sz="1800" dirty="0">
              <a:latin typeface="標楷體" panose="03000509000000000000" pitchFamily="65" charset="-120"/>
              <a:ea typeface="標楷體" panose="03000509000000000000" pitchFamily="65" charset="-120"/>
              <a:cs typeface="Microsoft YaHei"/>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18</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4" name="object 4"/>
          <p:cNvPicPr/>
          <p:nvPr/>
        </p:nvPicPr>
        <p:blipFill>
          <a:blip r:embed="rId2" cstate="print"/>
          <a:stretch>
            <a:fillRect/>
          </a:stretch>
        </p:blipFill>
        <p:spPr>
          <a:xfrm>
            <a:off x="7460893" y="624807"/>
            <a:ext cx="1657349" cy="1657349"/>
          </a:xfrm>
          <a:prstGeom prst="rect">
            <a:avLst/>
          </a:prstGeom>
        </p:spPr>
      </p:pic>
      <p:sp>
        <p:nvSpPr>
          <p:cNvPr id="5" name="object 5"/>
          <p:cNvSpPr txBox="1">
            <a:spLocks noGrp="1"/>
          </p:cNvSpPr>
          <p:nvPr>
            <p:ph type="body" idx="1"/>
          </p:nvPr>
        </p:nvSpPr>
        <p:spPr>
          <a:xfrm>
            <a:off x="838200" y="1752600"/>
            <a:ext cx="6293485" cy="2167708"/>
          </a:xfrm>
          <a:prstGeom prst="rect">
            <a:avLst/>
          </a:prstGeom>
        </p:spPr>
        <p:txBody>
          <a:bodyPr vert="horz" wrap="square" lIns="0" tIns="58419" rIns="0" bIns="0" rtlCol="0">
            <a:spAutoFit/>
          </a:bodyPr>
          <a:lstStyle/>
          <a:p>
            <a:pPr marL="12700" marR="5080" algn="just">
              <a:lnSpc>
                <a:spcPct val="115599"/>
              </a:lnSpc>
            </a:pPr>
            <a:r>
              <a:rPr lang="zh-TW" altLang="en-US" sz="2400" b="0" dirty="0">
                <a:latin typeface="微軟正黑體" panose="020B0604030504040204" pitchFamily="34" charset="-120"/>
                <a:ea typeface="微軟正黑體" panose="020B0604030504040204" pitchFamily="34" charset="-120"/>
              </a:rPr>
              <a:t>虎尾美食推薦系統旨在幫助使用者根據個人喜好尋找虎尾地區的合適餐廳。使用者可以註冊、登入、選擇喜好類別，並接收個人化的餐廳推薦。管理員可以管理餐廳資訊、喜好類別，並查看會員數量統計，但無法存取個人用戶資料。</a:t>
            </a:r>
            <a:endParaRPr lang="zh-TW" altLang="en-US" sz="2400" b="0" spc="114" dirty="0">
              <a:latin typeface="微軟正黑體" panose="020B0604030504040204" pitchFamily="34" charset="-120"/>
              <a:ea typeface="微軟正黑體" panose="020B0604030504040204" pitchFamily="34" charset="-120"/>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a:t>
            </a:r>
          </a:p>
        </p:txBody>
      </p:sp>
      <p:sp>
        <p:nvSpPr>
          <p:cNvPr id="10" name="object 7">
            <a:extLst>
              <a:ext uri="{FF2B5EF4-FFF2-40B4-BE49-F238E27FC236}">
                <a16:creationId xmlns:a16="http://schemas.microsoft.com/office/drawing/2014/main" id="{31D29B0D-C467-F85A-89EB-58500124E1D8}"/>
              </a:ext>
            </a:extLst>
          </p:cNvPr>
          <p:cNvSpPr txBox="1">
            <a:spLocks/>
          </p:cNvSpPr>
          <p:nvPr/>
        </p:nvSpPr>
        <p:spPr>
          <a:xfrm>
            <a:off x="1568713" y="563879"/>
            <a:ext cx="1554480" cy="628377"/>
          </a:xfrm>
          <a:prstGeom prst="rect">
            <a:avLst/>
          </a:prstGeom>
        </p:spPr>
        <p:txBody>
          <a:bodyPr vert="horz" wrap="square" lIns="0" tIns="12700" rIns="0" bIns="0" rtlCol="0">
            <a:spAutoFit/>
          </a:bodyPr>
          <a:lstStyle>
            <a:lvl1pPr>
              <a:defRPr sz="2800" b="1" i="0">
                <a:solidFill>
                  <a:srgbClr val="212121"/>
                </a:solidFill>
                <a:latin typeface="Arial"/>
                <a:ea typeface="+mj-ea"/>
                <a:cs typeface="Arial"/>
              </a:defRPr>
            </a:lvl1pPr>
          </a:lstStyle>
          <a:p>
            <a:pPr marL="12700">
              <a:spcBef>
                <a:spcPts val="100"/>
              </a:spcBef>
            </a:pPr>
            <a:r>
              <a:rPr lang="zh-TW" altLang="en-US" sz="4000" spc="-20" dirty="0">
                <a:solidFill>
                  <a:srgbClr val="171717"/>
                </a:solidFill>
                <a:latin typeface="微軟正黑體" panose="020B0604030504040204" pitchFamily="34" charset="-120"/>
                <a:ea typeface="微軟正黑體" panose="020B0604030504040204" pitchFamily="34" charset="-120"/>
              </a:rPr>
              <a:t>總覽</a:t>
            </a:r>
            <a:endParaRPr lang="zh-TW" altLang="en-US" sz="4000" spc="245" dirty="0">
              <a:latin typeface="微軟正黑體" panose="020B0604030504040204" pitchFamily="34" charset="-120"/>
              <a:ea typeface="微軟正黑體" panose="020B0604030504040204" pitchFamily="34" charset="-120"/>
              <a:cs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04850" y="1565512"/>
            <a:ext cx="8344244" cy="2000647"/>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552843" y="3582034"/>
            <a:ext cx="3823335" cy="1951816"/>
          </a:xfrm>
          <a:prstGeom prst="rect">
            <a:avLst/>
          </a:prstGeom>
        </p:spPr>
        <p:txBody>
          <a:bodyPr vert="horz" wrap="square" lIns="0" tIns="12700" rIns="0" bIns="0" rtlCol="0">
            <a:spAutoFit/>
          </a:bodyPr>
          <a:lstStyle/>
          <a:p>
            <a:r>
              <a:rPr lang="zh-TW" altLang="en-US" b="1" dirty="0"/>
              <a:t>推薦清單 </a:t>
            </a:r>
            <a:r>
              <a:rPr lang="en-US" altLang="zh-TW" b="1" dirty="0"/>
              <a:t>(Recommendation) </a:t>
            </a:r>
            <a:r>
              <a:rPr lang="zh-TW" altLang="en-US" b="1" dirty="0"/>
              <a:t>資料表屬性</a:t>
            </a:r>
          </a:p>
          <a:p>
            <a:pPr marL="285750" indent="-285750">
              <a:buFont typeface="Arial" panose="020B0604020202020204" pitchFamily="34" charset="0"/>
              <a:buChar char="•"/>
            </a:pPr>
            <a:r>
              <a:rPr lang="zh-TW" altLang="en-US" dirty="0"/>
              <a:t>推薦</a:t>
            </a:r>
            <a:r>
              <a:rPr lang="en-US" altLang="zh-TW" dirty="0"/>
              <a:t>ID (</a:t>
            </a:r>
            <a:r>
              <a:rPr lang="en-US" altLang="zh-TW" dirty="0" err="1"/>
              <a:t>recId</a:t>
            </a:r>
            <a:r>
              <a:rPr lang="en-US" altLang="zh-TW" dirty="0"/>
              <a:t>)</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店家</a:t>
            </a:r>
            <a:r>
              <a:rPr lang="en-US" altLang="zh-TW" dirty="0"/>
              <a:t>1 ID (</a:t>
            </a:r>
            <a:r>
              <a:rPr lang="en-US" altLang="zh-TW" dirty="0" err="1"/>
              <a:t>rIdA</a:t>
            </a:r>
            <a:r>
              <a:rPr lang="en-US" altLang="zh-TW" dirty="0"/>
              <a:t>)</a:t>
            </a:r>
          </a:p>
          <a:p>
            <a:pPr marL="285750" indent="-285750">
              <a:buFont typeface="Arial" panose="020B0604020202020204" pitchFamily="34" charset="0"/>
              <a:buChar char="•"/>
            </a:pPr>
            <a:r>
              <a:rPr lang="zh-TW" altLang="en-US" dirty="0"/>
              <a:t>店家</a:t>
            </a:r>
            <a:r>
              <a:rPr lang="en-US" altLang="zh-TW" dirty="0"/>
              <a:t>2 ID (</a:t>
            </a:r>
            <a:r>
              <a:rPr lang="en-US" altLang="zh-TW" dirty="0" err="1"/>
              <a:t>rIdB</a:t>
            </a:r>
            <a:r>
              <a:rPr lang="en-US" altLang="zh-TW" dirty="0"/>
              <a:t>)</a:t>
            </a:r>
          </a:p>
          <a:p>
            <a:pPr marL="285750" indent="-285750">
              <a:buFont typeface="Arial" panose="020B0604020202020204" pitchFamily="34" charset="0"/>
              <a:buChar char="•"/>
            </a:pPr>
            <a:r>
              <a:rPr lang="zh-TW" altLang="en-US" dirty="0"/>
              <a:t>推薦日期 </a:t>
            </a:r>
            <a:r>
              <a:rPr lang="en-US" altLang="zh-TW" dirty="0"/>
              <a:t>(</a:t>
            </a:r>
            <a:r>
              <a:rPr lang="en-US" altLang="zh-TW" dirty="0" err="1"/>
              <a:t>recDate</a:t>
            </a:r>
            <a:r>
              <a:rPr lang="en-US" altLang="zh-TW" dirty="0"/>
              <a:t>)</a:t>
            </a:r>
          </a:p>
        </p:txBody>
      </p:sp>
      <p:sp>
        <p:nvSpPr>
          <p:cNvPr id="13" name="object 13"/>
          <p:cNvSpPr txBox="1"/>
          <p:nvPr/>
        </p:nvSpPr>
        <p:spPr>
          <a:xfrm>
            <a:off x="4864099" y="3582034"/>
            <a:ext cx="4001135" cy="884216"/>
          </a:xfrm>
          <a:prstGeom prst="rect">
            <a:avLst/>
          </a:prstGeom>
        </p:spPr>
        <p:txBody>
          <a:bodyPr vert="horz" wrap="square" lIns="0" tIns="52705" rIns="0" bIns="0" rtlCol="0">
            <a:spAutoFit/>
          </a:bodyPr>
          <a:lstStyle/>
          <a:p>
            <a:r>
              <a:rPr lang="zh-TW" altLang="en-US" b="1" dirty="0"/>
              <a:t>會員喜好類別 </a:t>
            </a:r>
            <a:r>
              <a:rPr lang="en-US" altLang="zh-TW" b="1" dirty="0"/>
              <a:t>(Preference) </a:t>
            </a:r>
            <a:r>
              <a:rPr lang="zh-TW" altLang="en-US" b="1" dirty="0"/>
              <a:t>資料表屬性</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p:txBody>
      </p:sp>
      <p:sp>
        <p:nvSpPr>
          <p:cNvPr id="15" name="object 15"/>
          <p:cNvSpPr txBox="1"/>
          <p:nvPr/>
        </p:nvSpPr>
        <p:spPr>
          <a:xfrm>
            <a:off x="552843" y="5784474"/>
            <a:ext cx="8099425" cy="884216"/>
          </a:xfrm>
          <a:prstGeom prst="rect">
            <a:avLst/>
          </a:prstGeom>
        </p:spPr>
        <p:txBody>
          <a:bodyPr vert="horz" wrap="square" lIns="0" tIns="52705" rIns="0" bIns="0" rtlCol="0">
            <a:spAutoFit/>
          </a:bodyPr>
          <a:lstStyle/>
          <a:p>
            <a:pPr marL="12700">
              <a:lnSpc>
                <a:spcPct val="100000"/>
              </a:lnSpc>
              <a:spcBef>
                <a:spcPts val="415"/>
              </a:spcBef>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zh-TW" altLang="en-US" dirty="0"/>
              <a:t>「</a:t>
            </a:r>
            <a:r>
              <a:rPr lang="en-US" altLang="zh-TW" dirty="0"/>
              <a:t>Preference</a:t>
            </a:r>
            <a:r>
              <a:rPr lang="zh-TW" altLang="en-US" dirty="0"/>
              <a:t>」與「</a:t>
            </a:r>
            <a:r>
              <a:rPr lang="en-US" altLang="zh-TW" dirty="0"/>
              <a:t>Recommendation</a:t>
            </a:r>
            <a:r>
              <a:rPr lang="zh-TW" altLang="en-US" dirty="0"/>
              <a:t>」實體有一對多 </a:t>
            </a:r>
            <a:r>
              <a:rPr lang="en-US" altLang="zh-TW" dirty="0"/>
              <a:t>(1..n) </a:t>
            </a:r>
            <a:r>
              <a:rPr lang="zh-TW" altLang="en-US" dirty="0"/>
              <a:t>的關係，每組使用者喜好可以產生多個推薦清單。</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19</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277177" y="1289318"/>
            <a:ext cx="9182506" cy="2286366"/>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2" name="object 12"/>
          <p:cNvSpPr txBox="1"/>
          <p:nvPr/>
        </p:nvSpPr>
        <p:spPr>
          <a:xfrm>
            <a:off x="4648200" y="3573563"/>
            <a:ext cx="3013075" cy="2544286"/>
          </a:xfrm>
          <a:prstGeom prst="rect">
            <a:avLst/>
          </a:prstGeom>
        </p:spPr>
        <p:txBody>
          <a:bodyPr vert="horz" wrap="square" lIns="0" tIns="50800" rIns="0" bIns="0" rtlCol="0">
            <a:spAutoFit/>
          </a:bodyPr>
          <a:lstStyle/>
          <a:p>
            <a:r>
              <a:rPr lang="zh-TW" altLang="en-US" b="1" dirty="0"/>
              <a:t>餐廳 </a:t>
            </a:r>
            <a:r>
              <a:rPr lang="en-US" altLang="zh-TW" b="1" dirty="0"/>
              <a:t>(Restaurant)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店家名稱 </a:t>
            </a:r>
            <a:r>
              <a:rPr lang="en-US" altLang="zh-TW" dirty="0"/>
              <a:t>(</a:t>
            </a:r>
            <a:r>
              <a:rPr lang="en-US" altLang="zh-TW" dirty="0" err="1"/>
              <a:t>rName</a:t>
            </a:r>
            <a:r>
              <a:rPr lang="en-US" altLang="zh-TW" dirty="0"/>
              <a:t>)</a:t>
            </a:r>
          </a:p>
          <a:p>
            <a:pPr marL="285750" indent="-285750">
              <a:buFont typeface="Arial" panose="020B0604020202020204" pitchFamily="34" charset="0"/>
              <a:buChar char="•"/>
            </a:pPr>
            <a:r>
              <a:rPr lang="zh-TW" altLang="en-US" dirty="0"/>
              <a:t>店家地址 </a:t>
            </a:r>
            <a:r>
              <a:rPr lang="en-US" altLang="zh-TW" dirty="0"/>
              <a:t>(</a:t>
            </a:r>
            <a:r>
              <a:rPr lang="en-US" altLang="zh-TW" dirty="0" err="1"/>
              <a:t>rAddress</a:t>
            </a:r>
            <a:r>
              <a:rPr lang="en-US" altLang="zh-TW" dirty="0"/>
              <a:t>)</a:t>
            </a:r>
          </a:p>
          <a:p>
            <a:pPr marL="285750" indent="-285750">
              <a:buFont typeface="Arial" panose="020B0604020202020204" pitchFamily="34" charset="0"/>
              <a:buChar char="•"/>
            </a:pPr>
            <a:r>
              <a:rPr lang="zh-TW" altLang="en-US" dirty="0"/>
              <a:t>店家電話 </a:t>
            </a:r>
            <a:r>
              <a:rPr lang="en-US" altLang="zh-TW" dirty="0"/>
              <a:t>(</a:t>
            </a:r>
            <a:r>
              <a:rPr lang="en-US" altLang="zh-TW" dirty="0" err="1"/>
              <a:t>rPhone</a:t>
            </a:r>
            <a:r>
              <a:rPr lang="en-US" altLang="zh-TW" dirty="0"/>
              <a:t>)</a:t>
            </a:r>
          </a:p>
          <a:p>
            <a:pPr marL="285750" indent="-285750">
              <a:buFont typeface="Arial" panose="020B0604020202020204" pitchFamily="34" charset="0"/>
              <a:buChar char="•"/>
            </a:pPr>
            <a:r>
              <a:rPr lang="zh-TW" altLang="en-US" dirty="0"/>
              <a:t>營業時間</a:t>
            </a:r>
            <a:r>
              <a:rPr lang="en-US" altLang="zh-TW" dirty="0"/>
              <a:t>ID (</a:t>
            </a:r>
            <a:r>
              <a:rPr lang="en-US" altLang="zh-TW" dirty="0" err="1"/>
              <a:t>rHoursId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en-US" altLang="zh-TW" dirty="0"/>
              <a:t>Google Map </a:t>
            </a:r>
            <a:r>
              <a:rPr lang="zh-TW" altLang="en-US" dirty="0"/>
              <a:t>連結 </a:t>
            </a:r>
            <a:r>
              <a:rPr lang="en-US" altLang="zh-TW" dirty="0"/>
              <a:t>(</a:t>
            </a:r>
            <a:r>
              <a:rPr lang="en-US" altLang="zh-TW" dirty="0" err="1"/>
              <a:t>rLink</a:t>
            </a:r>
            <a:r>
              <a:rPr lang="en-US" altLang="zh-TW" dirty="0"/>
              <a:t>)</a:t>
            </a:r>
          </a:p>
        </p:txBody>
      </p:sp>
      <p:sp>
        <p:nvSpPr>
          <p:cNvPr id="13" name="object 13"/>
          <p:cNvSpPr txBox="1"/>
          <p:nvPr/>
        </p:nvSpPr>
        <p:spPr>
          <a:xfrm>
            <a:off x="552843" y="5843529"/>
            <a:ext cx="482600" cy="289823"/>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Microsoft JhengHei"/>
                <a:cs typeface="Microsoft JhengHei"/>
              </a:rPr>
              <a:t>關</a:t>
            </a:r>
            <a:r>
              <a:rPr lang="zh-TW" altLang="en-US" sz="1800" b="1" spc="-50" dirty="0">
                <a:latin typeface="Microsoft JhengHei"/>
                <a:cs typeface="Microsoft JhengHei"/>
              </a:rPr>
              <a:t>聯</a:t>
            </a:r>
            <a:r>
              <a:rPr sz="1800" b="1" spc="-50" dirty="0">
                <a:latin typeface="Microsoft JhengHei"/>
                <a:cs typeface="Microsoft JhengHei"/>
              </a:rPr>
              <a:t> </a:t>
            </a:r>
            <a:endParaRPr sz="1800" dirty="0">
              <a:latin typeface="Microsoft JhengHei"/>
              <a:cs typeface="Microsoft JhengHei"/>
            </a:endParaRPr>
          </a:p>
        </p:txBody>
      </p:sp>
      <p:sp>
        <p:nvSpPr>
          <p:cNvPr id="15" name="object 15"/>
          <p:cNvSpPr txBox="1"/>
          <p:nvPr/>
        </p:nvSpPr>
        <p:spPr>
          <a:xfrm>
            <a:off x="941434" y="6117849"/>
            <a:ext cx="7710805" cy="566822"/>
          </a:xfrm>
          <a:prstGeom prst="rect">
            <a:avLst/>
          </a:prstGeom>
        </p:spPr>
        <p:txBody>
          <a:bodyPr vert="horz" wrap="square" lIns="0" tIns="12700" rIns="0" bIns="0" rtlCol="0">
            <a:spAutoFit/>
          </a:bodyPr>
          <a:lstStyle/>
          <a:p>
            <a:pPr fontAlgn="base"/>
            <a:r>
              <a:rPr lang="zh-TW" altLang="en-US" dirty="0"/>
              <a:t>「</a:t>
            </a:r>
            <a:r>
              <a:rPr lang="en-US" altLang="zh-TW" dirty="0"/>
              <a:t>Restaurant</a:t>
            </a:r>
            <a:r>
              <a:rPr lang="zh-TW" altLang="en-US" dirty="0"/>
              <a:t>」與「</a:t>
            </a:r>
            <a:r>
              <a:rPr lang="en-US" altLang="zh-TW" dirty="0"/>
              <a:t>Recommendation</a:t>
            </a:r>
            <a:r>
              <a:rPr lang="zh-TW" altLang="en-US" dirty="0"/>
              <a:t>」實體有一對一 </a:t>
            </a:r>
            <a:r>
              <a:rPr lang="en-US" altLang="zh-TW" dirty="0"/>
              <a:t>(1..1) </a:t>
            </a:r>
            <a:r>
              <a:rPr lang="zh-TW" altLang="en-US" dirty="0"/>
              <a:t>的關係，每個店家對應到一組推薦清單。</a:t>
            </a:r>
          </a:p>
        </p:txBody>
      </p:sp>
      <p:sp>
        <p:nvSpPr>
          <p:cNvPr id="21" name="object 21"/>
          <p:cNvSpPr txBox="1"/>
          <p:nvPr/>
        </p:nvSpPr>
        <p:spPr>
          <a:xfrm>
            <a:off x="552843" y="3582034"/>
            <a:ext cx="3823335" cy="1951816"/>
          </a:xfrm>
          <a:prstGeom prst="rect">
            <a:avLst/>
          </a:prstGeom>
        </p:spPr>
        <p:txBody>
          <a:bodyPr vert="horz" wrap="square" lIns="0" tIns="12700" rIns="0" bIns="0" rtlCol="0">
            <a:spAutoFit/>
          </a:bodyPr>
          <a:lstStyle/>
          <a:p>
            <a:r>
              <a:rPr lang="zh-TW" altLang="en-US" b="1" dirty="0"/>
              <a:t>推薦清單 </a:t>
            </a:r>
            <a:r>
              <a:rPr lang="en-US" altLang="zh-TW" b="1" dirty="0"/>
              <a:t>(Recommendation) </a:t>
            </a:r>
            <a:r>
              <a:rPr lang="zh-TW" altLang="en-US" b="1" dirty="0"/>
              <a:t>資料表屬性</a:t>
            </a:r>
          </a:p>
          <a:p>
            <a:pPr marL="285750" indent="-285750">
              <a:buFont typeface="Arial" panose="020B0604020202020204" pitchFamily="34" charset="0"/>
              <a:buChar char="•"/>
            </a:pPr>
            <a:r>
              <a:rPr lang="zh-TW" altLang="en-US" dirty="0"/>
              <a:t>推薦</a:t>
            </a:r>
            <a:r>
              <a:rPr lang="en-US" altLang="zh-TW" dirty="0"/>
              <a:t>ID (</a:t>
            </a:r>
            <a:r>
              <a:rPr lang="en-US" altLang="zh-TW" dirty="0" err="1"/>
              <a:t>recId</a:t>
            </a:r>
            <a:r>
              <a:rPr lang="en-US" altLang="zh-TW" dirty="0"/>
              <a:t>)</a:t>
            </a:r>
          </a:p>
          <a:p>
            <a:pPr marL="285750" indent="-285750">
              <a:buFont typeface="Arial" panose="020B0604020202020204" pitchFamily="34" charset="0"/>
              <a:buChar char="•"/>
            </a:pPr>
            <a:r>
              <a:rPr lang="zh-TW" altLang="en-US" dirty="0"/>
              <a:t>會員</a:t>
            </a:r>
            <a:r>
              <a:rPr lang="en-US" altLang="zh-TW" dirty="0"/>
              <a:t>ID (</a:t>
            </a:r>
            <a:r>
              <a:rPr lang="en-US" altLang="zh-TW" dirty="0" err="1"/>
              <a:t>mId</a:t>
            </a:r>
            <a:r>
              <a:rPr lang="en-US" altLang="zh-TW" dirty="0"/>
              <a:t>)</a:t>
            </a:r>
          </a:p>
          <a:p>
            <a:pPr marL="285750" indent="-285750">
              <a:buFont typeface="Arial" panose="020B0604020202020204" pitchFamily="34" charset="0"/>
              <a:buChar char="•"/>
            </a:pPr>
            <a:r>
              <a:rPr lang="zh-TW" altLang="en-US" dirty="0"/>
              <a:t>店家</a:t>
            </a:r>
            <a:r>
              <a:rPr lang="en-US" altLang="zh-TW" dirty="0"/>
              <a:t>1 ID (</a:t>
            </a:r>
            <a:r>
              <a:rPr lang="en-US" altLang="zh-TW" dirty="0" err="1"/>
              <a:t>rIdA</a:t>
            </a:r>
            <a:r>
              <a:rPr lang="en-US" altLang="zh-TW" dirty="0"/>
              <a:t>)</a:t>
            </a:r>
          </a:p>
          <a:p>
            <a:pPr marL="285750" indent="-285750">
              <a:buFont typeface="Arial" panose="020B0604020202020204" pitchFamily="34" charset="0"/>
              <a:buChar char="•"/>
            </a:pPr>
            <a:r>
              <a:rPr lang="zh-TW" altLang="en-US" dirty="0"/>
              <a:t>店家</a:t>
            </a:r>
            <a:r>
              <a:rPr lang="en-US" altLang="zh-TW" dirty="0"/>
              <a:t>2 ID (</a:t>
            </a:r>
            <a:r>
              <a:rPr lang="en-US" altLang="zh-TW" dirty="0" err="1"/>
              <a:t>rIdB</a:t>
            </a:r>
            <a:r>
              <a:rPr lang="en-US" altLang="zh-TW" dirty="0"/>
              <a:t>)</a:t>
            </a:r>
          </a:p>
          <a:p>
            <a:pPr marL="285750" indent="-285750">
              <a:buFont typeface="Arial" panose="020B0604020202020204" pitchFamily="34" charset="0"/>
              <a:buChar char="•"/>
            </a:pPr>
            <a:r>
              <a:rPr lang="zh-TW" altLang="en-US" dirty="0"/>
              <a:t>推薦日期 </a:t>
            </a:r>
            <a:r>
              <a:rPr lang="en-US" altLang="zh-TW" dirty="0"/>
              <a:t>(</a:t>
            </a:r>
            <a:r>
              <a:rPr lang="en-US" altLang="zh-TW" dirty="0" err="1"/>
              <a:t>recDate</a:t>
            </a:r>
            <a:r>
              <a:rPr lang="en-US" altLang="zh-TW" dirty="0"/>
              <a:t>)</a:t>
            </a:r>
          </a:p>
        </p:txBody>
      </p:sp>
      <p:sp>
        <p:nvSpPr>
          <p:cNvPr id="22" name="object 22"/>
          <p:cNvSpPr txBox="1"/>
          <p:nvPr/>
        </p:nvSpPr>
        <p:spPr>
          <a:xfrm>
            <a:off x="9469982" y="6974804"/>
            <a:ext cx="237490" cy="238760"/>
          </a:xfrm>
          <a:prstGeom prst="rect">
            <a:avLst/>
          </a:prstGeom>
        </p:spPr>
        <p:txBody>
          <a:bodyPr vert="horz" wrap="square" lIns="0" tIns="0" rIns="0" bIns="0" rtlCol="0">
            <a:spAutoFit/>
          </a:bodyPr>
          <a:lstStyle/>
          <a:p>
            <a:pPr marL="12700">
              <a:lnSpc>
                <a:spcPts val="1760"/>
              </a:lnSpc>
            </a:pPr>
            <a:r>
              <a:rPr sz="1500" spc="-25" dirty="0">
                <a:latin typeface="Arial MT"/>
                <a:cs typeface="Arial MT"/>
              </a:rPr>
              <a:t>20</a:t>
            </a:r>
            <a:endParaRPr sz="1500">
              <a:latin typeface="Arial MT"/>
              <a:cs typeface="Arial M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438771" y="1468009"/>
            <a:ext cx="4429124" cy="4796749"/>
          </a:xfrm>
          <a:prstGeom prst="rect">
            <a:avLst/>
          </a:prstGeom>
        </p:spPr>
      </p:pic>
      <p:sp>
        <p:nvSpPr>
          <p:cNvPr id="10" name="object 10"/>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9" name="object 19"/>
          <p:cNvSpPr txBox="1"/>
          <p:nvPr/>
        </p:nvSpPr>
        <p:spPr>
          <a:xfrm>
            <a:off x="5231028" y="1070185"/>
            <a:ext cx="4007485" cy="4912242"/>
          </a:xfrm>
          <a:prstGeom prst="rect">
            <a:avLst/>
          </a:prstGeom>
        </p:spPr>
        <p:txBody>
          <a:bodyPr vert="horz" wrap="square" lIns="0" tIns="48895" rIns="0" bIns="0" rtlCol="0">
            <a:spAutoFit/>
          </a:bodyPr>
          <a:lstStyle/>
          <a:p>
            <a:r>
              <a:rPr lang="zh-TW" altLang="en-US" sz="1600" b="1" dirty="0"/>
              <a:t>營業時間 </a:t>
            </a:r>
            <a:r>
              <a:rPr lang="en-US" altLang="zh-TW" sz="1600" b="1" dirty="0"/>
              <a:t>(Hours) </a:t>
            </a:r>
            <a:r>
              <a:rPr lang="zh-TW" altLang="en-US" sz="1600" b="1" dirty="0"/>
              <a:t>資料表屬性</a:t>
            </a:r>
          </a:p>
          <a:p>
            <a:pPr marL="285750" indent="-285750">
              <a:buFont typeface="Arial" panose="020B0604020202020204" pitchFamily="34" charset="0"/>
              <a:buChar char="•"/>
            </a:pPr>
            <a:r>
              <a:rPr lang="zh-TW" altLang="en-US" sz="1600" dirty="0"/>
              <a:t>營業時間</a:t>
            </a:r>
            <a:r>
              <a:rPr lang="en-US" altLang="zh-TW" sz="1600" dirty="0"/>
              <a:t>ID (</a:t>
            </a:r>
            <a:r>
              <a:rPr lang="en-US" altLang="zh-TW" sz="1600" dirty="0" err="1"/>
              <a:t>rHoursId</a:t>
            </a:r>
            <a:r>
              <a:rPr lang="en-US" altLang="zh-TW" sz="1600" dirty="0"/>
              <a:t>)</a:t>
            </a:r>
          </a:p>
          <a:p>
            <a:pPr marL="285750" indent="-285750">
              <a:buFont typeface="Arial" panose="020B0604020202020204" pitchFamily="34" charset="0"/>
              <a:buChar char="•"/>
            </a:pPr>
            <a:r>
              <a:rPr lang="zh-TW" altLang="en-US" sz="1600" dirty="0"/>
              <a:t>營業星期 </a:t>
            </a:r>
            <a:r>
              <a:rPr lang="en-US" altLang="zh-TW" sz="1600" dirty="0"/>
              <a:t>(day)</a:t>
            </a:r>
          </a:p>
          <a:p>
            <a:pPr marL="285750" indent="-285750">
              <a:buFont typeface="Arial" panose="020B0604020202020204" pitchFamily="34" charset="0"/>
              <a:buChar char="•"/>
            </a:pPr>
            <a:r>
              <a:rPr lang="zh-TW" altLang="en-US" sz="1600" dirty="0"/>
              <a:t>營業開始時 </a:t>
            </a:r>
            <a:r>
              <a:rPr lang="en-US" altLang="zh-TW" sz="1600" dirty="0"/>
              <a:t>(</a:t>
            </a:r>
            <a:r>
              <a:rPr lang="en-US" altLang="zh-TW" sz="1600" dirty="0" err="1"/>
              <a:t>start_hr</a:t>
            </a:r>
            <a:r>
              <a:rPr lang="en-US" altLang="zh-TW" sz="1600" dirty="0"/>
              <a:t>)</a:t>
            </a:r>
          </a:p>
          <a:p>
            <a:pPr marL="285750" indent="-285750">
              <a:buFont typeface="Arial" panose="020B0604020202020204" pitchFamily="34" charset="0"/>
              <a:buChar char="•"/>
            </a:pPr>
            <a:r>
              <a:rPr lang="zh-TW" altLang="en-US" sz="1600" dirty="0"/>
              <a:t>營業開始分 </a:t>
            </a:r>
            <a:r>
              <a:rPr lang="en-US" altLang="zh-TW" sz="1600" dirty="0"/>
              <a:t>(</a:t>
            </a:r>
            <a:r>
              <a:rPr lang="en-US" altLang="zh-TW" sz="1600" dirty="0" err="1"/>
              <a:t>start_min</a:t>
            </a:r>
            <a:r>
              <a:rPr lang="en-US" altLang="zh-TW" sz="1600" dirty="0"/>
              <a:t>)</a:t>
            </a:r>
          </a:p>
          <a:p>
            <a:pPr marL="285750" indent="-285750">
              <a:buFont typeface="Arial" panose="020B0604020202020204" pitchFamily="34" charset="0"/>
              <a:buChar char="•"/>
            </a:pPr>
            <a:r>
              <a:rPr lang="zh-TW" altLang="en-US" sz="1600" dirty="0"/>
              <a:t>營業結束時 </a:t>
            </a:r>
            <a:r>
              <a:rPr lang="en-US" altLang="zh-TW" sz="1600" dirty="0"/>
              <a:t>(</a:t>
            </a:r>
            <a:r>
              <a:rPr lang="en-US" altLang="zh-TW" sz="1600" dirty="0" err="1"/>
              <a:t>end_hr</a:t>
            </a:r>
            <a:r>
              <a:rPr lang="en-US" altLang="zh-TW" sz="1600" dirty="0"/>
              <a:t>)</a:t>
            </a:r>
          </a:p>
          <a:p>
            <a:pPr marL="285750" indent="-285750">
              <a:buFont typeface="Arial" panose="020B0604020202020204" pitchFamily="34" charset="0"/>
              <a:buChar char="•"/>
            </a:pPr>
            <a:r>
              <a:rPr lang="zh-TW" altLang="en-US" sz="1600" dirty="0"/>
              <a:t>營業結束分 </a:t>
            </a:r>
            <a:r>
              <a:rPr lang="en-US" altLang="zh-TW" sz="1600" dirty="0"/>
              <a:t>(</a:t>
            </a:r>
            <a:r>
              <a:rPr lang="en-US" altLang="zh-TW" sz="1600" dirty="0" err="1"/>
              <a:t>end_min</a:t>
            </a:r>
            <a:r>
              <a:rPr lang="en-US" altLang="zh-TW" sz="1600" dirty="0"/>
              <a:t>)</a:t>
            </a:r>
          </a:p>
          <a:p>
            <a:r>
              <a:rPr lang="zh-TW" altLang="en-US" sz="1600" b="1" dirty="0"/>
              <a:t>餐廳 </a:t>
            </a:r>
            <a:r>
              <a:rPr lang="en-US" altLang="zh-TW" sz="1600" b="1" dirty="0"/>
              <a:t>(Restaurant) </a:t>
            </a:r>
            <a:r>
              <a:rPr lang="zh-TW" altLang="en-US" sz="1600" b="1" dirty="0"/>
              <a:t>資料表屬性</a:t>
            </a:r>
          </a:p>
          <a:p>
            <a:pPr marL="285750" indent="-285750">
              <a:buFont typeface="Arial" panose="020B0604020202020204" pitchFamily="34" charset="0"/>
              <a:buChar char="•"/>
            </a:pPr>
            <a:r>
              <a:rPr lang="zh-TW" altLang="en-US" sz="1600" dirty="0"/>
              <a:t>店家</a:t>
            </a:r>
            <a:r>
              <a:rPr lang="en-US" altLang="zh-TW" sz="1600" dirty="0"/>
              <a:t>ID (</a:t>
            </a:r>
            <a:r>
              <a:rPr lang="en-US" altLang="zh-TW" sz="1600" dirty="0" err="1"/>
              <a:t>rId</a:t>
            </a:r>
            <a:r>
              <a:rPr lang="en-US" altLang="zh-TW" sz="1600" dirty="0"/>
              <a:t>)</a:t>
            </a:r>
          </a:p>
          <a:p>
            <a:pPr marL="285750" indent="-285750">
              <a:buFont typeface="Arial" panose="020B0604020202020204" pitchFamily="34" charset="0"/>
              <a:buChar char="•"/>
            </a:pPr>
            <a:r>
              <a:rPr lang="zh-TW" altLang="en-US" sz="1600" dirty="0"/>
              <a:t>店家名稱 </a:t>
            </a:r>
            <a:r>
              <a:rPr lang="en-US" altLang="zh-TW" sz="1600" dirty="0"/>
              <a:t>(</a:t>
            </a:r>
            <a:r>
              <a:rPr lang="en-US" altLang="zh-TW" sz="1600" dirty="0" err="1"/>
              <a:t>rName</a:t>
            </a:r>
            <a:r>
              <a:rPr lang="en-US" altLang="zh-TW" sz="1600" dirty="0"/>
              <a:t>)</a:t>
            </a:r>
          </a:p>
          <a:p>
            <a:pPr marL="285750" indent="-285750">
              <a:buFont typeface="Arial" panose="020B0604020202020204" pitchFamily="34" charset="0"/>
              <a:buChar char="•"/>
            </a:pPr>
            <a:r>
              <a:rPr lang="zh-TW" altLang="en-US" sz="1600" dirty="0"/>
              <a:t>店家地址 </a:t>
            </a:r>
            <a:r>
              <a:rPr lang="en-US" altLang="zh-TW" sz="1600" dirty="0"/>
              <a:t>(</a:t>
            </a:r>
            <a:r>
              <a:rPr lang="en-US" altLang="zh-TW" sz="1600" dirty="0" err="1"/>
              <a:t>rAddress</a:t>
            </a:r>
            <a:r>
              <a:rPr lang="en-US" altLang="zh-TW" sz="1600" dirty="0"/>
              <a:t>)</a:t>
            </a:r>
          </a:p>
          <a:p>
            <a:pPr marL="285750" indent="-285750">
              <a:buFont typeface="Arial" panose="020B0604020202020204" pitchFamily="34" charset="0"/>
              <a:buChar char="•"/>
            </a:pPr>
            <a:r>
              <a:rPr lang="zh-TW" altLang="en-US" sz="1600" dirty="0"/>
              <a:t>店家電話 </a:t>
            </a:r>
            <a:r>
              <a:rPr lang="en-US" altLang="zh-TW" sz="1600" dirty="0"/>
              <a:t>(</a:t>
            </a:r>
            <a:r>
              <a:rPr lang="en-US" altLang="zh-TW" sz="1600" dirty="0" err="1"/>
              <a:t>rPhone</a:t>
            </a:r>
            <a:r>
              <a:rPr lang="en-US" altLang="zh-TW" sz="1600" dirty="0"/>
              <a:t>)</a:t>
            </a:r>
          </a:p>
          <a:p>
            <a:pPr marL="285750" indent="-285750">
              <a:buFont typeface="Arial" panose="020B0604020202020204" pitchFamily="34" charset="0"/>
              <a:buChar char="•"/>
            </a:pPr>
            <a:r>
              <a:rPr lang="zh-TW" altLang="en-US" sz="1600" dirty="0"/>
              <a:t>營業時間</a:t>
            </a:r>
            <a:r>
              <a:rPr lang="en-US" altLang="zh-TW" sz="1600" dirty="0"/>
              <a:t>ID (</a:t>
            </a:r>
            <a:r>
              <a:rPr lang="en-US" altLang="zh-TW" sz="1600" dirty="0" err="1"/>
              <a:t>rHoursId</a:t>
            </a:r>
            <a:r>
              <a:rPr lang="en-US" altLang="zh-TW" sz="1600" dirty="0"/>
              <a:t>)</a:t>
            </a:r>
          </a:p>
          <a:p>
            <a:pPr marL="285750" indent="-285750">
              <a:buFont typeface="Arial" panose="020B0604020202020204" pitchFamily="34" charset="0"/>
              <a:buChar char="•"/>
            </a:pPr>
            <a:r>
              <a:rPr lang="zh-TW" altLang="en-US" sz="1600" dirty="0"/>
              <a:t>類別</a:t>
            </a:r>
            <a:r>
              <a:rPr lang="en-US" altLang="zh-TW" sz="1600" dirty="0"/>
              <a:t>ID (</a:t>
            </a:r>
            <a:r>
              <a:rPr lang="en-US" altLang="zh-TW" sz="1600" dirty="0" err="1"/>
              <a:t>cId</a:t>
            </a:r>
            <a:r>
              <a:rPr lang="en-US" altLang="zh-TW" sz="1600" dirty="0"/>
              <a:t>)</a:t>
            </a:r>
          </a:p>
          <a:p>
            <a:pPr marL="285750" indent="-285750">
              <a:buFont typeface="Arial" panose="020B0604020202020204" pitchFamily="34" charset="0"/>
              <a:buChar char="•"/>
            </a:pPr>
            <a:r>
              <a:rPr lang="en-US" altLang="zh-TW" sz="1600" dirty="0"/>
              <a:t>Google Map </a:t>
            </a:r>
            <a:r>
              <a:rPr lang="zh-TW" altLang="en-US" sz="1600" dirty="0"/>
              <a:t>連結 </a:t>
            </a:r>
            <a:r>
              <a:rPr lang="en-US" altLang="zh-TW" sz="1600" dirty="0"/>
              <a:t>(</a:t>
            </a:r>
            <a:r>
              <a:rPr lang="en-US" altLang="zh-TW" sz="1600" dirty="0" err="1"/>
              <a:t>rLink</a:t>
            </a:r>
            <a:r>
              <a:rPr lang="en-US" altLang="zh-TW" sz="1600" dirty="0"/>
              <a:t>)</a:t>
            </a:r>
          </a:p>
          <a:p>
            <a:pPr marL="12700">
              <a:lnSpc>
                <a:spcPct val="100000"/>
              </a:lnSpc>
              <a:spcBef>
                <a:spcPts val="605"/>
              </a:spcBef>
            </a:pPr>
            <a:r>
              <a:rPr sz="1700" b="1" spc="-50" dirty="0">
                <a:latin typeface="Microsoft JhengHei"/>
                <a:cs typeface="Microsoft JhengHei"/>
              </a:rPr>
              <a:t>關</a:t>
            </a:r>
            <a:r>
              <a:rPr lang="zh-TW" altLang="en-US" sz="1700" b="1" spc="-50" dirty="0">
                <a:latin typeface="Microsoft JhengHei"/>
                <a:cs typeface="Microsoft JhengHei"/>
              </a:rPr>
              <a:t>聯</a:t>
            </a:r>
            <a:r>
              <a:rPr sz="1700" b="1" spc="-50" dirty="0">
                <a:latin typeface="Microsoft JhengHei"/>
                <a:cs typeface="Microsoft JhengHei"/>
              </a:rPr>
              <a:t> </a:t>
            </a:r>
            <a:endParaRPr lang="en-US" sz="1700" b="1" spc="-50" dirty="0">
              <a:latin typeface="Microsoft JhengHei"/>
              <a:cs typeface="Microsoft JhengHei"/>
            </a:endParaRPr>
          </a:p>
          <a:p>
            <a:pPr marL="12700">
              <a:lnSpc>
                <a:spcPct val="100000"/>
              </a:lnSpc>
              <a:spcBef>
                <a:spcPts val="605"/>
              </a:spcBef>
            </a:pPr>
            <a:endParaRPr sz="1700" dirty="0">
              <a:latin typeface="Microsoft JhengHei"/>
              <a:cs typeface="Microsoft JhengHei"/>
            </a:endParaRPr>
          </a:p>
          <a:p>
            <a:r>
              <a:rPr lang="zh-TW" altLang="en-US" sz="1600" dirty="0"/>
              <a:t>「</a:t>
            </a:r>
            <a:r>
              <a:rPr lang="en-US" altLang="zh-TW" sz="1600" dirty="0"/>
              <a:t>Restaurant</a:t>
            </a:r>
            <a:r>
              <a:rPr lang="zh-TW" altLang="en-US" sz="1600" dirty="0"/>
              <a:t>」與「</a:t>
            </a:r>
            <a:r>
              <a:rPr lang="en-US" altLang="zh-TW" sz="1600" dirty="0"/>
              <a:t>Hours</a:t>
            </a:r>
            <a:r>
              <a:rPr lang="zh-TW" altLang="en-US" sz="1600" dirty="0"/>
              <a:t>」實體有一對多 </a:t>
            </a:r>
            <a:r>
              <a:rPr lang="en-US" altLang="zh-TW" sz="1600" dirty="0"/>
              <a:t>(1..n) </a:t>
            </a:r>
            <a:r>
              <a:rPr lang="zh-TW" altLang="en-US" sz="1600" dirty="0"/>
              <a:t>的關係，每個店家有不同的營業時段。</a:t>
            </a: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31520" y="1508086"/>
            <a:ext cx="3971924" cy="4791074"/>
          </a:xfrm>
          <a:prstGeom prst="rect">
            <a:avLst/>
          </a:prstGeom>
        </p:spPr>
      </p:pic>
      <p:sp>
        <p:nvSpPr>
          <p:cNvPr id="6" name="object 6"/>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5" name="object 15"/>
          <p:cNvSpPr txBox="1"/>
          <p:nvPr/>
        </p:nvSpPr>
        <p:spPr>
          <a:xfrm>
            <a:off x="5231028" y="1432522"/>
            <a:ext cx="4006850" cy="4703210"/>
          </a:xfrm>
          <a:prstGeom prst="rect">
            <a:avLst/>
          </a:prstGeom>
        </p:spPr>
        <p:txBody>
          <a:bodyPr vert="horz" wrap="square" lIns="0" tIns="52704" rIns="0" bIns="0" rtlCol="0">
            <a:spAutoFit/>
          </a:bodyPr>
          <a:lstStyle/>
          <a:p>
            <a:r>
              <a:rPr lang="zh-TW" altLang="en-US" b="1" dirty="0"/>
              <a:t>店家類別 </a:t>
            </a:r>
            <a:r>
              <a:rPr lang="en-US" altLang="zh-TW" b="1" dirty="0"/>
              <a:t>(</a:t>
            </a:r>
            <a:r>
              <a:rPr lang="en-US" altLang="zh-TW" b="1" dirty="0" err="1"/>
              <a:t>resCate</a:t>
            </a:r>
            <a:r>
              <a:rPr lang="en-US" altLang="zh-TW" b="1" dirty="0"/>
              <a: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endParaRPr lang="en-US" altLang="zh-TW" dirty="0"/>
          </a:p>
          <a:p>
            <a:r>
              <a:rPr lang="zh-TW" altLang="en-US" b="1" dirty="0"/>
              <a:t>餐廳 </a:t>
            </a:r>
            <a:r>
              <a:rPr lang="en-US" altLang="zh-TW" b="1" dirty="0"/>
              <a:t>(Restaurant)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店家名稱 </a:t>
            </a:r>
            <a:r>
              <a:rPr lang="en-US" altLang="zh-TW" dirty="0"/>
              <a:t>(</a:t>
            </a:r>
            <a:r>
              <a:rPr lang="en-US" altLang="zh-TW" dirty="0" err="1"/>
              <a:t>rName</a:t>
            </a:r>
            <a:r>
              <a:rPr lang="en-US" altLang="zh-TW" dirty="0"/>
              <a:t>)</a:t>
            </a:r>
          </a:p>
          <a:p>
            <a:pPr marL="285750" indent="-285750">
              <a:buFont typeface="Arial" panose="020B0604020202020204" pitchFamily="34" charset="0"/>
              <a:buChar char="•"/>
            </a:pPr>
            <a:r>
              <a:rPr lang="zh-TW" altLang="en-US" dirty="0"/>
              <a:t>店家地址 </a:t>
            </a:r>
            <a:r>
              <a:rPr lang="en-US" altLang="zh-TW" dirty="0"/>
              <a:t>(</a:t>
            </a:r>
            <a:r>
              <a:rPr lang="en-US" altLang="zh-TW" dirty="0" err="1"/>
              <a:t>rAddress</a:t>
            </a:r>
            <a:r>
              <a:rPr lang="en-US" altLang="zh-TW" dirty="0"/>
              <a:t>)</a:t>
            </a:r>
          </a:p>
          <a:p>
            <a:pPr marL="285750" indent="-285750">
              <a:buFont typeface="Arial" panose="020B0604020202020204" pitchFamily="34" charset="0"/>
              <a:buChar char="•"/>
            </a:pPr>
            <a:r>
              <a:rPr lang="zh-TW" altLang="en-US" dirty="0"/>
              <a:t>店家電話 </a:t>
            </a:r>
            <a:r>
              <a:rPr lang="en-US" altLang="zh-TW" dirty="0"/>
              <a:t>(</a:t>
            </a:r>
            <a:r>
              <a:rPr lang="en-US" altLang="zh-TW" dirty="0" err="1"/>
              <a:t>rPhone</a:t>
            </a:r>
            <a:r>
              <a:rPr lang="en-US" altLang="zh-TW" dirty="0"/>
              <a:t>)</a:t>
            </a:r>
          </a:p>
          <a:p>
            <a:pPr marL="285750" indent="-285750">
              <a:buFont typeface="Arial" panose="020B0604020202020204" pitchFamily="34" charset="0"/>
              <a:buChar char="•"/>
            </a:pPr>
            <a:r>
              <a:rPr lang="zh-TW" altLang="en-US" dirty="0"/>
              <a:t>營業時間</a:t>
            </a:r>
            <a:r>
              <a:rPr lang="en-US" altLang="zh-TW" dirty="0"/>
              <a:t>ID (</a:t>
            </a:r>
            <a:r>
              <a:rPr lang="en-US" altLang="zh-TW" dirty="0" err="1"/>
              <a:t>rHoursId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en-US" altLang="zh-TW" dirty="0"/>
              <a:t>Google Map </a:t>
            </a:r>
            <a:r>
              <a:rPr lang="zh-TW" altLang="en-US" dirty="0"/>
              <a:t>連結 </a:t>
            </a:r>
            <a:r>
              <a:rPr lang="en-US" altLang="zh-TW" dirty="0"/>
              <a:t>(</a:t>
            </a:r>
            <a:r>
              <a:rPr lang="en-US" altLang="zh-TW" dirty="0" err="1"/>
              <a:t>rLink</a:t>
            </a:r>
            <a:r>
              <a:rPr lang="en-US" altLang="zh-TW" dirty="0"/>
              <a:t>)</a:t>
            </a:r>
          </a:p>
          <a:p>
            <a:pPr marL="12700">
              <a:lnSpc>
                <a:spcPct val="100000"/>
              </a:lnSpc>
              <a:spcBef>
                <a:spcPts val="1680"/>
              </a:spcBef>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en-US" altLang="zh-TW" dirty="0"/>
              <a:t>Restaurant</a:t>
            </a:r>
            <a:r>
              <a:rPr lang="zh-TW" altLang="en-US" dirty="0"/>
              <a:t>」與「</a:t>
            </a:r>
            <a:r>
              <a:rPr lang="en-US" altLang="zh-TW" dirty="0" err="1"/>
              <a:t>resCate</a:t>
            </a:r>
            <a:r>
              <a:rPr lang="zh-TW" altLang="en-US" dirty="0"/>
              <a:t>」實體有一對多 </a:t>
            </a:r>
            <a:r>
              <a:rPr lang="en-US" altLang="zh-TW" dirty="0"/>
              <a:t>(1..n) </a:t>
            </a:r>
            <a:r>
              <a:rPr lang="zh-TW" altLang="en-US" dirty="0"/>
              <a:t>的關係，每個店家對應到多個類別。</a:t>
            </a: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609600" y="1568607"/>
            <a:ext cx="4048124" cy="4581524"/>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tabLst>
                <a:tab pos="638810" algn="l"/>
              </a:tabLst>
            </a:pPr>
            <a:r>
              <a:rPr spc="-25" dirty="0"/>
              <a:t>ER</a:t>
            </a:r>
            <a:r>
              <a:rPr dirty="0"/>
              <a:t>	</a:t>
            </a:r>
            <a:r>
              <a:rPr spc="235" dirty="0"/>
              <a:t>DIAGRAM</a:t>
            </a:r>
          </a:p>
        </p:txBody>
      </p:sp>
      <p:sp>
        <p:nvSpPr>
          <p:cNvPr id="10" name="object 10"/>
          <p:cNvSpPr txBox="1"/>
          <p:nvPr/>
        </p:nvSpPr>
        <p:spPr>
          <a:xfrm>
            <a:off x="5231028" y="1840454"/>
            <a:ext cx="4006850" cy="4430252"/>
          </a:xfrm>
          <a:prstGeom prst="rect">
            <a:avLst/>
          </a:prstGeom>
        </p:spPr>
        <p:txBody>
          <a:bodyPr vert="horz" wrap="square" lIns="0" tIns="52705" rIns="0" bIns="0" rtlCol="0">
            <a:spAutoFit/>
          </a:bodyPr>
          <a:lstStyle/>
          <a:p>
            <a:r>
              <a:rPr lang="zh-TW" altLang="en-US" b="1" dirty="0"/>
              <a:t>喜好類別 </a:t>
            </a:r>
            <a:r>
              <a:rPr lang="en-US" altLang="zh-TW" b="1" dirty="0"/>
              <a:t>(Category) </a:t>
            </a:r>
            <a:r>
              <a:rPr lang="zh-TW" altLang="en-US" b="1" dirty="0"/>
              <a:t>資料表屬性</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marL="285750" indent="-285750">
              <a:buFont typeface="Arial" panose="020B0604020202020204" pitchFamily="34" charset="0"/>
              <a:buChar char="•"/>
            </a:pPr>
            <a:r>
              <a:rPr lang="zh-TW" altLang="en-US" dirty="0"/>
              <a:t>類別名稱 </a:t>
            </a:r>
            <a:r>
              <a:rPr lang="en-US" altLang="zh-TW" dirty="0"/>
              <a:t>(</a:t>
            </a:r>
            <a:r>
              <a:rPr lang="en-US" altLang="zh-TW" dirty="0" err="1"/>
              <a:t>cName</a:t>
            </a:r>
            <a:r>
              <a:rPr lang="en-US" altLang="zh-TW" dirty="0"/>
              <a:t>)</a:t>
            </a:r>
          </a:p>
          <a:p>
            <a:pPr>
              <a:lnSpc>
                <a:spcPct val="100000"/>
              </a:lnSpc>
            </a:pPr>
            <a:endParaRPr sz="1800" dirty="0">
              <a:latin typeface="Arial MT"/>
              <a:cs typeface="Arial MT"/>
            </a:endParaRPr>
          </a:p>
          <a:p>
            <a:pPr>
              <a:lnSpc>
                <a:spcPct val="100000"/>
              </a:lnSpc>
              <a:spcBef>
                <a:spcPts val="215"/>
              </a:spcBef>
            </a:pPr>
            <a:endParaRPr sz="1800" dirty="0">
              <a:latin typeface="Arial MT"/>
              <a:cs typeface="Arial MT"/>
            </a:endParaRPr>
          </a:p>
          <a:p>
            <a:r>
              <a:rPr lang="zh-TW" altLang="en-US" b="1" dirty="0"/>
              <a:t>店家類別 </a:t>
            </a:r>
            <a:r>
              <a:rPr lang="en-US" altLang="zh-TW" b="1" dirty="0"/>
              <a:t>(</a:t>
            </a:r>
            <a:r>
              <a:rPr lang="en-US" altLang="zh-TW" b="1" dirty="0" err="1"/>
              <a:t>resCate</a:t>
            </a:r>
            <a:r>
              <a:rPr lang="en-US" altLang="zh-TW" b="1" dirty="0"/>
              <a:t>) </a:t>
            </a:r>
            <a:r>
              <a:rPr lang="zh-TW" altLang="en-US" b="1" dirty="0"/>
              <a:t>資料表屬性</a:t>
            </a:r>
          </a:p>
          <a:p>
            <a:pPr marL="285750" indent="-285750">
              <a:buFont typeface="Arial" panose="020B0604020202020204" pitchFamily="34" charset="0"/>
              <a:buChar char="•"/>
            </a:pPr>
            <a:r>
              <a:rPr lang="zh-TW" altLang="en-US" dirty="0"/>
              <a:t>店家</a:t>
            </a:r>
            <a:r>
              <a:rPr lang="en-US" altLang="zh-TW" dirty="0"/>
              <a:t>ID (</a:t>
            </a:r>
            <a:r>
              <a:rPr lang="en-US" altLang="zh-TW" dirty="0" err="1"/>
              <a:t>rId</a:t>
            </a:r>
            <a:r>
              <a:rPr lang="en-US" altLang="zh-TW" dirty="0"/>
              <a:t>)</a:t>
            </a:r>
          </a:p>
          <a:p>
            <a:pPr marL="285750" indent="-285750">
              <a:buFont typeface="Arial" panose="020B0604020202020204" pitchFamily="34" charset="0"/>
              <a:buChar char="•"/>
            </a:pPr>
            <a:r>
              <a:rPr lang="zh-TW" altLang="en-US" dirty="0"/>
              <a:t>類別</a:t>
            </a:r>
            <a:r>
              <a:rPr lang="en-US" altLang="zh-TW" dirty="0"/>
              <a:t>ID (</a:t>
            </a:r>
            <a:r>
              <a:rPr lang="en-US" altLang="zh-TW" dirty="0" err="1"/>
              <a:t>cId</a:t>
            </a:r>
            <a:r>
              <a:rPr lang="en-US" altLang="zh-TW" dirty="0"/>
              <a:t>)</a:t>
            </a:r>
          </a:p>
          <a:p>
            <a:pPr>
              <a:lnSpc>
                <a:spcPct val="100000"/>
              </a:lnSpc>
            </a:pPr>
            <a:endParaRPr sz="1800" dirty="0">
              <a:latin typeface="Arial MT"/>
              <a:cs typeface="Arial MT"/>
            </a:endParaRPr>
          </a:p>
          <a:p>
            <a:pPr>
              <a:lnSpc>
                <a:spcPct val="100000"/>
              </a:lnSpc>
              <a:spcBef>
                <a:spcPts val="240"/>
              </a:spcBef>
            </a:pPr>
            <a:endParaRPr sz="1800" dirty="0">
              <a:latin typeface="Arial MT"/>
              <a:cs typeface="Arial MT"/>
            </a:endParaRPr>
          </a:p>
          <a:p>
            <a:pPr marL="12700">
              <a:lnSpc>
                <a:spcPct val="100000"/>
              </a:lnSpc>
            </a:pPr>
            <a:r>
              <a:rPr sz="1800" b="1" spc="-50" dirty="0">
                <a:latin typeface="Microsoft JhengHei"/>
                <a:cs typeface="Microsoft JhengHei"/>
              </a:rPr>
              <a:t>關</a:t>
            </a:r>
            <a:r>
              <a:rPr lang="zh-TW" altLang="en-US" sz="1800" b="1" spc="-50" dirty="0">
                <a:latin typeface="Microsoft JhengHei"/>
                <a:cs typeface="Microsoft JhengHei"/>
              </a:rPr>
              <a:t>聯</a:t>
            </a:r>
            <a:endParaRPr sz="1800" dirty="0">
              <a:latin typeface="Microsoft JhengHei"/>
              <a:cs typeface="Microsoft JhengHei"/>
            </a:endParaRPr>
          </a:p>
          <a:p>
            <a:r>
              <a:rPr lang="zh-TW" altLang="en-US" dirty="0"/>
              <a:t>「</a:t>
            </a:r>
            <a:r>
              <a:rPr lang="en-US" altLang="zh-TW" dirty="0" err="1"/>
              <a:t>resCate</a:t>
            </a:r>
            <a:r>
              <a:rPr lang="zh-TW" altLang="en-US" dirty="0"/>
              <a:t>」與「</a:t>
            </a:r>
            <a:r>
              <a:rPr lang="en-US" altLang="zh-TW" dirty="0"/>
              <a:t>Category</a:t>
            </a:r>
            <a:r>
              <a:rPr lang="zh-TW" altLang="en-US" dirty="0"/>
              <a:t>」實體有一對多 </a:t>
            </a:r>
            <a:r>
              <a:rPr lang="en-US" altLang="zh-TW" dirty="0"/>
              <a:t>(1..n) </a:t>
            </a:r>
            <a:r>
              <a:rPr lang="zh-TW" altLang="en-US" dirty="0"/>
              <a:t>的關係，每個店家類別對應到多個喜好類別。</a:t>
            </a:r>
          </a:p>
          <a:p>
            <a:pPr marL="400685" marR="5080">
              <a:lnSpc>
                <a:spcPct val="114599"/>
              </a:lnSpc>
            </a:pPr>
            <a:endParaRPr sz="1800" dirty="0">
              <a:latin typeface="Microsoft YaHei"/>
              <a:cs typeface="Microsoft YaHei"/>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r>
              <a:rPr lang="en-US" altLang="zh-TW" spc="-25" dirty="0"/>
              <a:t>3</a:t>
            </a:r>
            <a:endParaRPr spc="-25"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4917440" cy="597599"/>
          </a:xfrm>
          <a:prstGeom prst="rect">
            <a:avLst/>
          </a:prstGeom>
          <a:solidFill>
            <a:srgbClr val="F4BC33"/>
          </a:solidFill>
        </p:spPr>
        <p:txBody>
          <a:bodyPr vert="horz" wrap="square" lIns="0" tIns="165100" rIns="0" bIns="0" rtlCol="0">
            <a:spAutoFit/>
          </a:bodyPr>
          <a:lstStyle/>
          <a:p>
            <a:pPr marL="258445">
              <a:lnSpc>
                <a:spcPct val="100000"/>
              </a:lnSpc>
              <a:spcBef>
                <a:spcPts val="1300"/>
              </a:spcBef>
            </a:pPr>
            <a:r>
              <a:rPr sz="2800" b="1" spc="20" dirty="0">
                <a:latin typeface="Microsoft JhengHei"/>
                <a:cs typeface="Microsoft JhengHei"/>
              </a:rPr>
              <a:t>會員 </a:t>
            </a:r>
            <a:r>
              <a:rPr sz="2800" b="1" dirty="0">
                <a:latin typeface="Arial"/>
                <a:cs typeface="Arial"/>
              </a:rPr>
              <a:t>(Member)</a:t>
            </a:r>
            <a:r>
              <a:rPr lang="zh-TW" altLang="en-US" sz="2800" b="1" spc="420" dirty="0">
                <a:latin typeface="Microsoft JhengHei"/>
                <a:cs typeface="Arial"/>
              </a:rPr>
              <a:t>資料</a:t>
            </a:r>
            <a:r>
              <a:rPr sz="2800" b="1" spc="420" dirty="0">
                <a:latin typeface="Microsoft JhengHei"/>
                <a:cs typeface="Microsoft JhengHei"/>
              </a:rPr>
              <a:t>表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r>
              <a:rPr lang="en-US" altLang="zh-TW" spc="-25" dirty="0"/>
              <a:t>4</a:t>
            </a:r>
            <a:endParaRPr spc="-25" dirty="0"/>
          </a:p>
        </p:txBody>
      </p:sp>
      <p:sp>
        <p:nvSpPr>
          <p:cNvPr id="6" name="object 6"/>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0" name="圖片 9">
            <a:extLst>
              <a:ext uri="{FF2B5EF4-FFF2-40B4-BE49-F238E27FC236}">
                <a16:creationId xmlns:a16="http://schemas.microsoft.com/office/drawing/2014/main" id="{0B0E2B1D-633A-3964-8A47-EC0E58278BE8}"/>
              </a:ext>
            </a:extLst>
          </p:cNvPr>
          <p:cNvPicPr>
            <a:picLocks noChangeAspect="1"/>
          </p:cNvPicPr>
          <p:nvPr/>
        </p:nvPicPr>
        <p:blipFill>
          <a:blip r:embed="rId2"/>
          <a:stretch>
            <a:fillRect/>
          </a:stretch>
        </p:blipFill>
        <p:spPr>
          <a:xfrm>
            <a:off x="1143000" y="2193020"/>
            <a:ext cx="7467600" cy="411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5908040"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喜好類別 </a:t>
            </a:r>
            <a:r>
              <a:rPr lang="en-US" altLang="zh-TW" sz="2800" b="1" dirty="0"/>
              <a:t>(Category) </a:t>
            </a:r>
            <a:r>
              <a:rPr lang="zh-TW" altLang="en-US" sz="2800" b="1" dirty="0"/>
              <a:t>資料表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25</a:t>
            </a:r>
          </a:p>
        </p:txBody>
      </p:sp>
      <p:sp>
        <p:nvSpPr>
          <p:cNvPr id="10" name="object 6">
            <a:extLst>
              <a:ext uri="{FF2B5EF4-FFF2-40B4-BE49-F238E27FC236}">
                <a16:creationId xmlns:a16="http://schemas.microsoft.com/office/drawing/2014/main" id="{4F22638F-D335-8FCB-B614-A0E5E4F23F8C}"/>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2" name="圖片 11">
            <a:extLst>
              <a:ext uri="{FF2B5EF4-FFF2-40B4-BE49-F238E27FC236}">
                <a16:creationId xmlns:a16="http://schemas.microsoft.com/office/drawing/2014/main" id="{21C40AD0-99E5-CA55-7D77-126950A833ED}"/>
              </a:ext>
            </a:extLst>
          </p:cNvPr>
          <p:cNvPicPr>
            <a:picLocks noChangeAspect="1"/>
          </p:cNvPicPr>
          <p:nvPr/>
        </p:nvPicPr>
        <p:blipFill>
          <a:blip r:embed="rId2"/>
          <a:stretch>
            <a:fillRect/>
          </a:stretch>
        </p:blipFill>
        <p:spPr>
          <a:xfrm>
            <a:off x="2362200" y="2590800"/>
            <a:ext cx="5105400" cy="304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7143"/>
            <a:ext cx="5340985" cy="595676"/>
          </a:xfrm>
          <a:prstGeom prst="rect">
            <a:avLst/>
          </a:prstGeom>
          <a:solidFill>
            <a:srgbClr val="F4BC33"/>
          </a:solidFill>
        </p:spPr>
        <p:txBody>
          <a:bodyPr vert="horz" wrap="square" lIns="0" tIns="163195" rIns="0" bIns="0" rtlCol="0">
            <a:spAutoFit/>
          </a:bodyPr>
          <a:lstStyle/>
          <a:p>
            <a:pPr marL="258445">
              <a:spcBef>
                <a:spcPts val="1285"/>
              </a:spcBef>
            </a:pPr>
            <a:r>
              <a:rPr lang="zh-TW" altLang="en-US" sz="2800" b="1" dirty="0"/>
              <a:t>營業時間 </a:t>
            </a:r>
            <a:r>
              <a:rPr lang="en-US" altLang="zh-TW" sz="2800" b="1" dirty="0"/>
              <a:t>(Hours) </a:t>
            </a:r>
            <a:r>
              <a:rPr lang="zh-TW" altLang="en-US" sz="2800" b="1" dirty="0"/>
              <a:t>資料</a:t>
            </a:r>
            <a:r>
              <a:rPr sz="2800" b="1" spc="415" dirty="0">
                <a:latin typeface="Microsoft JhengHei"/>
                <a:cs typeface="Microsoft JhengHei"/>
              </a:rPr>
              <a:t>表 </a:t>
            </a:r>
            <a:r>
              <a:rPr sz="2800" b="1" spc="-25" dirty="0">
                <a:latin typeface="Arial"/>
                <a:cs typeface="Arial"/>
              </a:rPr>
              <a:t>SQL</a:t>
            </a:r>
            <a:endParaRPr sz="28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26</a:t>
            </a:r>
          </a:p>
        </p:txBody>
      </p:sp>
      <p:sp>
        <p:nvSpPr>
          <p:cNvPr id="11" name="object 6">
            <a:extLst>
              <a:ext uri="{FF2B5EF4-FFF2-40B4-BE49-F238E27FC236}">
                <a16:creationId xmlns:a16="http://schemas.microsoft.com/office/drawing/2014/main" id="{BDC6F1E6-99EE-E70B-8DE3-AE99711C3CB3}"/>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3" name="圖片 12">
            <a:extLst>
              <a:ext uri="{FF2B5EF4-FFF2-40B4-BE49-F238E27FC236}">
                <a16:creationId xmlns:a16="http://schemas.microsoft.com/office/drawing/2014/main" id="{A2CBA06E-9EED-3512-C3A8-F8B041FB9CEC}"/>
              </a:ext>
            </a:extLst>
          </p:cNvPr>
          <p:cNvPicPr>
            <a:picLocks noChangeAspect="1"/>
          </p:cNvPicPr>
          <p:nvPr/>
        </p:nvPicPr>
        <p:blipFill>
          <a:blip r:embed="rId2"/>
          <a:stretch>
            <a:fillRect/>
          </a:stretch>
        </p:blipFill>
        <p:spPr>
          <a:xfrm>
            <a:off x="1828800" y="2590800"/>
            <a:ext cx="6301225" cy="28956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609600" y="1305116"/>
            <a:ext cx="5482590" cy="598241"/>
          </a:xfrm>
          <a:prstGeom prst="rect">
            <a:avLst/>
          </a:prstGeom>
          <a:solidFill>
            <a:srgbClr val="F4BC33"/>
          </a:solidFill>
        </p:spPr>
        <p:txBody>
          <a:bodyPr vert="horz" wrap="square" lIns="0" tIns="165735" rIns="0" bIns="0" rtlCol="0">
            <a:spAutoFit/>
          </a:bodyPr>
          <a:lstStyle/>
          <a:p>
            <a:pPr marL="258445">
              <a:spcBef>
                <a:spcPts val="1305"/>
              </a:spcBef>
            </a:pPr>
            <a:r>
              <a:rPr lang="zh-TW" altLang="en-US" sz="2800" b="1" dirty="0"/>
              <a:t>餐廳 </a:t>
            </a:r>
            <a:r>
              <a:rPr lang="en-US" altLang="zh-TW" sz="2800" b="1" dirty="0"/>
              <a:t>(Restaurant) </a:t>
            </a:r>
            <a:r>
              <a:rPr lang="zh-TW" altLang="en-US" sz="2800" b="1" dirty="0"/>
              <a:t>資料表</a:t>
            </a:r>
            <a:r>
              <a:rPr sz="2800" b="1" spc="415"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27</a:t>
            </a:r>
          </a:p>
        </p:txBody>
      </p:sp>
      <p:sp>
        <p:nvSpPr>
          <p:cNvPr id="12" name="object 6">
            <a:extLst>
              <a:ext uri="{FF2B5EF4-FFF2-40B4-BE49-F238E27FC236}">
                <a16:creationId xmlns:a16="http://schemas.microsoft.com/office/drawing/2014/main" id="{C4C138A1-795A-BAF8-0412-B74A9F1D1C04}"/>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4" name="圖片 13">
            <a:extLst>
              <a:ext uri="{FF2B5EF4-FFF2-40B4-BE49-F238E27FC236}">
                <a16:creationId xmlns:a16="http://schemas.microsoft.com/office/drawing/2014/main" id="{9B1C0B10-90AA-7B80-40AE-C362CBB60D40}"/>
              </a:ext>
            </a:extLst>
          </p:cNvPr>
          <p:cNvPicPr>
            <a:picLocks noChangeAspect="1"/>
          </p:cNvPicPr>
          <p:nvPr/>
        </p:nvPicPr>
        <p:blipFill>
          <a:blip r:embed="rId2"/>
          <a:stretch>
            <a:fillRect/>
          </a:stretch>
        </p:blipFill>
        <p:spPr>
          <a:xfrm>
            <a:off x="914400" y="2438400"/>
            <a:ext cx="7732745" cy="40386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116"/>
            <a:ext cx="6019800" cy="598241"/>
          </a:xfrm>
          <a:prstGeom prst="rect">
            <a:avLst/>
          </a:prstGeom>
          <a:solidFill>
            <a:srgbClr val="F4BC33"/>
          </a:solidFill>
        </p:spPr>
        <p:txBody>
          <a:bodyPr vert="horz" wrap="square" lIns="0" tIns="165735" rIns="0" bIns="0" rtlCol="0">
            <a:spAutoFit/>
          </a:bodyPr>
          <a:lstStyle/>
          <a:p>
            <a:pPr marL="258445">
              <a:spcBef>
                <a:spcPts val="1305"/>
              </a:spcBef>
            </a:pPr>
            <a:r>
              <a:rPr lang="zh-TW" altLang="en-US" sz="2800" b="1" dirty="0"/>
              <a:t>店家類別對應表 </a:t>
            </a:r>
            <a:r>
              <a:rPr sz="2800" b="1" dirty="0">
                <a:latin typeface="Arial"/>
                <a:cs typeface="Arial"/>
              </a:rPr>
              <a:t>(resCate)</a:t>
            </a:r>
            <a:r>
              <a:rPr sz="2800" b="1" spc="470"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28</a:t>
            </a:r>
          </a:p>
        </p:txBody>
      </p:sp>
      <p:sp>
        <p:nvSpPr>
          <p:cNvPr id="11" name="object 6">
            <a:extLst>
              <a:ext uri="{FF2B5EF4-FFF2-40B4-BE49-F238E27FC236}">
                <a16:creationId xmlns:a16="http://schemas.microsoft.com/office/drawing/2014/main" id="{00DF0426-4ACD-CEA0-C4AD-F7EEEDC018C9}"/>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3" name="圖片 12">
            <a:extLst>
              <a:ext uri="{FF2B5EF4-FFF2-40B4-BE49-F238E27FC236}">
                <a16:creationId xmlns:a16="http://schemas.microsoft.com/office/drawing/2014/main" id="{8E13CD04-EF88-F8BF-256F-680CAF50E593}"/>
              </a:ext>
            </a:extLst>
          </p:cNvPr>
          <p:cNvPicPr>
            <a:picLocks noChangeAspect="1"/>
          </p:cNvPicPr>
          <p:nvPr/>
        </p:nvPicPr>
        <p:blipFill>
          <a:blip r:embed="rId2"/>
          <a:stretch>
            <a:fillRect/>
          </a:stretch>
        </p:blipFill>
        <p:spPr>
          <a:xfrm>
            <a:off x="1447800" y="2590800"/>
            <a:ext cx="7051693" cy="271005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4" name="object 4"/>
          <p:cNvPicPr/>
          <p:nvPr/>
        </p:nvPicPr>
        <p:blipFill>
          <a:blip r:embed="rId2" cstate="print"/>
          <a:stretch>
            <a:fillRect/>
          </a:stretch>
        </p:blipFill>
        <p:spPr>
          <a:xfrm>
            <a:off x="7348889" y="624807"/>
            <a:ext cx="1771649" cy="1771649"/>
          </a:xfrm>
          <a:prstGeom prst="rect">
            <a:avLst/>
          </a:prstGeom>
        </p:spPr>
      </p:pic>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a:t>
            </a:r>
          </a:p>
        </p:txBody>
      </p:sp>
      <p:sp>
        <p:nvSpPr>
          <p:cNvPr id="7" name="object 7"/>
          <p:cNvSpPr txBox="1">
            <a:spLocks noGrp="1"/>
          </p:cNvSpPr>
          <p:nvPr>
            <p:ph type="title"/>
          </p:nvPr>
        </p:nvSpPr>
        <p:spPr>
          <a:xfrm>
            <a:off x="1568713" y="563879"/>
            <a:ext cx="1554480" cy="628377"/>
          </a:xfrm>
          <a:prstGeom prst="rect">
            <a:avLst/>
          </a:prstGeom>
        </p:spPr>
        <p:txBody>
          <a:bodyPr vert="horz" wrap="square" lIns="0" tIns="12700" rIns="0" bIns="0" rtlCol="0">
            <a:spAutoFit/>
          </a:bodyPr>
          <a:lstStyle/>
          <a:p>
            <a:pPr marL="12700">
              <a:lnSpc>
                <a:spcPct val="100000"/>
              </a:lnSpc>
              <a:spcBef>
                <a:spcPts val="100"/>
              </a:spcBef>
            </a:pPr>
            <a:r>
              <a:rPr lang="zh-TW" altLang="en-US" sz="4000" spc="245" dirty="0">
                <a:latin typeface="微軟正黑體" panose="020B0604030504040204" pitchFamily="34" charset="-120"/>
                <a:ea typeface="微軟正黑體" panose="020B0604030504040204" pitchFamily="34" charset="-120"/>
                <a:cs typeface="Microsoft JhengHei"/>
              </a:rPr>
              <a:t>目錄</a:t>
            </a:r>
            <a:endParaRPr sz="4000" spc="245" dirty="0">
              <a:latin typeface="微軟正黑體" panose="020B0604030504040204" pitchFamily="34" charset="-120"/>
              <a:ea typeface="微軟正黑體" panose="020B0604030504040204" pitchFamily="34" charset="-120"/>
              <a:cs typeface="Microsoft JhengHei"/>
            </a:endParaRPr>
          </a:p>
        </p:txBody>
      </p:sp>
      <p:sp>
        <p:nvSpPr>
          <p:cNvPr id="13" name="文字方塊 12">
            <a:extLst>
              <a:ext uri="{FF2B5EF4-FFF2-40B4-BE49-F238E27FC236}">
                <a16:creationId xmlns:a16="http://schemas.microsoft.com/office/drawing/2014/main" id="{1AFD2A45-3DBB-0E37-827A-DA80D962C8BC}"/>
              </a:ext>
            </a:extLst>
          </p:cNvPr>
          <p:cNvSpPr txBox="1"/>
          <p:nvPr/>
        </p:nvSpPr>
        <p:spPr>
          <a:xfrm>
            <a:off x="1329089" y="1981200"/>
            <a:ext cx="6019800" cy="3600986"/>
          </a:xfrm>
          <a:prstGeom prst="rect">
            <a:avLst/>
          </a:prstGeom>
          <a:noFill/>
        </p:spPr>
        <p:txBody>
          <a:bodyPr wrap="square">
            <a:spAutoFit/>
          </a:bodyPr>
          <a:lstStyle/>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3"/>
              </a:rPr>
              <a:t>應用情境</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4"/>
              </a:rPr>
              <a:t>系統需求說明</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5"/>
              </a:rPr>
              <a:t>使用案例</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6"/>
              </a:rPr>
              <a:t>資料概念層模型</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7"/>
              </a:rPr>
              <a:t>資料庫</a:t>
            </a:r>
            <a:r>
              <a:rPr lang="en-US" altLang="zh-TW" sz="2400" b="1" i="0" u="sng" dirty="0">
                <a:solidFill>
                  <a:srgbClr val="4493F8"/>
                </a:solidFill>
                <a:effectLst/>
                <a:latin typeface="微軟正黑體" panose="020B0604030504040204" pitchFamily="34" charset="-120"/>
                <a:ea typeface="微軟正黑體" panose="020B0604030504040204" pitchFamily="34" charset="-120"/>
                <a:hlinkClick r:id="rId7"/>
              </a:rPr>
              <a:t>Schema</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en-US" altLang="zh-TW" sz="2400" b="1" i="0" u="sng" dirty="0">
                <a:solidFill>
                  <a:srgbClr val="4493F8"/>
                </a:solidFill>
                <a:effectLst/>
                <a:latin typeface="微軟正黑體" panose="020B0604030504040204" pitchFamily="34" charset="-120"/>
                <a:ea typeface="微軟正黑體" panose="020B0604030504040204" pitchFamily="34" charset="-120"/>
                <a:hlinkClick r:id="rId8"/>
              </a:rPr>
              <a:t>View SQL</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a:p>
            <a:pPr algn="l">
              <a:spcAft>
                <a:spcPts val="1200"/>
              </a:spcAft>
              <a:buFont typeface="+mj-lt"/>
              <a:buAutoNum type="arabicPeriod"/>
            </a:pPr>
            <a:r>
              <a:rPr lang="zh-TW" altLang="en-US" sz="2400" b="1" i="0" u="sng" dirty="0">
                <a:solidFill>
                  <a:srgbClr val="4493F8"/>
                </a:solidFill>
                <a:effectLst/>
                <a:latin typeface="微軟正黑體" panose="020B0604030504040204" pitchFamily="34" charset="-120"/>
                <a:ea typeface="微軟正黑體" panose="020B0604030504040204" pitchFamily="34" charset="-120"/>
                <a:hlinkClick r:id="rId9"/>
              </a:rPr>
              <a:t>使用者權限</a:t>
            </a:r>
            <a:r>
              <a:rPr lang="en-US" altLang="zh-TW" sz="2400" b="1" i="0" u="sng" dirty="0">
                <a:solidFill>
                  <a:srgbClr val="4493F8"/>
                </a:solidFill>
                <a:effectLst/>
                <a:latin typeface="微軟正黑體" panose="020B0604030504040204" pitchFamily="34" charset="-120"/>
                <a:ea typeface="微軟正黑體" panose="020B0604030504040204" pitchFamily="34" charset="-120"/>
                <a:hlinkClick r:id="rId9"/>
              </a:rPr>
              <a:t>SQL</a:t>
            </a:r>
            <a:endParaRPr lang="zh-TW" altLang="en-US" sz="2400" b="1" i="0" dirty="0">
              <a:solidFill>
                <a:srgbClr val="F0F6FC"/>
              </a:solidFill>
              <a:effectLst/>
              <a:latin typeface="微軟正黑體" panose="020B0604030504040204" pitchFamily="34" charset="-120"/>
              <a:ea typeface="微軟正黑體" panose="020B0604030504040204" pitchFamily="34" charset="-12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687387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會員喜好類別表 </a:t>
            </a:r>
            <a:r>
              <a:rPr sz="2800" b="1" dirty="0">
                <a:latin typeface="Arial"/>
                <a:cs typeface="Arial"/>
              </a:rPr>
              <a:t>(Preference)</a:t>
            </a:r>
            <a:r>
              <a:rPr sz="2800" b="1" spc="420" dirty="0">
                <a:latin typeface="Microsoft JhengHei"/>
                <a:cs typeface="Microsoft JhengHei"/>
              </a:rPr>
              <a:t>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29</a:t>
            </a:r>
          </a:p>
        </p:txBody>
      </p:sp>
      <p:sp>
        <p:nvSpPr>
          <p:cNvPr id="10" name="object 6">
            <a:extLst>
              <a:ext uri="{FF2B5EF4-FFF2-40B4-BE49-F238E27FC236}">
                <a16:creationId xmlns:a16="http://schemas.microsoft.com/office/drawing/2014/main" id="{F6ED0BE1-2BFA-F931-23FE-C18D6941FF42}"/>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2" name="圖片 11">
            <a:extLst>
              <a:ext uri="{FF2B5EF4-FFF2-40B4-BE49-F238E27FC236}">
                <a16:creationId xmlns:a16="http://schemas.microsoft.com/office/drawing/2014/main" id="{B0EF19C3-8760-4DF9-B482-1B63558BE5F5}"/>
              </a:ext>
            </a:extLst>
          </p:cNvPr>
          <p:cNvPicPr>
            <a:picLocks noChangeAspect="1"/>
          </p:cNvPicPr>
          <p:nvPr/>
        </p:nvPicPr>
        <p:blipFill>
          <a:blip r:embed="rId2"/>
          <a:stretch>
            <a:fillRect/>
          </a:stretch>
        </p:blipFill>
        <p:spPr>
          <a:xfrm>
            <a:off x="1714500" y="2667000"/>
            <a:ext cx="6324599" cy="264978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87181"/>
            <a:ext cx="9753600" cy="428625"/>
          </a:xfrm>
          <a:custGeom>
            <a:avLst/>
            <a:gdLst/>
            <a:ahLst/>
            <a:cxnLst/>
            <a:rect l="l" t="t" r="r" b="b"/>
            <a:pathLst>
              <a:path w="9753600" h="428625">
                <a:moveTo>
                  <a:pt x="9753600" y="428017"/>
                </a:moveTo>
                <a:lnTo>
                  <a:pt x="0" y="428017"/>
                </a:lnTo>
                <a:lnTo>
                  <a:pt x="0" y="0"/>
                </a:lnTo>
                <a:lnTo>
                  <a:pt x="9753600" y="0"/>
                </a:lnTo>
                <a:lnTo>
                  <a:pt x="9753600" y="428017"/>
                </a:lnTo>
                <a:close/>
              </a:path>
            </a:pathLst>
          </a:custGeom>
          <a:solidFill>
            <a:srgbClr val="F4BC33"/>
          </a:solidFill>
        </p:spPr>
        <p:txBody>
          <a:bodyPr wrap="square" lIns="0" tIns="0" rIns="0" bIns="0" rtlCol="0"/>
          <a:lstStyle/>
          <a:p>
            <a:endParaRPr/>
          </a:p>
        </p:txBody>
      </p:sp>
      <p:sp>
        <p:nvSpPr>
          <p:cNvPr id="5" name="object 5"/>
          <p:cNvSpPr txBox="1"/>
          <p:nvPr/>
        </p:nvSpPr>
        <p:spPr>
          <a:xfrm>
            <a:off x="609600" y="1305710"/>
            <a:ext cx="7305675" cy="597599"/>
          </a:xfrm>
          <a:prstGeom prst="rect">
            <a:avLst/>
          </a:prstGeom>
          <a:solidFill>
            <a:srgbClr val="F4BC33"/>
          </a:solidFill>
        </p:spPr>
        <p:txBody>
          <a:bodyPr vert="horz" wrap="square" lIns="0" tIns="165100" rIns="0" bIns="0" rtlCol="0">
            <a:spAutoFit/>
          </a:bodyPr>
          <a:lstStyle/>
          <a:p>
            <a:pPr marL="258445">
              <a:spcBef>
                <a:spcPts val="1300"/>
              </a:spcBef>
            </a:pPr>
            <a:r>
              <a:rPr lang="zh-TW" altLang="en-US" sz="2800" b="1" dirty="0"/>
              <a:t>推薦清單表</a:t>
            </a:r>
            <a:r>
              <a:rPr sz="2800" b="1" dirty="0">
                <a:latin typeface="Arial"/>
                <a:cs typeface="Arial"/>
              </a:rPr>
              <a:t>(Recommendation)</a:t>
            </a:r>
            <a:r>
              <a:rPr lang="zh-TW" altLang="en-US" sz="2800" b="1" spc="415" dirty="0">
                <a:latin typeface="Microsoft JhengHei"/>
                <a:cs typeface="Arial"/>
              </a:rPr>
              <a:t> </a:t>
            </a:r>
            <a:r>
              <a:rPr sz="2800" b="1" spc="-25" dirty="0">
                <a:latin typeface="Arial"/>
                <a:cs typeface="Arial"/>
              </a:rPr>
              <a:t>SQL</a:t>
            </a:r>
            <a:endParaRPr sz="2800" dirty="0">
              <a:latin typeface="Arial"/>
              <a:cs typeface="Arial"/>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30</a:t>
            </a:r>
          </a:p>
        </p:txBody>
      </p:sp>
      <p:sp>
        <p:nvSpPr>
          <p:cNvPr id="10" name="object 6">
            <a:extLst>
              <a:ext uri="{FF2B5EF4-FFF2-40B4-BE49-F238E27FC236}">
                <a16:creationId xmlns:a16="http://schemas.microsoft.com/office/drawing/2014/main" id="{1EF3A741-4845-57BE-B08F-7B2B3E6956D8}"/>
              </a:ext>
            </a:extLst>
          </p:cNvPr>
          <p:cNvSpPr txBox="1">
            <a:spLocks noGrp="1"/>
          </p:cNvSpPr>
          <p:nvPr>
            <p:ph type="title"/>
          </p:nvPr>
        </p:nvSpPr>
        <p:spPr>
          <a:xfrm>
            <a:off x="1568713" y="563879"/>
            <a:ext cx="299847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資料庫</a:t>
            </a:r>
            <a:r>
              <a:rPr lang="en-US" altLang="zh-TW" dirty="0">
                <a:latin typeface="微軟正黑體" panose="020B0604030504040204" pitchFamily="34" charset="-120"/>
                <a:ea typeface="微軟正黑體" panose="020B0604030504040204" pitchFamily="34" charset="-120"/>
              </a:rPr>
              <a:t>Schema</a:t>
            </a:r>
          </a:p>
        </p:txBody>
      </p:sp>
      <p:pic>
        <p:nvPicPr>
          <p:cNvPr id="12" name="圖片 11">
            <a:extLst>
              <a:ext uri="{FF2B5EF4-FFF2-40B4-BE49-F238E27FC236}">
                <a16:creationId xmlns:a16="http://schemas.microsoft.com/office/drawing/2014/main" id="{1AD0BEFD-6FBF-405A-1055-E120795D154C}"/>
              </a:ext>
            </a:extLst>
          </p:cNvPr>
          <p:cNvPicPr>
            <a:picLocks noChangeAspect="1"/>
          </p:cNvPicPr>
          <p:nvPr/>
        </p:nvPicPr>
        <p:blipFill>
          <a:blip r:embed="rId2"/>
          <a:stretch>
            <a:fillRect/>
          </a:stretch>
        </p:blipFill>
        <p:spPr>
          <a:xfrm>
            <a:off x="1702553" y="2438400"/>
            <a:ext cx="6348493" cy="36385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0" y="1305710"/>
            <a:ext cx="5715000" cy="1028487"/>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會員喜好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user_preferences</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用途：彙整會員的喜好類別</a:t>
            </a:r>
            <a:endParaRPr sz="2800" dirty="0">
              <a:latin typeface="微軟正黑體" panose="020B0604030504040204" pitchFamily="34" charset="-120"/>
              <a:ea typeface="微軟正黑體" panose="020B0604030504040204" pitchFamily="34" charset="-120"/>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1</a:t>
            </a:r>
            <a:endParaRPr spc="-25" dirty="0"/>
          </a:p>
        </p:txBody>
      </p:sp>
      <p:sp>
        <p:nvSpPr>
          <p:cNvPr id="5" name="object 5"/>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sp>
        <p:nvSpPr>
          <p:cNvPr id="7" name="AutoShape 2">
            <a:extLst>
              <a:ext uri="{FF2B5EF4-FFF2-40B4-BE49-F238E27FC236}">
                <a16:creationId xmlns:a16="http://schemas.microsoft.com/office/drawing/2014/main" id="{6CC03BD4-2B64-5F7F-54D6-D5120C771EC2}"/>
              </a:ext>
            </a:extLst>
          </p:cNvPr>
          <p:cNvSpPr>
            <a:spLocks noChangeAspect="1" noChangeArrowheads="1"/>
          </p:cNvSpPr>
          <p:nvPr/>
        </p:nvSpPr>
        <p:spPr bwMode="auto">
          <a:xfrm>
            <a:off x="4724400" y="3505200"/>
            <a:ext cx="3810000" cy="3810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TW" altLang="en-US"/>
          </a:p>
        </p:txBody>
      </p:sp>
      <p:pic>
        <p:nvPicPr>
          <p:cNvPr id="10" name="圖片 9">
            <a:extLst>
              <a:ext uri="{FF2B5EF4-FFF2-40B4-BE49-F238E27FC236}">
                <a16:creationId xmlns:a16="http://schemas.microsoft.com/office/drawing/2014/main" id="{46E5D2E1-08B8-6E13-4445-4DFC18AD150B}"/>
              </a:ext>
            </a:extLst>
          </p:cNvPr>
          <p:cNvPicPr>
            <a:picLocks noChangeAspect="1"/>
          </p:cNvPicPr>
          <p:nvPr/>
        </p:nvPicPr>
        <p:blipFill>
          <a:blip r:embed="rId2"/>
          <a:stretch>
            <a:fillRect/>
          </a:stretch>
        </p:blipFill>
        <p:spPr>
          <a:xfrm>
            <a:off x="1388181" y="2782837"/>
            <a:ext cx="6977237" cy="350351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p:cNvSpPr txBox="1"/>
          <p:nvPr/>
        </p:nvSpPr>
        <p:spPr>
          <a:xfrm>
            <a:off x="609600" y="1305710"/>
            <a:ext cx="6096000" cy="1028487"/>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營業中餐廳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open_restaurants</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用途：查詢目前時間仍在營業的餐廳</a:t>
            </a:r>
            <a:endParaRPr sz="2800" dirty="0">
              <a:latin typeface="微軟正黑體" panose="020B0604030504040204" pitchFamily="34" charset="-120"/>
              <a:ea typeface="微軟正黑體" panose="020B0604030504040204" pitchFamily="34" charset="-120"/>
              <a:cs typeface="Arial"/>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2</a:t>
            </a:r>
            <a:endParaRPr spc="-25" dirty="0"/>
          </a:p>
        </p:txBody>
      </p:sp>
      <p:sp>
        <p:nvSpPr>
          <p:cNvPr id="5" name="object 5"/>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9" name="圖片 8">
            <a:extLst>
              <a:ext uri="{FF2B5EF4-FFF2-40B4-BE49-F238E27FC236}">
                <a16:creationId xmlns:a16="http://schemas.microsoft.com/office/drawing/2014/main" id="{7AF6B946-4695-BCE5-3DD2-E4C4CFF7F2B6}"/>
              </a:ext>
            </a:extLst>
          </p:cNvPr>
          <p:cNvPicPr>
            <a:picLocks noChangeAspect="1"/>
          </p:cNvPicPr>
          <p:nvPr/>
        </p:nvPicPr>
        <p:blipFill>
          <a:blip r:embed="rId2"/>
          <a:stretch>
            <a:fillRect/>
          </a:stretch>
        </p:blipFill>
        <p:spPr>
          <a:xfrm>
            <a:off x="2145504" y="2623908"/>
            <a:ext cx="5462591" cy="37255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F1ACD-35F6-3289-0F6C-BD1688931E8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D963FB9-38A3-7F21-0E68-D99D58D88199}"/>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9417D2A6-485F-5CC4-7740-CD840F0DD58E}"/>
              </a:ext>
            </a:extLst>
          </p:cNvPr>
          <p:cNvSpPr txBox="1"/>
          <p:nvPr/>
        </p:nvSpPr>
        <p:spPr>
          <a:xfrm>
            <a:off x="609600" y="1305710"/>
            <a:ext cx="8382000" cy="1459374"/>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推薦候選餐廳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recommendation_candidates</a:t>
            </a:r>
            <a:r>
              <a:rPr lang="en-US" altLang="zh-TW" sz="2800" dirty="0">
                <a:latin typeface="微軟正黑體" panose="020B0604030504040204" pitchFamily="34" charset="-120"/>
                <a:ea typeface="微軟正黑體" panose="020B0604030504040204" pitchFamily="34" charset="-120"/>
              </a:rPr>
              <a:t>,</a:t>
            </a:r>
          </a:p>
          <a:p>
            <a:r>
              <a:rPr lang="zh-TW" altLang="en-US" sz="2800" dirty="0">
                <a:latin typeface="微軟正黑體" panose="020B0604030504040204" pitchFamily="34" charset="-120"/>
                <a:ea typeface="微軟正黑體" panose="020B0604030504040204" pitchFamily="34" charset="-120"/>
              </a:rPr>
              <a:t>用途：計算會員與餐廳間的喜好配對數量（供推薦邏輯使用）</a:t>
            </a:r>
            <a:endParaRPr sz="2800" dirty="0">
              <a:latin typeface="微軟正黑體" panose="020B0604030504040204" pitchFamily="34" charset="-120"/>
              <a:ea typeface="微軟正黑體" panose="020B0604030504040204" pitchFamily="34" charset="-120"/>
              <a:cs typeface="Arial"/>
            </a:endParaRPr>
          </a:p>
        </p:txBody>
      </p:sp>
      <p:sp>
        <p:nvSpPr>
          <p:cNvPr id="6" name="object 6">
            <a:extLst>
              <a:ext uri="{FF2B5EF4-FFF2-40B4-BE49-F238E27FC236}">
                <a16:creationId xmlns:a16="http://schemas.microsoft.com/office/drawing/2014/main" id="{42B412A8-29B9-629D-EE55-5FECB6136667}"/>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3</a:t>
            </a:r>
            <a:endParaRPr spc="-25" dirty="0"/>
          </a:p>
        </p:txBody>
      </p:sp>
      <p:sp>
        <p:nvSpPr>
          <p:cNvPr id="5" name="object 5">
            <a:extLst>
              <a:ext uri="{FF2B5EF4-FFF2-40B4-BE49-F238E27FC236}">
                <a16:creationId xmlns:a16="http://schemas.microsoft.com/office/drawing/2014/main" id="{031A0161-082D-9809-E603-A0CBEB1B2A6C}"/>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7" name="圖片 6">
            <a:extLst>
              <a:ext uri="{FF2B5EF4-FFF2-40B4-BE49-F238E27FC236}">
                <a16:creationId xmlns:a16="http://schemas.microsoft.com/office/drawing/2014/main" id="{26FB1F54-6C73-D6F0-1363-4E8C92D05514}"/>
              </a:ext>
            </a:extLst>
          </p:cNvPr>
          <p:cNvPicPr>
            <a:picLocks noChangeAspect="1"/>
          </p:cNvPicPr>
          <p:nvPr/>
        </p:nvPicPr>
        <p:blipFill>
          <a:blip r:embed="rId2"/>
          <a:stretch>
            <a:fillRect/>
          </a:stretch>
        </p:blipFill>
        <p:spPr>
          <a:xfrm>
            <a:off x="1657350" y="2895600"/>
            <a:ext cx="6438900" cy="3593655"/>
          </a:xfrm>
          <a:prstGeom prst="rect">
            <a:avLst/>
          </a:prstGeom>
        </p:spPr>
      </p:pic>
    </p:spTree>
    <p:extLst>
      <p:ext uri="{BB962C8B-B14F-4D97-AF65-F5344CB8AC3E}">
        <p14:creationId xmlns:p14="http://schemas.microsoft.com/office/powerpoint/2010/main" val="26959297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C3D73-EF21-30C0-A003-DF1B877389E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56D08D2-4943-D12E-E1AA-95B3A26C9452}"/>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4F30FBFD-735D-B842-FD48-5BB8B9EDA8FD}"/>
              </a:ext>
            </a:extLst>
          </p:cNvPr>
          <p:cNvSpPr txBox="1"/>
          <p:nvPr/>
        </p:nvSpPr>
        <p:spPr>
          <a:xfrm>
            <a:off x="609600" y="1305710"/>
            <a:ext cx="7086600" cy="1028487"/>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推薦記錄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recent_recommendations</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用途：顯示推薦歷史記錄與對應餐廳名稱</a:t>
            </a:r>
            <a:endParaRPr sz="2800" dirty="0">
              <a:latin typeface="微軟正黑體" panose="020B0604030504040204" pitchFamily="34" charset="-120"/>
              <a:ea typeface="微軟正黑體" panose="020B0604030504040204" pitchFamily="34" charset="-120"/>
              <a:cs typeface="Arial"/>
            </a:endParaRPr>
          </a:p>
        </p:txBody>
      </p:sp>
      <p:sp>
        <p:nvSpPr>
          <p:cNvPr id="6" name="object 6">
            <a:extLst>
              <a:ext uri="{FF2B5EF4-FFF2-40B4-BE49-F238E27FC236}">
                <a16:creationId xmlns:a16="http://schemas.microsoft.com/office/drawing/2014/main" id="{D014218F-AC2A-AABC-4D39-FEAD332D011A}"/>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34</a:t>
            </a:r>
          </a:p>
        </p:txBody>
      </p:sp>
      <p:sp>
        <p:nvSpPr>
          <p:cNvPr id="5" name="object 5">
            <a:extLst>
              <a:ext uri="{FF2B5EF4-FFF2-40B4-BE49-F238E27FC236}">
                <a16:creationId xmlns:a16="http://schemas.microsoft.com/office/drawing/2014/main" id="{7623AD8C-984B-CE0C-E0AD-04C0EC60CA8C}"/>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7" name="圖片 6">
            <a:extLst>
              <a:ext uri="{FF2B5EF4-FFF2-40B4-BE49-F238E27FC236}">
                <a16:creationId xmlns:a16="http://schemas.microsoft.com/office/drawing/2014/main" id="{3F6DFF47-73C3-A389-D507-B6F6603DD3AC}"/>
              </a:ext>
            </a:extLst>
          </p:cNvPr>
          <p:cNvPicPr>
            <a:picLocks noChangeAspect="1"/>
          </p:cNvPicPr>
          <p:nvPr/>
        </p:nvPicPr>
        <p:blipFill>
          <a:blip r:embed="rId2"/>
          <a:stretch>
            <a:fillRect/>
          </a:stretch>
        </p:blipFill>
        <p:spPr>
          <a:xfrm>
            <a:off x="2297764" y="2656690"/>
            <a:ext cx="5158072" cy="3515510"/>
          </a:xfrm>
          <a:prstGeom prst="rect">
            <a:avLst/>
          </a:prstGeom>
        </p:spPr>
      </p:pic>
    </p:spTree>
    <p:extLst>
      <p:ext uri="{BB962C8B-B14F-4D97-AF65-F5344CB8AC3E}">
        <p14:creationId xmlns:p14="http://schemas.microsoft.com/office/powerpoint/2010/main" val="13031352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0DB69-74D5-A183-8C98-94A921DC3B8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74F10DF-599F-D79D-7493-8D30FC3CFDF6}"/>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279EE036-5377-C60B-706F-DE5FDC5DCC40}"/>
              </a:ext>
            </a:extLst>
          </p:cNvPr>
          <p:cNvSpPr txBox="1"/>
          <p:nvPr/>
        </p:nvSpPr>
        <p:spPr>
          <a:xfrm>
            <a:off x="609600" y="1305710"/>
            <a:ext cx="8534400" cy="1028487"/>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系統統計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admin_statistics</a:t>
            </a:r>
            <a:r>
              <a:rPr lang="en-US" altLang="zh-TW" sz="2800" dirty="0">
                <a:latin typeface="微軟正黑體" panose="020B0604030504040204" pitchFamily="34" charset="-120"/>
                <a:ea typeface="微軟正黑體" panose="020B0604030504040204" pitchFamily="34" charset="-120"/>
              </a:rPr>
              <a:t>,</a:t>
            </a:r>
          </a:p>
          <a:p>
            <a:r>
              <a:rPr lang="zh-TW" altLang="en-US" sz="2800" dirty="0">
                <a:latin typeface="微軟正黑體" panose="020B0604030504040204" pitchFamily="34" charset="-120"/>
                <a:ea typeface="微軟正黑體" panose="020B0604030504040204" pitchFamily="34" charset="-120"/>
              </a:rPr>
              <a:t>用途：顯示會員總數、餐廳數、類別數與推薦記錄數。</a:t>
            </a:r>
            <a:endParaRPr sz="2800" dirty="0">
              <a:latin typeface="微軟正黑體" panose="020B0604030504040204" pitchFamily="34" charset="-120"/>
              <a:ea typeface="微軟正黑體" panose="020B0604030504040204" pitchFamily="34" charset="-120"/>
              <a:cs typeface="Arial"/>
            </a:endParaRPr>
          </a:p>
        </p:txBody>
      </p:sp>
      <p:sp>
        <p:nvSpPr>
          <p:cNvPr id="6" name="object 6">
            <a:extLst>
              <a:ext uri="{FF2B5EF4-FFF2-40B4-BE49-F238E27FC236}">
                <a16:creationId xmlns:a16="http://schemas.microsoft.com/office/drawing/2014/main" id="{E0ED91E9-1536-79C1-A4AA-991660864864}"/>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5</a:t>
            </a:r>
            <a:endParaRPr spc="-25" dirty="0"/>
          </a:p>
        </p:txBody>
      </p:sp>
      <p:sp>
        <p:nvSpPr>
          <p:cNvPr id="5" name="object 5">
            <a:extLst>
              <a:ext uri="{FF2B5EF4-FFF2-40B4-BE49-F238E27FC236}">
                <a16:creationId xmlns:a16="http://schemas.microsoft.com/office/drawing/2014/main" id="{EE56A253-3367-F129-0745-125B1812159F}"/>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12" name="圖片 11">
            <a:extLst>
              <a:ext uri="{FF2B5EF4-FFF2-40B4-BE49-F238E27FC236}">
                <a16:creationId xmlns:a16="http://schemas.microsoft.com/office/drawing/2014/main" id="{0FEE5972-9DD5-BAF7-BAD0-EAAEC5F405DB}"/>
              </a:ext>
            </a:extLst>
          </p:cNvPr>
          <p:cNvPicPr>
            <a:picLocks noChangeAspect="1"/>
          </p:cNvPicPr>
          <p:nvPr/>
        </p:nvPicPr>
        <p:blipFill>
          <a:blip r:embed="rId2"/>
          <a:stretch>
            <a:fillRect/>
          </a:stretch>
        </p:blipFill>
        <p:spPr>
          <a:xfrm>
            <a:off x="609600" y="3124200"/>
            <a:ext cx="8564355" cy="2181796"/>
          </a:xfrm>
          <a:prstGeom prst="rect">
            <a:avLst/>
          </a:prstGeom>
        </p:spPr>
      </p:pic>
    </p:spTree>
    <p:extLst>
      <p:ext uri="{BB962C8B-B14F-4D97-AF65-F5344CB8AC3E}">
        <p14:creationId xmlns:p14="http://schemas.microsoft.com/office/powerpoint/2010/main" val="2358040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E0983-0D72-BC6C-EFE4-05F3C23046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C9166B-E19A-102D-E8E1-1C0DDD617D6E}"/>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4" name="object 4">
            <a:extLst>
              <a:ext uri="{FF2B5EF4-FFF2-40B4-BE49-F238E27FC236}">
                <a16:creationId xmlns:a16="http://schemas.microsoft.com/office/drawing/2014/main" id="{91C0B325-D8E0-E2D4-D5FB-9CDD559CB5D3}"/>
              </a:ext>
            </a:extLst>
          </p:cNvPr>
          <p:cNvSpPr txBox="1"/>
          <p:nvPr/>
        </p:nvSpPr>
        <p:spPr>
          <a:xfrm>
            <a:off x="609600" y="1305710"/>
            <a:ext cx="6096000" cy="1028487"/>
          </a:xfrm>
          <a:prstGeom prst="rect">
            <a:avLst/>
          </a:prstGeom>
          <a:solidFill>
            <a:srgbClr val="F4BC33"/>
          </a:solidFill>
        </p:spPr>
        <p:txBody>
          <a:bodyPr vert="horz" wrap="square" lIns="0" tIns="165100" rIns="0" bIns="0" rtlCol="0">
            <a:spAutoFit/>
          </a:bodyPr>
          <a:lstStyle/>
          <a:p>
            <a:pPr fontAlgn="base"/>
            <a:r>
              <a:rPr lang="zh-TW" altLang="en-US" sz="2800" dirty="0">
                <a:latin typeface="微軟正黑體" panose="020B0604030504040204" pitchFamily="34" charset="-120"/>
                <a:ea typeface="微軟正黑體" panose="020B0604030504040204" pitchFamily="34" charset="-120"/>
              </a:rPr>
              <a:t>營業中餐廳 </a:t>
            </a:r>
            <a:r>
              <a:rPr lang="en-US" altLang="zh-TW" sz="2800" dirty="0">
                <a:latin typeface="微軟正黑體" panose="020B0604030504040204" pitchFamily="34" charset="-120"/>
                <a:ea typeface="微軟正黑體" panose="020B0604030504040204" pitchFamily="34" charset="-120"/>
              </a:rPr>
              <a:t>View</a:t>
            </a:r>
            <a:r>
              <a:rPr lang="zh-TW" altLang="en-US" sz="2800" dirty="0">
                <a:latin typeface="微軟正黑體" panose="020B0604030504040204" pitchFamily="34" charset="-120"/>
                <a:ea typeface="微軟正黑體" panose="020B0604030504040204" pitchFamily="34" charset="-120"/>
              </a:rPr>
              <a:t>：</a:t>
            </a:r>
            <a:r>
              <a:rPr lang="en-US" altLang="zh-TW" sz="2800" dirty="0" err="1">
                <a:latin typeface="微軟正黑體" panose="020B0604030504040204" pitchFamily="34" charset="-120"/>
                <a:ea typeface="微軟正黑體" panose="020B0604030504040204" pitchFamily="34" charset="-120"/>
              </a:rPr>
              <a:t>open_restaurants</a:t>
            </a:r>
            <a:endParaRPr lang="en-US" altLang="zh-TW" sz="2800" dirty="0">
              <a:latin typeface="微軟正黑體" panose="020B0604030504040204" pitchFamily="34" charset="-120"/>
              <a:ea typeface="微軟正黑體" panose="020B0604030504040204" pitchFamily="34" charset="-120"/>
            </a:endParaRPr>
          </a:p>
          <a:p>
            <a:r>
              <a:rPr lang="zh-TW" altLang="en-US" sz="2800" dirty="0">
                <a:latin typeface="微軟正黑體" panose="020B0604030504040204" pitchFamily="34" charset="-120"/>
                <a:ea typeface="微軟正黑體" panose="020B0604030504040204" pitchFamily="34" charset="-120"/>
              </a:rPr>
              <a:t>用途：查詢目前時間仍在營業的餐廳。</a:t>
            </a:r>
            <a:endParaRPr sz="2800" dirty="0">
              <a:latin typeface="微軟正黑體" panose="020B0604030504040204" pitchFamily="34" charset="-120"/>
              <a:ea typeface="微軟正黑體" panose="020B0604030504040204" pitchFamily="34" charset="-120"/>
              <a:cs typeface="Arial"/>
            </a:endParaRPr>
          </a:p>
        </p:txBody>
      </p:sp>
      <p:sp>
        <p:nvSpPr>
          <p:cNvPr id="6" name="object 6">
            <a:extLst>
              <a:ext uri="{FF2B5EF4-FFF2-40B4-BE49-F238E27FC236}">
                <a16:creationId xmlns:a16="http://schemas.microsoft.com/office/drawing/2014/main" id="{3ACF5651-B156-19A3-4D7C-C67E01E81170}"/>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6</a:t>
            </a:r>
            <a:endParaRPr spc="-25" dirty="0"/>
          </a:p>
        </p:txBody>
      </p:sp>
      <p:sp>
        <p:nvSpPr>
          <p:cNvPr id="5" name="object 5">
            <a:extLst>
              <a:ext uri="{FF2B5EF4-FFF2-40B4-BE49-F238E27FC236}">
                <a16:creationId xmlns:a16="http://schemas.microsoft.com/office/drawing/2014/main" id="{45F67E18-0CE7-ACA2-EE35-F0102EC08ADA}"/>
              </a:ext>
            </a:extLst>
          </p:cNvPr>
          <p:cNvSpPr txBox="1">
            <a:spLocks noGrp="1"/>
          </p:cNvSpPr>
          <p:nvPr>
            <p:ph type="title"/>
          </p:nvPr>
        </p:nvSpPr>
        <p:spPr>
          <a:xfrm>
            <a:off x="1568713" y="563879"/>
            <a:ext cx="1976120" cy="452120"/>
          </a:xfrm>
          <a:prstGeom prst="rect">
            <a:avLst/>
          </a:prstGeom>
        </p:spPr>
        <p:txBody>
          <a:bodyPr vert="horz" wrap="square" lIns="0" tIns="12700" rIns="0" bIns="0" rtlCol="0">
            <a:spAutoFit/>
          </a:bodyPr>
          <a:lstStyle/>
          <a:p>
            <a:pPr marL="12700">
              <a:lnSpc>
                <a:spcPct val="100000"/>
              </a:lnSpc>
              <a:spcBef>
                <a:spcPts val="100"/>
              </a:spcBef>
              <a:tabLst>
                <a:tab pos="1217930" algn="l"/>
              </a:tabLst>
            </a:pPr>
            <a:r>
              <a:rPr spc="254" dirty="0"/>
              <a:t>VIEW</a:t>
            </a:r>
            <a:r>
              <a:rPr dirty="0"/>
              <a:t>	</a:t>
            </a:r>
            <a:r>
              <a:rPr spc="-25" dirty="0"/>
              <a:t>SQL</a:t>
            </a:r>
          </a:p>
        </p:txBody>
      </p:sp>
      <p:pic>
        <p:nvPicPr>
          <p:cNvPr id="9" name="圖片 8">
            <a:extLst>
              <a:ext uri="{FF2B5EF4-FFF2-40B4-BE49-F238E27FC236}">
                <a16:creationId xmlns:a16="http://schemas.microsoft.com/office/drawing/2014/main" id="{9276D812-65EB-3264-330F-AC6E491258D1}"/>
              </a:ext>
            </a:extLst>
          </p:cNvPr>
          <p:cNvPicPr>
            <a:picLocks noChangeAspect="1"/>
          </p:cNvPicPr>
          <p:nvPr/>
        </p:nvPicPr>
        <p:blipFill>
          <a:blip r:embed="rId2"/>
          <a:stretch>
            <a:fillRect/>
          </a:stretch>
        </p:blipFill>
        <p:spPr>
          <a:xfrm>
            <a:off x="2188195" y="2711693"/>
            <a:ext cx="5377209" cy="3782665"/>
          </a:xfrm>
          <a:prstGeom prst="rect">
            <a:avLst/>
          </a:prstGeom>
        </p:spPr>
      </p:pic>
    </p:spTree>
    <p:extLst>
      <p:ext uri="{BB962C8B-B14F-4D97-AF65-F5344CB8AC3E}">
        <p14:creationId xmlns:p14="http://schemas.microsoft.com/office/powerpoint/2010/main" val="413699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568713" y="563879"/>
            <a:ext cx="284353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使用者權限</a:t>
            </a:r>
            <a:r>
              <a:rPr lang="en-US" altLang="zh-TW" dirty="0">
                <a:latin typeface="微軟正黑體" panose="020B0604030504040204" pitchFamily="34" charset="-120"/>
                <a:ea typeface="微軟正黑體" panose="020B0604030504040204" pitchFamily="34" charset="-120"/>
              </a:rPr>
              <a:t>SQL</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spc="-25" dirty="0"/>
              <a:t>3</a:t>
            </a:r>
            <a:r>
              <a:rPr lang="en-US" altLang="zh-TW" spc="-25" dirty="0"/>
              <a:t>7</a:t>
            </a:r>
            <a:endParaRPr spc="-25" dirty="0"/>
          </a:p>
        </p:txBody>
      </p:sp>
      <p:pic>
        <p:nvPicPr>
          <p:cNvPr id="6" name="圖片 5">
            <a:extLst>
              <a:ext uri="{FF2B5EF4-FFF2-40B4-BE49-F238E27FC236}">
                <a16:creationId xmlns:a16="http://schemas.microsoft.com/office/drawing/2014/main" id="{420BB96E-E87F-531D-81FF-A861BC5D56D8}"/>
              </a:ext>
            </a:extLst>
          </p:cNvPr>
          <p:cNvPicPr>
            <a:picLocks noChangeAspect="1"/>
          </p:cNvPicPr>
          <p:nvPr/>
        </p:nvPicPr>
        <p:blipFill>
          <a:blip r:embed="rId2"/>
          <a:stretch>
            <a:fillRect/>
          </a:stretch>
        </p:blipFill>
        <p:spPr>
          <a:xfrm>
            <a:off x="1585403" y="1219200"/>
            <a:ext cx="6582794" cy="5334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2863869"/>
            <a:ext cx="5076825" cy="790575"/>
          </a:xfrm>
          <a:custGeom>
            <a:avLst/>
            <a:gdLst/>
            <a:ahLst/>
            <a:cxnLst/>
            <a:rect l="l" t="t" r="r" b="b"/>
            <a:pathLst>
              <a:path w="5076825" h="790575">
                <a:moveTo>
                  <a:pt x="5076824" y="790574"/>
                </a:moveTo>
                <a:lnTo>
                  <a:pt x="0" y="790574"/>
                </a:lnTo>
                <a:lnTo>
                  <a:pt x="0" y="0"/>
                </a:lnTo>
                <a:lnTo>
                  <a:pt x="5076824" y="0"/>
                </a:lnTo>
                <a:lnTo>
                  <a:pt x="5076824" y="790574"/>
                </a:lnTo>
                <a:close/>
              </a:path>
            </a:pathLst>
          </a:custGeom>
          <a:solidFill>
            <a:srgbClr val="F4BC33"/>
          </a:solidFill>
        </p:spPr>
        <p:txBody>
          <a:bodyPr wrap="square" lIns="0" tIns="0" rIns="0" bIns="0" rtlCol="0"/>
          <a:lstStyle/>
          <a:p>
            <a:endParaRPr/>
          </a:p>
        </p:txBody>
      </p:sp>
      <p:sp>
        <p:nvSpPr>
          <p:cNvPr id="3" name="object 3"/>
          <p:cNvSpPr txBox="1">
            <a:spLocks noGrp="1"/>
          </p:cNvSpPr>
          <p:nvPr>
            <p:ph type="title"/>
          </p:nvPr>
        </p:nvSpPr>
        <p:spPr>
          <a:xfrm>
            <a:off x="1071249" y="3020024"/>
            <a:ext cx="7611109" cy="925830"/>
          </a:xfrm>
          <a:prstGeom prst="rect">
            <a:avLst/>
          </a:prstGeom>
        </p:spPr>
        <p:txBody>
          <a:bodyPr vert="horz" wrap="square" lIns="0" tIns="13335" rIns="0" bIns="0" rtlCol="0">
            <a:spAutoFit/>
          </a:bodyPr>
          <a:lstStyle/>
          <a:p>
            <a:pPr marL="12700">
              <a:lnSpc>
                <a:spcPct val="100000"/>
              </a:lnSpc>
              <a:spcBef>
                <a:spcPts val="105"/>
              </a:spcBef>
            </a:pPr>
            <a:r>
              <a:rPr sz="5900" dirty="0">
                <a:solidFill>
                  <a:srgbClr val="171717"/>
                </a:solidFill>
              </a:rPr>
              <a:t>Thanks For </a:t>
            </a:r>
            <a:r>
              <a:rPr sz="5900" spc="-10" dirty="0">
                <a:solidFill>
                  <a:srgbClr val="171717"/>
                </a:solidFill>
              </a:rPr>
              <a:t>Listening</a:t>
            </a:r>
            <a:endParaRPr sz="5900"/>
          </a:p>
        </p:txBody>
      </p:sp>
      <p:sp>
        <p:nvSpPr>
          <p:cNvPr id="4" name="object 4"/>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 name="object 5"/>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6" name="object 6"/>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7" name="object 7"/>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8" name="object 8"/>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9" name="object 9"/>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0" name="object 10"/>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1" name="object 11"/>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2" name="object 12"/>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3" name="object 13"/>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4" name="object 14"/>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5" name="object 15"/>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6" name="object 16"/>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7" name="object 17"/>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8" name="object 18"/>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object 19"/>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object 20"/>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object 21"/>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object 22"/>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3" name="object 23"/>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4" name="object 24"/>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object 25"/>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object 26"/>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object 27"/>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object 28"/>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29" name="object 29"/>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0" name="object 30"/>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1" name="object 31"/>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2" name="object 32"/>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object 33"/>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object 34"/>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35" name="object 35"/>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6" name="object 36"/>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37" name="object 37"/>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38" name="object 38"/>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39" name="object 39"/>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40" name="object 40"/>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1" name="object 41"/>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2" name="object 42"/>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43" name="object 43"/>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44" name="object 44"/>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5" name="object 45"/>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6" name="object 46"/>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47" name="object 47"/>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8" name="object 48"/>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9" name="object 49"/>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0" name="object 50"/>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1" name="object 51"/>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2" name="object 5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FBDD-2710-6520-45BB-5D047CD119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90BE0B4-070D-9ADA-1159-42E14717C982}"/>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3" name="object 3">
            <a:extLst>
              <a:ext uri="{FF2B5EF4-FFF2-40B4-BE49-F238E27FC236}">
                <a16:creationId xmlns:a16="http://schemas.microsoft.com/office/drawing/2014/main" id="{225A247D-11AC-8172-3988-7D0A0692F8FD}"/>
              </a:ext>
            </a:extLst>
          </p:cNvPr>
          <p:cNvSpPr/>
          <p:nvPr/>
        </p:nvSpPr>
        <p:spPr>
          <a:xfrm>
            <a:off x="4030029" y="2098028"/>
            <a:ext cx="45719" cy="4764301"/>
          </a:xfrm>
          <a:custGeom>
            <a:avLst/>
            <a:gdLst/>
            <a:ahLst/>
            <a:cxnLst/>
            <a:rect l="l" t="t" r="r" b="b"/>
            <a:pathLst>
              <a:path w="66039" h="3578225">
                <a:moveTo>
                  <a:pt x="0" y="3577853"/>
                </a:moveTo>
                <a:lnTo>
                  <a:pt x="0" y="0"/>
                </a:lnTo>
                <a:lnTo>
                  <a:pt x="65700" y="0"/>
                </a:lnTo>
                <a:lnTo>
                  <a:pt x="65700" y="3577853"/>
                </a:lnTo>
                <a:lnTo>
                  <a:pt x="0" y="3577853"/>
                </a:lnTo>
                <a:close/>
              </a:path>
            </a:pathLst>
          </a:custGeom>
          <a:solidFill>
            <a:srgbClr val="D9D9D9">
              <a:alpha val="33999"/>
            </a:srgbClr>
          </a:solidFill>
        </p:spPr>
        <p:txBody>
          <a:bodyPr wrap="square" lIns="0" tIns="0" rIns="0" bIns="0" rtlCol="0"/>
          <a:lstStyle/>
          <a:p>
            <a:endParaRPr/>
          </a:p>
        </p:txBody>
      </p:sp>
      <p:pic>
        <p:nvPicPr>
          <p:cNvPr id="4" name="object 4">
            <a:extLst>
              <a:ext uri="{FF2B5EF4-FFF2-40B4-BE49-F238E27FC236}">
                <a16:creationId xmlns:a16="http://schemas.microsoft.com/office/drawing/2014/main" id="{BE40BE41-1AF0-C627-5C3F-B2B99BFCDEDA}"/>
              </a:ext>
            </a:extLst>
          </p:cNvPr>
          <p:cNvPicPr/>
          <p:nvPr/>
        </p:nvPicPr>
        <p:blipFill>
          <a:blip r:embed="rId2" cstate="print"/>
          <a:stretch>
            <a:fillRect/>
          </a:stretch>
        </p:blipFill>
        <p:spPr>
          <a:xfrm>
            <a:off x="7389210" y="360634"/>
            <a:ext cx="1771649" cy="1771649"/>
          </a:xfrm>
          <a:prstGeom prst="rect">
            <a:avLst/>
          </a:prstGeom>
        </p:spPr>
      </p:pic>
      <p:sp>
        <p:nvSpPr>
          <p:cNvPr id="5" name="object 5">
            <a:extLst>
              <a:ext uri="{FF2B5EF4-FFF2-40B4-BE49-F238E27FC236}">
                <a16:creationId xmlns:a16="http://schemas.microsoft.com/office/drawing/2014/main" id="{1BF53388-D00C-D619-73A5-D859E0297F63}"/>
              </a:ext>
            </a:extLst>
          </p:cNvPr>
          <p:cNvSpPr txBox="1">
            <a:spLocks noGrp="1"/>
          </p:cNvSpPr>
          <p:nvPr>
            <p:ph type="body" idx="1"/>
          </p:nvPr>
        </p:nvSpPr>
        <p:spPr>
          <a:xfrm>
            <a:off x="304801" y="2132283"/>
            <a:ext cx="3581400" cy="2521202"/>
          </a:xfrm>
          <a:prstGeom prst="rect">
            <a:avLst/>
          </a:prstGeom>
        </p:spPr>
        <p:txBody>
          <a:bodyPr vert="horz" wrap="square" lIns="0" tIns="58419" rIns="0" bIns="0" rtlCol="0">
            <a:spAutoFit/>
          </a:bodyPr>
          <a:lstStyle/>
          <a:p>
            <a:r>
              <a:rPr lang="zh-TW" altLang="en-US" dirty="0">
                <a:latin typeface="微軟正黑體" panose="020B0604030504040204" pitchFamily="34" charset="-120"/>
                <a:ea typeface="微軟正黑體" panose="020B0604030504040204" pitchFamily="34" charset="-120"/>
              </a:rPr>
              <a:t>情境 </a:t>
            </a:r>
            <a:r>
              <a:rPr lang="en-US" altLang="zh-TW" dirty="0">
                <a:latin typeface="微軟正黑體" panose="020B0604030504040204" pitchFamily="34" charset="-120"/>
                <a:ea typeface="微軟正黑體" panose="020B0604030504040204" pitchFamily="34" charset="-120"/>
              </a:rPr>
              <a:t>1:</a:t>
            </a:r>
          </a:p>
          <a:p>
            <a:endParaRPr lang="en-US" altLang="zh-TW" dirty="0">
              <a:latin typeface="微軟正黑體" panose="020B0604030504040204" pitchFamily="34" charset="-120"/>
              <a:ea typeface="微軟正黑體" panose="020B0604030504040204" pitchFamily="34" charset="-120"/>
            </a:endParaRPr>
          </a:p>
          <a:p>
            <a:r>
              <a:rPr lang="zh-TW" altLang="en-US" b="0" dirty="0">
                <a:latin typeface="微軟正黑體" panose="020B0604030504040204" pitchFamily="34" charset="-120"/>
                <a:ea typeface="微軟正黑體" panose="020B0604030504040204" pitchFamily="34" charset="-120"/>
              </a:rPr>
              <a:t>小明和他的三個朋友剛從台北開車到虎尾渡假，這是他們第一次來虎尾，對當地的美食店家一無所知。到了晚上，大家都開始肚子餓了，想要找間不錯的餐廳用餐。</a:t>
            </a:r>
          </a:p>
        </p:txBody>
      </p:sp>
      <p:sp>
        <p:nvSpPr>
          <p:cNvPr id="9" name="object 9">
            <a:extLst>
              <a:ext uri="{FF2B5EF4-FFF2-40B4-BE49-F238E27FC236}">
                <a16:creationId xmlns:a16="http://schemas.microsoft.com/office/drawing/2014/main" id="{1ED90A5C-FF58-6634-08DF-F9F2F5C30135}"/>
              </a:ext>
            </a:extLst>
          </p:cNvPr>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3</a:t>
            </a:r>
            <a:endParaRPr spc="-25" dirty="0"/>
          </a:p>
        </p:txBody>
      </p:sp>
      <p:sp>
        <p:nvSpPr>
          <p:cNvPr id="6" name="object 6">
            <a:extLst>
              <a:ext uri="{FF2B5EF4-FFF2-40B4-BE49-F238E27FC236}">
                <a16:creationId xmlns:a16="http://schemas.microsoft.com/office/drawing/2014/main" id="{446F3F00-7ECF-E8BC-7F29-A31467B3E4D6}"/>
              </a:ext>
            </a:extLst>
          </p:cNvPr>
          <p:cNvSpPr txBox="1"/>
          <p:nvPr/>
        </p:nvSpPr>
        <p:spPr>
          <a:xfrm>
            <a:off x="4093845" y="1905000"/>
            <a:ext cx="5036218" cy="6215804"/>
          </a:xfrm>
          <a:prstGeom prst="rect">
            <a:avLst/>
          </a:prstGeom>
        </p:spPr>
        <p:txBody>
          <a:bodyPr vert="horz" wrap="square" lIns="0" tIns="59690" rIns="0" bIns="0" rtlCol="0">
            <a:spAutoFit/>
          </a:bodyPr>
          <a:lstStyle/>
          <a:p>
            <a:pPr marL="12700">
              <a:lnSpc>
                <a:spcPct val="100000"/>
              </a:lnSpc>
              <a:spcBef>
                <a:spcPts val="470"/>
              </a:spcBef>
            </a:pPr>
            <a:r>
              <a:rPr lang="zh-TW" altLang="en-US" sz="2000" b="1" dirty="0"/>
              <a:t>系統應用</a:t>
            </a:r>
            <a:r>
              <a:rPr sz="2000" b="1" spc="475" dirty="0">
                <a:latin typeface="Microsoft JhengHei"/>
                <a:cs typeface="Microsoft JhengHei"/>
              </a:rPr>
              <a:t>:</a:t>
            </a:r>
            <a:endParaRPr sz="2000" dirty="0">
              <a:latin typeface="Microsoft JhengHei"/>
              <a:cs typeface="Microsoft JhengHei"/>
            </a:endParaRPr>
          </a:p>
          <a:p>
            <a:pPr algn="l"/>
            <a:r>
              <a:rPr lang="zh-TW" altLang="en-US" sz="2000" dirty="0"/>
              <a:t> </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 小明打開虎尾美食推薦系統，點選註冊                  新會員，填寫基本資料完成註冊。</a:t>
            </a:r>
            <a:endParaRPr lang="en-US" altLang="zh-TW" sz="2000" dirty="0">
              <a:latin typeface="微軟正黑體" panose="020B0604030504040204" pitchFamily="34" charset="-120"/>
              <a:ea typeface="微軟正黑體" panose="020B0604030504040204" pitchFamily="34" charset="-120"/>
            </a:endParaRPr>
          </a:p>
          <a:p>
            <a:pPr algn="l"/>
            <a:r>
              <a:rPr lang="zh-TW" altLang="en-US"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登入後，系統詢問小明的喜好類別，小明   勾選了「燒肉」、「丼飯」和「甜食」三個類別。</a:t>
            </a:r>
            <a:endParaRPr lang="en-US" altLang="zh-TW" sz="2000" dirty="0">
              <a:latin typeface="微軟正黑體" panose="020B0604030504040204" pitchFamily="34" charset="-120"/>
              <a:ea typeface="微軟正黑體" panose="020B0604030504040204" pitchFamily="34" charset="-120"/>
            </a:endParaRPr>
          </a:p>
          <a:p>
            <a:pPr algn="l"/>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系統根據小明的喜好，過濾和分析虎尾所 有餐廳的菜色類別，很快產生一份推薦名單。</a:t>
            </a:r>
            <a:endParaRPr lang="en-US" altLang="zh-TW" sz="2000" dirty="0">
              <a:latin typeface="微軟正黑體" panose="020B0604030504040204" pitchFamily="34" charset="-120"/>
              <a:ea typeface="微軟正黑體" panose="020B0604030504040204" pitchFamily="34" charset="-120"/>
            </a:endParaRPr>
          </a:p>
          <a:p>
            <a:pPr algn="l"/>
            <a:endParaRPr lang="en-US" altLang="zh-TW" sz="2000" dirty="0">
              <a:latin typeface="微軟正黑體" panose="020B0604030504040204" pitchFamily="34" charset="-120"/>
              <a:ea typeface="微軟正黑體" panose="020B0604030504040204" pitchFamily="34" charset="-120"/>
            </a:endParaRPr>
          </a:p>
          <a:p>
            <a:pPr algn="l"/>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透過打開推薦清單中的 </a:t>
            </a:r>
            <a:r>
              <a:rPr lang="en-US" altLang="zh-TW" sz="2000" dirty="0">
                <a:latin typeface="微軟正黑體" panose="020B0604030504040204" pitchFamily="34" charset="-120"/>
                <a:ea typeface="微軟正黑體" panose="020B0604030504040204" pitchFamily="34" charset="-120"/>
              </a:rPr>
              <a:t>Google </a:t>
            </a:r>
            <a:r>
              <a:rPr lang="zh-TW" altLang="en-US" sz="2000" dirty="0">
                <a:latin typeface="微軟正黑體" panose="020B0604030504040204" pitchFamily="34" charset="-120"/>
                <a:ea typeface="微軟正黑體" panose="020B0604030504040204" pitchFamily="34" charset="-120"/>
              </a:rPr>
              <a:t>地圖連結，小明看到「色鼎燒肉」這家店的介紹：提供燒肉、丼飯和甜點等多種菜色，營業到晚上 </a:t>
            </a:r>
            <a:r>
              <a:rPr lang="en-US" altLang="zh-TW" sz="2000" dirty="0">
                <a:latin typeface="微軟正黑體" panose="020B0604030504040204" pitchFamily="34" charset="-120"/>
                <a:ea typeface="微軟正黑體" panose="020B0604030504040204" pitchFamily="34" charset="-120"/>
              </a:rPr>
              <a:t>11 </a:t>
            </a:r>
            <a:r>
              <a:rPr lang="zh-TW" altLang="en-US" sz="2000" dirty="0">
                <a:latin typeface="微軟正黑體" panose="020B0604030504040204" pitchFamily="34" charset="-120"/>
                <a:ea typeface="微軟正黑體" panose="020B0604030504040204" pitchFamily="34" charset="-120"/>
              </a:rPr>
              <a:t>點，離小明下榻的旅館也不太遠。</a:t>
            </a:r>
            <a:endParaRPr lang="en-US" altLang="zh-TW" sz="2000" dirty="0">
              <a:latin typeface="微軟正黑體" panose="020B0604030504040204" pitchFamily="34" charset="-120"/>
              <a:ea typeface="微軟正黑體" panose="020B0604030504040204" pitchFamily="34" charset="-120"/>
            </a:endParaRPr>
          </a:p>
          <a:p>
            <a:pPr algn="l"/>
            <a:endParaRPr lang="zh-TW" altLang="en-US" sz="2000" dirty="0">
              <a:latin typeface="微軟正黑體" panose="020B0604030504040204" pitchFamily="34" charset="-120"/>
              <a:ea typeface="微軟正黑體" panose="020B0604030504040204" pitchFamily="34" charset="-120"/>
            </a:endParaRPr>
          </a:p>
          <a:p>
            <a:pPr algn="l"/>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小明點開看到具體位置和路線導航後，決定就帶著三個朋友前往這家餐廳用餐。</a:t>
            </a:r>
          </a:p>
          <a:p>
            <a:pPr algn="l"/>
            <a:endParaRPr lang="zh-TW" altLang="en-US" sz="2000" dirty="0">
              <a:latin typeface="標楷體" panose="03000509000000000000" pitchFamily="65" charset="-120"/>
              <a:ea typeface="標楷體" panose="03000509000000000000" pitchFamily="65" charset="-120"/>
            </a:endParaRPr>
          </a:p>
          <a:p>
            <a:pPr algn="l"/>
            <a:endParaRPr lang="en-US" altLang="zh-TW" sz="2000" dirty="0"/>
          </a:p>
          <a:p>
            <a:pPr algn="l"/>
            <a:endParaRPr lang="zh-TW" altLang="en-US" sz="2000" dirty="0"/>
          </a:p>
          <a:p>
            <a:endParaRPr sz="2000" dirty="0">
              <a:latin typeface="Microsoft JhengHei"/>
              <a:cs typeface="Microsoft JhengHei"/>
            </a:endParaRPr>
          </a:p>
        </p:txBody>
      </p:sp>
      <p:sp>
        <p:nvSpPr>
          <p:cNvPr id="7" name="object 7">
            <a:extLst>
              <a:ext uri="{FF2B5EF4-FFF2-40B4-BE49-F238E27FC236}">
                <a16:creationId xmlns:a16="http://schemas.microsoft.com/office/drawing/2014/main" id="{7CBEAC31-646E-DBB8-9020-35B1E2482373}"/>
              </a:ext>
            </a:extLst>
          </p:cNvPr>
          <p:cNvSpPr txBox="1">
            <a:spLocks noGrp="1"/>
          </p:cNvSpPr>
          <p:nvPr>
            <p:ph type="title"/>
          </p:nvPr>
        </p:nvSpPr>
        <p:spPr>
          <a:xfrm>
            <a:off x="1568712" y="563879"/>
            <a:ext cx="2393687" cy="1059264"/>
          </a:xfrm>
          <a:prstGeom prst="rect">
            <a:avLst/>
          </a:prstGeom>
        </p:spPr>
        <p:txBody>
          <a:bodyPr vert="horz" wrap="square" lIns="0" tIns="12700" rIns="0" bIns="0" rtlCol="0">
            <a:spAutoFit/>
          </a:bodyPr>
          <a:lstStyle/>
          <a:p>
            <a:pPr marL="12700">
              <a:spcBef>
                <a:spcPts val="100"/>
              </a:spcBef>
            </a:pPr>
            <a:r>
              <a:rPr lang="zh-TW" altLang="en-US" spc="245" dirty="0">
                <a:latin typeface="微軟正黑體" panose="020B0604030504040204" pitchFamily="34" charset="-120"/>
                <a:ea typeface="微軟正黑體" panose="020B0604030504040204" pitchFamily="34" charset="-120"/>
              </a:rPr>
              <a:t>應用情境</a:t>
            </a:r>
            <a:br>
              <a:rPr lang="zh-TW" altLang="en-US" dirty="0"/>
            </a:br>
            <a:endParaRPr sz="4000" spc="245" dirty="0">
              <a:latin typeface="Microsoft JhengHei"/>
              <a:cs typeface="Microsoft JhengHei"/>
            </a:endParaRPr>
          </a:p>
        </p:txBody>
      </p:sp>
      <p:sp>
        <p:nvSpPr>
          <p:cNvPr id="8" name="object 8">
            <a:extLst>
              <a:ext uri="{FF2B5EF4-FFF2-40B4-BE49-F238E27FC236}">
                <a16:creationId xmlns:a16="http://schemas.microsoft.com/office/drawing/2014/main" id="{B904CC12-24D4-B416-1B91-805E029531E2}"/>
              </a:ext>
            </a:extLst>
          </p:cNvPr>
          <p:cNvSpPr txBox="1"/>
          <p:nvPr/>
        </p:nvSpPr>
        <p:spPr>
          <a:xfrm>
            <a:off x="304800" y="1216640"/>
            <a:ext cx="2752725" cy="587981"/>
          </a:xfrm>
          <a:prstGeom prst="rect">
            <a:avLst/>
          </a:prstGeom>
          <a:solidFill>
            <a:srgbClr val="F4BC33"/>
          </a:solidFill>
        </p:spPr>
        <p:txBody>
          <a:bodyPr vert="horz" wrap="square" lIns="0" tIns="155575" rIns="0" bIns="0" rtlCol="0">
            <a:spAutoFit/>
          </a:bodyPr>
          <a:lstStyle/>
          <a:p>
            <a:pPr marL="661670">
              <a:lnSpc>
                <a:spcPct val="100000"/>
              </a:lnSpc>
              <a:spcBef>
                <a:spcPts val="1225"/>
              </a:spcBef>
            </a:pPr>
            <a:r>
              <a:rPr lang="zh-TW" altLang="en-US" sz="2800" b="1" dirty="0">
                <a:latin typeface="微軟正黑體" panose="020B0604030504040204" pitchFamily="34" charset="-120"/>
                <a:ea typeface="微軟正黑體" panose="020B0604030504040204" pitchFamily="34" charset="-120"/>
                <a:cs typeface="Microsoft JhengHei"/>
              </a:rPr>
              <a:t>初來乍到</a:t>
            </a:r>
            <a:endParaRPr sz="2800" b="1" dirty="0">
              <a:latin typeface="微軟正黑體" panose="020B0604030504040204" pitchFamily="34" charset="-120"/>
              <a:ea typeface="微軟正黑體" panose="020B0604030504040204" pitchFamily="34" charset="-120"/>
              <a:cs typeface="Microsoft JhengHei"/>
            </a:endParaRPr>
          </a:p>
        </p:txBody>
      </p:sp>
    </p:spTree>
    <p:extLst>
      <p:ext uri="{BB962C8B-B14F-4D97-AF65-F5344CB8AC3E}">
        <p14:creationId xmlns:p14="http://schemas.microsoft.com/office/powerpoint/2010/main" val="2996625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AE08-D068-5020-1286-9E57D5E77E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C3C0043-E981-F40A-7DEA-6A21AC0D72EB}"/>
              </a:ext>
            </a:extLst>
          </p:cNvPr>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3" name="object 3">
            <a:extLst>
              <a:ext uri="{FF2B5EF4-FFF2-40B4-BE49-F238E27FC236}">
                <a16:creationId xmlns:a16="http://schemas.microsoft.com/office/drawing/2014/main" id="{0F84DD1E-A225-C0C5-846F-C8E07F33C5F9}"/>
              </a:ext>
            </a:extLst>
          </p:cNvPr>
          <p:cNvSpPr/>
          <p:nvPr/>
        </p:nvSpPr>
        <p:spPr>
          <a:xfrm>
            <a:off x="4030029" y="2098028"/>
            <a:ext cx="45719" cy="4764301"/>
          </a:xfrm>
          <a:custGeom>
            <a:avLst/>
            <a:gdLst/>
            <a:ahLst/>
            <a:cxnLst/>
            <a:rect l="l" t="t" r="r" b="b"/>
            <a:pathLst>
              <a:path w="66039" h="3578225">
                <a:moveTo>
                  <a:pt x="0" y="3577853"/>
                </a:moveTo>
                <a:lnTo>
                  <a:pt x="0" y="0"/>
                </a:lnTo>
                <a:lnTo>
                  <a:pt x="65700" y="0"/>
                </a:lnTo>
                <a:lnTo>
                  <a:pt x="65700" y="3577853"/>
                </a:lnTo>
                <a:lnTo>
                  <a:pt x="0" y="3577853"/>
                </a:lnTo>
                <a:close/>
              </a:path>
            </a:pathLst>
          </a:custGeom>
          <a:solidFill>
            <a:srgbClr val="D9D9D9">
              <a:alpha val="33999"/>
            </a:srgbClr>
          </a:solidFill>
        </p:spPr>
        <p:txBody>
          <a:bodyPr wrap="square" lIns="0" tIns="0" rIns="0" bIns="0" rtlCol="0"/>
          <a:lstStyle/>
          <a:p>
            <a:endParaRPr/>
          </a:p>
        </p:txBody>
      </p:sp>
      <p:pic>
        <p:nvPicPr>
          <p:cNvPr id="4" name="object 4">
            <a:extLst>
              <a:ext uri="{FF2B5EF4-FFF2-40B4-BE49-F238E27FC236}">
                <a16:creationId xmlns:a16="http://schemas.microsoft.com/office/drawing/2014/main" id="{FDB15378-8068-4B1E-CD8C-8BA25566EAAA}"/>
              </a:ext>
            </a:extLst>
          </p:cNvPr>
          <p:cNvPicPr/>
          <p:nvPr/>
        </p:nvPicPr>
        <p:blipFill>
          <a:blip r:embed="rId2" cstate="print"/>
          <a:stretch>
            <a:fillRect/>
          </a:stretch>
        </p:blipFill>
        <p:spPr>
          <a:xfrm>
            <a:off x="7389210" y="360634"/>
            <a:ext cx="1771649" cy="1771649"/>
          </a:xfrm>
          <a:prstGeom prst="rect">
            <a:avLst/>
          </a:prstGeom>
        </p:spPr>
      </p:pic>
      <p:sp>
        <p:nvSpPr>
          <p:cNvPr id="5" name="object 5">
            <a:extLst>
              <a:ext uri="{FF2B5EF4-FFF2-40B4-BE49-F238E27FC236}">
                <a16:creationId xmlns:a16="http://schemas.microsoft.com/office/drawing/2014/main" id="{35F7F711-B4BF-4CFF-57DA-542C84D7D811}"/>
              </a:ext>
            </a:extLst>
          </p:cNvPr>
          <p:cNvSpPr txBox="1">
            <a:spLocks noGrp="1"/>
          </p:cNvSpPr>
          <p:nvPr>
            <p:ph type="body" idx="1"/>
          </p:nvPr>
        </p:nvSpPr>
        <p:spPr>
          <a:xfrm>
            <a:off x="86360" y="2107553"/>
            <a:ext cx="4007485" cy="2213425"/>
          </a:xfrm>
          <a:prstGeom prst="rect">
            <a:avLst/>
          </a:prstGeom>
        </p:spPr>
        <p:txBody>
          <a:bodyPr vert="horz" wrap="square" lIns="0" tIns="58419" rIns="0" bIns="0" rtlCol="0">
            <a:spAutoFit/>
          </a:bodyPr>
          <a:lstStyle/>
          <a:p>
            <a:r>
              <a:rPr lang="zh-TW" altLang="en-US" dirty="0">
                <a:latin typeface="微軟正黑體" panose="020B0604030504040204" pitchFamily="34" charset="-120"/>
                <a:ea typeface="微軟正黑體" panose="020B0604030504040204" pitchFamily="34" charset="-120"/>
              </a:rPr>
              <a:t>情境 </a:t>
            </a:r>
            <a:r>
              <a:rPr lang="en-US" altLang="zh-TW" dirty="0">
                <a:latin typeface="微軟正黑體" panose="020B0604030504040204" pitchFamily="34" charset="-120"/>
                <a:ea typeface="微軟正黑體" panose="020B0604030504040204" pitchFamily="34" charset="-120"/>
              </a:rPr>
              <a:t>2:</a:t>
            </a:r>
          </a:p>
          <a:p>
            <a:endParaRPr lang="en-US" altLang="zh-TW" dirty="0">
              <a:latin typeface="微軟正黑體" panose="020B0604030504040204" pitchFamily="34" charset="-120"/>
              <a:ea typeface="微軟正黑體" panose="020B0604030504040204" pitchFamily="34" charset="-120"/>
            </a:endParaRPr>
          </a:p>
          <a:p>
            <a:r>
              <a:rPr lang="zh-TW" altLang="en-US" b="0" dirty="0">
                <a:latin typeface="微軟正黑體" panose="020B0604030504040204" pitchFamily="34" charset="-120"/>
                <a:ea typeface="微軟正黑體" panose="020B0604030504040204" pitchFamily="34" charset="-120"/>
              </a:rPr>
              <a:t>老王是虎尾科大的學生，住在虎尾兩年了，他不喜歡每天都吃同樣的餐點，但卻想不到要吃什麼，詢問同學也得到了「不知道欸？你要吃什麼」的回答。</a:t>
            </a:r>
          </a:p>
        </p:txBody>
      </p:sp>
      <p:sp>
        <p:nvSpPr>
          <p:cNvPr id="9" name="object 9">
            <a:extLst>
              <a:ext uri="{FF2B5EF4-FFF2-40B4-BE49-F238E27FC236}">
                <a16:creationId xmlns:a16="http://schemas.microsoft.com/office/drawing/2014/main" id="{6B203972-079A-F78C-811E-0F0D8BB1B910}"/>
              </a:ext>
            </a:extLst>
          </p:cNvPr>
          <p:cNvSpPr txBox="1">
            <a:spLocks noGrp="1"/>
          </p:cNvSpPr>
          <p:nvPr>
            <p:ph type="sldNum" sz="quarter" idx="7"/>
          </p:nvPr>
        </p:nvSpPr>
        <p:spPr>
          <a:xfrm>
            <a:off x="9444582" y="6974804"/>
            <a:ext cx="300990" cy="230832"/>
          </a:xfrm>
          <a:prstGeom prst="rect">
            <a:avLst/>
          </a:prstGeom>
        </p:spPr>
        <p:txBody>
          <a:bodyPr vert="horz" wrap="square" lIns="0" tIns="0" rIns="0" bIns="0" rtlCol="0">
            <a:spAutoFit/>
          </a:bodyPr>
          <a:lstStyle/>
          <a:p>
            <a:pPr marL="38100">
              <a:lnSpc>
                <a:spcPts val="1760"/>
              </a:lnSpc>
            </a:pPr>
            <a:r>
              <a:rPr lang="en-US" altLang="zh-TW" spc="-25" dirty="0"/>
              <a:t>4</a:t>
            </a:r>
          </a:p>
        </p:txBody>
      </p:sp>
      <p:sp>
        <p:nvSpPr>
          <p:cNvPr id="6" name="object 6">
            <a:extLst>
              <a:ext uri="{FF2B5EF4-FFF2-40B4-BE49-F238E27FC236}">
                <a16:creationId xmlns:a16="http://schemas.microsoft.com/office/drawing/2014/main" id="{1B9D843D-5CB8-D712-733B-A0AF38ABDF71}"/>
              </a:ext>
            </a:extLst>
          </p:cNvPr>
          <p:cNvSpPr txBox="1"/>
          <p:nvPr/>
        </p:nvSpPr>
        <p:spPr>
          <a:xfrm>
            <a:off x="4093845" y="1905000"/>
            <a:ext cx="5036218" cy="5908028"/>
          </a:xfrm>
          <a:prstGeom prst="rect">
            <a:avLst/>
          </a:prstGeom>
        </p:spPr>
        <p:txBody>
          <a:bodyPr vert="horz" wrap="square" lIns="0" tIns="59690" rIns="0" bIns="0" rtlCol="0">
            <a:spAutoFit/>
          </a:bodyPr>
          <a:lstStyle/>
          <a:p>
            <a:pPr marL="12700">
              <a:lnSpc>
                <a:spcPct val="100000"/>
              </a:lnSpc>
              <a:spcBef>
                <a:spcPts val="470"/>
              </a:spcBef>
            </a:pPr>
            <a:r>
              <a:rPr lang="zh-TW" altLang="en-US" sz="2000" b="1" dirty="0">
                <a:latin typeface="微軟正黑體" panose="020B0604030504040204" pitchFamily="34" charset="-120"/>
                <a:ea typeface="微軟正黑體" panose="020B0604030504040204" pitchFamily="34" charset="-120"/>
              </a:rPr>
              <a:t>系統應用</a:t>
            </a:r>
            <a:r>
              <a:rPr sz="2000" b="1" spc="475" dirty="0">
                <a:latin typeface="微軟正黑體" panose="020B0604030504040204" pitchFamily="34" charset="-120"/>
                <a:ea typeface="微軟正黑體" panose="020B0604030504040204" pitchFamily="34" charset="-120"/>
                <a:cs typeface="Microsoft JhengHei"/>
              </a:rPr>
              <a:t>:</a:t>
            </a:r>
            <a:endParaRPr sz="2000" dirty="0">
              <a:latin typeface="微軟正黑體" panose="020B0604030504040204" pitchFamily="34" charset="-120"/>
              <a:ea typeface="微軟正黑體" panose="020B0604030504040204" pitchFamily="34" charset="-120"/>
              <a:cs typeface="Microsoft JhengHei"/>
            </a:endParaRPr>
          </a:p>
          <a:p>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老王打開虎尾美食推薦系統，登入後系統詢問老王的喜好類別，老王發現自己在上次選擇了「火鍋」這個類別。</a:t>
            </a:r>
          </a:p>
          <a:p>
            <a:r>
              <a:rPr lang="zh-TW" altLang="en-US" sz="2000" dirty="0">
                <a:latin typeface="微軟正黑體" panose="020B0604030504040204" pitchFamily="34" charset="-120"/>
                <a:ea typeface="微軟正黑體" panose="020B0604030504040204" pitchFamily="34" charset="-120"/>
              </a:rPr>
              <a:t> </a:t>
            </a:r>
            <a:r>
              <a:rPr lang="en-US" altLang="zh-TW" sz="2000" dirty="0">
                <a:solidFill>
                  <a:schemeClr val="tx1"/>
                </a:solidFill>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老王覺得火鍋已經吃過了，取消掉火鍋的選項，改選擇了「麵類」。</a:t>
            </a:r>
          </a:p>
          <a:p>
            <a:r>
              <a:rPr lang="zh-TW" altLang="en-US" sz="2000" dirty="0">
                <a:latin typeface="微軟正黑體" panose="020B0604030504040204" pitchFamily="34" charset="-120"/>
                <a:ea typeface="微軟正黑體" panose="020B0604030504040204" pitchFamily="34" charset="-120"/>
              </a:rPr>
              <a:t> </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系統根據老王的喜好，過濾和分析虎尾所有餐廳的菜色類別，很快產生一份推薦名單。</a:t>
            </a:r>
          </a:p>
          <a:p>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在推薦清單中，老王看到「客家庄」、「熬鍋燒」等店家，他們都有販賣麵類，透過打開推薦清單中的 </a:t>
            </a:r>
            <a:r>
              <a:rPr lang="en-US" altLang="zh-TW" sz="2000" dirty="0">
                <a:latin typeface="微軟正黑體" panose="020B0604030504040204" pitchFamily="34" charset="-120"/>
                <a:ea typeface="微軟正黑體" panose="020B0604030504040204" pitchFamily="34" charset="-120"/>
              </a:rPr>
              <a:t>Google </a:t>
            </a:r>
            <a:r>
              <a:rPr lang="zh-TW" altLang="en-US" sz="2000" dirty="0">
                <a:latin typeface="微軟正黑體" panose="020B0604030504040204" pitchFamily="34" charset="-120"/>
                <a:ea typeface="微軟正黑體" panose="020B0604030504040204" pitchFamily="34" charset="-120"/>
              </a:rPr>
              <a:t>地圖連結後發現「熬鍋燒」比較便宜，於是老王選擇了「熬鍋燒」。</a:t>
            </a:r>
          </a:p>
          <a:p>
            <a:pPr algn="l"/>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  老王找了朋友們一起騎車去吃「熬鍋燒」。</a:t>
            </a:r>
          </a:p>
          <a:p>
            <a:pPr algn="l"/>
            <a:endParaRPr lang="zh-TW" altLang="en-US" sz="2000" dirty="0">
              <a:latin typeface="標楷體" panose="03000509000000000000" pitchFamily="65" charset="-120"/>
              <a:ea typeface="標楷體" panose="03000509000000000000" pitchFamily="65" charset="-120"/>
            </a:endParaRPr>
          </a:p>
          <a:p>
            <a:pPr algn="l"/>
            <a:endParaRPr lang="zh-TW" altLang="en-US" sz="2000" dirty="0">
              <a:latin typeface="標楷體" panose="03000509000000000000" pitchFamily="65" charset="-120"/>
              <a:ea typeface="標楷體" panose="03000509000000000000" pitchFamily="65" charset="-120"/>
            </a:endParaRPr>
          </a:p>
          <a:p>
            <a:pPr algn="l"/>
            <a:endParaRPr lang="en-US" altLang="zh-TW" sz="2000" dirty="0"/>
          </a:p>
          <a:p>
            <a:pPr algn="l"/>
            <a:endParaRPr lang="zh-TW" altLang="en-US" sz="2000" dirty="0"/>
          </a:p>
          <a:p>
            <a:endParaRPr sz="2000" dirty="0">
              <a:latin typeface="Microsoft JhengHei"/>
              <a:cs typeface="Microsoft JhengHei"/>
            </a:endParaRPr>
          </a:p>
        </p:txBody>
      </p:sp>
      <p:sp>
        <p:nvSpPr>
          <p:cNvPr id="7" name="object 7">
            <a:extLst>
              <a:ext uri="{FF2B5EF4-FFF2-40B4-BE49-F238E27FC236}">
                <a16:creationId xmlns:a16="http://schemas.microsoft.com/office/drawing/2014/main" id="{9C5F0527-148C-383D-54E6-FF4BD37BF01B}"/>
              </a:ext>
            </a:extLst>
          </p:cNvPr>
          <p:cNvSpPr txBox="1">
            <a:spLocks noGrp="1"/>
          </p:cNvSpPr>
          <p:nvPr>
            <p:ph type="title"/>
          </p:nvPr>
        </p:nvSpPr>
        <p:spPr>
          <a:xfrm>
            <a:off x="1568712" y="563879"/>
            <a:ext cx="2393687" cy="1059264"/>
          </a:xfrm>
          <a:prstGeom prst="rect">
            <a:avLst/>
          </a:prstGeom>
        </p:spPr>
        <p:txBody>
          <a:bodyPr vert="horz" wrap="square" lIns="0" tIns="12700" rIns="0" bIns="0" rtlCol="0">
            <a:spAutoFit/>
          </a:bodyPr>
          <a:lstStyle/>
          <a:p>
            <a:pPr marL="12700">
              <a:spcBef>
                <a:spcPts val="100"/>
              </a:spcBef>
            </a:pPr>
            <a:r>
              <a:rPr lang="zh-TW" altLang="en-US" spc="245" dirty="0">
                <a:latin typeface="微軟正黑體" panose="020B0604030504040204" pitchFamily="34" charset="-120"/>
                <a:ea typeface="微軟正黑體" panose="020B0604030504040204" pitchFamily="34" charset="-120"/>
              </a:rPr>
              <a:t>應用情境</a:t>
            </a:r>
            <a:br>
              <a:rPr lang="zh-TW" altLang="en-US" dirty="0">
                <a:latin typeface="微軟正黑體" panose="020B0604030504040204" pitchFamily="34" charset="-120"/>
                <a:ea typeface="微軟正黑體" panose="020B0604030504040204" pitchFamily="34" charset="-120"/>
              </a:rPr>
            </a:br>
            <a:endParaRPr sz="4000" spc="245" dirty="0">
              <a:latin typeface="微軟正黑體" panose="020B0604030504040204" pitchFamily="34" charset="-120"/>
              <a:ea typeface="微軟正黑體" panose="020B0604030504040204" pitchFamily="34" charset="-120"/>
              <a:cs typeface="Microsoft JhengHei"/>
            </a:endParaRPr>
          </a:p>
        </p:txBody>
      </p:sp>
      <p:sp>
        <p:nvSpPr>
          <p:cNvPr id="8" name="object 8">
            <a:extLst>
              <a:ext uri="{FF2B5EF4-FFF2-40B4-BE49-F238E27FC236}">
                <a16:creationId xmlns:a16="http://schemas.microsoft.com/office/drawing/2014/main" id="{C4B4994E-7728-8F81-DED8-B31218C27AA1}"/>
              </a:ext>
            </a:extLst>
          </p:cNvPr>
          <p:cNvSpPr txBox="1"/>
          <p:nvPr/>
        </p:nvSpPr>
        <p:spPr>
          <a:xfrm>
            <a:off x="304800" y="1216640"/>
            <a:ext cx="2752725" cy="587981"/>
          </a:xfrm>
          <a:prstGeom prst="rect">
            <a:avLst/>
          </a:prstGeom>
          <a:solidFill>
            <a:srgbClr val="F4BC33"/>
          </a:solidFill>
        </p:spPr>
        <p:txBody>
          <a:bodyPr vert="horz" wrap="square" lIns="0" tIns="155575" rIns="0" bIns="0" rtlCol="0">
            <a:spAutoFit/>
          </a:bodyPr>
          <a:lstStyle/>
          <a:p>
            <a:pPr algn="ctr"/>
            <a:r>
              <a:rPr lang="zh-TW" altLang="en-US" sz="2800" b="1" dirty="0"/>
              <a:t>熟門熟路</a:t>
            </a:r>
          </a:p>
        </p:txBody>
      </p:sp>
    </p:spTree>
    <p:extLst>
      <p:ext uri="{BB962C8B-B14F-4D97-AF65-F5344CB8AC3E}">
        <p14:creationId xmlns:p14="http://schemas.microsoft.com/office/powerpoint/2010/main" val="3329229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7383592" y="4945192"/>
            <a:ext cx="1638299" cy="1638299"/>
          </a:xfrm>
          <a:prstGeom prst="rect">
            <a:avLst/>
          </a:prstGeom>
        </p:spPr>
      </p:pic>
      <p:sp>
        <p:nvSpPr>
          <p:cNvPr id="4" name="object 4"/>
          <p:cNvSpPr txBox="1"/>
          <p:nvPr/>
        </p:nvSpPr>
        <p:spPr>
          <a:xfrm>
            <a:off x="628072" y="2198972"/>
            <a:ext cx="5076825" cy="790575"/>
          </a:xfrm>
          <a:prstGeom prst="rect">
            <a:avLst/>
          </a:prstGeom>
          <a:solidFill>
            <a:srgbClr val="F4BC33"/>
          </a:solidFill>
        </p:spPr>
        <p:txBody>
          <a:bodyPr vert="horz" wrap="square" lIns="0" tIns="97155" rIns="0" bIns="0" rtlCol="0">
            <a:spAutoFit/>
          </a:bodyPr>
          <a:lstStyle/>
          <a:p>
            <a:pPr>
              <a:lnSpc>
                <a:spcPct val="100000"/>
              </a:lnSpc>
              <a:spcBef>
                <a:spcPts val="765"/>
              </a:spcBef>
            </a:pPr>
            <a:endParaRPr sz="2800" dirty="0">
              <a:latin typeface="Times New Roman"/>
              <a:cs typeface="Times New Roman"/>
            </a:endParaRPr>
          </a:p>
          <a:p>
            <a:pPr marL="259079">
              <a:lnSpc>
                <a:spcPct val="100000"/>
              </a:lnSpc>
            </a:pPr>
            <a:r>
              <a:rPr sz="2800" b="1" dirty="0">
                <a:solidFill>
                  <a:srgbClr val="171717"/>
                </a:solidFill>
                <a:latin typeface="Microsoft JhengHei"/>
                <a:cs typeface="Microsoft JhengHei"/>
              </a:rPr>
              <a:t> </a:t>
            </a:r>
            <a:endParaRPr sz="2800" dirty="0">
              <a:latin typeface="Microsoft JhengHei"/>
              <a:cs typeface="Microsoft JhengHe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5</a:t>
            </a:r>
            <a:endParaRPr spc="-25" dirty="0"/>
          </a:p>
        </p:txBody>
      </p:sp>
      <p:sp>
        <p:nvSpPr>
          <p:cNvPr id="5" name="object 5"/>
          <p:cNvSpPr txBox="1"/>
          <p:nvPr/>
        </p:nvSpPr>
        <p:spPr>
          <a:xfrm>
            <a:off x="625474" y="3193727"/>
            <a:ext cx="8464550" cy="1189428"/>
          </a:xfrm>
          <a:prstGeom prst="rect">
            <a:avLst/>
          </a:prstGeom>
        </p:spPr>
        <p:txBody>
          <a:bodyPr vert="horz" wrap="square" lIns="0" tIns="80645" rIns="0" bIns="0" rtlCol="0">
            <a:spAutoFit/>
          </a:bodyPr>
          <a:lstStyle/>
          <a:p>
            <a:pPr marL="12700">
              <a:lnSpc>
                <a:spcPct val="100000"/>
              </a:lnSpc>
              <a:spcBef>
                <a:spcPts val="635"/>
              </a:spcBef>
            </a:pPr>
            <a:r>
              <a:rPr lang="zh-TW" altLang="en-US" sz="2400" dirty="0">
                <a:latin typeface="微軟正黑體" panose="020B0604030504040204" pitchFamily="34" charset="-120"/>
                <a:ea typeface="微軟正黑體" panose="020B0604030504040204" pitchFamily="34" charset="-120"/>
              </a:rPr>
              <a:t>本系統旨在幫助使用者找尋虎尾地區的美食店家，根據其個人喜好進行推薦。系統主要功能包括管理員登入、會員登入、美食店家資料管理、會員喜好類別輸入、推薦項目清單產生等。</a:t>
            </a:r>
            <a:endParaRPr sz="2400" dirty="0">
              <a:latin typeface="微軟正黑體" panose="020B0604030504040204" pitchFamily="34" charset="-120"/>
              <a:ea typeface="微軟正黑體" panose="020B0604030504040204" pitchFamily="34" charset="-120"/>
              <a:cs typeface="Microsoft JhengHei"/>
            </a:endParaRPr>
          </a:p>
        </p:txBody>
      </p:sp>
      <p:sp>
        <p:nvSpPr>
          <p:cNvPr id="6" name="object 6"/>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系統需求說明</a:t>
            </a:r>
          </a:p>
        </p:txBody>
      </p:sp>
      <p:sp>
        <p:nvSpPr>
          <p:cNvPr id="8" name="文字方塊 7">
            <a:extLst>
              <a:ext uri="{FF2B5EF4-FFF2-40B4-BE49-F238E27FC236}">
                <a16:creationId xmlns:a16="http://schemas.microsoft.com/office/drawing/2014/main" id="{71D0102A-DDAF-E96E-240B-8C43A4499242}"/>
              </a:ext>
            </a:extLst>
          </p:cNvPr>
          <p:cNvSpPr txBox="1"/>
          <p:nvPr/>
        </p:nvSpPr>
        <p:spPr>
          <a:xfrm>
            <a:off x="652870" y="2311696"/>
            <a:ext cx="1828800" cy="584775"/>
          </a:xfrm>
          <a:prstGeom prst="rect">
            <a:avLst/>
          </a:prstGeom>
          <a:noFill/>
        </p:spPr>
        <p:txBody>
          <a:bodyPr wrap="square" rtlCol="0">
            <a:spAutoFit/>
          </a:bodyPr>
          <a:lstStyle/>
          <a:p>
            <a:r>
              <a:rPr lang="zh-TW" altLang="en-US" sz="3200" b="1" dirty="0"/>
              <a:t>系統概述</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57047" y="2720150"/>
            <a:ext cx="76200" cy="76199"/>
          </a:xfrm>
          <a:prstGeom prst="rect">
            <a:avLst/>
          </a:prstGeom>
        </p:spPr>
      </p:pic>
      <p:pic>
        <p:nvPicPr>
          <p:cNvPr id="3" name="object 3"/>
          <p:cNvPicPr/>
          <p:nvPr/>
        </p:nvPicPr>
        <p:blipFill>
          <a:blip r:embed="rId2" cstate="print"/>
          <a:stretch>
            <a:fillRect/>
          </a:stretch>
        </p:blipFill>
        <p:spPr>
          <a:xfrm>
            <a:off x="3857047" y="3063050"/>
            <a:ext cx="76200" cy="76199"/>
          </a:xfrm>
          <a:prstGeom prst="rect">
            <a:avLst/>
          </a:prstGeom>
        </p:spPr>
      </p:pic>
      <p:pic>
        <p:nvPicPr>
          <p:cNvPr id="4" name="object 4"/>
          <p:cNvPicPr/>
          <p:nvPr/>
        </p:nvPicPr>
        <p:blipFill>
          <a:blip r:embed="rId2" cstate="print"/>
          <a:stretch>
            <a:fillRect/>
          </a:stretch>
        </p:blipFill>
        <p:spPr>
          <a:xfrm>
            <a:off x="3857047" y="3405951"/>
            <a:ext cx="76200" cy="76199"/>
          </a:xfrm>
          <a:prstGeom prst="rect">
            <a:avLst/>
          </a:prstGeom>
        </p:spPr>
      </p:pic>
      <p:sp>
        <p:nvSpPr>
          <p:cNvPr id="6" name="object 6"/>
          <p:cNvSpPr txBox="1"/>
          <p:nvPr/>
        </p:nvSpPr>
        <p:spPr>
          <a:xfrm>
            <a:off x="3663372" y="2172431"/>
            <a:ext cx="6014028" cy="1899879"/>
          </a:xfrm>
          <a:prstGeom prst="rect">
            <a:avLst/>
          </a:prstGeom>
        </p:spPr>
        <p:txBody>
          <a:bodyPr vert="horz" wrap="square" lIns="0" tIns="80645" rIns="0" bIns="0" rtlCol="0">
            <a:spAutoFit/>
          </a:bodyPr>
          <a:lstStyle/>
          <a:p>
            <a:pPr marL="12700">
              <a:lnSpc>
                <a:spcPct val="100000"/>
              </a:lnSpc>
              <a:spcBef>
                <a:spcPts val="635"/>
              </a:spcBef>
            </a:pPr>
            <a:r>
              <a:rPr lang="zh-TW" altLang="en-US" sz="2400" b="1" dirty="0">
                <a:latin typeface="微軟正黑體" panose="020B0604030504040204" pitchFamily="34" charset="-120"/>
                <a:ea typeface="微軟正黑體" panose="020B0604030504040204" pitchFamily="34" charset="-120"/>
              </a:rPr>
              <a:t>會員管理</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12700">
              <a:lnSpc>
                <a:spcPct val="100000"/>
              </a:lnSpc>
              <a:spcBef>
                <a:spcPts val="635"/>
              </a:spcBef>
            </a:pPr>
            <a:r>
              <a:rPr lang="zh-TW" altLang="en-US" sz="1800" spc="65" dirty="0">
                <a:solidFill>
                  <a:srgbClr val="212121"/>
                </a:solidFill>
                <a:latin typeface="微軟正黑體" panose="020B0604030504040204" pitchFamily="34" charset="-120"/>
                <a:ea typeface="微軟正黑體" panose="020B0604030504040204" pitchFamily="34" charset="-120"/>
                <a:cs typeface="Microsoft JhengHei"/>
              </a:rPr>
              <a:t>      </a:t>
            </a:r>
            <a:r>
              <a:rPr sz="2000" spc="65" dirty="0" err="1">
                <a:solidFill>
                  <a:srgbClr val="212121"/>
                </a:solidFill>
                <a:latin typeface="微軟正黑體" panose="020B0604030504040204" pitchFamily="34" charset="-120"/>
                <a:ea typeface="微軟正黑體" panose="020B0604030504040204" pitchFamily="34" charset="-120"/>
                <a:cs typeface="Microsoft JhengHei"/>
              </a:rPr>
              <a:t>使⽤者會員註冊</a:t>
            </a:r>
            <a:endParaRPr lang="en-US" sz="2000" spc="65" dirty="0">
              <a:solidFill>
                <a:srgbClr val="212121"/>
              </a:solidFill>
              <a:latin typeface="微軟正黑體" panose="020B0604030504040204" pitchFamily="34" charset="-120"/>
              <a:ea typeface="微軟正黑體" panose="020B0604030504040204" pitchFamily="34" charset="-120"/>
              <a:cs typeface="Microsoft JhengHei"/>
            </a:endParaRPr>
          </a:p>
          <a:p>
            <a:pPr marL="12700">
              <a:lnSpc>
                <a:spcPct val="100000"/>
              </a:lnSpc>
              <a:spcBef>
                <a:spcPts val="635"/>
              </a:spcBef>
            </a:pPr>
            <a:r>
              <a:rPr lang="zh-TW" altLang="en-US" sz="2000" spc="65" dirty="0">
                <a:solidFill>
                  <a:srgbClr val="212121"/>
                </a:solidFill>
                <a:latin typeface="微軟正黑體" panose="020B0604030504040204" pitchFamily="34" charset="-120"/>
                <a:ea typeface="微軟正黑體" panose="020B0604030504040204" pitchFamily="34" charset="-120"/>
                <a:cs typeface="Microsoft JhengHei"/>
              </a:rPr>
              <a:t>      </a:t>
            </a:r>
            <a:r>
              <a:rPr sz="2000" spc="215" dirty="0" err="1">
                <a:solidFill>
                  <a:srgbClr val="212121"/>
                </a:solidFill>
                <a:latin typeface="微軟正黑體" panose="020B0604030504040204" pitchFamily="34" charset="-120"/>
                <a:ea typeface="微軟正黑體" panose="020B0604030504040204" pitchFamily="34" charset="-120"/>
                <a:cs typeface="Microsoft JhengHei"/>
              </a:rPr>
              <a:t>使⽤者會員登</a:t>
            </a:r>
            <a:r>
              <a:rPr lang="zh-TW" altLang="en-US" sz="2000" spc="215" dirty="0">
                <a:solidFill>
                  <a:srgbClr val="212121"/>
                </a:solidFill>
                <a:latin typeface="微軟正黑體" panose="020B0604030504040204" pitchFamily="34" charset="-120"/>
                <a:ea typeface="微軟正黑體" panose="020B0604030504040204" pitchFamily="34" charset="-120"/>
                <a:cs typeface="Microsoft JhengHei"/>
              </a:rPr>
              <a:t>入</a:t>
            </a:r>
            <a:endParaRPr sz="2000" dirty="0">
              <a:latin typeface="微軟正黑體" panose="020B0604030504040204" pitchFamily="34" charset="-120"/>
              <a:ea typeface="微軟正黑體" panose="020B0604030504040204" pitchFamily="34" charset="-120"/>
              <a:cs typeface="Microsoft JhengHei"/>
            </a:endParaRPr>
          </a:p>
          <a:p>
            <a:pPr marL="403225">
              <a:lnSpc>
                <a:spcPct val="100000"/>
              </a:lnSpc>
              <a:spcBef>
                <a:spcPts val="540"/>
              </a:spcBef>
            </a:pPr>
            <a:r>
              <a:rPr lang="zh-TW" altLang="en-US" sz="2000" spc="215" dirty="0">
                <a:solidFill>
                  <a:srgbClr val="212121"/>
                </a:solidFill>
                <a:latin typeface="微軟正黑體" panose="020B0604030504040204" pitchFamily="34" charset="-120"/>
                <a:ea typeface="微軟正黑體" panose="020B0604030504040204" pitchFamily="34" charset="-120"/>
                <a:cs typeface="Microsoft JhengHei"/>
              </a:rPr>
              <a:t>管</a:t>
            </a:r>
            <a:r>
              <a:rPr sz="2000" spc="215" dirty="0" err="1">
                <a:solidFill>
                  <a:srgbClr val="212121"/>
                </a:solidFill>
                <a:latin typeface="微軟正黑體" panose="020B0604030504040204" pitchFamily="34" charset="-120"/>
                <a:ea typeface="微軟正黑體" panose="020B0604030504040204" pitchFamily="34" charset="-120"/>
                <a:cs typeface="Microsoft JhengHei"/>
              </a:rPr>
              <a:t>理員</a:t>
            </a:r>
            <a:r>
              <a:rPr lang="zh-TW" altLang="en-US" sz="2000" spc="215" dirty="0">
                <a:solidFill>
                  <a:srgbClr val="212121"/>
                </a:solidFill>
                <a:latin typeface="微軟正黑體" panose="020B0604030504040204" pitchFamily="34" charset="-120"/>
                <a:ea typeface="微軟正黑體" panose="020B0604030504040204" pitchFamily="34" charset="-120"/>
                <a:cs typeface="Microsoft JhengHei"/>
              </a:rPr>
              <a:t>查</a:t>
            </a:r>
            <a:r>
              <a:rPr sz="2000" spc="215" dirty="0" err="1">
                <a:solidFill>
                  <a:srgbClr val="212121"/>
                </a:solidFill>
                <a:latin typeface="微軟正黑體" panose="020B0604030504040204" pitchFamily="34" charset="-120"/>
                <a:ea typeface="微軟正黑體" panose="020B0604030504040204" pitchFamily="34" charset="-120"/>
                <a:cs typeface="Microsoft JhengHei"/>
              </a:rPr>
              <a:t>看會員</a:t>
            </a:r>
            <a:r>
              <a:rPr lang="zh-TW" altLang="en-US" sz="2000" spc="215" dirty="0">
                <a:solidFill>
                  <a:srgbClr val="212121"/>
                </a:solidFill>
                <a:latin typeface="微軟正黑體" panose="020B0604030504040204" pitchFamily="34" charset="-120"/>
                <a:ea typeface="微軟正黑體" panose="020B0604030504040204" pitchFamily="34" charset="-120"/>
                <a:cs typeface="Microsoft JhengHei"/>
              </a:rPr>
              <a:t>數</a:t>
            </a:r>
            <a:r>
              <a:rPr sz="2000" spc="215" dirty="0">
                <a:solidFill>
                  <a:srgbClr val="212121"/>
                </a:solidFill>
                <a:latin typeface="微軟正黑體" panose="020B0604030504040204" pitchFamily="34" charset="-120"/>
                <a:ea typeface="微軟正黑體" panose="020B0604030504040204" pitchFamily="34" charset="-120"/>
                <a:cs typeface="Microsoft JhengHei"/>
              </a:rPr>
              <a:t>量</a:t>
            </a:r>
            <a:r>
              <a:rPr sz="2000" dirty="0">
                <a:solidFill>
                  <a:srgbClr val="212121"/>
                </a:solidFill>
                <a:latin typeface="微軟正黑體" panose="020B0604030504040204" pitchFamily="34" charset="-120"/>
                <a:ea typeface="微軟正黑體" panose="020B0604030504040204" pitchFamily="34" charset="-120"/>
                <a:cs typeface="Tahoma"/>
              </a:rPr>
              <a:t>(</a:t>
            </a:r>
            <a:r>
              <a:rPr lang="zh-TW" altLang="en-US" sz="2000" spc="310" dirty="0">
                <a:solidFill>
                  <a:srgbClr val="212121"/>
                </a:solidFill>
                <a:latin typeface="微軟正黑體" panose="020B0604030504040204" pitchFamily="34" charset="-120"/>
                <a:ea typeface="微軟正黑體" panose="020B0604030504040204" pitchFamily="34" charset="-120"/>
                <a:cs typeface="Tahoma"/>
              </a:rPr>
              <a:t>無</a:t>
            </a:r>
            <a:r>
              <a:rPr sz="2000" spc="310" dirty="0">
                <a:solidFill>
                  <a:srgbClr val="212121"/>
                </a:solidFill>
                <a:latin typeface="微軟正黑體" panose="020B0604030504040204" pitchFamily="34" charset="-120"/>
                <a:ea typeface="微軟正黑體" panose="020B0604030504040204" pitchFamily="34" charset="-120"/>
                <a:cs typeface="Microsoft JhengHei"/>
              </a:rPr>
              <a:t>法</a:t>
            </a:r>
            <a:r>
              <a:rPr lang="zh-TW" altLang="en-US" sz="2000" spc="310" dirty="0">
                <a:solidFill>
                  <a:srgbClr val="212121"/>
                </a:solidFill>
                <a:latin typeface="微軟正黑體" panose="020B0604030504040204" pitchFamily="34" charset="-120"/>
                <a:ea typeface="微軟正黑體" panose="020B0604030504040204" pitchFamily="34" charset="-120"/>
                <a:cs typeface="Microsoft JhengHei"/>
              </a:rPr>
              <a:t>查</a:t>
            </a:r>
            <a:r>
              <a:rPr sz="2000" spc="310" dirty="0" err="1">
                <a:solidFill>
                  <a:srgbClr val="212121"/>
                </a:solidFill>
                <a:latin typeface="微軟正黑體" panose="020B0604030504040204" pitchFamily="34" charset="-120"/>
                <a:ea typeface="微軟正黑體" panose="020B0604030504040204" pitchFamily="34" charset="-120"/>
                <a:cs typeface="Microsoft JhengHei"/>
              </a:rPr>
              <a:t>看會員個</a:t>
            </a:r>
            <a:r>
              <a:rPr sz="2000" spc="310" dirty="0">
                <a:solidFill>
                  <a:srgbClr val="212121"/>
                </a:solidFill>
                <a:latin typeface="微軟正黑體" panose="020B0604030504040204" pitchFamily="34" charset="-120"/>
                <a:ea typeface="微軟正黑體" panose="020B0604030504040204" pitchFamily="34" charset="-120"/>
                <a:cs typeface="Microsoft JhengHei"/>
              </a:rPr>
              <a:t>⼈</a:t>
            </a:r>
            <a:r>
              <a:rPr lang="zh-TW" altLang="en-US" sz="2000" spc="310" dirty="0">
                <a:solidFill>
                  <a:srgbClr val="212121"/>
                </a:solidFill>
                <a:latin typeface="微軟正黑體" panose="020B0604030504040204" pitchFamily="34" charset="-120"/>
                <a:ea typeface="微軟正黑體" panose="020B0604030504040204" pitchFamily="34" charset="-120"/>
                <a:cs typeface="Microsoft JhengHei"/>
              </a:rPr>
              <a:t>資料</a:t>
            </a:r>
            <a:r>
              <a:rPr sz="2000" spc="310" dirty="0">
                <a:solidFill>
                  <a:srgbClr val="212121"/>
                </a:solidFill>
                <a:latin typeface="微軟正黑體" panose="020B0604030504040204" pitchFamily="34" charset="-120"/>
                <a:ea typeface="微軟正黑體" panose="020B0604030504040204" pitchFamily="34" charset="-120"/>
                <a:cs typeface="Microsoft JhengHei"/>
              </a:rPr>
              <a:t>  </a:t>
            </a:r>
            <a:r>
              <a:rPr sz="2000" spc="-50" dirty="0">
                <a:solidFill>
                  <a:srgbClr val="212121"/>
                </a:solidFill>
                <a:latin typeface="微軟正黑體" panose="020B0604030504040204" pitchFamily="34" charset="-120"/>
                <a:ea typeface="微軟正黑體" panose="020B0604030504040204" pitchFamily="34" charset="-120"/>
                <a:cs typeface="Tahoma"/>
              </a:rPr>
              <a:t>)</a:t>
            </a:r>
            <a:endParaRPr sz="2000" dirty="0">
              <a:latin typeface="微軟正黑體" panose="020B0604030504040204" pitchFamily="34" charset="-120"/>
              <a:ea typeface="微軟正黑體" panose="020B0604030504040204" pitchFamily="34" charset="-120"/>
              <a:cs typeface="Tahoma"/>
            </a:endParaRPr>
          </a:p>
        </p:txBody>
      </p:sp>
      <p:sp>
        <p:nvSpPr>
          <p:cNvPr id="9" name="object 9"/>
          <p:cNvSpPr txBox="1"/>
          <p:nvPr/>
        </p:nvSpPr>
        <p:spPr>
          <a:xfrm>
            <a:off x="3663372" y="4267966"/>
            <a:ext cx="5252028" cy="1420261"/>
          </a:xfrm>
          <a:prstGeom prst="rect">
            <a:avLst/>
          </a:prstGeom>
        </p:spPr>
        <p:txBody>
          <a:bodyPr vert="horz" wrap="square" lIns="0" tIns="80645" rIns="0" bIns="0" rtlCol="0">
            <a:spAutoFit/>
          </a:bodyPr>
          <a:lstStyle/>
          <a:p>
            <a:pPr marL="12700">
              <a:lnSpc>
                <a:spcPct val="100000"/>
              </a:lnSpc>
              <a:spcBef>
                <a:spcPts val="635"/>
              </a:spcBef>
            </a:pPr>
            <a:r>
              <a:rPr lang="zh-TW" altLang="en-US" b="1" dirty="0"/>
              <a:t> </a:t>
            </a:r>
            <a:r>
              <a:rPr lang="zh-TW" altLang="en-US" sz="2400" b="1" dirty="0">
                <a:latin typeface="微軟正黑體" panose="020B0604030504040204" pitchFamily="34" charset="-120"/>
                <a:ea typeface="微軟正黑體" panose="020B0604030504040204" pitchFamily="34" charset="-120"/>
              </a:rPr>
              <a:t>美食店家管理</a:t>
            </a:r>
            <a:r>
              <a:rPr lang="zh-TW" altLang="en-US" sz="2400" dirty="0">
                <a:latin typeface="微軟正黑體" panose="020B0604030504040204" pitchFamily="34" charset="-120"/>
                <a:ea typeface="微軟正黑體" panose="020B0604030504040204" pitchFamily="34" charset="-120"/>
              </a:rPr>
              <a:t>：</a:t>
            </a:r>
            <a:endParaRPr lang="en-US" altLang="zh-TW" sz="2400" dirty="0">
              <a:latin typeface="微軟正黑體" panose="020B0604030504040204" pitchFamily="34" charset="-120"/>
              <a:ea typeface="微軟正黑體" panose="020B0604030504040204" pitchFamily="34" charset="-120"/>
            </a:endParaRPr>
          </a:p>
          <a:p>
            <a:pPr marL="285750" indent="-285750" algn="l">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管理員新增、刪除、更新店家資訊</a:t>
            </a:r>
          </a:p>
          <a:p>
            <a:pPr marL="285750" indent="-285750" algn="l">
              <a:buFont typeface="Arial" panose="020B0604020202020204" pitchFamily="34" charset="0"/>
              <a:buChar char="•"/>
            </a:pPr>
            <a:r>
              <a:rPr lang="zh-TW" altLang="en-US" sz="2000" dirty="0">
                <a:latin typeface="微軟正黑體" panose="020B0604030504040204" pitchFamily="34" charset="-120"/>
                <a:ea typeface="微軟正黑體" panose="020B0604030504040204" pitchFamily="34" charset="-120"/>
              </a:rPr>
              <a:t>使用者瀏覽店家列表</a:t>
            </a:r>
          </a:p>
          <a:p>
            <a:pPr marL="12700">
              <a:lnSpc>
                <a:spcPct val="100000"/>
              </a:lnSpc>
              <a:spcBef>
                <a:spcPts val="635"/>
              </a:spcBef>
            </a:pPr>
            <a:endParaRPr spc="65" dirty="0">
              <a:solidFill>
                <a:srgbClr val="212121"/>
              </a:solidFill>
              <a:latin typeface="Microsoft JhengHei"/>
            </a:endParaRPr>
          </a:p>
        </p:txBody>
      </p:sp>
      <p:sp>
        <p:nvSpPr>
          <p:cNvPr id="11" name="object 11"/>
          <p:cNvSpPr/>
          <p:nvPr/>
        </p:nvSpPr>
        <p:spPr>
          <a:xfrm>
            <a:off x="100018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2" name="object 12"/>
          <p:cNvSpPr/>
          <p:nvPr/>
        </p:nvSpPr>
        <p:spPr>
          <a:xfrm>
            <a:off x="100018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3" name="object 13"/>
          <p:cNvSpPr/>
          <p:nvPr/>
        </p:nvSpPr>
        <p:spPr>
          <a:xfrm>
            <a:off x="100018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4" name="object 14"/>
          <p:cNvSpPr/>
          <p:nvPr/>
        </p:nvSpPr>
        <p:spPr>
          <a:xfrm>
            <a:off x="100018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5" name="object 15"/>
          <p:cNvSpPr/>
          <p:nvPr/>
        </p:nvSpPr>
        <p:spPr>
          <a:xfrm>
            <a:off x="100018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6" name="object 16"/>
          <p:cNvSpPr/>
          <p:nvPr/>
        </p:nvSpPr>
        <p:spPr>
          <a:xfrm>
            <a:off x="100018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7" name="object 17"/>
          <p:cNvSpPr/>
          <p:nvPr/>
        </p:nvSpPr>
        <p:spPr>
          <a:xfrm>
            <a:off x="1100600"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18" name="object 18"/>
          <p:cNvSpPr/>
          <p:nvPr/>
        </p:nvSpPr>
        <p:spPr>
          <a:xfrm>
            <a:off x="1100600"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19" name="object 19"/>
          <p:cNvSpPr/>
          <p:nvPr/>
        </p:nvSpPr>
        <p:spPr>
          <a:xfrm>
            <a:off x="1100600"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0" name="object 20"/>
          <p:cNvSpPr/>
          <p:nvPr/>
        </p:nvSpPr>
        <p:spPr>
          <a:xfrm>
            <a:off x="1100600"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1" name="object 21"/>
          <p:cNvSpPr/>
          <p:nvPr/>
        </p:nvSpPr>
        <p:spPr>
          <a:xfrm>
            <a:off x="1100600"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2" name="object 22"/>
          <p:cNvSpPr/>
          <p:nvPr/>
        </p:nvSpPr>
        <p:spPr>
          <a:xfrm>
            <a:off x="1100600"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3" name="object 23"/>
          <p:cNvSpPr/>
          <p:nvPr/>
        </p:nvSpPr>
        <p:spPr>
          <a:xfrm>
            <a:off x="1198125"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24" name="object 24"/>
          <p:cNvSpPr/>
          <p:nvPr/>
        </p:nvSpPr>
        <p:spPr>
          <a:xfrm>
            <a:off x="1198125"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5" name="object 25"/>
          <p:cNvSpPr/>
          <p:nvPr/>
        </p:nvSpPr>
        <p:spPr>
          <a:xfrm>
            <a:off x="1198125"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6" name="object 26"/>
          <p:cNvSpPr/>
          <p:nvPr/>
        </p:nvSpPr>
        <p:spPr>
          <a:xfrm>
            <a:off x="1198125"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7" name="object 27"/>
          <p:cNvSpPr/>
          <p:nvPr/>
        </p:nvSpPr>
        <p:spPr>
          <a:xfrm>
            <a:off x="1198125"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8" name="object 28"/>
          <p:cNvSpPr/>
          <p:nvPr/>
        </p:nvSpPr>
        <p:spPr>
          <a:xfrm>
            <a:off x="1198125"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29" name="object 29"/>
          <p:cNvSpPr/>
          <p:nvPr/>
        </p:nvSpPr>
        <p:spPr>
          <a:xfrm>
            <a:off x="1298542" y="555336"/>
            <a:ext cx="34290" cy="34290"/>
          </a:xfrm>
          <a:custGeom>
            <a:avLst/>
            <a:gdLst/>
            <a:ahLst/>
            <a:cxnLst/>
            <a:rect l="l" t="t" r="r" b="b"/>
            <a:pathLst>
              <a:path w="34290" h="34290">
                <a:moveTo>
                  <a:pt x="26187" y="33740"/>
                </a:moveTo>
                <a:lnTo>
                  <a:pt x="7552" y="33740"/>
                </a:lnTo>
                <a:lnTo>
                  <a:pt x="0" y="26187"/>
                </a:lnTo>
                <a:lnTo>
                  <a:pt x="0" y="7552"/>
                </a:lnTo>
                <a:lnTo>
                  <a:pt x="7552"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30" name="object 30"/>
          <p:cNvSpPr/>
          <p:nvPr/>
        </p:nvSpPr>
        <p:spPr>
          <a:xfrm>
            <a:off x="1298542" y="661216"/>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1" name="object 31"/>
          <p:cNvSpPr/>
          <p:nvPr/>
        </p:nvSpPr>
        <p:spPr>
          <a:xfrm>
            <a:off x="1298542" y="766935"/>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2" name="object 32"/>
          <p:cNvSpPr/>
          <p:nvPr/>
        </p:nvSpPr>
        <p:spPr>
          <a:xfrm>
            <a:off x="1298542" y="86992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3" name="object 33"/>
          <p:cNvSpPr/>
          <p:nvPr/>
        </p:nvSpPr>
        <p:spPr>
          <a:xfrm>
            <a:off x="1298542"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4" name="object 34"/>
          <p:cNvSpPr/>
          <p:nvPr/>
        </p:nvSpPr>
        <p:spPr>
          <a:xfrm>
            <a:off x="1298542"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35" name="object 35"/>
          <p:cNvSpPr/>
          <p:nvPr/>
        </p:nvSpPr>
        <p:spPr>
          <a:xfrm>
            <a:off x="609600"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36" name="object 36"/>
          <p:cNvSpPr/>
          <p:nvPr/>
        </p:nvSpPr>
        <p:spPr>
          <a:xfrm>
            <a:off x="609600"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37" name="object 37"/>
          <p:cNvSpPr/>
          <p:nvPr/>
        </p:nvSpPr>
        <p:spPr>
          <a:xfrm>
            <a:off x="609600" y="766774"/>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8" name="object 38"/>
          <p:cNvSpPr/>
          <p:nvPr/>
        </p:nvSpPr>
        <p:spPr>
          <a:xfrm>
            <a:off x="609600" y="869762"/>
            <a:ext cx="34925" cy="34290"/>
          </a:xfrm>
          <a:custGeom>
            <a:avLst/>
            <a:gdLst/>
            <a:ahLst/>
            <a:cxnLst/>
            <a:rect l="l" t="t" r="r" b="b"/>
            <a:pathLst>
              <a:path w="34925" h="34290">
                <a:moveTo>
                  <a:pt x="23115" y="34061"/>
                </a:moveTo>
                <a:lnTo>
                  <a:pt x="10946" y="34061"/>
                </a:lnTo>
                <a:lnTo>
                  <a:pt x="5323" y="30815"/>
                </a:lnTo>
                <a:lnTo>
                  <a:pt x="0" y="21594"/>
                </a:lnTo>
                <a:lnTo>
                  <a:pt x="0" y="12467"/>
                </a:lnTo>
                <a:lnTo>
                  <a:pt x="5323" y="3246"/>
                </a:lnTo>
                <a:lnTo>
                  <a:pt x="10946" y="0"/>
                </a:lnTo>
                <a:lnTo>
                  <a:pt x="23115" y="0"/>
                </a:lnTo>
                <a:lnTo>
                  <a:pt x="28737" y="3246"/>
                </a:lnTo>
                <a:lnTo>
                  <a:pt x="34822" y="13784"/>
                </a:lnTo>
                <a:lnTo>
                  <a:pt x="34822" y="20276"/>
                </a:lnTo>
                <a:lnTo>
                  <a:pt x="28737" y="30815"/>
                </a:lnTo>
                <a:lnTo>
                  <a:pt x="23115" y="34061"/>
                </a:lnTo>
                <a:close/>
              </a:path>
            </a:pathLst>
          </a:custGeom>
          <a:solidFill>
            <a:srgbClr val="F4BC33"/>
          </a:solidFill>
        </p:spPr>
        <p:txBody>
          <a:bodyPr wrap="square" lIns="0" tIns="0" rIns="0" bIns="0" rtlCol="0"/>
          <a:lstStyle/>
          <a:p>
            <a:endParaRPr/>
          </a:p>
        </p:txBody>
      </p:sp>
      <p:sp>
        <p:nvSpPr>
          <p:cNvPr id="39" name="object 39"/>
          <p:cNvSpPr/>
          <p:nvPr/>
        </p:nvSpPr>
        <p:spPr>
          <a:xfrm>
            <a:off x="609760" y="975803"/>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0" name="object 40"/>
          <p:cNvSpPr/>
          <p:nvPr/>
        </p:nvSpPr>
        <p:spPr>
          <a:xfrm>
            <a:off x="609760" y="1078791"/>
            <a:ext cx="34290" cy="34290"/>
          </a:xfrm>
          <a:custGeom>
            <a:avLst/>
            <a:gdLst/>
            <a:ahLst/>
            <a:cxnLst/>
            <a:rect l="l" t="t" r="r" b="b"/>
            <a:pathLst>
              <a:path w="34290" h="34290">
                <a:moveTo>
                  <a:pt x="26187" y="33740"/>
                </a:moveTo>
                <a:lnTo>
                  <a:pt x="7552" y="33740"/>
                </a:lnTo>
                <a:lnTo>
                  <a:pt x="0" y="26187"/>
                </a:lnTo>
                <a:lnTo>
                  <a:pt x="0" y="7553"/>
                </a:lnTo>
                <a:lnTo>
                  <a:pt x="7552"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41" name="object 41"/>
          <p:cNvSpPr/>
          <p:nvPr/>
        </p:nvSpPr>
        <p:spPr>
          <a:xfrm>
            <a:off x="709856"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2" name="object 42"/>
          <p:cNvSpPr/>
          <p:nvPr/>
        </p:nvSpPr>
        <p:spPr>
          <a:xfrm>
            <a:off x="709856"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3" name="object 43"/>
          <p:cNvSpPr/>
          <p:nvPr/>
        </p:nvSpPr>
        <p:spPr>
          <a:xfrm>
            <a:off x="709169" y="766774"/>
            <a:ext cx="35560" cy="34290"/>
          </a:xfrm>
          <a:custGeom>
            <a:avLst/>
            <a:gdLst/>
            <a:ahLst/>
            <a:cxnLst/>
            <a:rect l="l" t="t" r="r" b="b"/>
            <a:pathLst>
              <a:path w="35559" h="34290">
                <a:moveTo>
                  <a:pt x="23802" y="34061"/>
                </a:moveTo>
                <a:lnTo>
                  <a:pt x="11633" y="34061"/>
                </a:lnTo>
                <a:lnTo>
                  <a:pt x="6010" y="30815"/>
                </a:lnTo>
                <a:lnTo>
                  <a:pt x="0" y="20276"/>
                </a:lnTo>
                <a:lnTo>
                  <a:pt x="0" y="13784"/>
                </a:lnTo>
                <a:lnTo>
                  <a:pt x="6010" y="3246"/>
                </a:lnTo>
                <a:lnTo>
                  <a:pt x="11633" y="0"/>
                </a:lnTo>
                <a:lnTo>
                  <a:pt x="23802" y="0"/>
                </a:lnTo>
                <a:lnTo>
                  <a:pt x="29424" y="3246"/>
                </a:lnTo>
                <a:lnTo>
                  <a:pt x="35331" y="13476"/>
                </a:lnTo>
                <a:lnTo>
                  <a:pt x="35331" y="20584"/>
                </a:lnTo>
                <a:lnTo>
                  <a:pt x="29424" y="30815"/>
                </a:lnTo>
                <a:lnTo>
                  <a:pt x="23802" y="34061"/>
                </a:lnTo>
                <a:close/>
              </a:path>
            </a:pathLst>
          </a:custGeom>
          <a:solidFill>
            <a:srgbClr val="F4BC33"/>
          </a:solidFill>
        </p:spPr>
        <p:txBody>
          <a:bodyPr wrap="square" lIns="0" tIns="0" rIns="0" bIns="0" rtlCol="0"/>
          <a:lstStyle/>
          <a:p>
            <a:endParaRPr/>
          </a:p>
        </p:txBody>
      </p:sp>
      <p:sp>
        <p:nvSpPr>
          <p:cNvPr id="44" name="object 44"/>
          <p:cNvSpPr/>
          <p:nvPr/>
        </p:nvSpPr>
        <p:spPr>
          <a:xfrm>
            <a:off x="709169" y="869762"/>
            <a:ext cx="35560" cy="34290"/>
          </a:xfrm>
          <a:custGeom>
            <a:avLst/>
            <a:gdLst/>
            <a:ahLst/>
            <a:cxnLst/>
            <a:rect l="l" t="t" r="r" b="b"/>
            <a:pathLst>
              <a:path w="35559" h="34290">
                <a:moveTo>
                  <a:pt x="23802" y="34067"/>
                </a:moveTo>
                <a:lnTo>
                  <a:pt x="11633" y="34067"/>
                </a:lnTo>
                <a:lnTo>
                  <a:pt x="6010" y="30815"/>
                </a:lnTo>
                <a:lnTo>
                  <a:pt x="0" y="20276"/>
                </a:lnTo>
                <a:lnTo>
                  <a:pt x="0" y="13784"/>
                </a:lnTo>
                <a:lnTo>
                  <a:pt x="6010" y="3246"/>
                </a:lnTo>
                <a:lnTo>
                  <a:pt x="11633" y="0"/>
                </a:lnTo>
                <a:lnTo>
                  <a:pt x="23802" y="0"/>
                </a:lnTo>
                <a:lnTo>
                  <a:pt x="29424" y="3246"/>
                </a:lnTo>
                <a:lnTo>
                  <a:pt x="35331" y="13476"/>
                </a:lnTo>
                <a:lnTo>
                  <a:pt x="35331" y="20585"/>
                </a:lnTo>
                <a:lnTo>
                  <a:pt x="29424" y="30815"/>
                </a:lnTo>
                <a:lnTo>
                  <a:pt x="23802" y="34067"/>
                </a:lnTo>
                <a:close/>
              </a:path>
            </a:pathLst>
          </a:custGeom>
          <a:solidFill>
            <a:srgbClr val="F4BC33"/>
          </a:solidFill>
        </p:spPr>
        <p:txBody>
          <a:bodyPr wrap="square" lIns="0" tIns="0" rIns="0" bIns="0" rtlCol="0"/>
          <a:lstStyle/>
          <a:p>
            <a:endParaRPr/>
          </a:p>
        </p:txBody>
      </p:sp>
      <p:sp>
        <p:nvSpPr>
          <p:cNvPr id="45" name="object 45"/>
          <p:cNvSpPr/>
          <p:nvPr/>
        </p:nvSpPr>
        <p:spPr>
          <a:xfrm>
            <a:off x="709659" y="974837"/>
            <a:ext cx="34925" cy="35560"/>
          </a:xfrm>
          <a:custGeom>
            <a:avLst/>
            <a:gdLst/>
            <a:ahLst/>
            <a:cxnLst/>
            <a:rect l="l" t="t" r="r" b="b"/>
            <a:pathLst>
              <a:path w="34925" h="35559">
                <a:moveTo>
                  <a:pt x="21116" y="34985"/>
                </a:moveTo>
                <a:lnTo>
                  <a:pt x="12732" y="34985"/>
                </a:lnTo>
                <a:lnTo>
                  <a:pt x="3051" y="28990"/>
                </a:lnTo>
                <a:lnTo>
                  <a:pt x="0" y="23284"/>
                </a:lnTo>
                <a:lnTo>
                  <a:pt x="232" y="17241"/>
                </a:lnTo>
                <a:lnTo>
                  <a:pt x="404" y="11196"/>
                </a:lnTo>
                <a:lnTo>
                  <a:pt x="3828" y="5707"/>
                </a:lnTo>
                <a:lnTo>
                  <a:pt x="14587" y="0"/>
                </a:lnTo>
                <a:lnTo>
                  <a:pt x="21098" y="217"/>
                </a:lnTo>
                <a:lnTo>
                  <a:pt x="31453" y="6628"/>
                </a:lnTo>
                <a:lnTo>
                  <a:pt x="34504" y="12332"/>
                </a:lnTo>
                <a:lnTo>
                  <a:pt x="34274" y="18374"/>
                </a:lnTo>
                <a:lnTo>
                  <a:pt x="34104" y="24419"/>
                </a:lnTo>
                <a:lnTo>
                  <a:pt x="30680" y="29909"/>
                </a:lnTo>
                <a:lnTo>
                  <a:pt x="21116" y="34985"/>
                </a:lnTo>
                <a:close/>
              </a:path>
            </a:pathLst>
          </a:custGeom>
          <a:solidFill>
            <a:srgbClr val="F4BC33"/>
          </a:solidFill>
        </p:spPr>
        <p:txBody>
          <a:bodyPr wrap="square" lIns="0" tIns="0" rIns="0" bIns="0" rtlCol="0"/>
          <a:lstStyle/>
          <a:p>
            <a:endParaRPr/>
          </a:p>
        </p:txBody>
      </p:sp>
      <p:sp>
        <p:nvSpPr>
          <p:cNvPr id="46" name="object 46"/>
          <p:cNvSpPr/>
          <p:nvPr/>
        </p:nvSpPr>
        <p:spPr>
          <a:xfrm>
            <a:off x="709546" y="1077786"/>
            <a:ext cx="34925" cy="34925"/>
          </a:xfrm>
          <a:custGeom>
            <a:avLst/>
            <a:gdLst/>
            <a:ahLst/>
            <a:cxnLst/>
            <a:rect l="l" t="t" r="r" b="b"/>
            <a:pathLst>
              <a:path w="34925" h="34925">
                <a:moveTo>
                  <a:pt x="21863" y="34818"/>
                </a:moveTo>
                <a:lnTo>
                  <a:pt x="12148" y="34818"/>
                </a:lnTo>
                <a:lnTo>
                  <a:pt x="3041" y="29154"/>
                </a:lnTo>
                <a:lnTo>
                  <a:pt x="0" y="23412"/>
                </a:lnTo>
                <a:lnTo>
                  <a:pt x="218" y="18482"/>
                </a:lnTo>
                <a:lnTo>
                  <a:pt x="268" y="17348"/>
                </a:lnTo>
                <a:lnTo>
                  <a:pt x="378" y="12417"/>
                </a:lnTo>
                <a:lnTo>
                  <a:pt x="404" y="11278"/>
                </a:lnTo>
                <a:lnTo>
                  <a:pt x="3821" y="5752"/>
                </a:lnTo>
                <a:lnTo>
                  <a:pt x="14611" y="0"/>
                </a:lnTo>
                <a:lnTo>
                  <a:pt x="21152" y="217"/>
                </a:lnTo>
                <a:lnTo>
                  <a:pt x="31535" y="6675"/>
                </a:lnTo>
                <a:lnTo>
                  <a:pt x="34577" y="12417"/>
                </a:lnTo>
                <a:lnTo>
                  <a:pt x="34359" y="17348"/>
                </a:lnTo>
                <a:lnTo>
                  <a:pt x="34309" y="18482"/>
                </a:lnTo>
                <a:lnTo>
                  <a:pt x="34198" y="23412"/>
                </a:lnTo>
                <a:lnTo>
                  <a:pt x="34173" y="24551"/>
                </a:lnTo>
                <a:lnTo>
                  <a:pt x="30755" y="30078"/>
                </a:lnTo>
                <a:lnTo>
                  <a:pt x="21863" y="34818"/>
                </a:lnTo>
                <a:close/>
              </a:path>
            </a:pathLst>
          </a:custGeom>
          <a:solidFill>
            <a:srgbClr val="F4BC33"/>
          </a:solidFill>
        </p:spPr>
        <p:txBody>
          <a:bodyPr wrap="square" lIns="0" tIns="0" rIns="0" bIns="0" rtlCol="0"/>
          <a:lstStyle/>
          <a:p>
            <a:endParaRPr/>
          </a:p>
        </p:txBody>
      </p:sp>
      <p:sp>
        <p:nvSpPr>
          <p:cNvPr id="47" name="object 47"/>
          <p:cNvSpPr/>
          <p:nvPr/>
        </p:nvSpPr>
        <p:spPr>
          <a:xfrm>
            <a:off x="807542" y="555336"/>
            <a:ext cx="34290" cy="34290"/>
          </a:xfrm>
          <a:custGeom>
            <a:avLst/>
            <a:gdLst/>
            <a:ahLst/>
            <a:cxnLst/>
            <a:rect l="l" t="t" r="r" b="b"/>
            <a:pathLst>
              <a:path w="34290" h="34290">
                <a:moveTo>
                  <a:pt x="26436" y="33900"/>
                </a:moveTo>
                <a:lnTo>
                  <a:pt x="7624" y="33900"/>
                </a:lnTo>
                <a:lnTo>
                  <a:pt x="0" y="26275"/>
                </a:lnTo>
                <a:lnTo>
                  <a:pt x="0" y="7464"/>
                </a:lnTo>
                <a:lnTo>
                  <a:pt x="7464" y="0"/>
                </a:lnTo>
                <a:lnTo>
                  <a:pt x="26597" y="0"/>
                </a:lnTo>
                <a:lnTo>
                  <a:pt x="34061" y="7464"/>
                </a:lnTo>
                <a:lnTo>
                  <a:pt x="34061" y="26275"/>
                </a:lnTo>
                <a:lnTo>
                  <a:pt x="26436" y="33900"/>
                </a:lnTo>
                <a:close/>
              </a:path>
            </a:pathLst>
          </a:custGeom>
          <a:solidFill>
            <a:srgbClr val="F4BC33"/>
          </a:solidFill>
        </p:spPr>
        <p:txBody>
          <a:bodyPr wrap="square" lIns="0" tIns="0" rIns="0" bIns="0" rtlCol="0"/>
          <a:lstStyle/>
          <a:p>
            <a:endParaRPr/>
          </a:p>
        </p:txBody>
      </p:sp>
      <p:sp>
        <p:nvSpPr>
          <p:cNvPr id="48" name="object 48"/>
          <p:cNvSpPr/>
          <p:nvPr/>
        </p:nvSpPr>
        <p:spPr>
          <a:xfrm>
            <a:off x="807542" y="661055"/>
            <a:ext cx="34290" cy="34290"/>
          </a:xfrm>
          <a:custGeom>
            <a:avLst/>
            <a:gdLst/>
            <a:ahLst/>
            <a:cxnLst/>
            <a:rect l="l" t="t" r="r" b="b"/>
            <a:pathLst>
              <a:path w="34290" h="34290">
                <a:moveTo>
                  <a:pt x="26436" y="34061"/>
                </a:moveTo>
                <a:lnTo>
                  <a:pt x="7624" y="34061"/>
                </a:lnTo>
                <a:lnTo>
                  <a:pt x="0" y="26436"/>
                </a:lnTo>
                <a:lnTo>
                  <a:pt x="0" y="7624"/>
                </a:lnTo>
                <a:lnTo>
                  <a:pt x="7624" y="0"/>
                </a:lnTo>
                <a:lnTo>
                  <a:pt x="26436" y="0"/>
                </a:lnTo>
                <a:lnTo>
                  <a:pt x="34061" y="7624"/>
                </a:lnTo>
                <a:lnTo>
                  <a:pt x="34061" y="26436"/>
                </a:lnTo>
                <a:lnTo>
                  <a:pt x="26436" y="34061"/>
                </a:lnTo>
                <a:close/>
              </a:path>
            </a:pathLst>
          </a:custGeom>
          <a:solidFill>
            <a:srgbClr val="F4BC33"/>
          </a:solidFill>
        </p:spPr>
        <p:txBody>
          <a:bodyPr wrap="square" lIns="0" tIns="0" rIns="0" bIns="0" rtlCol="0"/>
          <a:lstStyle/>
          <a:p>
            <a:endParaRPr/>
          </a:p>
        </p:txBody>
      </p:sp>
      <p:sp>
        <p:nvSpPr>
          <p:cNvPr id="49" name="object 49"/>
          <p:cNvSpPr/>
          <p:nvPr/>
        </p:nvSpPr>
        <p:spPr>
          <a:xfrm>
            <a:off x="807133" y="766774"/>
            <a:ext cx="35560" cy="34290"/>
          </a:xfrm>
          <a:custGeom>
            <a:avLst/>
            <a:gdLst/>
            <a:ahLst/>
            <a:cxnLst/>
            <a:rect l="l" t="t" r="r" b="b"/>
            <a:pathLst>
              <a:path w="35559" h="34290">
                <a:moveTo>
                  <a:pt x="23524" y="34061"/>
                </a:moveTo>
                <a:lnTo>
                  <a:pt x="11355" y="34061"/>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1"/>
                </a:lnTo>
                <a:close/>
              </a:path>
            </a:pathLst>
          </a:custGeom>
          <a:solidFill>
            <a:srgbClr val="F4BC33"/>
          </a:solidFill>
        </p:spPr>
        <p:txBody>
          <a:bodyPr wrap="square" lIns="0" tIns="0" rIns="0" bIns="0" rtlCol="0"/>
          <a:lstStyle/>
          <a:p>
            <a:endParaRPr/>
          </a:p>
        </p:txBody>
      </p:sp>
      <p:sp>
        <p:nvSpPr>
          <p:cNvPr id="50" name="object 50"/>
          <p:cNvSpPr/>
          <p:nvPr/>
        </p:nvSpPr>
        <p:spPr>
          <a:xfrm>
            <a:off x="807133" y="869762"/>
            <a:ext cx="35560" cy="34290"/>
          </a:xfrm>
          <a:custGeom>
            <a:avLst/>
            <a:gdLst/>
            <a:ahLst/>
            <a:cxnLst/>
            <a:rect l="l" t="t" r="r" b="b"/>
            <a:pathLst>
              <a:path w="35559" h="34290">
                <a:moveTo>
                  <a:pt x="23524" y="34067"/>
                </a:moveTo>
                <a:lnTo>
                  <a:pt x="11355" y="34067"/>
                </a:lnTo>
                <a:lnTo>
                  <a:pt x="5733" y="30815"/>
                </a:lnTo>
                <a:lnTo>
                  <a:pt x="0" y="20885"/>
                </a:lnTo>
                <a:lnTo>
                  <a:pt x="0" y="13176"/>
                </a:lnTo>
                <a:lnTo>
                  <a:pt x="5733" y="3246"/>
                </a:lnTo>
                <a:lnTo>
                  <a:pt x="11355" y="0"/>
                </a:lnTo>
                <a:lnTo>
                  <a:pt x="23524" y="0"/>
                </a:lnTo>
                <a:lnTo>
                  <a:pt x="29146" y="3246"/>
                </a:lnTo>
                <a:lnTo>
                  <a:pt x="35331" y="13784"/>
                </a:lnTo>
                <a:lnTo>
                  <a:pt x="35331" y="20276"/>
                </a:lnTo>
                <a:lnTo>
                  <a:pt x="29146" y="30815"/>
                </a:lnTo>
                <a:lnTo>
                  <a:pt x="23524" y="34067"/>
                </a:lnTo>
                <a:close/>
              </a:path>
            </a:pathLst>
          </a:custGeom>
          <a:solidFill>
            <a:srgbClr val="F4BC33"/>
          </a:solidFill>
        </p:spPr>
        <p:txBody>
          <a:bodyPr wrap="square" lIns="0" tIns="0" rIns="0" bIns="0" rtlCol="0"/>
          <a:lstStyle/>
          <a:p>
            <a:endParaRPr/>
          </a:p>
        </p:txBody>
      </p:sp>
      <p:sp>
        <p:nvSpPr>
          <p:cNvPr id="51" name="object 51"/>
          <p:cNvSpPr/>
          <p:nvPr/>
        </p:nvSpPr>
        <p:spPr>
          <a:xfrm>
            <a:off x="807703"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2" name="object 52"/>
          <p:cNvSpPr/>
          <p:nvPr/>
        </p:nvSpPr>
        <p:spPr>
          <a:xfrm>
            <a:off x="807703"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3" name="object 53"/>
          <p:cNvSpPr/>
          <p:nvPr/>
        </p:nvSpPr>
        <p:spPr>
          <a:xfrm>
            <a:off x="907959" y="555336"/>
            <a:ext cx="34290" cy="34290"/>
          </a:xfrm>
          <a:custGeom>
            <a:avLst/>
            <a:gdLst/>
            <a:ahLst/>
            <a:cxnLst/>
            <a:rect l="l" t="t" r="r" b="b"/>
            <a:pathLst>
              <a:path w="34290" h="34290">
                <a:moveTo>
                  <a:pt x="26187" y="33740"/>
                </a:moveTo>
                <a:lnTo>
                  <a:pt x="7553" y="33740"/>
                </a:lnTo>
                <a:lnTo>
                  <a:pt x="0" y="26187"/>
                </a:lnTo>
                <a:lnTo>
                  <a:pt x="0" y="7552"/>
                </a:lnTo>
                <a:lnTo>
                  <a:pt x="7553" y="0"/>
                </a:lnTo>
                <a:lnTo>
                  <a:pt x="26187" y="0"/>
                </a:lnTo>
                <a:lnTo>
                  <a:pt x="33740" y="7552"/>
                </a:lnTo>
                <a:lnTo>
                  <a:pt x="33740" y="26187"/>
                </a:lnTo>
                <a:lnTo>
                  <a:pt x="26187" y="33740"/>
                </a:lnTo>
                <a:close/>
              </a:path>
            </a:pathLst>
          </a:custGeom>
          <a:solidFill>
            <a:srgbClr val="F4BC33"/>
          </a:solidFill>
        </p:spPr>
        <p:txBody>
          <a:bodyPr wrap="square" lIns="0" tIns="0" rIns="0" bIns="0" rtlCol="0"/>
          <a:lstStyle/>
          <a:p>
            <a:endParaRPr/>
          </a:p>
        </p:txBody>
      </p:sp>
      <p:sp>
        <p:nvSpPr>
          <p:cNvPr id="54" name="object 54"/>
          <p:cNvSpPr/>
          <p:nvPr/>
        </p:nvSpPr>
        <p:spPr>
          <a:xfrm>
            <a:off x="907959" y="661216"/>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5" name="object 55"/>
          <p:cNvSpPr/>
          <p:nvPr/>
        </p:nvSpPr>
        <p:spPr>
          <a:xfrm>
            <a:off x="907959" y="766935"/>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6" name="object 56"/>
          <p:cNvSpPr/>
          <p:nvPr/>
        </p:nvSpPr>
        <p:spPr>
          <a:xfrm>
            <a:off x="907959" y="86992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7" name="object 57"/>
          <p:cNvSpPr/>
          <p:nvPr/>
        </p:nvSpPr>
        <p:spPr>
          <a:xfrm>
            <a:off x="907959" y="975803"/>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8" name="object 58"/>
          <p:cNvSpPr/>
          <p:nvPr/>
        </p:nvSpPr>
        <p:spPr>
          <a:xfrm>
            <a:off x="907959" y="1078791"/>
            <a:ext cx="34290" cy="34290"/>
          </a:xfrm>
          <a:custGeom>
            <a:avLst/>
            <a:gdLst/>
            <a:ahLst/>
            <a:cxnLst/>
            <a:rect l="l" t="t" r="r" b="b"/>
            <a:pathLst>
              <a:path w="34290" h="34290">
                <a:moveTo>
                  <a:pt x="26187" y="33740"/>
                </a:moveTo>
                <a:lnTo>
                  <a:pt x="7553" y="33740"/>
                </a:lnTo>
                <a:lnTo>
                  <a:pt x="0" y="26187"/>
                </a:lnTo>
                <a:lnTo>
                  <a:pt x="0" y="7553"/>
                </a:lnTo>
                <a:lnTo>
                  <a:pt x="7553" y="0"/>
                </a:lnTo>
                <a:lnTo>
                  <a:pt x="26187" y="0"/>
                </a:lnTo>
                <a:lnTo>
                  <a:pt x="33740" y="7553"/>
                </a:lnTo>
                <a:lnTo>
                  <a:pt x="33740" y="26187"/>
                </a:lnTo>
                <a:lnTo>
                  <a:pt x="26187" y="33740"/>
                </a:lnTo>
                <a:close/>
              </a:path>
            </a:pathLst>
          </a:custGeom>
          <a:solidFill>
            <a:srgbClr val="F4BC33"/>
          </a:solidFill>
        </p:spPr>
        <p:txBody>
          <a:bodyPr wrap="square" lIns="0" tIns="0" rIns="0" bIns="0" rtlCol="0"/>
          <a:lstStyle/>
          <a:p>
            <a:endParaRPr/>
          </a:p>
        </p:txBody>
      </p:sp>
      <p:sp>
        <p:nvSpPr>
          <p:cNvPr id="59" name="object 59"/>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0" name="object 60"/>
          <p:cNvSpPr txBox="1"/>
          <p:nvPr/>
        </p:nvSpPr>
        <p:spPr>
          <a:xfrm>
            <a:off x="609600" y="2844800"/>
            <a:ext cx="2619375" cy="691856"/>
          </a:xfrm>
          <a:prstGeom prst="rect">
            <a:avLst/>
          </a:prstGeom>
          <a:solidFill>
            <a:srgbClr val="F4BC33"/>
          </a:solidFill>
        </p:spPr>
        <p:txBody>
          <a:bodyPr vert="horz" wrap="square" lIns="0" tIns="258445" rIns="0" bIns="0" rtlCol="0">
            <a:spAutoFit/>
          </a:bodyPr>
          <a:lstStyle/>
          <a:p>
            <a:pPr>
              <a:lnSpc>
                <a:spcPct val="100000"/>
              </a:lnSpc>
              <a:spcBef>
                <a:spcPts val="2035"/>
              </a:spcBef>
            </a:pPr>
            <a:endParaRPr sz="2800" dirty="0">
              <a:latin typeface="Times New Roman"/>
              <a:cs typeface="Times New Roman"/>
            </a:endParaRPr>
          </a:p>
        </p:txBody>
      </p:sp>
      <p:pic>
        <p:nvPicPr>
          <p:cNvPr id="61" name="object 61"/>
          <p:cNvPicPr/>
          <p:nvPr/>
        </p:nvPicPr>
        <p:blipFill>
          <a:blip r:embed="rId3" cstate="print"/>
          <a:stretch>
            <a:fillRect/>
          </a:stretch>
        </p:blipFill>
        <p:spPr>
          <a:xfrm>
            <a:off x="7482933" y="517236"/>
            <a:ext cx="1619249" cy="1619249"/>
          </a:xfrm>
          <a:prstGeom prst="rect">
            <a:avLst/>
          </a:prstGeom>
        </p:spPr>
      </p:pic>
      <p:sp>
        <p:nvSpPr>
          <p:cNvPr id="62" name="object 62"/>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6</a:t>
            </a:r>
            <a:endParaRPr spc="-25" dirty="0"/>
          </a:p>
        </p:txBody>
      </p:sp>
      <p:sp>
        <p:nvSpPr>
          <p:cNvPr id="63" name="文字方塊 62">
            <a:extLst>
              <a:ext uri="{FF2B5EF4-FFF2-40B4-BE49-F238E27FC236}">
                <a16:creationId xmlns:a16="http://schemas.microsoft.com/office/drawing/2014/main" id="{42445EB4-742A-DF7C-1446-15BEB2CF2CE8}"/>
              </a:ext>
            </a:extLst>
          </p:cNvPr>
          <p:cNvSpPr txBox="1"/>
          <p:nvPr/>
        </p:nvSpPr>
        <p:spPr>
          <a:xfrm>
            <a:off x="689451" y="2930521"/>
            <a:ext cx="1995261" cy="800219"/>
          </a:xfrm>
          <a:prstGeom prst="rect">
            <a:avLst/>
          </a:prstGeom>
          <a:noFill/>
        </p:spPr>
        <p:txBody>
          <a:bodyPr wrap="square" rtlCol="0">
            <a:spAutoFit/>
          </a:bodyPr>
          <a:lstStyle/>
          <a:p>
            <a:r>
              <a:rPr lang="zh-TW" altLang="en-US" sz="2800" b="1" dirty="0"/>
              <a:t>功能需求</a:t>
            </a:r>
          </a:p>
          <a:p>
            <a:endParaRPr lang="zh-TW" altLang="en-US" dirty="0"/>
          </a:p>
        </p:txBody>
      </p:sp>
      <p:sp>
        <p:nvSpPr>
          <p:cNvPr id="70" name="object 6">
            <a:extLst>
              <a:ext uri="{FF2B5EF4-FFF2-40B4-BE49-F238E27FC236}">
                <a16:creationId xmlns:a16="http://schemas.microsoft.com/office/drawing/2014/main" id="{B2DA3B4C-FFAF-8844-7DA7-2AA53EDB146A}"/>
              </a:ext>
            </a:extLst>
          </p:cNvPr>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系統需求說明</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sp>
        <p:nvSpPr>
          <p:cNvPr id="6" name="object 6"/>
          <p:cNvSpPr txBox="1"/>
          <p:nvPr/>
        </p:nvSpPr>
        <p:spPr>
          <a:xfrm>
            <a:off x="3751613" y="1535456"/>
            <a:ext cx="3302635" cy="1189428"/>
          </a:xfrm>
          <a:prstGeom prst="rect">
            <a:avLst/>
          </a:prstGeom>
        </p:spPr>
        <p:txBody>
          <a:bodyPr vert="horz" wrap="square" lIns="0" tIns="80645" rIns="0" bIns="0" rtlCol="0">
            <a:spAutoFit/>
          </a:bodyPr>
          <a:lstStyle/>
          <a:p>
            <a:r>
              <a:rPr lang="zh-TW" altLang="en-US" b="1" dirty="0"/>
              <a:t>喜好類別管理</a:t>
            </a:r>
            <a:r>
              <a:rPr lang="zh-TW" altLang="en-US" dirty="0"/>
              <a:t>：</a:t>
            </a:r>
            <a:endParaRPr lang="en-US" altLang="zh-TW" dirty="0"/>
          </a:p>
          <a:p>
            <a:pPr marL="285750" indent="-285750">
              <a:buFont typeface="Arial" panose="020B0604020202020204" pitchFamily="34" charset="0"/>
              <a:buChar char="•"/>
            </a:pPr>
            <a:r>
              <a:rPr lang="zh-TW" altLang="en-US" dirty="0"/>
              <a:t>管理員新增、刪除喜好類別</a:t>
            </a:r>
          </a:p>
          <a:p>
            <a:pPr marL="285750" indent="-285750">
              <a:buFont typeface="Arial" panose="020B0604020202020204" pitchFamily="34" charset="0"/>
              <a:buChar char="•"/>
            </a:pPr>
            <a:r>
              <a:rPr lang="zh-TW" altLang="en-US" dirty="0"/>
              <a:t>管理員為店家新增類別</a:t>
            </a:r>
          </a:p>
          <a:p>
            <a:pPr marL="285750" indent="-285750">
              <a:buFont typeface="Arial" panose="020B0604020202020204" pitchFamily="34" charset="0"/>
              <a:buChar char="•"/>
            </a:pPr>
            <a:r>
              <a:rPr lang="zh-TW" altLang="en-US" dirty="0"/>
              <a:t>使用者設定自己的喜好類別</a:t>
            </a:r>
          </a:p>
        </p:txBody>
      </p:sp>
      <p:sp>
        <p:nvSpPr>
          <p:cNvPr id="8" name="object 8"/>
          <p:cNvSpPr txBox="1"/>
          <p:nvPr/>
        </p:nvSpPr>
        <p:spPr>
          <a:xfrm>
            <a:off x="3751613" y="3372581"/>
            <a:ext cx="5475605" cy="1343316"/>
          </a:xfrm>
          <a:prstGeom prst="rect">
            <a:avLst/>
          </a:prstGeom>
        </p:spPr>
        <p:txBody>
          <a:bodyPr vert="horz" wrap="square" lIns="0" tIns="80645" rIns="0" bIns="0" rtlCol="0">
            <a:spAutoFit/>
          </a:bodyPr>
          <a:lstStyle/>
          <a:p>
            <a:pPr marL="12700">
              <a:lnSpc>
                <a:spcPct val="100000"/>
              </a:lnSpc>
              <a:spcBef>
                <a:spcPts val="635"/>
              </a:spcBef>
            </a:pPr>
            <a:r>
              <a:rPr lang="zh-TW" altLang="en-US" b="1" dirty="0"/>
              <a:t>推薦項目生成</a:t>
            </a:r>
            <a:r>
              <a:rPr lang="zh-TW" altLang="en-US" dirty="0"/>
              <a:t>：</a:t>
            </a:r>
            <a:endParaRPr lang="en-US" altLang="zh-TW" dirty="0"/>
          </a:p>
          <a:p>
            <a:pPr marL="298450" indent="-285750">
              <a:spcBef>
                <a:spcPts val="635"/>
              </a:spcBef>
              <a:buFont typeface="Arial" panose="020B0604020202020204" pitchFamily="34" charset="0"/>
              <a:buChar char="•"/>
            </a:pPr>
            <a:r>
              <a:rPr lang="zh-TW" altLang="en-US" dirty="0"/>
              <a:t>系統根據會員的喜好類別，隨機產生符合類別的 </a:t>
            </a:r>
            <a:r>
              <a:rPr lang="en-US" altLang="zh-TW" dirty="0"/>
              <a:t>2 </a:t>
            </a:r>
            <a:r>
              <a:rPr lang="zh-TW" altLang="en-US" dirty="0"/>
              <a:t>個推薦店家</a:t>
            </a:r>
          </a:p>
          <a:p>
            <a:pPr marL="12700">
              <a:lnSpc>
                <a:spcPct val="100000"/>
              </a:lnSpc>
              <a:spcBef>
                <a:spcPts val="635"/>
              </a:spcBef>
            </a:pPr>
            <a:endParaRPr sz="1800" dirty="0">
              <a:latin typeface="Microsoft JhengHei"/>
              <a:cs typeface="Microsoft JhengHei"/>
            </a:endParaRPr>
          </a:p>
        </p:txBody>
      </p:sp>
      <p:sp>
        <p:nvSpPr>
          <p:cNvPr id="11" name="object 11"/>
          <p:cNvSpPr txBox="1"/>
          <p:nvPr/>
        </p:nvSpPr>
        <p:spPr>
          <a:xfrm>
            <a:off x="3751613" y="4744181"/>
            <a:ext cx="4027170" cy="912429"/>
          </a:xfrm>
          <a:prstGeom prst="rect">
            <a:avLst/>
          </a:prstGeom>
        </p:spPr>
        <p:txBody>
          <a:bodyPr vert="horz" wrap="square" lIns="0" tIns="80645" rIns="0" bIns="0" rtlCol="0">
            <a:spAutoFit/>
          </a:bodyPr>
          <a:lstStyle/>
          <a:p>
            <a:r>
              <a:rPr lang="zh-TW" altLang="en-US" b="1" dirty="0"/>
              <a:t>安全性</a:t>
            </a:r>
            <a:r>
              <a:rPr lang="zh-TW" altLang="en-US" dirty="0"/>
              <a:t>：</a:t>
            </a:r>
            <a:endParaRPr lang="en-US" altLang="zh-TW" dirty="0"/>
          </a:p>
          <a:p>
            <a:pPr marL="285750" indent="-285750">
              <a:buFont typeface="Arial" panose="020B0604020202020204" pitchFamily="34" charset="0"/>
              <a:buChar char="•"/>
            </a:pPr>
            <a:r>
              <a:rPr lang="zh-TW" altLang="en-US" dirty="0"/>
              <a:t>密碼獨立資料表儲存</a:t>
            </a:r>
          </a:p>
          <a:p>
            <a:pPr marL="285750" indent="-285750">
              <a:buFont typeface="Arial" panose="020B0604020202020204" pitchFamily="34" charset="0"/>
              <a:buChar char="•"/>
            </a:pPr>
            <a:r>
              <a:rPr lang="zh-TW" altLang="en-US" dirty="0"/>
              <a:t>一般管理員無法查看會員個人資料</a:t>
            </a:r>
          </a:p>
        </p:txBody>
      </p:sp>
      <p:pic>
        <p:nvPicPr>
          <p:cNvPr id="14" name="object 14"/>
          <p:cNvPicPr/>
          <p:nvPr/>
        </p:nvPicPr>
        <p:blipFill>
          <a:blip r:embed="rId2" cstate="print"/>
          <a:stretch>
            <a:fillRect/>
          </a:stretch>
        </p:blipFill>
        <p:spPr>
          <a:xfrm>
            <a:off x="7482933" y="517236"/>
            <a:ext cx="1619249" cy="1619249"/>
          </a:xfrm>
          <a:prstGeom prst="rect">
            <a:avLst/>
          </a:prstGeom>
        </p:spPr>
      </p:pic>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7</a:t>
            </a:r>
            <a:endParaRPr spc="-25" dirty="0"/>
          </a:p>
        </p:txBody>
      </p:sp>
      <p:sp>
        <p:nvSpPr>
          <p:cNvPr id="21" name="object 6">
            <a:extLst>
              <a:ext uri="{FF2B5EF4-FFF2-40B4-BE49-F238E27FC236}">
                <a16:creationId xmlns:a16="http://schemas.microsoft.com/office/drawing/2014/main" id="{3DCE5D8A-58CF-EBEA-F947-D23AACE98765}"/>
              </a:ext>
            </a:extLst>
          </p:cNvPr>
          <p:cNvSpPr txBox="1">
            <a:spLocks noGrp="1"/>
          </p:cNvSpPr>
          <p:nvPr>
            <p:ph type="title"/>
          </p:nvPr>
        </p:nvSpPr>
        <p:spPr>
          <a:xfrm>
            <a:off x="1567270" y="563879"/>
            <a:ext cx="2336800" cy="452120"/>
          </a:xfrm>
          <a:prstGeom prst="rect">
            <a:avLst/>
          </a:prstGeom>
        </p:spPr>
        <p:txBody>
          <a:bodyPr vert="horz" wrap="square" lIns="0" tIns="12700" rIns="0" bIns="0" rtlCol="0">
            <a:spAutoFit/>
          </a:bodyPr>
          <a:lstStyle/>
          <a:p>
            <a:r>
              <a:rPr lang="zh-TW" altLang="en-US" dirty="0">
                <a:latin typeface="微軟正黑體" panose="020B0604030504040204" pitchFamily="34" charset="-120"/>
                <a:ea typeface="微軟正黑體" panose="020B0604030504040204" pitchFamily="34" charset="-120"/>
              </a:rPr>
              <a:t>系統需求說明</a:t>
            </a:r>
          </a:p>
        </p:txBody>
      </p:sp>
      <p:sp>
        <p:nvSpPr>
          <p:cNvPr id="22" name="object 60">
            <a:extLst>
              <a:ext uri="{FF2B5EF4-FFF2-40B4-BE49-F238E27FC236}">
                <a16:creationId xmlns:a16="http://schemas.microsoft.com/office/drawing/2014/main" id="{90601307-B9A5-66A8-F642-25721BBE59A6}"/>
              </a:ext>
            </a:extLst>
          </p:cNvPr>
          <p:cNvSpPr txBox="1"/>
          <p:nvPr/>
        </p:nvSpPr>
        <p:spPr>
          <a:xfrm>
            <a:off x="609600" y="2844800"/>
            <a:ext cx="2619375" cy="691856"/>
          </a:xfrm>
          <a:prstGeom prst="rect">
            <a:avLst/>
          </a:prstGeom>
          <a:solidFill>
            <a:srgbClr val="F4BC33"/>
          </a:solidFill>
        </p:spPr>
        <p:txBody>
          <a:bodyPr vert="horz" wrap="square" lIns="0" tIns="258445" rIns="0" bIns="0" rtlCol="0">
            <a:spAutoFit/>
          </a:bodyPr>
          <a:lstStyle/>
          <a:p>
            <a:pPr>
              <a:lnSpc>
                <a:spcPct val="100000"/>
              </a:lnSpc>
              <a:spcBef>
                <a:spcPts val="2035"/>
              </a:spcBef>
            </a:pPr>
            <a:endParaRPr sz="2800" dirty="0">
              <a:latin typeface="Times New Roman"/>
              <a:cs typeface="Times New Roman"/>
            </a:endParaRPr>
          </a:p>
        </p:txBody>
      </p:sp>
      <p:sp>
        <p:nvSpPr>
          <p:cNvPr id="23" name="文字方塊 22">
            <a:extLst>
              <a:ext uri="{FF2B5EF4-FFF2-40B4-BE49-F238E27FC236}">
                <a16:creationId xmlns:a16="http://schemas.microsoft.com/office/drawing/2014/main" id="{CD728B37-8965-613A-1D83-1E815EC632F9}"/>
              </a:ext>
            </a:extLst>
          </p:cNvPr>
          <p:cNvSpPr txBox="1"/>
          <p:nvPr/>
        </p:nvSpPr>
        <p:spPr>
          <a:xfrm>
            <a:off x="689451" y="2930521"/>
            <a:ext cx="1995261" cy="800219"/>
          </a:xfrm>
          <a:prstGeom prst="rect">
            <a:avLst/>
          </a:prstGeom>
          <a:noFill/>
        </p:spPr>
        <p:txBody>
          <a:bodyPr wrap="square" rtlCol="0">
            <a:spAutoFit/>
          </a:bodyPr>
          <a:lstStyle/>
          <a:p>
            <a:r>
              <a:rPr lang="zh-TW" altLang="en-US" sz="2800" b="1" dirty="0"/>
              <a:t>功能需求</a:t>
            </a:r>
          </a:p>
          <a:p>
            <a:endParaRPr lang="zh-TW"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871854"/>
            <a:ext cx="9753600" cy="443865"/>
          </a:xfrm>
          <a:custGeom>
            <a:avLst/>
            <a:gdLst/>
            <a:ahLst/>
            <a:cxnLst/>
            <a:rect l="l" t="t" r="r" b="b"/>
            <a:pathLst>
              <a:path w="9753600" h="443865">
                <a:moveTo>
                  <a:pt x="9753600" y="443345"/>
                </a:moveTo>
                <a:lnTo>
                  <a:pt x="0" y="443345"/>
                </a:lnTo>
                <a:lnTo>
                  <a:pt x="0" y="0"/>
                </a:lnTo>
                <a:lnTo>
                  <a:pt x="9753600" y="0"/>
                </a:lnTo>
                <a:lnTo>
                  <a:pt x="9753600" y="443345"/>
                </a:lnTo>
                <a:close/>
              </a:path>
            </a:pathLst>
          </a:custGeom>
          <a:solidFill>
            <a:srgbClr val="F4BC33"/>
          </a:solidFill>
        </p:spPr>
        <p:txBody>
          <a:bodyPr wrap="square" lIns="0" tIns="0" rIns="0" bIns="0" rtlCol="0"/>
          <a:lstStyle/>
          <a:p>
            <a:endParaRPr/>
          </a:p>
        </p:txBody>
      </p:sp>
      <p:pic>
        <p:nvPicPr>
          <p:cNvPr id="3" name="object 3"/>
          <p:cNvPicPr/>
          <p:nvPr/>
        </p:nvPicPr>
        <p:blipFill>
          <a:blip r:embed="rId2" cstate="print"/>
          <a:stretch>
            <a:fillRect/>
          </a:stretch>
        </p:blipFill>
        <p:spPr>
          <a:xfrm>
            <a:off x="593504" y="2553997"/>
            <a:ext cx="3254596" cy="3798622"/>
          </a:xfrm>
          <a:prstGeom prst="rect">
            <a:avLst/>
          </a:prstGeom>
        </p:spPr>
      </p:pic>
      <p:sp>
        <p:nvSpPr>
          <p:cNvPr id="4" name="object 4"/>
          <p:cNvSpPr txBox="1"/>
          <p:nvPr/>
        </p:nvSpPr>
        <p:spPr>
          <a:xfrm>
            <a:off x="3968971" y="2582572"/>
            <a:ext cx="5219700" cy="627736"/>
          </a:xfrm>
          <a:prstGeom prst="rect">
            <a:avLst/>
          </a:prstGeom>
        </p:spPr>
        <p:txBody>
          <a:bodyPr vert="horz" wrap="square" lIns="0" tIns="12065" rIns="0" bIns="0" rtlCol="0">
            <a:spAutoFit/>
          </a:bodyPr>
          <a:lstStyle/>
          <a:p>
            <a:r>
              <a:rPr lang="zh-TW" altLang="en-US" sz="2000" dirty="0">
                <a:latin typeface="微軟正黑體" panose="020B0604030504040204" pitchFamily="34" charset="-120"/>
                <a:ea typeface="微軟正黑體" panose="020B0604030504040204" pitchFamily="34" charset="-120"/>
              </a:rPr>
              <a:t>會員需要在系統上註冊，這涉及使用者資料的儲存，對應資料庫中「</a:t>
            </a:r>
            <a:r>
              <a:rPr lang="en-US" altLang="zh-TW" sz="2000" dirty="0">
                <a:latin typeface="微軟正黑體" panose="020B0604030504040204" pitchFamily="34" charset="-120"/>
                <a:ea typeface="微軟正黑體" panose="020B0604030504040204" pitchFamily="34" charset="-120"/>
              </a:rPr>
              <a:t>Member</a:t>
            </a:r>
            <a:r>
              <a:rPr lang="zh-TW" altLang="en-US" sz="2000" dirty="0">
                <a:latin typeface="微軟正黑體" panose="020B0604030504040204" pitchFamily="34" charset="-120"/>
                <a:ea typeface="微軟正黑體" panose="020B0604030504040204" pitchFamily="34" charset="-120"/>
              </a:rPr>
              <a:t>」實體。</a:t>
            </a:r>
            <a:endParaRPr sz="2000" dirty="0">
              <a:latin typeface="微軟正黑體" panose="020B0604030504040204" pitchFamily="34" charset="-120"/>
              <a:ea typeface="微軟正黑體" panose="020B0604030504040204" pitchFamily="34" charset="-120"/>
              <a:cs typeface="Microsoft JhengHei"/>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760"/>
              </a:lnSpc>
            </a:pPr>
            <a:r>
              <a:rPr lang="en-US" altLang="zh-TW" spc="-25" dirty="0"/>
              <a:t>8</a:t>
            </a:r>
            <a:endParaRPr spc="-25" dirty="0"/>
          </a:p>
        </p:txBody>
      </p:sp>
      <p:sp>
        <p:nvSpPr>
          <p:cNvPr id="5" name="object 5"/>
          <p:cNvSpPr txBox="1">
            <a:spLocks noGrp="1"/>
          </p:cNvSpPr>
          <p:nvPr>
            <p:ph type="title"/>
          </p:nvPr>
        </p:nvSpPr>
        <p:spPr>
          <a:xfrm>
            <a:off x="1568712" y="563879"/>
            <a:ext cx="2088887" cy="443711"/>
          </a:xfrm>
          <a:prstGeom prst="rect">
            <a:avLst/>
          </a:prstGeom>
        </p:spPr>
        <p:txBody>
          <a:bodyPr vert="horz" wrap="square" lIns="0" tIns="12700" rIns="0" bIns="0" rtlCol="0">
            <a:spAutoFit/>
          </a:bodyPr>
          <a:lstStyle/>
          <a:p>
            <a:pPr marL="12700">
              <a:lnSpc>
                <a:spcPct val="100000"/>
              </a:lnSpc>
              <a:spcBef>
                <a:spcPts val="100"/>
              </a:spcBef>
            </a:pPr>
            <a:r>
              <a:rPr lang="zh-TW" altLang="en-US" spc="250" dirty="0">
                <a:latin typeface="微軟正黑體" panose="020B0604030504040204" pitchFamily="34" charset="-120"/>
                <a:ea typeface="微軟正黑體" panose="020B0604030504040204" pitchFamily="34" charset="-120"/>
                <a:cs typeface="Microsoft JhengHei"/>
              </a:rPr>
              <a:t>使用案例</a:t>
            </a:r>
            <a:endParaRPr spc="250" dirty="0">
              <a:latin typeface="微軟正黑體" panose="020B0604030504040204" pitchFamily="34" charset="-120"/>
              <a:ea typeface="微軟正黑體" panose="020B0604030504040204" pitchFamily="34" charset="-120"/>
            </a:endParaRPr>
          </a:p>
        </p:txBody>
      </p:sp>
      <p:sp>
        <p:nvSpPr>
          <p:cNvPr id="6" name="object 6"/>
          <p:cNvSpPr txBox="1"/>
          <p:nvPr/>
        </p:nvSpPr>
        <p:spPr>
          <a:xfrm>
            <a:off x="928707" y="1547977"/>
            <a:ext cx="3368896" cy="586058"/>
          </a:xfrm>
          <a:prstGeom prst="rect">
            <a:avLst/>
          </a:prstGeom>
          <a:solidFill>
            <a:srgbClr val="F4BC33"/>
          </a:solidFill>
        </p:spPr>
        <p:txBody>
          <a:bodyPr vert="horz" wrap="square" lIns="0" tIns="153670" rIns="0" bIns="0" rtlCol="0">
            <a:spAutoFit/>
          </a:bodyPr>
          <a:lstStyle/>
          <a:p>
            <a:pPr marL="258445">
              <a:lnSpc>
                <a:spcPct val="100000"/>
              </a:lnSpc>
              <a:spcBef>
                <a:spcPts val="1210"/>
              </a:spcBef>
            </a:pPr>
            <a:r>
              <a:rPr sz="2800" b="1" spc="-20" dirty="0" err="1">
                <a:solidFill>
                  <a:srgbClr val="171717"/>
                </a:solidFill>
                <a:latin typeface="Microsoft JhengHei"/>
                <a:cs typeface="Microsoft JhengHei"/>
              </a:rPr>
              <a:t>使⽤者</a:t>
            </a:r>
            <a:r>
              <a:rPr sz="2800" b="1" spc="-20" dirty="0">
                <a:solidFill>
                  <a:srgbClr val="171717"/>
                </a:solidFill>
                <a:latin typeface="Microsoft JhengHei"/>
                <a:cs typeface="Microsoft JhengHei"/>
              </a:rPr>
              <a:t>⾓⾊</a:t>
            </a:r>
            <a:r>
              <a:rPr lang="en-US" altLang="zh-TW" sz="2800" b="1" spc="-20" dirty="0">
                <a:solidFill>
                  <a:srgbClr val="171717"/>
                </a:solidFill>
                <a:latin typeface="Microsoft JhengHei"/>
                <a:cs typeface="Microsoft JhengHei"/>
              </a:rPr>
              <a:t>(</a:t>
            </a:r>
            <a:r>
              <a:rPr lang="zh-TW" altLang="en-US" sz="2800" b="1" spc="-20" dirty="0">
                <a:solidFill>
                  <a:srgbClr val="171717"/>
                </a:solidFill>
                <a:latin typeface="Microsoft JhengHei"/>
                <a:cs typeface="Microsoft JhengHei"/>
              </a:rPr>
              <a:t>會員</a:t>
            </a:r>
            <a:r>
              <a:rPr lang="en-US" altLang="zh-TW" sz="2800" b="1" spc="-20" dirty="0">
                <a:solidFill>
                  <a:srgbClr val="171717"/>
                </a:solidFill>
                <a:latin typeface="Microsoft JhengHei"/>
                <a:cs typeface="Microsoft JhengHei"/>
              </a:rPr>
              <a:t>)</a:t>
            </a:r>
            <a:endParaRPr sz="2800" dirty="0">
              <a:latin typeface="Microsoft JhengHei"/>
              <a:cs typeface="Microsoft JhengHei"/>
            </a:endParaRPr>
          </a:p>
        </p:txBody>
      </p:sp>
      <p:sp>
        <p:nvSpPr>
          <p:cNvPr id="8" name="object 4">
            <a:extLst>
              <a:ext uri="{FF2B5EF4-FFF2-40B4-BE49-F238E27FC236}">
                <a16:creationId xmlns:a16="http://schemas.microsoft.com/office/drawing/2014/main" id="{A97B75C1-6069-9C15-7621-52696C24B029}"/>
              </a:ext>
            </a:extLst>
          </p:cNvPr>
          <p:cNvSpPr txBox="1"/>
          <p:nvPr/>
        </p:nvSpPr>
        <p:spPr>
          <a:xfrm>
            <a:off x="3978496" y="3681558"/>
            <a:ext cx="5219700" cy="627736"/>
          </a:xfrm>
          <a:prstGeom prst="rect">
            <a:avLst/>
          </a:prstGeom>
        </p:spPr>
        <p:txBody>
          <a:bodyPr vert="horz" wrap="square" lIns="0" tIns="12065" rIns="0" bIns="0" rtlCol="0">
            <a:spAutoFit/>
          </a:bodyPr>
          <a:lstStyle/>
          <a:p>
            <a:r>
              <a:rPr lang="zh-TW" altLang="en-US" sz="2000" dirty="0"/>
              <a:t>會員可以透過註冊的帳號密碼登入，對應「</a:t>
            </a:r>
            <a:r>
              <a:rPr lang="en-US" altLang="zh-TW" sz="2000" dirty="0"/>
              <a:t>Member</a:t>
            </a:r>
            <a:r>
              <a:rPr lang="zh-TW" altLang="en-US" sz="2000" dirty="0"/>
              <a:t>」與「</a:t>
            </a:r>
            <a:r>
              <a:rPr lang="en-US" altLang="zh-TW" sz="2000" dirty="0"/>
              <a:t>Password</a:t>
            </a:r>
            <a:r>
              <a:rPr lang="zh-TW" altLang="en-US" sz="2000" dirty="0"/>
              <a:t>」實體的存取。</a:t>
            </a:r>
            <a:endParaRPr sz="2000" dirty="0">
              <a:latin typeface="Microsoft JhengHei"/>
              <a:cs typeface="Microsoft JhengHei"/>
            </a:endParaRPr>
          </a:p>
        </p:txBody>
      </p:sp>
      <p:sp>
        <p:nvSpPr>
          <p:cNvPr id="9" name="object 4">
            <a:extLst>
              <a:ext uri="{FF2B5EF4-FFF2-40B4-BE49-F238E27FC236}">
                <a16:creationId xmlns:a16="http://schemas.microsoft.com/office/drawing/2014/main" id="{EEACB6E9-2DAB-571A-E5C1-DFDA0502FC64}"/>
              </a:ext>
            </a:extLst>
          </p:cNvPr>
          <p:cNvSpPr txBox="1"/>
          <p:nvPr/>
        </p:nvSpPr>
        <p:spPr>
          <a:xfrm>
            <a:off x="3978496" y="4706120"/>
            <a:ext cx="5219700" cy="627736"/>
          </a:xfrm>
          <a:prstGeom prst="rect">
            <a:avLst/>
          </a:prstGeom>
        </p:spPr>
        <p:txBody>
          <a:bodyPr vert="horz" wrap="square" lIns="0" tIns="12065" rIns="0" bIns="0" rtlCol="0">
            <a:spAutoFit/>
          </a:bodyPr>
          <a:lstStyle/>
          <a:p>
            <a:r>
              <a:rPr lang="zh-TW" altLang="en-US" sz="2000" dirty="0"/>
              <a:t>會員可以自行選擇喜好類別，對應「</a:t>
            </a:r>
            <a:r>
              <a:rPr lang="en-US" altLang="zh-TW" sz="2000" dirty="0"/>
              <a:t>Category</a:t>
            </a:r>
            <a:r>
              <a:rPr lang="zh-TW" altLang="en-US" sz="2000" dirty="0"/>
              <a:t>」與「</a:t>
            </a:r>
            <a:r>
              <a:rPr lang="en-US" altLang="zh-TW" sz="2000" dirty="0"/>
              <a:t>Preference</a:t>
            </a:r>
            <a:r>
              <a:rPr lang="zh-TW" altLang="en-US" sz="2000" dirty="0"/>
              <a:t>」實體的關聯與修改。</a:t>
            </a:r>
            <a:endParaRPr sz="2000" dirty="0">
              <a:latin typeface="Microsoft JhengHei"/>
              <a:cs typeface="Microsoft JhengHei"/>
            </a:endParaRPr>
          </a:p>
        </p:txBody>
      </p:sp>
      <p:sp>
        <p:nvSpPr>
          <p:cNvPr id="10" name="object 4">
            <a:extLst>
              <a:ext uri="{FF2B5EF4-FFF2-40B4-BE49-F238E27FC236}">
                <a16:creationId xmlns:a16="http://schemas.microsoft.com/office/drawing/2014/main" id="{E9561D01-9B9D-BFC0-A58B-E007614C3828}"/>
              </a:ext>
            </a:extLst>
          </p:cNvPr>
          <p:cNvSpPr txBox="1"/>
          <p:nvPr/>
        </p:nvSpPr>
        <p:spPr>
          <a:xfrm>
            <a:off x="4038600" y="5670633"/>
            <a:ext cx="5219700" cy="627736"/>
          </a:xfrm>
          <a:prstGeom prst="rect">
            <a:avLst/>
          </a:prstGeom>
        </p:spPr>
        <p:txBody>
          <a:bodyPr vert="horz" wrap="square" lIns="0" tIns="12065" rIns="0" bIns="0" rtlCol="0">
            <a:spAutoFit/>
          </a:bodyPr>
          <a:lstStyle/>
          <a:p>
            <a:r>
              <a:rPr lang="zh-TW" altLang="en-US" sz="2000" dirty="0"/>
              <a:t>會員需要在系統上註冊，這涉及使用者資料的儲存，對應資料庫中「</a:t>
            </a:r>
            <a:r>
              <a:rPr lang="en-US" altLang="zh-TW" sz="2000" dirty="0"/>
              <a:t>Member</a:t>
            </a:r>
            <a:r>
              <a:rPr lang="zh-TW" altLang="en-US" sz="2000" dirty="0"/>
              <a:t>」實體。</a:t>
            </a:r>
            <a:endParaRPr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TotalTime>
  <Words>1867</Words>
  <Application>Microsoft Office PowerPoint</Application>
  <PresentationFormat>自訂</PresentationFormat>
  <Paragraphs>267</Paragraphs>
  <Slides>39</Slides>
  <Notes>0</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39</vt:i4>
      </vt:variant>
    </vt:vector>
  </HeadingPairs>
  <TitlesOfParts>
    <vt:vector size="49" baseType="lpstr">
      <vt:lpstr>-apple-system</vt:lpstr>
      <vt:lpstr>Arial MT</vt:lpstr>
      <vt:lpstr>Microsoft YaHei</vt:lpstr>
      <vt:lpstr>Microsoft JhengHei</vt:lpstr>
      <vt:lpstr>Microsoft JhengHei</vt:lpstr>
      <vt:lpstr>標楷體</vt:lpstr>
      <vt:lpstr>Arial</vt:lpstr>
      <vt:lpstr>Tahoma</vt:lpstr>
      <vt:lpstr>Times New Roman</vt:lpstr>
      <vt:lpstr>Office Theme</vt:lpstr>
      <vt:lpstr>虎尾美食推薦系統</vt:lpstr>
      <vt:lpstr>PowerPoint 簡報</vt:lpstr>
      <vt:lpstr>目錄</vt:lpstr>
      <vt:lpstr>應用情境 </vt:lpstr>
      <vt:lpstr>應用情境 </vt:lpstr>
      <vt:lpstr>系統需求說明</vt:lpstr>
      <vt:lpstr>系統需求說明</vt:lpstr>
      <vt:lpstr>系統需求說明</vt:lpstr>
      <vt:lpstr>使用案例</vt:lpstr>
      <vt:lpstr>使用案例</vt:lpstr>
      <vt:lpstr>資料概念層模型</vt:lpstr>
      <vt:lpstr>PowerPoint 簡報</vt:lpstr>
      <vt:lpstr>PowerPoint 簡報</vt:lpstr>
      <vt:lpstr>PowerPoint 簡報</vt:lpstr>
      <vt:lpstr>PowerPoint 簡報</vt:lpstr>
      <vt:lpstr>PowerPoint 簡報</vt:lpstr>
      <vt:lpstr>ER DIAGRAM</vt:lpstr>
      <vt:lpstr>ER DIAGRAM</vt:lpstr>
      <vt:lpstr>ER DIAGRAM</vt:lpstr>
      <vt:lpstr>ER DIAGRAM</vt:lpstr>
      <vt:lpstr>ER DIAGRAM</vt:lpstr>
      <vt:lpstr>ER DIAGRAM</vt:lpstr>
      <vt:lpstr>ER DIAGRAM</vt:lpstr>
      <vt:lpstr>ER DIAGRAM</vt:lpstr>
      <vt:lpstr>資料庫Schema</vt:lpstr>
      <vt:lpstr>資料庫Schema</vt:lpstr>
      <vt:lpstr>資料庫Schema</vt:lpstr>
      <vt:lpstr>資料庫Schema</vt:lpstr>
      <vt:lpstr>資料庫Schema</vt:lpstr>
      <vt:lpstr>資料庫Schema</vt:lpstr>
      <vt:lpstr>資料庫Schema</vt:lpstr>
      <vt:lpstr>VIEW SQL</vt:lpstr>
      <vt:lpstr>VIEW SQL</vt:lpstr>
      <vt:lpstr>VIEW SQL</vt:lpstr>
      <vt:lpstr>VIEW SQL</vt:lpstr>
      <vt:lpstr>VIEW SQL</vt:lpstr>
      <vt:lpstr>VIEW SQL</vt:lpstr>
      <vt:lpstr>使用者權限SQL</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資料庫系統期末報告</dc:title>
  <dc:creator>張心䛡</dc:creator>
  <cp:keywords>DAGH-bCmjC4,BADyHuXmoyI</cp:keywords>
  <cp:lastModifiedBy>郭俞汎</cp:lastModifiedBy>
  <cp:revision>2</cp:revision>
  <dcterms:created xsi:type="dcterms:W3CDTF">2025-06-10T18:24:11Z</dcterms:created>
  <dcterms:modified xsi:type="dcterms:W3CDTF">2025-06-10T22:49:33Z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2024-06-13T00:00:00Z</vt:filetime>
  </property>
  <property fmtid="{D5CDD505-2E9C-101B-9397-08002B2CF9AE}" pid="3" name="Creator">
    <vt:lpwstr>Canva</vt:lpwstr>
  </property>
  <property fmtid="{D5CDD505-2E9C-101B-9397-08002B2CF9AE}" pid="4" name="LastSaved">
    <vt:filetime>2025-06-10T00:00:00Z</vt:filetime>
  </property>
  <property fmtid="{D5CDD505-2E9C-101B-9397-08002B2CF9AE}" pid="5" name="Producer">
    <vt:lpwstr>Canva</vt:lpwstr>
  </property>
</Properties>
</file>