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5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0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2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98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6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B0B-E96A-43A1-BE8D-0EEBBC5268B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0F94-2908-43A9-8A39-6047AC3B0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asiae.co.kr/article/202001210900507036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ankyung.com/economy/article/202002171811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z.chosun.com/site/data/html_dir/2020/09/02/202009020169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노인 일자리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노인 음성</a:t>
            </a:r>
            <a:r>
              <a:rPr lang="en-US" altLang="ko-KR" dirty="0"/>
              <a:t>/</a:t>
            </a:r>
            <a:r>
              <a:rPr lang="ko-KR" altLang="en-US" dirty="0"/>
              <a:t>문자 데이터 수집</a:t>
            </a:r>
            <a:r>
              <a:rPr lang="en-US" altLang="ko-KR" dirty="0"/>
              <a:t>(</a:t>
            </a:r>
            <a:r>
              <a:rPr lang="ko-KR" altLang="en-US" dirty="0"/>
              <a:t>국가예산 사용</a:t>
            </a:r>
            <a:r>
              <a:rPr lang="en-US" altLang="ko-KR" dirty="0"/>
              <a:t>) </a:t>
            </a:r>
            <a:r>
              <a:rPr lang="ko-KR" altLang="en-US" dirty="0" err="1"/>
              <a:t>빅데이터</a:t>
            </a:r>
            <a:r>
              <a:rPr lang="ko-KR" altLang="en-US" dirty="0"/>
              <a:t> 구축</a:t>
            </a:r>
          </a:p>
        </p:txBody>
      </p:sp>
    </p:spTree>
    <p:extLst>
      <p:ext uri="{BB962C8B-B14F-4D97-AF65-F5344CB8AC3E}">
        <p14:creationId xmlns:p14="http://schemas.microsoft.com/office/powerpoint/2010/main" val="62917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얻은 데이터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서울시청</a:t>
            </a:r>
            <a:r>
              <a:rPr lang="en-US" altLang="ko-KR" dirty="0"/>
              <a:t>/</a:t>
            </a:r>
            <a:r>
              <a:rPr lang="ko-KR" altLang="en-US" dirty="0"/>
              <a:t>공공기관에서 개인정보 관련된 데이터 제거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인공지능 학습을 위한 </a:t>
            </a:r>
            <a:r>
              <a:rPr lang="en-US" altLang="ko-KR" dirty="0"/>
              <a:t>Corpus</a:t>
            </a:r>
            <a:r>
              <a:rPr lang="ko-KR" altLang="en-US" dirty="0"/>
              <a:t>를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대학</a:t>
            </a:r>
            <a:r>
              <a:rPr lang="en-US" altLang="ko-KR" dirty="0"/>
              <a:t>/</a:t>
            </a:r>
            <a:r>
              <a:rPr lang="ko-KR" altLang="en-US" dirty="0"/>
              <a:t>기업에게 </a:t>
            </a:r>
            <a:r>
              <a:rPr lang="en-US" altLang="ko-KR" dirty="0"/>
              <a:t>API</a:t>
            </a:r>
            <a:r>
              <a:rPr lang="ko-KR" altLang="en-US" dirty="0"/>
              <a:t>형식으로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22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34BC9-F161-4A90-BEA3-6BA99F0B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004887"/>
            <a:ext cx="7839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6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7A77C-3DD0-4131-81A4-29AE5036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947737"/>
            <a:ext cx="78009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0740BF-B37F-461C-9326-E06E5DA6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61975"/>
            <a:ext cx="74199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2F42A4-5705-40FF-B248-D6C66C54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066800"/>
            <a:ext cx="75342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36A2B7-33C1-4E00-9934-B47CAF3C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438275"/>
            <a:ext cx="76485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2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2C5394-CCE6-4FC9-AAB9-3244DDE2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09575"/>
            <a:ext cx="74676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29AF543-2C4C-42ED-AF35-127700C06CE2}"/>
              </a:ext>
            </a:extLst>
          </p:cNvPr>
          <p:cNvSpPr/>
          <p:nvPr/>
        </p:nvSpPr>
        <p:spPr>
          <a:xfrm>
            <a:off x="3048000" y="2061062"/>
            <a:ext cx="6096000" cy="2735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0"/>
              </a:spcAft>
            </a:pP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모색</a:t>
            </a:r>
            <a:r>
              <a:rPr lang="en-US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 </a:t>
            </a:r>
            <a:r>
              <a:rPr lang="ko-KR" altLang="ko-KR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한국철도학회 </a:t>
            </a:r>
            <a:r>
              <a:rPr lang="ko-KR" altLang="ko-KR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학술발표대회논문집</a:t>
            </a:r>
            <a:r>
              <a:rPr lang="en-US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698-709.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ko-KR" altLang="ko-KR" kern="0" dirty="0" err="1">
                <a:latin typeface="맑은 고딕" panose="020B0503020000020004" pitchFamily="50" charset="-127"/>
                <a:cs typeface="T3"/>
              </a:rPr>
              <a:t>노시</a:t>
            </a:r>
            <a:r>
              <a:rPr lang="ko-KR" altLang="ko-KR" kern="0" dirty="0" err="1">
                <a:latin typeface="맑은 고딕" panose="020B0503020000020004" pitchFamily="50" charset="-127"/>
                <a:cs typeface="T5"/>
              </a:rPr>
              <a:t>학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, </a:t>
            </a:r>
            <a:r>
              <a:rPr lang="ko-KR" altLang="ko-KR" kern="0" dirty="0">
                <a:latin typeface="맑은 고딕" panose="020B0503020000020004" pitchFamily="50" charset="-127"/>
                <a:cs typeface="T3"/>
              </a:rPr>
              <a:t>정은</a:t>
            </a:r>
            <a:r>
              <a:rPr lang="ko-KR" altLang="ko-KR" kern="0" dirty="0">
                <a:latin typeface="맑은 고딕" panose="020B0503020000020004" pitchFamily="50" charset="-127"/>
                <a:cs typeface="T5"/>
              </a:rPr>
              <a:t>혜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. </a:t>
            </a:r>
            <a:r>
              <a:rPr lang="en-US" altLang="ko-KR" kern="0" dirty="0">
                <a:latin typeface="맑은 고딕" panose="020B0503020000020004" pitchFamily="50" charset="-127"/>
                <a:cs typeface="T5"/>
              </a:rPr>
              <a:t>(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2</a:t>
            </a:r>
            <a:r>
              <a:rPr lang="en-US" altLang="ko-KR" kern="0" dirty="0">
                <a:latin typeface="맑은 고딕" panose="020B0503020000020004" pitchFamily="50" charset="-127"/>
                <a:cs typeface="T5"/>
              </a:rPr>
              <a:t>0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12). </a:t>
            </a:r>
            <a:r>
              <a:rPr lang="ko-KR" altLang="ko-KR" kern="0" dirty="0">
                <a:latin typeface="맑은 고딕" panose="020B0503020000020004" pitchFamily="50" charset="-127"/>
                <a:cs typeface="T3"/>
              </a:rPr>
              <a:t>이용자 중심의 노인 지하철 무임승차제도 개선을 위한 분석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. </a:t>
            </a:r>
            <a:r>
              <a:rPr lang="ko-KR" altLang="ko-KR" kern="0" dirty="0" err="1">
                <a:latin typeface="맑은 고딕" panose="020B0503020000020004" pitchFamily="50" charset="-127"/>
                <a:cs typeface="T3"/>
              </a:rPr>
              <a:t>한</a:t>
            </a:r>
            <a:r>
              <a:rPr lang="ko-KR" altLang="ko-KR" kern="0" dirty="0" err="1">
                <a:latin typeface="맑은 고딕" panose="020B0503020000020004" pitchFamily="50" charset="-127"/>
                <a:cs typeface="T5"/>
              </a:rPr>
              <a:t>국</a:t>
            </a:r>
            <a:r>
              <a:rPr lang="ko-KR" altLang="ko-KR" kern="0" dirty="0" err="1">
                <a:latin typeface="맑은 고딕" panose="020B0503020000020004" pitchFamily="50" charset="-127"/>
                <a:cs typeface="T3"/>
              </a:rPr>
              <a:t>도시지리</a:t>
            </a:r>
            <a:r>
              <a:rPr lang="ko-KR" altLang="ko-KR" kern="0" dirty="0" err="1">
                <a:latin typeface="맑은 고딕" panose="020B0503020000020004" pitchFamily="50" charset="-127"/>
                <a:cs typeface="T5"/>
              </a:rPr>
              <a:t>학</a:t>
            </a:r>
            <a:r>
              <a:rPr lang="ko-KR" altLang="ko-KR" kern="0" dirty="0" err="1">
                <a:latin typeface="맑은 고딕" panose="020B0503020000020004" pitchFamily="50" charset="-127"/>
                <a:cs typeface="T3"/>
              </a:rPr>
              <a:t>회지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, 45-5</a:t>
            </a:r>
            <a:r>
              <a:rPr lang="en-US" altLang="ko-KR" kern="0" dirty="0">
                <a:latin typeface="맑은 고딕" panose="020B0503020000020004" pitchFamily="50" charset="-127"/>
                <a:cs typeface="T5"/>
              </a:rPr>
              <a:t>8</a:t>
            </a:r>
            <a:r>
              <a:rPr lang="en-US" altLang="ko-KR" kern="0" dirty="0">
                <a:latin typeface="맑은 고딕" panose="020B0503020000020004" pitchFamily="50" charset="-127"/>
                <a:cs typeface="T3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최진석</a:t>
            </a:r>
            <a:r>
              <a:rPr lang="en-US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 (2014). 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교통부문 복지정책 효과분석</a:t>
            </a:r>
            <a:r>
              <a:rPr lang="en-US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지하철 </a:t>
            </a:r>
            <a:r>
              <a:rPr lang="ko-KR" altLang="ko-KR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경로무임승차를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중심으로</a:t>
            </a:r>
            <a:r>
              <a:rPr lang="en-US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 </a:t>
            </a:r>
            <a:r>
              <a:rPr lang="ko-KR" altLang="ko-KR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한국교통연구원 기본연구보고서</a:t>
            </a:r>
            <a:r>
              <a:rPr lang="en-US" altLang="ko-KR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1-246.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ko-KR" altLang="ko-KR" kern="0" dirty="0">
                <a:latin typeface="맑은 고딕" panose="020B0503020000020004" pitchFamily="50" charset="-127"/>
                <a:cs typeface="KoPubDotumLight"/>
              </a:rPr>
              <a:t>석재은 외</a:t>
            </a:r>
            <a:r>
              <a:rPr lang="en-US" altLang="ko-KR" kern="0" dirty="0">
                <a:latin typeface="맑은 고딕" panose="020B0503020000020004" pitchFamily="50" charset="-127"/>
                <a:cs typeface="KoPubDotumLight"/>
              </a:rPr>
              <a:t>.(2013)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노인</a:t>
            </a:r>
            <a:r>
              <a:rPr lang="ko-KR" altLang="ko-KR" kern="0" dirty="0">
                <a:latin typeface="맑은 고딕" panose="020B0503020000020004" pitchFamily="50" charset="-127"/>
                <a:cs typeface="*Human_Myeongjo-Identity-H"/>
              </a:rPr>
              <a:t>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교통이용</a:t>
            </a:r>
            <a:r>
              <a:rPr lang="ko-KR" altLang="ko-KR" kern="0" dirty="0">
                <a:latin typeface="맑은 고딕" panose="020B0503020000020004" pitchFamily="50" charset="-127"/>
                <a:cs typeface="*Human_Myeongjo-Identity-H"/>
              </a:rPr>
              <a:t>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요금제도</a:t>
            </a:r>
            <a:r>
              <a:rPr lang="ko-KR" altLang="ko-KR" kern="0" dirty="0">
                <a:latin typeface="맑은 고딕" panose="020B0503020000020004" pitchFamily="50" charset="-127"/>
                <a:cs typeface="*Human_Myeongjo-Identity-H"/>
              </a:rPr>
              <a:t>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개선방안</a:t>
            </a:r>
            <a:r>
              <a:rPr lang="ko-KR" altLang="ko-KR" kern="0" dirty="0">
                <a:latin typeface="맑은 고딕" panose="020B0503020000020004" pitchFamily="50" charset="-127"/>
                <a:cs typeface="*Human_Myeongjo-Identity-H"/>
              </a:rPr>
              <a:t>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연구</a:t>
            </a:r>
            <a:r>
              <a:rPr lang="en-US" altLang="ko-KR" kern="0" dirty="0">
                <a:latin typeface="맑은 고딕" panose="020B0503020000020004" pitchFamily="50" charset="-127"/>
                <a:cs typeface="*HY_Sinmyeongjo-Identity-H"/>
              </a:rPr>
              <a:t>: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지하철</a:t>
            </a:r>
            <a:r>
              <a:rPr lang="ko-KR" altLang="ko-KR" kern="0" dirty="0">
                <a:latin typeface="맑은 고딕" panose="020B0503020000020004" pitchFamily="50" charset="-127"/>
                <a:cs typeface="*Human_Myeongjo-Identity-H"/>
              </a:rPr>
              <a:t>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무임승차를</a:t>
            </a:r>
            <a:r>
              <a:rPr lang="ko-KR" altLang="ko-KR" kern="0" dirty="0">
                <a:latin typeface="맑은 고딕" panose="020B0503020000020004" pitchFamily="50" charset="-127"/>
                <a:cs typeface="*Human_Myeongjo-Identity-H"/>
              </a:rPr>
              <a:t> </a:t>
            </a:r>
            <a:r>
              <a:rPr lang="ko-KR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중심으로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9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AA5593-6192-4E7F-A630-6F32CA28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476250"/>
            <a:ext cx="88201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1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서울시 데이터분석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빅데이터</a:t>
            </a:r>
            <a:r>
              <a:rPr lang="ko-KR" altLang="en-US" dirty="0"/>
              <a:t> 분석환경을 활용하여 사회문제에 대한 해결방안을 마련하거나</a:t>
            </a:r>
            <a:r>
              <a:rPr lang="en-US" altLang="ko-KR" dirty="0"/>
              <a:t>, </a:t>
            </a:r>
            <a:r>
              <a:rPr lang="ko-KR" altLang="en-US" dirty="0"/>
              <a:t>비즈니스 모델개발 등 </a:t>
            </a:r>
            <a:r>
              <a:rPr lang="ko-KR" altLang="en-US" dirty="0" err="1"/>
              <a:t>빅데이터</a:t>
            </a:r>
            <a:r>
              <a:rPr lang="ko-KR" altLang="en-US" dirty="0"/>
              <a:t> 기반의 </a:t>
            </a:r>
            <a:r>
              <a:rPr lang="en-US" altLang="ko-KR" dirty="0"/>
              <a:t>4</a:t>
            </a:r>
            <a:r>
              <a:rPr lang="ko-KR" altLang="en-US" dirty="0"/>
              <a:t>차 산업발전 등을 통한 사회혁신 기반을 조성</a:t>
            </a:r>
          </a:p>
        </p:txBody>
      </p:sp>
    </p:spTree>
    <p:extLst>
      <p:ext uri="{BB962C8B-B14F-4D97-AF65-F5344CB8AC3E}">
        <p14:creationId xmlns:p14="http://schemas.microsoft.com/office/powerpoint/2010/main" val="20314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노인일자리 예산 비중 </a:t>
            </a:r>
            <a:r>
              <a:rPr lang="en-US" altLang="ko-KR" dirty="0"/>
              <a:t>40% </a:t>
            </a:r>
            <a:r>
              <a:rPr lang="ko-KR" altLang="en-US" dirty="0"/>
              <a:t>넘었다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https://www.asiae.co.kr/article/2020012109005070361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72" y="2270582"/>
            <a:ext cx="7096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직업소개</a:t>
            </a:r>
            <a:r>
              <a:rPr lang="en-US" altLang="ko-KR" dirty="0"/>
              <a:t>·</a:t>
            </a:r>
            <a:r>
              <a:rPr lang="ko-KR" altLang="en-US" dirty="0"/>
              <a:t>직업훈련 사업 예산은 되레 줄어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재원은 한정돼있는데 노인일자리 예산에 예산을 집중하다 보니 다른 데 쓸 돈은 줄거나 정체되고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올해 창업 지원 사업 예산은 전년에 비해 </a:t>
            </a:r>
            <a:r>
              <a:rPr lang="en-US" altLang="ko-KR" dirty="0"/>
              <a:t>1000</a:t>
            </a:r>
            <a:r>
              <a:rPr lang="ko-KR" altLang="en-US" dirty="0" err="1"/>
              <a:t>억원</a:t>
            </a:r>
            <a:r>
              <a:rPr lang="ko-KR" altLang="en-US" dirty="0"/>
              <a:t> 줄었다</a:t>
            </a:r>
            <a:r>
              <a:rPr lang="en-US" altLang="ko-KR" dirty="0"/>
              <a:t>. </a:t>
            </a:r>
            <a:r>
              <a:rPr lang="ko-KR" altLang="en-US" dirty="0"/>
              <a:t>고용서비스</a:t>
            </a:r>
            <a:r>
              <a:rPr lang="en-US" altLang="ko-KR" dirty="0"/>
              <a:t>(</a:t>
            </a:r>
            <a:r>
              <a:rPr lang="ko-KR" altLang="en-US" dirty="0"/>
              <a:t>직업소개</a:t>
            </a:r>
            <a:r>
              <a:rPr lang="en-US" altLang="ko-KR" dirty="0"/>
              <a:t>) </a:t>
            </a:r>
            <a:r>
              <a:rPr lang="ko-KR" altLang="en-US" dirty="0"/>
              <a:t>사업 예산은 </a:t>
            </a:r>
            <a:r>
              <a:rPr lang="en-US" altLang="ko-KR" dirty="0"/>
              <a:t>2000</a:t>
            </a:r>
            <a:r>
              <a:rPr lang="ko-KR" altLang="en-US" dirty="0" err="1"/>
              <a:t>억원</a:t>
            </a:r>
            <a:r>
              <a:rPr lang="ko-KR" altLang="en-US" dirty="0"/>
              <a:t> 증가하는 데 그쳤다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직업훈련 사업도 </a:t>
            </a:r>
            <a:r>
              <a:rPr lang="en-US" altLang="ko-KR" dirty="0"/>
              <a:t>2000</a:t>
            </a:r>
            <a:r>
              <a:rPr lang="ko-KR" altLang="en-US" dirty="0" err="1"/>
              <a:t>억원</a:t>
            </a:r>
            <a:r>
              <a:rPr lang="ko-KR" altLang="en-US" dirty="0"/>
              <a:t> 증액됐지만 </a:t>
            </a:r>
            <a:r>
              <a:rPr lang="ko-KR" altLang="en-US" dirty="0" err="1"/>
              <a:t>내일배움카드</a:t>
            </a:r>
            <a:r>
              <a:rPr lang="ko-KR" altLang="en-US" dirty="0"/>
              <a:t> 개편에 따른 것으로 신규 사업은 추가된 것이 없다</a:t>
            </a:r>
            <a:r>
              <a:rPr lang="en-US" altLang="ko-KR" dirty="0"/>
              <a:t>. </a:t>
            </a:r>
            <a:r>
              <a:rPr lang="ko-KR" altLang="en-US" dirty="0"/>
              <a:t>경제허리라 할 수 있는 </a:t>
            </a:r>
            <a:r>
              <a:rPr lang="en-US" altLang="ko-KR" dirty="0"/>
              <a:t>30~40</a:t>
            </a:r>
            <a:r>
              <a:rPr lang="ko-KR" altLang="en-US" dirty="0"/>
              <a:t>대의 고용 한파가 계속되고 있으나 이에 대한 예산은 찾아보기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6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급증한 노인일자리</a:t>
            </a:r>
            <a:r>
              <a:rPr lang="en-US" altLang="ko-KR" b="1" dirty="0"/>
              <a:t>, </a:t>
            </a:r>
            <a:r>
              <a:rPr lang="ko-KR" altLang="en-US" b="1" dirty="0"/>
              <a:t>질은 더 나빠졌다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https://www.hankyung.com/economy/article/202002171811i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월 </a:t>
            </a:r>
            <a:r>
              <a:rPr lang="en-US" altLang="ko-KR" b="1" dirty="0"/>
              <a:t>27</a:t>
            </a:r>
            <a:r>
              <a:rPr lang="ko-KR" altLang="en-US" b="1" dirty="0" err="1"/>
              <a:t>만원짜리</a:t>
            </a:r>
            <a:r>
              <a:rPr lang="ko-KR" altLang="en-US" b="1" dirty="0"/>
              <a:t> 일자리만 급증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문제는 늘어난 일자리의 대부분이 질이 낮은 </a:t>
            </a:r>
            <a:r>
              <a:rPr lang="en-US" altLang="ko-KR" dirty="0"/>
              <a:t>'</a:t>
            </a:r>
            <a:r>
              <a:rPr lang="ko-KR" altLang="en-US" dirty="0" err="1"/>
              <a:t>공익형</a:t>
            </a:r>
            <a:r>
              <a:rPr lang="ko-KR" altLang="en-US" dirty="0"/>
              <a:t> 일자리</a:t>
            </a:r>
            <a:r>
              <a:rPr lang="en-US" altLang="ko-KR" dirty="0"/>
              <a:t>'</a:t>
            </a:r>
            <a:r>
              <a:rPr lang="ko-KR" altLang="en-US" dirty="0"/>
              <a:t>라는 점이다</a:t>
            </a:r>
            <a:r>
              <a:rPr lang="en-US" altLang="ko-KR" dirty="0"/>
              <a:t>. </a:t>
            </a:r>
            <a:r>
              <a:rPr lang="ko-KR" altLang="en-US" dirty="0"/>
              <a:t>쓰레기 줍기</a:t>
            </a:r>
            <a:r>
              <a:rPr lang="en-US" altLang="ko-KR" dirty="0"/>
              <a:t>, </a:t>
            </a:r>
            <a:r>
              <a:rPr lang="ko-KR" altLang="en-US" dirty="0"/>
              <a:t>교통 안내 등 </a:t>
            </a:r>
            <a:r>
              <a:rPr lang="ko-KR" altLang="en-US" b="1" dirty="0"/>
              <a:t>단순 업무</a:t>
            </a:r>
            <a:r>
              <a:rPr lang="ko-KR" altLang="en-US" dirty="0"/>
              <a:t>를 하고 한달 보수가 </a:t>
            </a:r>
            <a:r>
              <a:rPr lang="en-US" altLang="ko-KR" dirty="0"/>
              <a:t>27</a:t>
            </a:r>
            <a:r>
              <a:rPr lang="ko-KR" altLang="en-US" dirty="0"/>
              <a:t>만원에 그친다</a:t>
            </a:r>
            <a:r>
              <a:rPr lang="en-US" altLang="ko-KR" dirty="0"/>
              <a:t>. </a:t>
            </a:r>
            <a:r>
              <a:rPr lang="ko-KR" altLang="en-US" dirty="0" err="1"/>
              <a:t>공익형</a:t>
            </a:r>
            <a:r>
              <a:rPr lang="ko-KR" altLang="en-US" dirty="0"/>
              <a:t> 일자리는 </a:t>
            </a:r>
            <a:r>
              <a:rPr lang="en-US" altLang="ko-KR" dirty="0"/>
              <a:t>2017~2019</a:t>
            </a:r>
            <a:r>
              <a:rPr lang="ko-KR" altLang="en-US" dirty="0"/>
              <a:t>년 </a:t>
            </a:r>
            <a:r>
              <a:rPr lang="en-US" altLang="ko-KR" dirty="0"/>
              <a:t>36</a:t>
            </a:r>
            <a:r>
              <a:rPr lang="ko-KR" altLang="en-US" dirty="0" err="1"/>
              <a:t>만명에서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만</a:t>
            </a:r>
            <a:r>
              <a:rPr lang="en-US" altLang="ko-KR" dirty="0"/>
              <a:t>4000</a:t>
            </a:r>
            <a:r>
              <a:rPr lang="ko-KR" altLang="en-US" dirty="0"/>
              <a:t>명으로</a:t>
            </a:r>
            <a:r>
              <a:rPr lang="en-US" altLang="ko-KR" dirty="0"/>
              <a:t>, 14</a:t>
            </a:r>
            <a:r>
              <a:rPr lang="ko-KR" altLang="en-US" dirty="0"/>
              <a:t>만</a:t>
            </a:r>
            <a:r>
              <a:rPr lang="en-US" altLang="ko-KR" dirty="0"/>
              <a:t>4000</a:t>
            </a:r>
            <a:r>
              <a:rPr lang="ko-KR" altLang="en-US" dirty="0"/>
              <a:t>명 늘었다</a:t>
            </a:r>
            <a:r>
              <a:rPr lang="en-US" altLang="ko-KR" dirty="0"/>
              <a:t>. </a:t>
            </a:r>
            <a:r>
              <a:rPr lang="ko-KR" altLang="en-US" dirty="0"/>
              <a:t>전체 고용 증가분의 </a:t>
            </a:r>
            <a:r>
              <a:rPr lang="en-US" altLang="ko-KR" dirty="0"/>
              <a:t>76.6%</a:t>
            </a:r>
            <a:r>
              <a:rPr lang="ko-KR" altLang="en-US" dirty="0"/>
              <a:t>에 이른다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586" y="1690688"/>
            <a:ext cx="3075214" cy="20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노인 일자리 예산은 늘어나는데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질 떨어지는 일자리만 늘어나고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중장기적으로 유지가능하며 </a:t>
            </a:r>
            <a:r>
              <a:rPr lang="ko-KR" altLang="en-US" dirty="0" err="1"/>
              <a:t>발전가능한</a:t>
            </a:r>
            <a:r>
              <a:rPr lang="ko-KR" altLang="en-US" dirty="0"/>
              <a:t> 변화가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‘인공지능</a:t>
            </a:r>
            <a:r>
              <a:rPr lang="en-US" altLang="ko-KR" dirty="0"/>
              <a:t>(AI) </a:t>
            </a:r>
            <a:r>
              <a:rPr lang="ko-KR" altLang="en-US" dirty="0"/>
              <a:t>학습용 데이터 구축사업’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https://biz.chosun.com/site/data/html_dir/2020/09/02/2020090201690.html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과학기술정보통신부가 </a:t>
            </a:r>
            <a:r>
              <a:rPr lang="en-US" altLang="ko-KR" sz="2000" dirty="0"/>
              <a:t>2</a:t>
            </a:r>
            <a:r>
              <a:rPr lang="ko-KR" altLang="en-US" sz="2000" dirty="0"/>
              <a:t>일 ‘</a:t>
            </a:r>
            <a:r>
              <a:rPr lang="ko-KR" altLang="en-US" sz="2000" dirty="0" err="1"/>
              <a:t>데이터댐</a:t>
            </a:r>
            <a:r>
              <a:rPr lang="ko-KR" altLang="en-US" sz="2000" dirty="0"/>
              <a:t> 프로젝트’의 핵심사업인 ‘인공지능</a:t>
            </a:r>
            <a:r>
              <a:rPr lang="en-US" altLang="ko-KR" sz="2000" dirty="0"/>
              <a:t>(AI) </a:t>
            </a:r>
            <a:r>
              <a:rPr lang="ko-KR" altLang="en-US" sz="2000" dirty="0"/>
              <a:t>학습용 데이터 구축사업’으로 창출될 일자리의 지속기간을 </a:t>
            </a:r>
            <a:r>
              <a:rPr lang="en-US" altLang="ko-KR" sz="3600" u="sng" dirty="0"/>
              <a:t>3~5</a:t>
            </a:r>
            <a:r>
              <a:rPr lang="ko-KR" altLang="en-US" sz="3600" u="sng" dirty="0"/>
              <a:t>년</a:t>
            </a:r>
            <a:r>
              <a:rPr lang="ko-KR" altLang="en-US" sz="3600" dirty="0"/>
              <a:t> </a:t>
            </a:r>
            <a:r>
              <a:rPr lang="ko-KR" altLang="en-US" sz="2000" dirty="0"/>
              <a:t>정도로 내다봤다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1200" dirty="0"/>
              <a:t>이날 국내 </a:t>
            </a:r>
            <a:r>
              <a:rPr lang="en-US" altLang="ko-KR" sz="1200" dirty="0"/>
              <a:t>AI </a:t>
            </a:r>
            <a:r>
              <a:rPr lang="ko-KR" altLang="en-US" sz="1200" dirty="0"/>
              <a:t>학습 데이터 플랫폼 기업 ‘</a:t>
            </a:r>
            <a:r>
              <a:rPr lang="ko-KR" altLang="en-US" sz="1200" dirty="0" err="1"/>
              <a:t>크라우드웍스</a:t>
            </a:r>
            <a:r>
              <a:rPr lang="ko-KR" altLang="en-US" sz="1200" dirty="0"/>
              <a:t>’가 발간한 보고서에 따르면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라벨링을</a:t>
            </a:r>
            <a:r>
              <a:rPr lang="ko-KR" altLang="en-US" sz="2000" dirty="0"/>
              <a:t> 전문적으로 하는 신종 직업인 ‘데이터 </a:t>
            </a:r>
            <a:r>
              <a:rPr lang="ko-KR" altLang="en-US" sz="2000" dirty="0" err="1"/>
              <a:t>라벨러</a:t>
            </a:r>
            <a:r>
              <a:rPr lang="ko-KR" altLang="en-US" sz="2000" dirty="0"/>
              <a:t>’는 부업을 포함해 </a:t>
            </a:r>
            <a:r>
              <a:rPr lang="ko-KR" altLang="en-US" sz="3600" u="sng" dirty="0"/>
              <a:t>국내에만 </a:t>
            </a:r>
            <a:r>
              <a:rPr lang="en-US" altLang="ko-KR" sz="3600" u="sng" dirty="0"/>
              <a:t>20</a:t>
            </a:r>
            <a:r>
              <a:rPr lang="ko-KR" altLang="en-US" sz="3600" u="sng" dirty="0" err="1"/>
              <a:t>만명</a:t>
            </a:r>
            <a:r>
              <a:rPr lang="ko-KR" altLang="en-US" sz="3600" u="sng" dirty="0"/>
              <a:t> 이상</a:t>
            </a:r>
            <a:r>
              <a:rPr lang="ko-KR" altLang="en-US" sz="2000" dirty="0"/>
              <a:t>이 종사하고 있는 것으로 추정된다</a:t>
            </a:r>
            <a:r>
              <a:rPr lang="en-US" altLang="ko-KR" sz="2000" dirty="0"/>
              <a:t>. </a:t>
            </a:r>
            <a:r>
              <a:rPr lang="ko-KR" altLang="en-US" sz="2000" dirty="0"/>
              <a:t>설문조사 결과 이들 중 </a:t>
            </a:r>
            <a:r>
              <a:rPr lang="en-US" altLang="ko-KR" sz="2000" dirty="0"/>
              <a:t>3</a:t>
            </a:r>
            <a:r>
              <a:rPr lang="ko-KR" altLang="en-US" sz="2000" dirty="0"/>
              <a:t>분의 </a:t>
            </a:r>
            <a:r>
              <a:rPr lang="en-US" altLang="ko-KR" sz="2000" dirty="0"/>
              <a:t>1</a:t>
            </a:r>
            <a:r>
              <a:rPr lang="ko-KR" altLang="en-US" sz="2000" dirty="0"/>
              <a:t>은 국가공인과 어학 등 전문자격증을 보유하고 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크라우드웍스는</a:t>
            </a:r>
            <a:r>
              <a:rPr lang="ko-KR" altLang="en-US" sz="2000" dirty="0"/>
              <a:t> </a:t>
            </a:r>
            <a:r>
              <a:rPr lang="en-US" altLang="ko-KR" sz="2000" dirty="0"/>
              <a:t>"AI</a:t>
            </a:r>
            <a:r>
              <a:rPr lang="ko-KR" altLang="en-US" sz="2000" dirty="0"/>
              <a:t>의 고도화에 따라 데이터 </a:t>
            </a:r>
            <a:r>
              <a:rPr lang="ko-KR" altLang="en-US" sz="2000" dirty="0" err="1"/>
              <a:t>라벨러의</a:t>
            </a:r>
            <a:r>
              <a:rPr lang="ko-KR" altLang="en-US" sz="2000" dirty="0"/>
              <a:t> 전문성도 동반상승하고 있다</a:t>
            </a:r>
            <a:r>
              <a:rPr lang="en-US" altLang="ko-KR" sz="2000" dirty="0"/>
              <a:t>"</a:t>
            </a:r>
            <a:r>
              <a:rPr lang="ko-KR" altLang="en-US" sz="2000" dirty="0"/>
              <a:t>고 분석했다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822" y="1308516"/>
            <a:ext cx="2340978" cy="15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노인세대의 음성</a:t>
            </a:r>
            <a:r>
              <a:rPr lang="en-US" altLang="ko-KR" dirty="0"/>
              <a:t>/</a:t>
            </a:r>
            <a:r>
              <a:rPr lang="ko-KR" altLang="en-US" dirty="0"/>
              <a:t>필기 데이터 수집 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청년세대의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한국어 음성</a:t>
            </a:r>
            <a:r>
              <a:rPr lang="en-US" altLang="ko-KR" dirty="0"/>
              <a:t>/</a:t>
            </a:r>
            <a:r>
              <a:rPr lang="ko-KR" altLang="en-US" dirty="0"/>
              <a:t>문자 코퍼스 </a:t>
            </a:r>
            <a:r>
              <a:rPr lang="ko-KR" altLang="en-US" dirty="0" err="1"/>
              <a:t>빅데이터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ko-KR" altLang="en-US" dirty="0"/>
              <a:t>영어에 비해 부족한 코퍼스 확충가능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노인세대의 언어특성</a:t>
            </a:r>
            <a:r>
              <a:rPr lang="en-US" altLang="ko-KR" dirty="0"/>
              <a:t>(</a:t>
            </a:r>
            <a:r>
              <a:rPr lang="ko-KR" altLang="en-US" dirty="0"/>
              <a:t>사투리</a:t>
            </a:r>
            <a:r>
              <a:rPr lang="en-US" altLang="ko-KR" dirty="0"/>
              <a:t>, </a:t>
            </a:r>
            <a:r>
              <a:rPr lang="ko-KR" altLang="en-US" dirty="0"/>
              <a:t>옛말</a:t>
            </a:r>
            <a:r>
              <a:rPr lang="en-US" altLang="ko-KR" dirty="0"/>
              <a:t>, </a:t>
            </a:r>
            <a:r>
              <a:rPr lang="ko-KR" altLang="en-US" dirty="0"/>
              <a:t>문법의 변화</a:t>
            </a:r>
            <a:r>
              <a:rPr lang="en-US" altLang="ko-KR" dirty="0"/>
              <a:t>)</a:t>
            </a:r>
            <a:r>
              <a:rPr lang="ko-KR" altLang="en-US" dirty="0"/>
              <a:t> 학습반영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세대갈등</a:t>
            </a:r>
            <a:r>
              <a:rPr lang="en-US" altLang="ko-KR" dirty="0"/>
              <a:t>/</a:t>
            </a:r>
            <a:r>
              <a:rPr lang="ko-KR" altLang="en-US" dirty="0"/>
              <a:t>전쟁 없이 더욱 유의미한 데이터 구축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고용해서 의무적으로 하는 것이 아닌</a:t>
            </a:r>
            <a:r>
              <a:rPr lang="en-US" altLang="ko-KR" dirty="0"/>
              <a:t>, </a:t>
            </a:r>
            <a:r>
              <a:rPr lang="ko-KR" altLang="en-US" dirty="0"/>
              <a:t>노인만 참여 가능한 데이터 자원봉사</a:t>
            </a:r>
            <a:r>
              <a:rPr lang="en-US" altLang="ko-KR" dirty="0"/>
              <a:t>+</a:t>
            </a:r>
            <a:r>
              <a:rPr lang="ko-KR" altLang="en-US" dirty="0"/>
              <a:t>봉사사례비 형식</a:t>
            </a:r>
            <a:endParaRPr lang="en-US" altLang="ko-KR" dirty="0"/>
          </a:p>
          <a:p>
            <a:pPr lvl="1"/>
            <a:r>
              <a:rPr lang="ko-KR" altLang="en-US" dirty="0"/>
              <a:t>예산절약</a:t>
            </a:r>
            <a:endParaRPr lang="en-US" altLang="ko-KR" dirty="0"/>
          </a:p>
          <a:p>
            <a:pPr lvl="1"/>
            <a:r>
              <a:rPr lang="ko-KR" altLang="en-US" dirty="0"/>
              <a:t>물리적 피로 경감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7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소설 등의 문장 받아쓰기</a:t>
            </a:r>
            <a:endParaRPr lang="en-US" altLang="ko-KR" dirty="0"/>
          </a:p>
          <a:p>
            <a:pPr lvl="1"/>
            <a:r>
              <a:rPr lang="ko-KR" altLang="en-US" dirty="0" err="1"/>
              <a:t>라벨링</a:t>
            </a:r>
            <a:r>
              <a:rPr lang="ko-KR" altLang="en-US" dirty="0"/>
              <a:t> 업무의 간소화</a:t>
            </a:r>
            <a:r>
              <a:rPr lang="en-US" altLang="ko-KR" dirty="0"/>
              <a:t>(</a:t>
            </a:r>
            <a:r>
              <a:rPr lang="ko-KR" altLang="en-US" dirty="0"/>
              <a:t>띄어쓰기</a:t>
            </a:r>
            <a:r>
              <a:rPr lang="en-US" altLang="ko-KR" dirty="0"/>
              <a:t>, </a:t>
            </a:r>
            <a:r>
              <a:rPr lang="ko-KR" altLang="en-US" dirty="0" err="1"/>
              <a:t>문장구분등으로</a:t>
            </a:r>
            <a:r>
              <a:rPr lang="ko-KR" altLang="en-US" dirty="0"/>
              <a:t> 간소화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문화학습 효과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Zoom/Meet</a:t>
            </a:r>
            <a:r>
              <a:rPr lang="ko-KR" altLang="en-US" dirty="0"/>
              <a:t>와 같은 프로그램을 통한 노인 직업교육</a:t>
            </a:r>
            <a:endParaRPr lang="en-US" altLang="ko-KR" dirty="0"/>
          </a:p>
          <a:p>
            <a:pPr lvl="1"/>
            <a:r>
              <a:rPr lang="ko-KR" altLang="en-US" dirty="0"/>
              <a:t>직업교육효과</a:t>
            </a:r>
            <a:endParaRPr lang="en-US" altLang="ko-KR" dirty="0"/>
          </a:p>
          <a:p>
            <a:pPr lvl="1"/>
            <a:r>
              <a:rPr lang="ko-KR" altLang="en-US" dirty="0"/>
              <a:t>상호작용</a:t>
            </a:r>
            <a:r>
              <a:rPr lang="en-US" altLang="ko-KR" dirty="0"/>
              <a:t>(</a:t>
            </a:r>
            <a:r>
              <a:rPr lang="ko-KR" altLang="en-US" dirty="0" err="1"/>
              <a:t>태블릿을</a:t>
            </a:r>
            <a:r>
              <a:rPr lang="ko-KR" altLang="en-US" dirty="0"/>
              <a:t> 통한 글쓰기</a:t>
            </a:r>
            <a:r>
              <a:rPr lang="en-US" altLang="ko-KR" dirty="0"/>
              <a:t>, </a:t>
            </a:r>
            <a:r>
              <a:rPr lang="ko-KR" altLang="en-US" dirty="0"/>
              <a:t>의견말하기 등</a:t>
            </a:r>
            <a:r>
              <a:rPr lang="en-US" altLang="ko-KR" dirty="0"/>
              <a:t>)</a:t>
            </a:r>
            <a:r>
              <a:rPr lang="ko-KR" altLang="en-US" dirty="0"/>
              <a:t>에서 얻을 수 있는 데이터 수집 가능</a:t>
            </a:r>
            <a:r>
              <a:rPr lang="en-US" altLang="ko-KR" dirty="0"/>
              <a:t>(</a:t>
            </a:r>
            <a:r>
              <a:rPr lang="ko-KR" altLang="en-US" dirty="0"/>
              <a:t>국내기업의 </a:t>
            </a:r>
            <a:r>
              <a:rPr lang="ko-KR" altLang="en-US" dirty="0" err="1"/>
              <a:t>태블릿</a:t>
            </a:r>
            <a:r>
              <a:rPr lang="ko-KR" altLang="en-US" dirty="0"/>
              <a:t> 후원</a:t>
            </a:r>
            <a:r>
              <a:rPr lang="en-US" altLang="ko-KR" dirty="0"/>
              <a:t>-&gt;</a:t>
            </a:r>
            <a:r>
              <a:rPr lang="ko-KR" altLang="en-US" dirty="0"/>
              <a:t>브랜드 이미지향상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페이스톡 같은 프로그램을 통해 노인끼리의 영상통화</a:t>
            </a:r>
            <a:endParaRPr lang="en-US" altLang="ko-KR" dirty="0"/>
          </a:p>
          <a:p>
            <a:pPr lvl="1"/>
            <a:r>
              <a:rPr lang="ko-KR" altLang="en-US" dirty="0"/>
              <a:t>코로나로 인한 외로움 문제 해결</a:t>
            </a:r>
            <a:endParaRPr lang="en-US" altLang="ko-KR" dirty="0"/>
          </a:p>
          <a:p>
            <a:pPr lvl="1"/>
            <a:r>
              <a:rPr lang="ko-KR" altLang="en-US" dirty="0"/>
              <a:t>영상데이터</a:t>
            </a:r>
            <a:r>
              <a:rPr lang="en-US" altLang="ko-KR" dirty="0"/>
              <a:t>, </a:t>
            </a:r>
            <a:r>
              <a:rPr lang="ko-KR" altLang="en-US" dirty="0"/>
              <a:t>음성데이터 수집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561</Words>
  <Application>Microsoft Office PowerPoint</Application>
  <PresentationFormat>와이드스크린</PresentationFormat>
  <Paragraphs>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Malgun Gothic</vt:lpstr>
      <vt:lpstr>Arial</vt:lpstr>
      <vt:lpstr>Office 테마</vt:lpstr>
      <vt:lpstr>노인 일자리</vt:lpstr>
      <vt:lpstr>서울시 데이터분석</vt:lpstr>
      <vt:lpstr>노인일자리 예산 비중 40% 넘었다 </vt:lpstr>
      <vt:lpstr>직업소개·직업훈련 사업 예산은 되레 줄어</vt:lpstr>
      <vt:lpstr>급증한 노인일자리, 질은 더 나빠졌다</vt:lpstr>
      <vt:lpstr>문제요약</vt:lpstr>
      <vt:lpstr>‘인공지능(AI) 학습용 데이터 구축사업’</vt:lpstr>
      <vt:lpstr>노인세대의 음성/필기 데이터 수집  + 청년세대의 라벨링</vt:lpstr>
      <vt:lpstr>구체화</vt:lpstr>
      <vt:lpstr>얻은 데이터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노인 일자리</dc:title>
  <dc:creator>kim haeun</dc:creator>
  <cp:lastModifiedBy>kim haeun</cp:lastModifiedBy>
  <cp:revision>1</cp:revision>
  <dcterms:created xsi:type="dcterms:W3CDTF">2020-09-18T07:15:08Z</dcterms:created>
  <dcterms:modified xsi:type="dcterms:W3CDTF">2020-09-18T07:20:29Z</dcterms:modified>
</cp:coreProperties>
</file>