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6"/>
  </p:notesMasterIdLst>
  <p:sldIdLst>
    <p:sldId id="256" r:id="rId2"/>
    <p:sldId id="258" r:id="rId3"/>
    <p:sldId id="285" r:id="rId4"/>
    <p:sldId id="312" r:id="rId5"/>
    <p:sldId id="358" r:id="rId6"/>
    <p:sldId id="284" r:id="rId7"/>
    <p:sldId id="341" r:id="rId8"/>
    <p:sldId id="362" r:id="rId9"/>
    <p:sldId id="349" r:id="rId10"/>
    <p:sldId id="357" r:id="rId11"/>
    <p:sldId id="361" r:id="rId12"/>
    <p:sldId id="359" r:id="rId13"/>
    <p:sldId id="360" r:id="rId14"/>
    <p:sldId id="353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휴먼둥근헤드라인" panose="0203050400010101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o Jeongmin" initials="HJ" lastIdx="12" clrIdx="0">
    <p:extLst>
      <p:ext uri="{19B8F6BF-5375-455C-9EA6-DF929625EA0E}">
        <p15:presenceInfo xmlns:p15="http://schemas.microsoft.com/office/powerpoint/2012/main" userId="dfe4fed52c75ab9b" providerId="Windows Live"/>
      </p:ext>
    </p:extLst>
  </p:cmAuthor>
  <p:cmAuthor id="2" name="kwon daehyun" initials="kd" lastIdx="2" clrIdx="1">
    <p:extLst>
      <p:ext uri="{19B8F6BF-5375-455C-9EA6-DF929625EA0E}">
        <p15:presenceInfo xmlns:p15="http://schemas.microsoft.com/office/powerpoint/2012/main" userId="29f4c48238fdc9d9" providerId="Windows Live"/>
      </p:ext>
    </p:extLst>
  </p:cmAuthor>
  <p:cmAuthor id="3" name=" " initials="" lastIdx="2" clrIdx="2">
    <p:extLst>
      <p:ext uri="{19B8F6BF-5375-455C-9EA6-DF929625EA0E}">
        <p15:presenceInfo xmlns:p15="http://schemas.microsoft.com/office/powerpoint/2012/main" userId="b2228283ed87f4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9F9F9"/>
    <a:srgbClr val="445569"/>
    <a:srgbClr val="A9D18E"/>
    <a:srgbClr val="B9B9B9"/>
    <a:srgbClr val="FE431E"/>
    <a:srgbClr val="E41A00"/>
    <a:srgbClr val="878181"/>
    <a:srgbClr val="0165B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113" d="100"/>
          <a:sy n="113" d="100"/>
        </p:scale>
        <p:origin x="2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94A6DF-6188-4D0C-86E0-578045808827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0B5E96-732A-4D8B-A506-730240A1FE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0825B58D-5B22-4FF8-9199-73B95F1648DB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4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9BD3D48-008D-40B7-B38C-4BFF2BD1793E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3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AB414053-C51F-4ADE-BD2D-EAB2C28A783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하루</a:t>
            </a:r>
            <a:endParaRPr lang="ko-KR" altLang="en-US" sz="6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66665D8D-B064-4194-AE0F-C91AC8E46517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2781300"/>
            <a:ext cx="2503488" cy="1077913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b="1" dirty="0"/>
                <a:t>2021</a:t>
              </a:r>
              <a:r>
                <a:rPr lang="ko-KR" altLang="en-US" sz="1600" b="1" dirty="0"/>
                <a:t> 게임엔진</a:t>
              </a:r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8832304" y="4797152"/>
            <a:ext cx="2700300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2014182038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장규현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2014180002 </a:t>
            </a: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권대현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992AB7-FE0B-47B0-AD54-F75595AE90B4}"/>
              </a:ext>
            </a:extLst>
          </p:cNvPr>
          <p:cNvSpPr/>
          <p:nvPr/>
        </p:nvSpPr>
        <p:spPr>
          <a:xfrm>
            <a:off x="1595501" y="5049180"/>
            <a:ext cx="17641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FB8BEA-F09A-4BE7-96DF-BE81FD08B4F4}"/>
              </a:ext>
            </a:extLst>
          </p:cNvPr>
          <p:cNvSpPr/>
          <p:nvPr/>
        </p:nvSpPr>
        <p:spPr>
          <a:xfrm>
            <a:off x="1595501" y="4689140"/>
            <a:ext cx="176419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Prof.</a:t>
            </a:r>
            <a:r>
              <a:rPr lang="ko-KR" altLang="en-US" dirty="0">
                <a:solidFill>
                  <a:schemeClr val="tx1"/>
                </a:solidFill>
              </a:rPr>
              <a:t> 윤찬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5C98ABE2-69EE-4552-802B-25853E1E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B346-D664-45B8-8961-7B517E030F0B}"/>
              </a:ext>
            </a:extLst>
          </p:cNvPr>
          <p:cNvSpPr txBox="1"/>
          <p:nvPr/>
        </p:nvSpPr>
        <p:spPr>
          <a:xfrm>
            <a:off x="849313" y="66675"/>
            <a:ext cx="15552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개발 계획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8D0767-F8A9-4CB9-B304-DAAEC43B433F}"/>
              </a:ext>
            </a:extLst>
          </p:cNvPr>
          <p:cNvCxnSpPr>
            <a:cxnSpLocks/>
          </p:cNvCxnSpPr>
          <p:nvPr/>
        </p:nvCxnSpPr>
        <p:spPr>
          <a:xfrm>
            <a:off x="4451581" y="580923"/>
            <a:ext cx="7368299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947428" y="1556792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3</a:t>
            </a:r>
            <a:r>
              <a:rPr lang="ko-KR" altLang="en-US" sz="2300" dirty="0"/>
              <a:t>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51360" y="2708920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4</a:t>
            </a:r>
            <a:r>
              <a:rPr lang="ko-KR" altLang="en-US" sz="2300" dirty="0"/>
              <a:t>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7427" y="3861048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5</a:t>
            </a:r>
            <a:r>
              <a:rPr lang="ko-KR" altLang="en-US" sz="2300" dirty="0"/>
              <a:t>월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7426" y="5013176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6</a:t>
            </a:r>
            <a:r>
              <a:rPr lang="ko-KR" altLang="en-US" sz="2300" dirty="0"/>
              <a:t>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5680" y="1665674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리소스 수집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세부 계발 계획 확립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033" y="2956302"/>
            <a:ext cx="27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캐릭터 및 오브젝트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0033" y="3969931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충돌 처리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인터페이스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9078" y="5122058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버그 수정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최종 점검</a:t>
            </a:r>
            <a:endParaRPr lang="en-US" altLang="ko-KR" dirty="0">
              <a:solidFill>
                <a:srgbClr val="445569"/>
              </a:solidFill>
            </a:endParaRPr>
          </a:p>
        </p:txBody>
      </p:sp>
      <p:sp>
        <p:nvSpPr>
          <p:cNvPr id="4" name="뺄셈 기호 3"/>
          <p:cNvSpPr/>
          <p:nvPr/>
        </p:nvSpPr>
        <p:spPr>
          <a:xfrm>
            <a:off x="2576087" y="1898829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뺄셈 기호 17"/>
          <p:cNvSpPr/>
          <p:nvPr/>
        </p:nvSpPr>
        <p:spPr>
          <a:xfrm>
            <a:off x="2576406" y="3050958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뺄셈 기호 18"/>
          <p:cNvSpPr/>
          <p:nvPr/>
        </p:nvSpPr>
        <p:spPr>
          <a:xfrm>
            <a:off x="2573263" y="4203086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뺄셈 기호 19"/>
          <p:cNvSpPr/>
          <p:nvPr/>
        </p:nvSpPr>
        <p:spPr>
          <a:xfrm>
            <a:off x="2576087" y="5355214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5C98ABE2-69EE-4552-802B-25853E1E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-31750"/>
            <a:ext cx="1578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06-1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B346-D664-45B8-8961-7B517E030F0B}"/>
              </a:ext>
            </a:extLst>
          </p:cNvPr>
          <p:cNvSpPr txBox="1"/>
          <p:nvPr/>
        </p:nvSpPr>
        <p:spPr>
          <a:xfrm>
            <a:off x="1494559" y="66675"/>
            <a:ext cx="18758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개발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진척도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8D0767-F8A9-4CB9-B304-DAAEC43B433F}"/>
              </a:ext>
            </a:extLst>
          </p:cNvPr>
          <p:cNvCxnSpPr>
            <a:cxnSpLocks/>
          </p:cNvCxnSpPr>
          <p:nvPr/>
        </p:nvCxnSpPr>
        <p:spPr>
          <a:xfrm>
            <a:off x="3503712" y="580923"/>
            <a:ext cx="8316168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947428" y="1556792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3</a:t>
            </a:r>
            <a:r>
              <a:rPr lang="ko-KR" altLang="en-US" sz="2300" dirty="0"/>
              <a:t>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51360" y="2708920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4</a:t>
            </a:r>
            <a:r>
              <a:rPr lang="ko-KR" altLang="en-US" sz="2300" dirty="0"/>
              <a:t>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7427" y="3861048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5</a:t>
            </a:r>
            <a:r>
              <a:rPr lang="ko-KR" altLang="en-US" sz="2300" dirty="0"/>
              <a:t>월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7426" y="5013176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6</a:t>
            </a:r>
            <a:r>
              <a:rPr lang="ko-KR" altLang="en-US" sz="2300" dirty="0"/>
              <a:t>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5680" y="1665674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리소스 수집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세부 계발 계획 확립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033" y="2956302"/>
            <a:ext cx="27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캐릭터 및 오브젝트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0033" y="3969931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충돌 처리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인터페이스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9078" y="5122058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버그 수정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최종 점검</a:t>
            </a:r>
            <a:endParaRPr lang="en-US" altLang="ko-KR" dirty="0">
              <a:solidFill>
                <a:srgbClr val="445569"/>
              </a:solidFill>
            </a:endParaRPr>
          </a:p>
        </p:txBody>
      </p:sp>
      <p:sp>
        <p:nvSpPr>
          <p:cNvPr id="4" name="뺄셈 기호 3"/>
          <p:cNvSpPr/>
          <p:nvPr/>
        </p:nvSpPr>
        <p:spPr>
          <a:xfrm>
            <a:off x="2576087" y="1898829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뺄셈 기호 17"/>
          <p:cNvSpPr/>
          <p:nvPr/>
        </p:nvSpPr>
        <p:spPr>
          <a:xfrm>
            <a:off x="2576406" y="3050958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뺄셈 기호 18"/>
          <p:cNvSpPr/>
          <p:nvPr/>
        </p:nvSpPr>
        <p:spPr>
          <a:xfrm>
            <a:off x="2573263" y="4203086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뺄셈 기호 19"/>
          <p:cNvSpPr/>
          <p:nvPr/>
        </p:nvSpPr>
        <p:spPr>
          <a:xfrm>
            <a:off x="2576087" y="5355214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68185" y="1665674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C000"/>
                </a:solidFill>
              </a:rPr>
              <a:t>리소스 수집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45569"/>
                </a:solidFill>
              </a:rPr>
              <a:t>세부 </a:t>
            </a:r>
            <a:r>
              <a:rPr lang="ko-KR" altLang="en-US" dirty="0">
                <a:solidFill>
                  <a:srgbClr val="445569"/>
                </a:solidFill>
              </a:rPr>
              <a:t>계발 계획 확립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81104" y="2540803"/>
            <a:ext cx="393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C000"/>
                </a:solidFill>
              </a:rPr>
              <a:t>캐릭터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C000"/>
                </a:solidFill>
              </a:rPr>
              <a:t>몬스터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C000"/>
                </a:solidFill>
              </a:rPr>
              <a:t>총기 </a:t>
            </a:r>
            <a:r>
              <a:rPr lang="en-US" altLang="ko-KR" dirty="0" smtClean="0">
                <a:solidFill>
                  <a:srgbClr val="FFC000"/>
                </a:solidFill>
              </a:rPr>
              <a:t>/ </a:t>
            </a:r>
            <a:r>
              <a:rPr lang="ko-KR" altLang="en-US" dirty="0" smtClean="0">
                <a:solidFill>
                  <a:srgbClr val="FFC000"/>
                </a:solidFill>
              </a:rPr>
              <a:t>아이템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필드 오브젝트</a:t>
            </a:r>
            <a:endParaRPr lang="ko-KR" altLang="en-US" dirty="0">
              <a:solidFill>
                <a:srgbClr val="4455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5C98ABE2-69EE-4552-802B-25853E1E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B346-D664-45B8-8961-7B517E030F0B}"/>
              </a:ext>
            </a:extLst>
          </p:cNvPr>
          <p:cNvSpPr txBox="1"/>
          <p:nvPr/>
        </p:nvSpPr>
        <p:spPr>
          <a:xfrm>
            <a:off x="849313" y="66675"/>
            <a:ext cx="272382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여려움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</a:t>
            </a:r>
            <a:r>
              <a:rPr lang="en-US" altLang="ko-KR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/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해결방안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8D0767-F8A9-4CB9-B304-DAAEC43B433F}"/>
              </a:ext>
            </a:extLst>
          </p:cNvPr>
          <p:cNvCxnSpPr>
            <a:cxnSpLocks/>
          </p:cNvCxnSpPr>
          <p:nvPr/>
        </p:nvCxnSpPr>
        <p:spPr>
          <a:xfrm>
            <a:off x="3755740" y="580923"/>
            <a:ext cx="806414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849313" y="1592796"/>
            <a:ext cx="1836204" cy="118813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초기 계획의 실패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9313" y="3861048"/>
            <a:ext cx="1836204" cy="118813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알맞은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에셋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수급의 어려움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732" y="1794447"/>
            <a:ext cx="4935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초기 계획 단계에서 능력 이상의 큰 볼륨의 게임 계획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3</a:t>
            </a:r>
            <a:r>
              <a:rPr lang="ko-KR" altLang="en-US" sz="1500" dirty="0" smtClean="0"/>
              <a:t>인에서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인으로 팀 구성 변경</a:t>
            </a:r>
            <a:endParaRPr lang="en-US" altLang="ko-KR" sz="15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683732" y="4266819"/>
            <a:ext cx="4935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개발 계획에 알맞은 </a:t>
            </a:r>
            <a:r>
              <a:rPr lang="ko-KR" altLang="en-US" sz="1500" dirty="0" err="1" smtClean="0"/>
              <a:t>에셋</a:t>
            </a:r>
            <a:r>
              <a:rPr lang="ko-KR" altLang="en-US" sz="1500" dirty="0" smtClean="0"/>
              <a:t> 수급이 어려워 일정에 차질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511824" y="3055240"/>
            <a:ext cx="4935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1F4E79"/>
                </a:solidFill>
              </a:rPr>
              <a:t>새로운 게임</a:t>
            </a:r>
            <a:r>
              <a:rPr lang="en-US" altLang="ko-KR" b="1" dirty="0" smtClean="0">
                <a:solidFill>
                  <a:srgbClr val="1F4E79"/>
                </a:solidFill>
              </a:rPr>
              <a:t>, </a:t>
            </a:r>
            <a:r>
              <a:rPr lang="ko-KR" altLang="en-US" b="1" dirty="0" smtClean="0">
                <a:solidFill>
                  <a:srgbClr val="1F4E79"/>
                </a:solidFill>
              </a:rPr>
              <a:t>개발 계획 설정</a:t>
            </a:r>
            <a:endParaRPr lang="en-US" altLang="ko-KR" b="1" dirty="0" smtClean="0">
              <a:solidFill>
                <a:srgbClr val="1F4E79"/>
              </a:solidFill>
            </a:endParaRPr>
          </a:p>
          <a:p>
            <a:endParaRPr lang="en-US" altLang="ko-KR" sz="1500" dirty="0" smtClean="0">
              <a:solidFill>
                <a:srgbClr val="1F4E7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1824" y="5200336"/>
            <a:ext cx="493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1F4E79"/>
                </a:solidFill>
              </a:rPr>
              <a:t>에셋을</a:t>
            </a:r>
            <a:r>
              <a:rPr lang="ko-KR" altLang="en-US" b="1" dirty="0" smtClean="0">
                <a:solidFill>
                  <a:srgbClr val="1F4E79"/>
                </a:solidFill>
              </a:rPr>
              <a:t> 임시로 선정 후 계속해서 수급</a:t>
            </a:r>
            <a:endParaRPr lang="en-US" altLang="ko-KR" b="1" dirty="0" smtClean="0">
              <a:solidFill>
                <a:srgbClr val="1F4E79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571896" y="3091546"/>
            <a:ext cx="686660" cy="2657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71896" y="5252128"/>
            <a:ext cx="686660" cy="2657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5C98ABE2-69EE-4552-802B-25853E1E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B346-D664-45B8-8961-7B517E030F0B}"/>
              </a:ext>
            </a:extLst>
          </p:cNvPr>
          <p:cNvSpPr txBox="1"/>
          <p:nvPr/>
        </p:nvSpPr>
        <p:spPr>
          <a:xfrm>
            <a:off x="849313" y="66675"/>
            <a:ext cx="28376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앞으로의 </a:t>
            </a:r>
            <a:r>
              <a:rPr lang="ko-KR" altLang="en-US" sz="28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진행계획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8D0767-F8A9-4CB9-B304-DAAEC43B433F}"/>
              </a:ext>
            </a:extLst>
          </p:cNvPr>
          <p:cNvCxnSpPr>
            <a:cxnSpLocks/>
          </p:cNvCxnSpPr>
          <p:nvPr/>
        </p:nvCxnSpPr>
        <p:spPr>
          <a:xfrm>
            <a:off x="3755740" y="580923"/>
            <a:ext cx="806414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49313" y="1592796"/>
            <a:ext cx="1836204" cy="118813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에셋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수급 완료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9313" y="3861048"/>
            <a:ext cx="1836204" cy="1188132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개발 진척도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향상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3732" y="1794447"/>
            <a:ext cx="4935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알맞은 </a:t>
            </a:r>
            <a:r>
              <a:rPr lang="ko-KR" altLang="en-US" sz="1500" dirty="0" err="1" smtClean="0"/>
              <a:t>에셋이</a:t>
            </a:r>
            <a:r>
              <a:rPr lang="ko-KR" altLang="en-US" sz="1500" dirty="0" smtClean="0"/>
              <a:t> 아니더라도 </a:t>
            </a:r>
            <a:r>
              <a:rPr lang="ko-KR" altLang="en-US" sz="1500" dirty="0" err="1" smtClean="0"/>
              <a:t>에셋</a:t>
            </a:r>
            <a:r>
              <a:rPr lang="ko-KR" altLang="en-US" sz="1500" dirty="0" smtClean="0"/>
              <a:t> 수급을 끝내기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필요에 따라 만들어서 사용</a:t>
            </a:r>
            <a:endParaRPr lang="en-US" altLang="ko-KR" sz="15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683732" y="4062699"/>
            <a:ext cx="4935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기존 개발 계획을 따라잡는 것이 최우선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정량적으로 충분한 시간을 투자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927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2A9130B-1D7B-4748-9009-4EE6A3FFB880}"/>
              </a:ext>
            </a:extLst>
          </p:cNvPr>
          <p:cNvSpPr/>
          <p:nvPr/>
        </p:nvSpPr>
        <p:spPr>
          <a:xfrm rot="5400000">
            <a:off x="60325" y="-60325"/>
            <a:ext cx="334963" cy="455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+mn-ea"/>
              </a:rPr>
              <a:t>감사합니다</a:t>
            </a:r>
            <a:r>
              <a:rPr lang="en-US" altLang="ko-KR" sz="4000" b="1" dirty="0">
                <a:latin typeface="+mn-ea"/>
              </a:rPr>
              <a:t>.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8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F2ECEA01-2703-4E86-98B6-0D2868043E37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/>
                <a:t>목차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F4CA3198-0689-4F7E-85F2-09EACB06CEF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128" y="961315"/>
            <a:ext cx="3673068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게임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7248128" y="1804171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게임 조작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7248128" y="2225599"/>
            <a:ext cx="4284476" cy="24622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기술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7248128" y="2647027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16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에셋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7B6AD-0D06-4EDB-9478-A6FF67902348}"/>
              </a:ext>
            </a:extLst>
          </p:cNvPr>
          <p:cNvSpPr txBox="1"/>
          <p:nvPr/>
        </p:nvSpPr>
        <p:spPr>
          <a:xfrm>
            <a:off x="7253560" y="3068455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개발 일정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9FE30-2E46-45A2-B909-DA52B8C2FF82}"/>
              </a:ext>
            </a:extLst>
          </p:cNvPr>
          <p:cNvSpPr txBox="1"/>
          <p:nvPr/>
        </p:nvSpPr>
        <p:spPr>
          <a:xfrm>
            <a:off x="7248128" y="1382743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7B6AD-0D06-4EDB-9478-A6FF67902348}"/>
              </a:ext>
            </a:extLst>
          </p:cNvPr>
          <p:cNvSpPr txBox="1"/>
          <p:nvPr/>
        </p:nvSpPr>
        <p:spPr>
          <a:xfrm>
            <a:off x="7253560" y="4257092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7. </a:t>
            </a:r>
            <a:r>
              <a:rPr lang="ko-KR" altLang="en-US" sz="16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여러움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/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해결방안</a:t>
            </a:r>
            <a:endParaRPr lang="ko-KR" altLang="en-US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7B6AD-0D06-4EDB-9478-A6FF67902348}"/>
              </a:ext>
            </a:extLst>
          </p:cNvPr>
          <p:cNvSpPr txBox="1"/>
          <p:nvPr/>
        </p:nvSpPr>
        <p:spPr>
          <a:xfrm>
            <a:off x="7253560" y="4678520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8.</a:t>
            </a:r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앞으로의 </a:t>
            </a:r>
            <a:r>
              <a:rPr lang="ko-KR" altLang="en-US" sz="16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진행계획</a:t>
            </a:r>
            <a:endParaRPr lang="ko-KR" altLang="en-US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" name="1/2 액자 1"/>
          <p:cNvSpPr/>
          <p:nvPr/>
        </p:nvSpPr>
        <p:spPr>
          <a:xfrm rot="10800000">
            <a:off x="8076550" y="2647027"/>
            <a:ext cx="1008112" cy="895273"/>
          </a:xfrm>
          <a:prstGeom prst="halfFrame">
            <a:avLst>
              <a:gd name="adj1" fmla="val 11582"/>
              <a:gd name="adj2" fmla="val 11581"/>
            </a:avLst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7B6AD-0D06-4EDB-9478-A6FF67902348}"/>
              </a:ext>
            </a:extLst>
          </p:cNvPr>
          <p:cNvSpPr txBox="1"/>
          <p:nvPr/>
        </p:nvSpPr>
        <p:spPr>
          <a:xfrm>
            <a:off x="7253560" y="3826762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6-1.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개발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진척도</a:t>
            </a:r>
            <a:endParaRPr lang="ko-KR" altLang="en-US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38614" y="1304764"/>
            <a:ext cx="15489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제목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  <a:endParaRPr lang="en-US" altLang="ko-KR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게임 컨셉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기획 </a:t>
            </a:r>
            <a:r>
              <a:rPr lang="ko-KR" altLang="en-US" b="1" dirty="0" smtClean="0">
                <a:solidFill>
                  <a:srgbClr val="445569"/>
                </a:solidFill>
                <a:latin typeface="+mn-ea"/>
                <a:ea typeface="+mn-ea"/>
              </a:rPr>
              <a:t>목표</a:t>
            </a:r>
            <a:endParaRPr lang="en-US" altLang="ko-KR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플랫폼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장르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배경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시점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+mn-ea"/>
                <a:ea typeface="+mn-ea"/>
              </a:rPr>
              <a:t>플레이 인원 </a:t>
            </a:r>
            <a:r>
              <a:rPr lang="en-US" altLang="ko-KR" b="1" dirty="0" smtClean="0">
                <a:solidFill>
                  <a:srgbClr val="445569"/>
                </a:solidFill>
                <a:latin typeface="+mn-ea"/>
                <a:ea typeface="+mn-ea"/>
              </a:rPr>
              <a:t>	</a:t>
            </a:r>
            <a:endParaRPr lang="ko-KR" altLang="en-US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n-ea"/>
                <a:ea typeface="+mn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소개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747628" y="580923"/>
            <a:ext cx="907225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6907" y="1304764"/>
            <a:ext cx="396044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Teleporter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감옥에 갇힌 순간이동 능력자의 모험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빠른 속도의 전략적 전투를 통해 </a:t>
            </a:r>
            <a:r>
              <a:rPr lang="ko-KR" altLang="en-US" dirty="0" err="1" smtClean="0">
                <a:latin typeface="+mn-ea"/>
                <a:ea typeface="+mn-ea"/>
              </a:rPr>
              <a:t>몰입도를</a:t>
            </a:r>
            <a:r>
              <a:rPr lang="ko-KR" altLang="en-US" dirty="0" smtClean="0">
                <a:latin typeface="+mn-ea"/>
                <a:ea typeface="+mn-ea"/>
              </a:rPr>
              <a:t> 높인 게임 제작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PC / Windows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액션 </a:t>
            </a:r>
            <a:r>
              <a:rPr lang="en-US" altLang="ko-KR" dirty="0" smtClean="0">
                <a:latin typeface="+mn-ea"/>
                <a:ea typeface="+mn-ea"/>
              </a:rPr>
              <a:t>RPG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중세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dirty="0" smtClean="0">
                <a:latin typeface="+mn-ea"/>
                <a:ea typeface="+mn-ea"/>
              </a:rPr>
              <a:t>마법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인칭 백 뷰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인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4152" y="1304764"/>
            <a:ext cx="396044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하루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err="1" smtClean="0">
                <a:latin typeface="+mn-ea"/>
                <a:ea typeface="+mn-ea"/>
              </a:rPr>
              <a:t>굳건이</a:t>
            </a:r>
            <a:r>
              <a:rPr lang="ko-KR" altLang="en-US" dirty="0" err="1" smtClean="0">
                <a:latin typeface="+mn-ea"/>
                <a:ea typeface="+mn-ea"/>
              </a:rPr>
              <a:t>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전역을 위한 치열한 사투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전체적으로 빠른 </a:t>
            </a:r>
            <a:r>
              <a:rPr lang="ko-KR" altLang="en-US" dirty="0" err="1" smtClean="0">
                <a:latin typeface="+mn-ea"/>
                <a:ea typeface="+mn-ea"/>
              </a:rPr>
              <a:t>진행도의</a:t>
            </a:r>
            <a:r>
              <a:rPr lang="ko-KR" altLang="en-US" dirty="0" smtClean="0">
                <a:latin typeface="+mn-ea"/>
                <a:ea typeface="+mn-ea"/>
              </a:rPr>
              <a:t> 슈팅 </a:t>
            </a:r>
            <a:r>
              <a:rPr lang="ko-KR" altLang="en-US" dirty="0" err="1" smtClean="0">
                <a:latin typeface="+mn-ea"/>
                <a:ea typeface="+mn-ea"/>
              </a:rPr>
              <a:t>로그라이크</a:t>
            </a:r>
            <a:r>
              <a:rPr lang="ko-KR" altLang="en-US" dirty="0" smtClean="0">
                <a:latin typeface="+mn-ea"/>
                <a:ea typeface="+mn-ea"/>
              </a:rPr>
              <a:t> 게임 제작 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PC / Windows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슈팅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dirty="0" err="1" smtClean="0">
                <a:latin typeface="+mn-ea"/>
                <a:ea typeface="+mn-ea"/>
              </a:rPr>
              <a:t>로그라이크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현대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dirty="0" smtClean="0">
                <a:latin typeface="+mn-ea"/>
                <a:ea typeface="+mn-ea"/>
              </a:rPr>
              <a:t>몬스터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2D </a:t>
            </a:r>
            <a:r>
              <a:rPr lang="ko-KR" altLang="en-US" dirty="0" err="1" smtClean="0">
                <a:latin typeface="+mn-ea"/>
                <a:ea typeface="+mn-ea"/>
              </a:rPr>
              <a:t>탑뷰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인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6906" y="758178"/>
            <a:ext cx="166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1F4E79"/>
                </a:solidFill>
                <a:latin typeface="+mn-ea"/>
                <a:ea typeface="+mn-ea"/>
              </a:rPr>
              <a:t>계획 발표</a:t>
            </a:r>
            <a:endParaRPr lang="ko-KR" altLang="en-US" sz="2000" b="1" dirty="0">
              <a:solidFill>
                <a:srgbClr val="1F4E79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4151" y="758178"/>
            <a:ext cx="1764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1F4E79"/>
                </a:solidFill>
                <a:latin typeface="+mn-ea"/>
                <a:ea typeface="+mn-ea"/>
              </a:rPr>
              <a:t>중간 발표</a:t>
            </a:r>
            <a:endParaRPr lang="ko-KR" altLang="en-US" sz="2000" b="1" dirty="0">
              <a:solidFill>
                <a:srgbClr val="1F4E79"/>
              </a:solidFill>
              <a:latin typeface="+mn-ea"/>
              <a:ea typeface="+mn-ea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447928" y="820929"/>
            <a:ext cx="1368152" cy="249568"/>
          </a:xfrm>
          <a:prstGeom prst="rightArrow">
            <a:avLst/>
          </a:prstGeom>
          <a:solidFill>
            <a:srgbClr val="4455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51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n-ea"/>
                <a:ea typeface="+mn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개요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596907" y="580923"/>
            <a:ext cx="9222973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81A03-BA78-4E96-88AE-2DEFE013188D}"/>
              </a:ext>
            </a:extLst>
          </p:cNvPr>
          <p:cNvSpPr txBox="1"/>
          <p:nvPr/>
        </p:nvSpPr>
        <p:spPr>
          <a:xfrm>
            <a:off x="7294782" y="1701097"/>
            <a:ext cx="42449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순간이동 능력자들의 능력을 독차지 하려는 세력 존재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플레이어들은 그 세력에게 잡혀와 감옥에 감금되어 있음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순간이동을 하는 영화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Jumper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의 컨셉과 중세 배경을 결합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능력자들은 순간이동 외에 무기를 활용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순간이동 능력을 적절히 활용해 성을 탈출하는 것이 목표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9" name="그림 16">
            <a:extLst>
              <a:ext uri="{FF2B5EF4-FFF2-40B4-BE49-F238E27FC236}">
                <a16:creationId xmlns:a16="http://schemas.microsoft.com/office/drawing/2014/main" id="{7D162A27-C708-44B4-BD3D-5CEAB917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56" y="1700808"/>
            <a:ext cx="3061086" cy="4081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750CE-0BF2-4AF1-9480-6E51FC94B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97" t="12011" r="45117" b="28474"/>
          <a:stretch/>
        </p:blipFill>
        <p:spPr>
          <a:xfrm>
            <a:off x="765062" y="1700809"/>
            <a:ext cx="2741456" cy="4081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더하기 기호 8">
            <a:extLst>
              <a:ext uri="{FF2B5EF4-FFF2-40B4-BE49-F238E27FC236}">
                <a16:creationId xmlns:a16="http://schemas.microsoft.com/office/drawing/2014/main" id="{DDC7B744-E43B-48FD-AEB8-71CED1D71B57}"/>
              </a:ext>
            </a:extLst>
          </p:cNvPr>
          <p:cNvSpPr/>
          <p:nvPr/>
        </p:nvSpPr>
        <p:spPr>
          <a:xfrm>
            <a:off x="3275445" y="3350014"/>
            <a:ext cx="828381" cy="7784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8E301-9478-4630-8FC1-2600A08E7EBC}"/>
              </a:ext>
            </a:extLst>
          </p:cNvPr>
          <p:cNvSpPr txBox="1"/>
          <p:nvPr/>
        </p:nvSpPr>
        <p:spPr>
          <a:xfrm>
            <a:off x="3005415" y="587727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445569"/>
                </a:solidFill>
                <a:latin typeface="+mn-ea"/>
                <a:ea typeface="+mn-ea"/>
              </a:rPr>
              <a:t>그림</a:t>
            </a:r>
            <a:r>
              <a:rPr lang="en-US" altLang="ko-KR" sz="1000" b="1" dirty="0">
                <a:solidFill>
                  <a:srgbClr val="445569"/>
                </a:solidFill>
                <a:latin typeface="+mn-ea"/>
                <a:ea typeface="+mn-ea"/>
              </a:rPr>
              <a:t>1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318A2-B26A-404D-91A9-A1628B26D1C5}"/>
              </a:ext>
            </a:extLst>
          </p:cNvPr>
          <p:cNvSpPr txBox="1"/>
          <p:nvPr/>
        </p:nvSpPr>
        <p:spPr>
          <a:xfrm>
            <a:off x="6486812" y="587727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445569"/>
                </a:solidFill>
                <a:latin typeface="+mn-ea"/>
                <a:ea typeface="+mn-ea"/>
              </a:rPr>
              <a:t>그림</a:t>
            </a:r>
            <a:r>
              <a:rPr lang="en-US" altLang="ko-KR" sz="1000" b="1" dirty="0">
                <a:solidFill>
                  <a:srgbClr val="445569"/>
                </a:solidFill>
                <a:latin typeface="+mn-ea"/>
                <a:ea typeface="+mn-ea"/>
              </a:rPr>
              <a:t>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8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8359" y="2495564"/>
            <a:ext cx="2324774" cy="3244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2882" y="1335568"/>
            <a:ext cx="4671050" cy="22734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2" y="66675"/>
            <a:ext cx="3518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</a:t>
            </a:r>
            <a:r>
              <a:rPr lang="ko-KR" altLang="en-US" sz="2800" b="1" dirty="0" smtClean="0">
                <a:solidFill>
                  <a:srgbClr val="445569"/>
                </a:solidFill>
                <a:latin typeface="+mn-ea"/>
                <a:ea typeface="+mn-ea"/>
              </a:rPr>
              <a:t>개요 </a:t>
            </a:r>
            <a:r>
              <a:rPr lang="en-US" altLang="ko-KR" sz="2800" b="1" dirty="0" smtClean="0">
                <a:solidFill>
                  <a:srgbClr val="445569"/>
                </a:solidFill>
                <a:latin typeface="+mn-ea"/>
                <a:ea typeface="+mn-ea"/>
              </a:rPr>
              <a:t>- </a:t>
            </a:r>
            <a:r>
              <a:rPr lang="ko-KR" altLang="en-US" sz="2800" b="1" dirty="0" smtClean="0">
                <a:solidFill>
                  <a:srgbClr val="445569"/>
                </a:solidFill>
                <a:latin typeface="+mn-ea"/>
                <a:ea typeface="+mn-ea"/>
              </a:rPr>
              <a:t>수정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3611724" y="580923"/>
            <a:ext cx="820815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81A03-BA78-4E96-88AE-2DEFE013188D}"/>
              </a:ext>
            </a:extLst>
          </p:cNvPr>
          <p:cNvSpPr txBox="1"/>
          <p:nvPr/>
        </p:nvSpPr>
        <p:spPr>
          <a:xfrm>
            <a:off x="7644172" y="1408014"/>
            <a:ext cx="424498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전역까지 단 하루 </a:t>
            </a: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남은 </a:t>
            </a:r>
            <a:r>
              <a:rPr lang="ko-KR" altLang="en-US" sz="15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굳건이</a:t>
            </a: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꿈에 그리던 그 날을 기다리며 잠에 드는데</a:t>
            </a: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눈 떠보니 주위에 몬스터가 덮쳐온다</a:t>
            </a: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5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굳건이는</a:t>
            </a: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무사히 전역할 수 </a:t>
            </a: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있을 것인가</a:t>
            </a:r>
            <a:r>
              <a:rPr lang="en-US" altLang="ko-KR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8E301-9478-4630-8FC1-2600A08E7EBC}"/>
              </a:ext>
            </a:extLst>
          </p:cNvPr>
          <p:cNvSpPr txBox="1"/>
          <p:nvPr/>
        </p:nvSpPr>
        <p:spPr>
          <a:xfrm>
            <a:off x="812882" y="360902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445569"/>
                </a:solidFill>
                <a:latin typeface="+mn-ea"/>
              </a:rPr>
              <a:t>그림</a:t>
            </a:r>
            <a:r>
              <a:rPr lang="en-US" altLang="ko-KR" sz="1000" b="1" dirty="0" smtClean="0">
                <a:solidFill>
                  <a:srgbClr val="445569"/>
                </a:solidFill>
                <a:latin typeface="+mn-ea"/>
              </a:rPr>
              <a:t>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318A2-B26A-404D-91A9-A1628B26D1C5}"/>
              </a:ext>
            </a:extLst>
          </p:cNvPr>
          <p:cNvSpPr txBox="1"/>
          <p:nvPr/>
        </p:nvSpPr>
        <p:spPr>
          <a:xfrm>
            <a:off x="5903073" y="57404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445569"/>
                </a:solidFill>
                <a:latin typeface="+mn-ea"/>
              </a:rPr>
              <a:t>그림</a:t>
            </a:r>
            <a:r>
              <a:rPr lang="en-US" altLang="ko-KR" sz="1000" b="1" dirty="0">
                <a:solidFill>
                  <a:srgbClr val="445569"/>
                </a:solidFill>
                <a:latin typeface="+mn-ea"/>
              </a:rPr>
              <a:t>4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81A03-BA78-4E96-88AE-2DEFE013188D}"/>
              </a:ext>
            </a:extLst>
          </p:cNvPr>
          <p:cNvSpPr txBox="1"/>
          <p:nvPr/>
        </p:nvSpPr>
        <p:spPr>
          <a:xfrm>
            <a:off x="7294782" y="3675350"/>
            <a:ext cx="424498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총기를 </a:t>
            </a: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이용하여 생존하는 </a:t>
            </a:r>
            <a:r>
              <a:rPr lang="ko-KR" altLang="en-US" sz="1500" b="1" dirty="0" err="1" smtClean="0">
                <a:solidFill>
                  <a:srgbClr val="445569"/>
                </a:solidFill>
                <a:latin typeface="+mn-ea"/>
                <a:ea typeface="+mn-ea"/>
              </a:rPr>
              <a:t>로그라이크</a:t>
            </a: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 게임</a:t>
            </a:r>
            <a:endParaRPr lang="en-US" altLang="ko-KR" sz="1500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5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적재적소의 상황에서 총기를 변경하며 적을 물리쳐라</a:t>
            </a:r>
            <a:endParaRPr lang="en-US" altLang="ko-KR" sz="1500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5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모든 적을 물리치고 무사히 전역하는 것이 목표</a:t>
            </a:r>
            <a:endParaRPr lang="en-US" altLang="ko-KR" sz="15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7392144" y="3409257"/>
            <a:ext cx="435648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409006"/>
            <a:ext cx="4568952" cy="21280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47" y="2569002"/>
            <a:ext cx="2120577" cy="3060627"/>
          </a:xfrm>
          <a:prstGeom prst="rect">
            <a:avLst/>
          </a:prstGeom>
        </p:spPr>
      </p:pic>
      <p:sp>
        <p:nvSpPr>
          <p:cNvPr id="15" name="더하기 기호 8">
            <a:extLst>
              <a:ext uri="{FF2B5EF4-FFF2-40B4-BE49-F238E27FC236}">
                <a16:creationId xmlns:a16="http://schemas.microsoft.com/office/drawing/2014/main" id="{DDC7B744-E43B-48FD-AEB8-71CED1D71B57}"/>
              </a:ext>
            </a:extLst>
          </p:cNvPr>
          <p:cNvSpPr/>
          <p:nvPr/>
        </p:nvSpPr>
        <p:spPr>
          <a:xfrm>
            <a:off x="3133788" y="3710107"/>
            <a:ext cx="828381" cy="778415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62227" y="2398972"/>
            <a:ext cx="7679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Unity</a:t>
            </a:r>
            <a:r>
              <a:rPr lang="ko-KR" altLang="en-US" sz="36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Visual Studio2019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Git / </a:t>
            </a:r>
            <a:r>
              <a:rPr lang="en-US" altLang="ko-KR" sz="3600" b="1" dirty="0" err="1" smtClean="0">
                <a:solidFill>
                  <a:srgbClr val="445569"/>
                </a:solidFill>
                <a:latin typeface="+mn-ea"/>
                <a:ea typeface="+mn-ea"/>
              </a:rPr>
              <a:t>Github</a:t>
            </a:r>
            <a:endParaRPr lang="en-US" altLang="ko-KR" sz="3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개발 환경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470270" y="580923"/>
            <a:ext cx="934961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F7B740-C872-415C-ADD9-5463642F9BC6}"/>
              </a:ext>
            </a:extLst>
          </p:cNvPr>
          <p:cNvGrpSpPr/>
          <p:nvPr/>
        </p:nvGrpSpPr>
        <p:grpSpPr>
          <a:xfrm>
            <a:off x="1555392" y="1541242"/>
            <a:ext cx="8712517" cy="4306690"/>
            <a:chOff x="1555392" y="1541242"/>
            <a:chExt cx="8712517" cy="43066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E85802-CFFA-49E9-9BBA-04790516A633}"/>
                </a:ext>
              </a:extLst>
            </p:cNvPr>
            <p:cNvSpPr/>
            <p:nvPr/>
          </p:nvSpPr>
          <p:spPr>
            <a:xfrm>
              <a:off x="1928854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0DB3D2-DD0B-4354-8AD8-F18F0A2B075C}"/>
                </a:ext>
              </a:extLst>
            </p:cNvPr>
            <p:cNvSpPr/>
            <p:nvPr/>
          </p:nvSpPr>
          <p:spPr>
            <a:xfrm>
              <a:off x="2504918" y="2981403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9EF642-0A18-4DD1-B124-255641F59BE1}"/>
                </a:ext>
              </a:extLst>
            </p:cNvPr>
            <p:cNvSpPr/>
            <p:nvPr/>
          </p:nvSpPr>
          <p:spPr>
            <a:xfrm>
              <a:off x="2108874" y="3551636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EAD13D-EDA6-407A-B537-5548A809C34A}"/>
                </a:ext>
              </a:extLst>
            </p:cNvPr>
            <p:cNvSpPr/>
            <p:nvPr/>
          </p:nvSpPr>
          <p:spPr>
            <a:xfrm>
              <a:off x="2693574" y="3551636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475245-DC80-4239-A17D-CC1E4DCF847F}"/>
                </a:ext>
              </a:extLst>
            </p:cNvPr>
            <p:cNvSpPr/>
            <p:nvPr/>
          </p:nvSpPr>
          <p:spPr>
            <a:xfrm>
              <a:off x="3080982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395857-BE06-4CE5-9323-D3DD6629D926}"/>
                </a:ext>
              </a:extLst>
            </p:cNvPr>
            <p:cNvSpPr/>
            <p:nvPr/>
          </p:nvSpPr>
          <p:spPr>
            <a:xfrm>
              <a:off x="3278274" y="3551636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75ECCD-E494-43B8-A60D-886B672EE689}"/>
                </a:ext>
              </a:extLst>
            </p:cNvPr>
            <p:cNvSpPr/>
            <p:nvPr/>
          </p:nvSpPr>
          <p:spPr>
            <a:xfrm>
              <a:off x="235226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z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239B4E-9968-4669-A6F1-F03E08D82A50}"/>
                </a:ext>
              </a:extLst>
            </p:cNvPr>
            <p:cNvSpPr/>
            <p:nvPr/>
          </p:nvSpPr>
          <p:spPr>
            <a:xfrm>
              <a:off x="293696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88A72-F3A4-4148-8F8D-47E3EEEC858A}"/>
                </a:ext>
              </a:extLst>
            </p:cNvPr>
            <p:cNvSpPr/>
            <p:nvPr/>
          </p:nvSpPr>
          <p:spPr>
            <a:xfrm>
              <a:off x="352166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8922FC-2E42-4A7E-87B9-2FBE5F44FE9B}"/>
                </a:ext>
              </a:extLst>
            </p:cNvPr>
            <p:cNvSpPr/>
            <p:nvPr/>
          </p:nvSpPr>
          <p:spPr>
            <a:xfrm>
              <a:off x="3693574" y="2981403"/>
              <a:ext cx="504056" cy="476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3E0FEA-B6FF-495D-A9E0-8449C37978D1}"/>
                </a:ext>
              </a:extLst>
            </p:cNvPr>
            <p:cNvSpPr/>
            <p:nvPr/>
          </p:nvSpPr>
          <p:spPr>
            <a:xfrm>
              <a:off x="4269638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933B1D-E520-42F4-813A-BB82396C4CFC}"/>
                </a:ext>
              </a:extLst>
            </p:cNvPr>
            <p:cNvSpPr/>
            <p:nvPr/>
          </p:nvSpPr>
          <p:spPr>
            <a:xfrm>
              <a:off x="38735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2DF0A2-DD47-4623-A5C6-E32671A08BEB}"/>
                </a:ext>
              </a:extLst>
            </p:cNvPr>
            <p:cNvSpPr/>
            <p:nvPr/>
          </p:nvSpPr>
          <p:spPr>
            <a:xfrm>
              <a:off x="44582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0384303-E8EB-4507-9BC1-A8A7E6DFED14}"/>
                </a:ext>
              </a:extLst>
            </p:cNvPr>
            <p:cNvSpPr/>
            <p:nvPr/>
          </p:nvSpPr>
          <p:spPr>
            <a:xfrm>
              <a:off x="4845702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530C33-E44C-4771-A2F2-D5A2E13E27B7}"/>
                </a:ext>
              </a:extLst>
            </p:cNvPr>
            <p:cNvSpPr/>
            <p:nvPr/>
          </p:nvSpPr>
          <p:spPr>
            <a:xfrm>
              <a:off x="50429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3BF3182-6F8B-475A-B07E-B612A3A515F4}"/>
                </a:ext>
              </a:extLst>
            </p:cNvPr>
            <p:cNvSpPr/>
            <p:nvPr/>
          </p:nvSpPr>
          <p:spPr>
            <a:xfrm>
              <a:off x="411698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56A5F85-C4D0-43DC-A079-BCDE2A209D68}"/>
                </a:ext>
              </a:extLst>
            </p:cNvPr>
            <p:cNvSpPr/>
            <p:nvPr/>
          </p:nvSpPr>
          <p:spPr>
            <a:xfrm>
              <a:off x="470168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804ECC-DC63-4DC6-B62D-7AE042610B74}"/>
                </a:ext>
              </a:extLst>
            </p:cNvPr>
            <p:cNvSpPr/>
            <p:nvPr/>
          </p:nvSpPr>
          <p:spPr>
            <a:xfrm>
              <a:off x="528638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71F2E2-B8A9-45CE-929C-A6564FCF88BE}"/>
                </a:ext>
              </a:extLst>
            </p:cNvPr>
            <p:cNvSpPr/>
            <p:nvPr/>
          </p:nvSpPr>
          <p:spPr>
            <a:xfrm>
              <a:off x="3521665" y="4705309"/>
              <a:ext cx="2857502" cy="407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Space bar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1C1AF2-1C6F-4CCC-B6EC-F4F03C235ABE}"/>
                </a:ext>
              </a:extLst>
            </p:cNvPr>
            <p:cNvSpPr/>
            <p:nvPr/>
          </p:nvSpPr>
          <p:spPr>
            <a:xfrm>
              <a:off x="5875111" y="4123829"/>
              <a:ext cx="504056" cy="476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 descr="그리기이(가) 표시된 사진&#10;&#10;자동 생성된 설명">
              <a:extLst>
                <a:ext uri="{FF2B5EF4-FFF2-40B4-BE49-F238E27FC236}">
                  <a16:creationId xmlns:a16="http://schemas.microsoft.com/office/drawing/2014/main" id="{63E0F0A9-3AF7-467A-A27D-4264635FB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726" y="2098635"/>
              <a:ext cx="1846183" cy="3749297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101E19-8831-45B8-8334-BE0E0F4A02C3}"/>
                </a:ext>
              </a:extLst>
            </p:cNvPr>
            <p:cNvSpPr/>
            <p:nvPr/>
          </p:nvSpPr>
          <p:spPr>
            <a:xfrm>
              <a:off x="56276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FBFF24-987C-4634-90F3-9EA847F3CE98}"/>
                </a:ext>
              </a:extLst>
            </p:cNvPr>
            <p:cNvSpPr/>
            <p:nvPr/>
          </p:nvSpPr>
          <p:spPr>
            <a:xfrm>
              <a:off x="5421766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0D95558A-0033-4074-BF5B-8ADBA66FA4DD}"/>
                </a:ext>
              </a:extLst>
            </p:cNvPr>
            <p:cNvCxnSpPr>
              <a:endCxn id="8" idx="0"/>
            </p:cNvCxnSpPr>
            <p:nvPr/>
          </p:nvCxnSpPr>
          <p:spPr>
            <a:xfrm rot="16200000" flipH="1">
              <a:off x="1802840" y="2027297"/>
              <a:ext cx="1080120" cy="82809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0149E0-14C4-457F-B2F6-00F078FEB98D}"/>
                </a:ext>
              </a:extLst>
            </p:cNvPr>
            <p:cNvSpPr/>
            <p:nvPr/>
          </p:nvSpPr>
          <p:spPr>
            <a:xfrm>
              <a:off x="1555392" y="1541242"/>
              <a:ext cx="746923" cy="360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이동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303494-1609-4819-A4A0-D0716551011B}"/>
                </a:ext>
              </a:extLst>
            </p:cNvPr>
            <p:cNvSpPr/>
            <p:nvPr/>
          </p:nvSpPr>
          <p:spPr>
            <a:xfrm>
              <a:off x="2847182" y="1541242"/>
              <a:ext cx="1178540" cy="360039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재장전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59AB83E-60E1-4B4D-9CF7-9014E53EB22B}"/>
                </a:ext>
              </a:extLst>
            </p:cNvPr>
            <p:cNvSpPr/>
            <p:nvPr/>
          </p:nvSpPr>
          <p:spPr>
            <a:xfrm>
              <a:off x="4148204" y="5487893"/>
              <a:ext cx="746923" cy="360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구르기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2B9622D5-3559-4B48-B438-E1F029CB922D}"/>
                </a:ext>
              </a:extLst>
            </p:cNvPr>
            <p:cNvCxnSpPr>
              <a:stCxn id="56" idx="0"/>
              <a:endCxn id="5" idx="2"/>
            </p:cNvCxnSpPr>
            <p:nvPr/>
          </p:nvCxnSpPr>
          <p:spPr>
            <a:xfrm rot="5400000" flipH="1" flipV="1">
              <a:off x="4548287" y="5085764"/>
              <a:ext cx="375509" cy="4287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79539C0-D8B2-491E-BFCE-18C1AD89CE3B}"/>
                </a:ext>
              </a:extLst>
            </p:cNvPr>
            <p:cNvSpPr/>
            <p:nvPr/>
          </p:nvSpPr>
          <p:spPr>
            <a:xfrm>
              <a:off x="7317948" y="1844120"/>
              <a:ext cx="1103777" cy="360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총기 발사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29" name="연결선: 꺾임 1028">
              <a:extLst>
                <a:ext uri="{FF2B5EF4-FFF2-40B4-BE49-F238E27FC236}">
                  <a16:creationId xmlns:a16="http://schemas.microsoft.com/office/drawing/2014/main" id="{AB82A47A-198B-49FE-8401-663FE22674B7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rot="16200000" flipH="1">
              <a:off x="7737455" y="2336541"/>
              <a:ext cx="1320708" cy="10559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34">
              <a:extLst>
                <a:ext uri="{FF2B5EF4-FFF2-40B4-BE49-F238E27FC236}">
                  <a16:creationId xmlns:a16="http://schemas.microsoft.com/office/drawing/2014/main" id="{0D95558A-0033-4074-BF5B-8ADBA66FA4DD}"/>
                </a:ext>
              </a:extLst>
            </p:cNvPr>
            <p:cNvCxnSpPr>
              <a:stCxn id="43" idx="2"/>
              <a:endCxn id="17" idx="0"/>
            </p:cNvCxnSpPr>
            <p:nvPr/>
          </p:nvCxnSpPr>
          <p:spPr>
            <a:xfrm rot="16200000" flipH="1">
              <a:off x="3150966" y="2186767"/>
              <a:ext cx="1080122" cy="50915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FBFF24-987C-4634-90F3-9EA847F3CE98}"/>
                </a:ext>
              </a:extLst>
            </p:cNvPr>
            <p:cNvSpPr/>
            <p:nvPr/>
          </p:nvSpPr>
          <p:spPr>
            <a:xfrm>
              <a:off x="6031361" y="2981403"/>
              <a:ext cx="504056" cy="476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303494-1609-4819-A4A0-D0716551011B}"/>
                </a:ext>
              </a:extLst>
            </p:cNvPr>
            <p:cNvSpPr/>
            <p:nvPr/>
          </p:nvSpPr>
          <p:spPr>
            <a:xfrm>
              <a:off x="5955549" y="1541242"/>
              <a:ext cx="1178540" cy="36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인벤토리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9AB83E-60E1-4B4D-9CF7-9014E53EB22B}"/>
                </a:ext>
              </a:extLst>
            </p:cNvPr>
            <p:cNvSpPr/>
            <p:nvPr/>
          </p:nvSpPr>
          <p:spPr>
            <a:xfrm>
              <a:off x="6842943" y="5487893"/>
              <a:ext cx="746923" cy="3600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3">
            <a:extLst>
              <a:ext uri="{FF2B5EF4-FFF2-40B4-BE49-F238E27FC236}">
                <a16:creationId xmlns:a16="http://schemas.microsoft.com/office/drawing/2014/main" id="{3680B4E3-6EE5-412A-B369-2D65C749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A16DF7-71B4-4195-85C3-B41E72B6EE39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조작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8B64DA1-B1B3-4AA0-AD8C-5C484D803493}"/>
              </a:ext>
            </a:extLst>
          </p:cNvPr>
          <p:cNvCxnSpPr>
            <a:cxnSpLocks/>
          </p:cNvCxnSpPr>
          <p:nvPr/>
        </p:nvCxnSpPr>
        <p:spPr>
          <a:xfrm>
            <a:off x="2612930" y="580923"/>
            <a:ext cx="920695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0" idx="2"/>
            <a:endCxn id="38" idx="0"/>
          </p:cNvCxnSpPr>
          <p:nvPr/>
        </p:nvCxnSpPr>
        <p:spPr>
          <a:xfrm rot="5400000">
            <a:off x="5874043" y="2310627"/>
            <a:ext cx="1080122" cy="261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7" idx="3"/>
            <a:endCxn id="46" idx="0"/>
          </p:cNvCxnSpPr>
          <p:nvPr/>
        </p:nvCxnSpPr>
        <p:spPr>
          <a:xfrm>
            <a:off x="6379167" y="4361929"/>
            <a:ext cx="837238" cy="1125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5552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기술 요소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495600" y="580923"/>
            <a:ext cx="932428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849313" y="1412776"/>
            <a:ext cx="2196244" cy="10441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총알 궤적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9313" y="4617132"/>
            <a:ext cx="2196244" cy="10441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49313" y="2997442"/>
            <a:ext cx="2196244" cy="10441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충돌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3752" y="1801171"/>
            <a:ext cx="522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총기에 따른 궤적 다양화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3752" y="3357917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물리 </a:t>
            </a:r>
            <a:r>
              <a:rPr lang="ko-KR" altLang="en-US" dirty="0" err="1" smtClean="0"/>
              <a:t>충돌처리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3752" y="4977607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외의 키 입력으로 나타나는 </a:t>
            </a:r>
            <a:r>
              <a:rPr lang="en-US" altLang="ko-KR" dirty="0" smtClean="0"/>
              <a:t>UI(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1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22846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에셋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수급 계획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3133913" y="580923"/>
            <a:ext cx="8685967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177925" y="1857210"/>
            <a:ext cx="1548172" cy="75608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오브젝트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7925" y="3140968"/>
            <a:ext cx="1548172" cy="75608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맵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177925" y="4424726"/>
            <a:ext cx="1548172" cy="75608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사운드</a:t>
            </a:r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F4CA3198-0689-4F7E-85F2-09EACB06CEF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6" y="836712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9696" y="3295872"/>
            <a:ext cx="63781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Unity Asset Store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의 유</a:t>
            </a:r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/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무료 </a:t>
            </a:r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Asset 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수급</a:t>
            </a:r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,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이용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4219" y="1857210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81090" y="2265640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유닛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81090" y="3140968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1090" y="3554034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1090" y="4424726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BGM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1090" y="4833156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효과음</a:t>
            </a:r>
            <a:endParaRPr lang="en-US" altLang="ko-KR" dirty="0"/>
          </a:p>
        </p:txBody>
      </p:sp>
      <p:sp>
        <p:nvSpPr>
          <p:cNvPr id="4" name="갈매기형 수장 3"/>
          <p:cNvSpPr/>
          <p:nvPr/>
        </p:nvSpPr>
        <p:spPr>
          <a:xfrm>
            <a:off x="2784292" y="2076354"/>
            <a:ext cx="165547" cy="32403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2781357" y="3356992"/>
            <a:ext cx="165547" cy="32403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2770814" y="4637630"/>
            <a:ext cx="165547" cy="32403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6730</TotalTime>
  <Words>452</Words>
  <Application>Microsoft Office PowerPoint</Application>
  <PresentationFormat>와이드스크린</PresentationFormat>
  <Paragraphs>200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휴먼둥근헤드라인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장 규현</cp:lastModifiedBy>
  <cp:revision>318</cp:revision>
  <dcterms:created xsi:type="dcterms:W3CDTF">2014-04-29T00:37:20Z</dcterms:created>
  <dcterms:modified xsi:type="dcterms:W3CDTF">2021-05-06T16:26:32Z</dcterms:modified>
</cp:coreProperties>
</file>