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4" autoAdjust="0"/>
  </p:normalViewPr>
  <p:slideViewPr>
    <p:cSldViewPr>
      <p:cViewPr varScale="1">
        <p:scale>
          <a:sx n="56" d="100"/>
          <a:sy n="56" d="100"/>
        </p:scale>
        <p:origin x="378" y="36"/>
      </p:cViewPr>
      <p:guideLst>
        <p:guide orient="horz" pos="3239"/>
        <p:guide pos="57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6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4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4600" y="3302000"/>
            <a:ext cx="15671800" cy="297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9000" b="0" i="0" u="none" strike="noStrike" dirty="0" err="1">
                <a:solidFill>
                  <a:srgbClr val="0063BA"/>
                </a:solidFill>
                <a:latin typeface="Pretendard Bold"/>
              </a:rPr>
              <a:t>TalkTalkCar</a:t>
            </a:r>
            <a:r>
              <a:rPr lang="en-US" sz="9000" b="0" i="0" u="none" strike="noStrike" dirty="0">
                <a:solidFill>
                  <a:srgbClr val="0063BA"/>
                </a:solidFill>
                <a:latin typeface="Pretendard Bold"/>
              </a:rPr>
              <a:t> - </a:t>
            </a:r>
            <a:r>
              <a:rPr lang="ko-KR" altLang="en-US" sz="9000" dirty="0">
                <a:solidFill>
                  <a:srgbClr val="0063BA"/>
                </a:solidFill>
                <a:latin typeface="Pretendard Bold"/>
              </a:rPr>
              <a:t>차량내 비서</a:t>
            </a:r>
            <a:endParaRPr lang="en-US" sz="9000" b="0" i="0" u="none" strike="noStrike" dirty="0">
              <a:solidFill>
                <a:srgbClr val="0063BA"/>
              </a:solidFill>
              <a:latin typeface="Pretendar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6515100"/>
            <a:ext cx="15506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endParaRPr lang="ko-KR" sz="2500" b="0" i="0" u="none" strike="noStrike" dirty="0">
              <a:solidFill>
                <a:srgbClr val="000000"/>
              </a:solidFill>
              <a:ea typeface="Pretendard Regular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9588500"/>
            <a:ext cx="16903700" cy="12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852400" y="8128000"/>
            <a:ext cx="4749800" cy="1206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altLang="ko-KR" sz="2500" dirty="0">
                <a:solidFill>
                  <a:srgbClr val="000000"/>
                </a:solidFill>
                <a:ea typeface="Pretendard Regular"/>
              </a:rPr>
              <a:t>32204485   </a:t>
            </a:r>
            <a:r>
              <a:rPr lang="ko-KR" altLang="en-US" sz="2500" dirty="0">
                <a:solidFill>
                  <a:srgbClr val="000000"/>
                </a:solidFill>
                <a:ea typeface="Pretendard Regular"/>
              </a:rPr>
              <a:t>차규진</a:t>
            </a:r>
            <a:endParaRPr lang="ko-KR" sz="2500" b="0" i="0" u="none" strike="noStrike" dirty="0">
              <a:solidFill>
                <a:srgbClr val="000000"/>
              </a:solidFill>
              <a:ea typeface="Pretendard Regular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500" dirty="0">
                <a:solidFill>
                  <a:srgbClr val="000000"/>
                </a:solidFill>
                <a:ea typeface="Pretendard Regular"/>
              </a:rPr>
              <a:t>32190644   </a:t>
            </a:r>
            <a:r>
              <a:rPr lang="ko-KR" altLang="en-US" sz="2500" dirty="0">
                <a:solidFill>
                  <a:srgbClr val="000000"/>
                </a:solidFill>
                <a:ea typeface="Pretendard Regular"/>
              </a:rPr>
              <a:t>김서준</a:t>
            </a:r>
            <a:endParaRPr lang="ko-KR" sz="2500" b="0" i="0" u="none" strike="noStrike" dirty="0">
              <a:solidFill>
                <a:srgbClr val="000000"/>
              </a:solidFill>
              <a:ea typeface="Pretendard Regular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500" dirty="0">
                <a:solidFill>
                  <a:srgbClr val="000000"/>
                </a:solidFill>
                <a:ea typeface="Pretendard Regular"/>
              </a:rPr>
              <a:t>32217060   </a:t>
            </a:r>
            <a:r>
              <a:rPr lang="ko-KR" altLang="en-US" sz="2500" dirty="0" err="1">
                <a:solidFill>
                  <a:srgbClr val="000000"/>
                </a:solidFill>
                <a:ea typeface="Pretendard Regular"/>
              </a:rPr>
              <a:t>김규현</a:t>
            </a:r>
            <a:endParaRPr lang="ko-KR" sz="2500" b="0" i="0" u="none" strike="noStrike" dirty="0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E19C4-DD75-9A69-30DD-7FB791F8184A}"/>
              </a:ext>
            </a:extLst>
          </p:cNvPr>
          <p:cNvSpPr txBox="1"/>
          <p:nvPr/>
        </p:nvSpPr>
        <p:spPr>
          <a:xfrm>
            <a:off x="4572000" y="5856816"/>
            <a:ext cx="8553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  <a:latin typeface="Pretendard Medium"/>
              </a:rPr>
              <a:t>시각장애인을 위한 음성 차량 제어 시스템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0B4D9-B4F2-4126-0849-F6408CE6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B826575-FD32-218C-DDD1-482B7938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9AFCFF6-189F-A3DB-EA23-D1A7F87D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A6A16E0-2713-E017-4A44-1EB3FA21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9346A6B-4928-88F9-17C4-AFAA7CD65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795" y="9963318"/>
            <a:ext cx="14300200" cy="127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01260C27-C474-D12B-8C80-307F3059E6BF}"/>
              </a:ext>
            </a:extLst>
          </p:cNvPr>
          <p:cNvSpPr txBox="1"/>
          <p:nvPr/>
        </p:nvSpPr>
        <p:spPr>
          <a:xfrm>
            <a:off x="431800" y="831850"/>
            <a:ext cx="27305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기술적</a:t>
            </a:r>
            <a:r>
              <a:rPr lang="en-US" sz="4200" b="0" i="0" u="none" strike="noStrike" dirty="0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구현</a:t>
            </a:r>
          </a:p>
        </p:txBody>
      </p:sp>
      <p:pic>
        <p:nvPicPr>
          <p:cNvPr id="32" name="Picture 5">
            <a:extLst>
              <a:ext uri="{FF2B5EF4-FFF2-40B4-BE49-F238E27FC236}">
                <a16:creationId xmlns:a16="http://schemas.microsoft.com/office/drawing/2014/main" id="{EF29B832-0D6D-B766-97D7-578777440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5399" y="1425074"/>
            <a:ext cx="4869447" cy="733256"/>
          </a:xfrm>
          <a:prstGeom prst="rect">
            <a:avLst/>
          </a:prstGeom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id="{470DED88-2090-814D-4E2D-8C407FC758CA}"/>
              </a:ext>
            </a:extLst>
          </p:cNvPr>
          <p:cNvSpPr txBox="1"/>
          <p:nvPr/>
        </p:nvSpPr>
        <p:spPr>
          <a:xfrm>
            <a:off x="13030199" y="1409365"/>
            <a:ext cx="3966411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16199"/>
              </a:lnSpc>
            </a:pPr>
            <a:r>
              <a:rPr lang="en-US" altLang="ko-KR" sz="3100" dirty="0">
                <a:solidFill>
                  <a:srgbClr val="0063BA"/>
                </a:solidFill>
                <a:ea typeface="Pretendard SemiBold"/>
              </a:rPr>
              <a:t>User Flow Chart</a:t>
            </a:r>
            <a:endParaRPr lang="ko-KR" sz="3100" b="0" i="0" u="none" strike="noStrike" dirty="0">
              <a:solidFill>
                <a:srgbClr val="0063BA"/>
              </a:solidFill>
              <a:ea typeface="Pretendard Semi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2D5F97-4F56-9C33-858F-8A3EC7A9C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503" y="2628900"/>
            <a:ext cx="196453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B492A-2DFC-910E-63D9-C0792C33E579}"/>
              </a:ext>
            </a:extLst>
          </p:cNvPr>
          <p:cNvSpPr txBox="1"/>
          <p:nvPr/>
        </p:nvSpPr>
        <p:spPr>
          <a:xfrm>
            <a:off x="2286000" y="4724400"/>
            <a:ext cx="113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Actor</a:t>
            </a:r>
            <a:endParaRPr lang="ko-KR" altLang="en-US" sz="2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4D80DE-C8A8-E8B5-83C6-F40C87AFBA08}"/>
              </a:ext>
            </a:extLst>
          </p:cNvPr>
          <p:cNvSpPr/>
          <p:nvPr/>
        </p:nvSpPr>
        <p:spPr>
          <a:xfrm>
            <a:off x="1522312" y="6750592"/>
            <a:ext cx="2667000" cy="1014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Home</a:t>
            </a:r>
            <a:r>
              <a:rPr lang="ko-KR" altLang="en-US" sz="2800" b="1" dirty="0"/>
              <a:t> 화면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A840243-3638-FA90-76AD-A4476366E507}"/>
              </a:ext>
            </a:extLst>
          </p:cNvPr>
          <p:cNvSpPr/>
          <p:nvPr/>
        </p:nvSpPr>
        <p:spPr>
          <a:xfrm>
            <a:off x="8123144" y="6750592"/>
            <a:ext cx="2667000" cy="1014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음성인식 화면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5468D5-BB23-179B-A304-6B7E181C9B98}"/>
              </a:ext>
            </a:extLst>
          </p:cNvPr>
          <p:cNvSpPr/>
          <p:nvPr/>
        </p:nvSpPr>
        <p:spPr>
          <a:xfrm>
            <a:off x="14478000" y="6765310"/>
            <a:ext cx="2667000" cy="1014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/>
              <a:t>지시받은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AI</a:t>
            </a:r>
            <a:r>
              <a:rPr lang="ko-KR" altLang="en-US" sz="2000" b="1" dirty="0"/>
              <a:t>가 응답 </a:t>
            </a:r>
            <a:r>
              <a:rPr lang="en-US" altLang="ko-KR" sz="2000" b="1" dirty="0"/>
              <a:t>&amp; </a:t>
            </a:r>
            <a:r>
              <a:rPr lang="ko-KR" altLang="en-US" sz="2000" b="1" dirty="0"/>
              <a:t>차량 내부 동작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D689C9D-2E9E-8669-FDA7-31B2A7E10803}"/>
              </a:ext>
            </a:extLst>
          </p:cNvPr>
          <p:cNvSpPr/>
          <p:nvPr/>
        </p:nvSpPr>
        <p:spPr>
          <a:xfrm>
            <a:off x="4892197" y="6615795"/>
            <a:ext cx="2362200" cy="131361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음성인식</a:t>
            </a:r>
            <a:endParaRPr lang="en-US" altLang="ko-KR" b="1" dirty="0"/>
          </a:p>
          <a:p>
            <a:pPr algn="ctr"/>
            <a:r>
              <a:rPr lang="ko-KR" altLang="en-US" b="1" dirty="0"/>
              <a:t>화면으로 이동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77A1BF5-9818-C779-9552-E6D24C8FDA1F}"/>
              </a:ext>
            </a:extLst>
          </p:cNvPr>
          <p:cNvSpPr/>
          <p:nvPr/>
        </p:nvSpPr>
        <p:spPr>
          <a:xfrm>
            <a:off x="11616858" y="6620127"/>
            <a:ext cx="2034428" cy="127551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음성 명령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099492A-38A6-D4CE-40A0-D9D81213D8FA}"/>
              </a:ext>
            </a:extLst>
          </p:cNvPr>
          <p:cNvCxnSpPr>
            <a:cxnSpLocks/>
          </p:cNvCxnSpPr>
          <p:nvPr/>
        </p:nvCxnSpPr>
        <p:spPr>
          <a:xfrm rot="5400000">
            <a:off x="1962748" y="5931358"/>
            <a:ext cx="1607092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AEBD334-43F1-27DD-245A-12810C87B928}"/>
              </a:ext>
            </a:extLst>
          </p:cNvPr>
          <p:cNvCxnSpPr>
            <a:stCxn id="7" idx="3"/>
            <a:endCxn id="13" idx="2"/>
          </p:cNvCxnSpPr>
          <p:nvPr/>
        </p:nvCxnSpPr>
        <p:spPr>
          <a:xfrm>
            <a:off x="4189312" y="7257883"/>
            <a:ext cx="702885" cy="14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F2D172A-A17D-E384-182E-E6264F3885D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45432" y="7250524"/>
            <a:ext cx="877712" cy="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BC3758F-C8E9-27F0-02B7-26C638F8F03B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>
            <a:off x="10790144" y="7257883"/>
            <a:ext cx="8267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D3034B-72C9-891D-5A6B-9CFDA4B71DE7}"/>
              </a:ext>
            </a:extLst>
          </p:cNvPr>
          <p:cNvCxnSpPr>
            <a:cxnSpLocks/>
          </p:cNvCxnSpPr>
          <p:nvPr/>
        </p:nvCxnSpPr>
        <p:spPr>
          <a:xfrm>
            <a:off x="13651286" y="7272601"/>
            <a:ext cx="8267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1213E51-FEC8-C315-C7B2-9ECB02929B8B}"/>
              </a:ext>
            </a:extLst>
          </p:cNvPr>
          <p:cNvCxnSpPr>
            <a:stCxn id="11" idx="2"/>
            <a:endCxn id="7" idx="2"/>
          </p:cNvCxnSpPr>
          <p:nvPr/>
        </p:nvCxnSpPr>
        <p:spPr>
          <a:xfrm rot="5400000">
            <a:off x="6156228" y="4464758"/>
            <a:ext cx="12700" cy="6600832"/>
          </a:xfrm>
          <a:prstGeom prst="bentConnector3">
            <a:avLst>
              <a:gd name="adj1" fmla="val 98470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4E9546C-47F7-A913-E0E2-6156E1869436}"/>
              </a:ext>
            </a:extLst>
          </p:cNvPr>
          <p:cNvCxnSpPr>
            <a:stCxn id="12" idx="0"/>
            <a:endCxn id="11" idx="0"/>
          </p:cNvCxnSpPr>
          <p:nvPr/>
        </p:nvCxnSpPr>
        <p:spPr>
          <a:xfrm rot="16200000" flipV="1">
            <a:off x="12626713" y="3580523"/>
            <a:ext cx="14718" cy="6354856"/>
          </a:xfrm>
          <a:prstGeom prst="bentConnector3">
            <a:avLst>
              <a:gd name="adj1" fmla="val 89623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7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500C3-4264-1EE7-73FD-DB033BD5C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2BE0655-03A1-629B-8EDC-74D1A6EE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A6F18C5-9238-C554-450C-16BE9195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50E7D3-9DEB-BEF8-B670-5E588CDF6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4F951C9-88D4-A23E-9E64-466481BD8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795" y="9963318"/>
            <a:ext cx="14300200" cy="127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753F331F-B17D-E577-A3A4-6CB39580876D}"/>
              </a:ext>
            </a:extLst>
          </p:cNvPr>
          <p:cNvSpPr txBox="1"/>
          <p:nvPr/>
        </p:nvSpPr>
        <p:spPr>
          <a:xfrm>
            <a:off x="431800" y="831850"/>
            <a:ext cx="27305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기술적</a:t>
            </a:r>
            <a:r>
              <a:rPr lang="en-US" sz="4200" b="0" i="0" u="none" strike="noStrike" dirty="0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구현</a:t>
            </a:r>
          </a:p>
        </p:txBody>
      </p:sp>
      <p:pic>
        <p:nvPicPr>
          <p:cNvPr id="32" name="Picture 5">
            <a:extLst>
              <a:ext uri="{FF2B5EF4-FFF2-40B4-BE49-F238E27FC236}">
                <a16:creationId xmlns:a16="http://schemas.microsoft.com/office/drawing/2014/main" id="{D280B589-0CA1-9644-382A-5213F4A20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0" y="1322876"/>
            <a:ext cx="4869447" cy="733256"/>
          </a:xfrm>
          <a:prstGeom prst="rect">
            <a:avLst/>
          </a:prstGeom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id="{E53796FE-3EE9-7449-FB75-362E1BC87981}"/>
              </a:ext>
            </a:extLst>
          </p:cNvPr>
          <p:cNvSpPr txBox="1"/>
          <p:nvPr/>
        </p:nvSpPr>
        <p:spPr>
          <a:xfrm>
            <a:off x="13644357" y="1360932"/>
            <a:ext cx="3966411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16199"/>
              </a:lnSpc>
            </a:pPr>
            <a:r>
              <a:rPr lang="en-US" altLang="ko-KR" sz="3100" dirty="0">
                <a:solidFill>
                  <a:srgbClr val="0063BA"/>
                </a:solidFill>
                <a:ea typeface="Pretendard SemiBold"/>
              </a:rPr>
              <a:t>App </a:t>
            </a:r>
            <a:r>
              <a:rPr lang="ko-KR" altLang="en-US" sz="3100" dirty="0">
                <a:solidFill>
                  <a:srgbClr val="0063BA"/>
                </a:solidFill>
                <a:ea typeface="Pretendard SemiBold"/>
              </a:rPr>
              <a:t>동작 차트</a:t>
            </a:r>
            <a:endParaRPr lang="ko-KR" sz="3100" b="0" i="0" u="none" strike="noStrike" dirty="0">
              <a:solidFill>
                <a:srgbClr val="0063BA"/>
              </a:solidFill>
              <a:ea typeface="Pretendard SemiBold"/>
            </a:endParaRPr>
          </a:p>
        </p:txBody>
      </p:sp>
      <p:pic>
        <p:nvPicPr>
          <p:cNvPr id="2054" name="Picture 6" descr="자동차 - 무료 수송개 아이콘">
            <a:extLst>
              <a:ext uri="{FF2B5EF4-FFF2-40B4-BE49-F238E27FC236}">
                <a16:creationId xmlns:a16="http://schemas.microsoft.com/office/drawing/2014/main" id="{FB0CCF6C-2900-24F6-CEB8-64CE9B84B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0141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68E31D-098C-BF1A-72DF-62EAAC56C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86037"/>
              </p:ext>
            </p:extLst>
          </p:nvPr>
        </p:nvGraphicFramePr>
        <p:xfrm>
          <a:off x="1028700" y="5985938"/>
          <a:ext cx="5867400" cy="2236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val="1903509858"/>
                    </a:ext>
                  </a:extLst>
                </a:gridCol>
              </a:tblGrid>
              <a:tr h="39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TalkTalkCar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059952"/>
                  </a:ext>
                </a:extLst>
              </a:tr>
              <a:tr h="1779307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음성인식 </a:t>
                      </a:r>
                      <a:r>
                        <a:rPr lang="en-US" altLang="ko-KR" sz="1800" dirty="0"/>
                        <a:t>API</a:t>
                      </a:r>
                      <a:r>
                        <a:rPr lang="ko-KR" altLang="en-US" sz="1800" dirty="0"/>
                        <a:t>를 통해 사용자의 음성 인식</a:t>
                      </a:r>
                      <a:endParaRPr lang="en-US" altLang="ko-KR" sz="18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8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생성된 응답파일을 받아서 음성으로 사용자에게 제공</a:t>
                      </a:r>
                      <a:endParaRPr lang="en-US" altLang="ko-KR" sz="18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8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마이페이지를 통해 원활하게 앱 사용 가능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0557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159ECA-3244-8DC4-42EB-2E43EB95F66D}"/>
              </a:ext>
            </a:extLst>
          </p:cNvPr>
          <p:cNvCxnSpPr>
            <a:cxnSpLocks/>
          </p:cNvCxnSpPr>
          <p:nvPr/>
        </p:nvCxnSpPr>
        <p:spPr>
          <a:xfrm flipV="1">
            <a:off x="3886200" y="4838700"/>
            <a:ext cx="0" cy="1144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4BC09D71-121A-4104-B49D-1DAB7B9C1B33}"/>
              </a:ext>
            </a:extLst>
          </p:cNvPr>
          <p:cNvSpPr/>
          <p:nvPr/>
        </p:nvSpPr>
        <p:spPr>
          <a:xfrm>
            <a:off x="8496300" y="5141259"/>
            <a:ext cx="1295400" cy="11938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사용자의 음성 명령</a:t>
            </a:r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E357F558-F48C-978E-E62E-B3EE1799E4E8}"/>
              </a:ext>
            </a:extLst>
          </p:cNvPr>
          <p:cNvSpPr/>
          <p:nvPr/>
        </p:nvSpPr>
        <p:spPr>
          <a:xfrm>
            <a:off x="8496300" y="6608595"/>
            <a:ext cx="1295400" cy="11938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응답 파일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183E89-AA91-BC34-2CB5-E52731551728}"/>
              </a:ext>
            </a:extLst>
          </p:cNvPr>
          <p:cNvCxnSpPr>
            <a:endCxn id="12" idx="2"/>
          </p:cNvCxnSpPr>
          <p:nvPr/>
        </p:nvCxnSpPr>
        <p:spPr>
          <a:xfrm flipV="1">
            <a:off x="6896100" y="5738159"/>
            <a:ext cx="1600200" cy="760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347530-D7D9-CC4F-9EA7-21D138B88AE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896100" y="7205495"/>
            <a:ext cx="1600200" cy="706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CFE9E45-8F99-D788-0322-79C7D9D21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33146"/>
              </p:ext>
            </p:extLst>
          </p:nvPr>
        </p:nvGraphicFramePr>
        <p:xfrm>
          <a:off x="11049000" y="5333427"/>
          <a:ext cx="6934200" cy="22807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34200">
                  <a:extLst>
                    <a:ext uri="{9D8B030D-6E8A-4147-A177-3AD203B41FA5}">
                      <a16:colId xmlns:a16="http://schemas.microsoft.com/office/drawing/2014/main" val="2771891320"/>
                    </a:ext>
                  </a:extLst>
                </a:gridCol>
              </a:tblGrid>
              <a:tr h="54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Server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747764"/>
                  </a:ext>
                </a:extLst>
              </a:tr>
              <a:tr h="1737708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사용자 음성이 명령이 들어오면 </a:t>
                      </a:r>
                      <a:r>
                        <a:rPr lang="en-US" altLang="ko-KR" dirty="0"/>
                        <a:t>GPT-API</a:t>
                      </a:r>
                      <a:r>
                        <a:rPr lang="ko-KR" altLang="en-US" dirty="0"/>
                        <a:t>로 응답 생성</a:t>
                      </a:r>
                      <a:endParaRPr lang="en-US" altLang="ko-KR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생성된 응답을 </a:t>
                      </a:r>
                      <a:r>
                        <a:rPr lang="en-US" altLang="ko-KR" dirty="0"/>
                        <a:t>WebSocket</a:t>
                      </a:r>
                      <a:r>
                        <a:rPr lang="ko-KR" altLang="en-US" dirty="0"/>
                        <a:t>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통해 </a:t>
                      </a:r>
                      <a:r>
                        <a:rPr lang="en-US" altLang="ko-KR" dirty="0"/>
                        <a:t>Json </a:t>
                      </a:r>
                      <a:r>
                        <a:rPr lang="ko-KR" altLang="en-US" dirty="0"/>
                        <a:t>형식으로 사용자에게 반환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들어온 명령대로 차량 내부 조작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6327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5F0646-E6A5-90D2-D25A-FC33D06751F9}"/>
              </a:ext>
            </a:extLst>
          </p:cNvPr>
          <p:cNvCxnSpPr>
            <a:stCxn id="12" idx="0"/>
          </p:cNvCxnSpPr>
          <p:nvPr/>
        </p:nvCxnSpPr>
        <p:spPr>
          <a:xfrm>
            <a:off x="9791700" y="5738159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55D980-DB73-5002-968D-527973B2BD7F}"/>
              </a:ext>
            </a:extLst>
          </p:cNvPr>
          <p:cNvCxnSpPr/>
          <p:nvPr/>
        </p:nvCxnSpPr>
        <p:spPr>
          <a:xfrm flipH="1">
            <a:off x="9791700" y="7209639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C7DD9CA-B779-0BA5-DF44-92239A171694}"/>
              </a:ext>
            </a:extLst>
          </p:cNvPr>
          <p:cNvSpPr/>
          <p:nvPr/>
        </p:nvSpPr>
        <p:spPr>
          <a:xfrm>
            <a:off x="12344400" y="3061508"/>
            <a:ext cx="4343400" cy="125330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GPT API</a:t>
            </a:r>
            <a:endParaRPr lang="ko-KR" altLang="en-US" sz="28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711869-2EB1-443F-DDD4-1F231C5C995E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>
            <a:off x="14516100" y="4314815"/>
            <a:ext cx="0" cy="101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01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05" y="2419350"/>
            <a:ext cx="14300200" cy="1498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089900" y="4330700"/>
            <a:ext cx="95250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latin typeface="Pretendard Regular"/>
              </a:rPr>
              <a:t>대부분의 차량제어 시스템은 터치스크린이나 물리적인 버튼에 의존함</a:t>
            </a:r>
            <a:r>
              <a:rPr lang="en-US" altLang="ko-KR" sz="2200" dirty="0">
                <a:solidFill>
                  <a:srgbClr val="000000"/>
                </a:solidFill>
                <a:latin typeface="Pretendard Regular"/>
              </a:rPr>
              <a:t>.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b="0" i="0" u="none" strike="noStrike" dirty="0">
                <a:solidFill>
                  <a:srgbClr val="000000"/>
                </a:solidFill>
                <a:latin typeface="Pretendard Regular"/>
              </a:rPr>
              <a:t>시각 장애인이나 운전 중 제어가 어려운 사용자를 고려하지 않음</a:t>
            </a:r>
            <a:r>
              <a:rPr lang="en-US" altLang="ko-KR" sz="2200" dirty="0">
                <a:solidFill>
                  <a:srgbClr val="000000"/>
                </a:solidFill>
                <a:latin typeface="Pretendard Regular"/>
              </a:rPr>
              <a:t>.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77937" y="4705350"/>
            <a:ext cx="46355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400" b="0" i="0" u="none" strike="noStrike" dirty="0">
                <a:solidFill>
                  <a:srgbClr val="000000"/>
                </a:solidFill>
                <a:ea typeface="Pretendard Medium"/>
              </a:rPr>
              <a:t>기존 시스템의 한계점 </a:t>
            </a:r>
            <a:endParaRPr lang="ko-KR" sz="2400" b="0" i="0" u="none" strike="noStrike" dirty="0">
              <a:solidFill>
                <a:srgbClr val="000000"/>
              </a:solidFill>
              <a:ea typeface="Pretendard Medium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500" y="2419350"/>
            <a:ext cx="143002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700" y="3975100"/>
            <a:ext cx="143002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700" y="5664200"/>
            <a:ext cx="143002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314700" y="3054350"/>
            <a:ext cx="137668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400" b="0" i="0" u="none" strike="noStrike" dirty="0">
                <a:solidFill>
                  <a:srgbClr val="000000"/>
                </a:solidFill>
                <a:ea typeface="Pretendard Medium"/>
              </a:rPr>
              <a:t>기존</a:t>
            </a:r>
            <a:r>
              <a:rPr lang="en-US" sz="2400" b="0" i="0" u="none" strike="noStrike" dirty="0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ea typeface="Pretendard Medium"/>
              </a:rPr>
              <a:t>시스템과의</a:t>
            </a:r>
            <a:r>
              <a:rPr lang="en-US" sz="2400" b="0" i="0" u="none" strike="noStrike" dirty="0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400" b="0" i="0" u="none" strike="noStrike" dirty="0" err="1">
                <a:solidFill>
                  <a:srgbClr val="000000"/>
                </a:solidFill>
                <a:ea typeface="Pretendard Medium"/>
              </a:rPr>
              <a:t>차별점</a:t>
            </a:r>
            <a:endParaRPr lang="ko-KR" sz="2400" b="0" i="0" u="none" strike="noStrike" dirty="0">
              <a:solidFill>
                <a:srgbClr val="000000"/>
              </a:solidFill>
              <a:ea typeface="Pretendard Mediu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128000" y="5930900"/>
            <a:ext cx="95250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latin typeface="Pretendard Regular"/>
                <a:ea typeface="Pretendard Regular"/>
              </a:rPr>
              <a:t>직관적이고 </a:t>
            </a:r>
            <a:r>
              <a:rPr lang="ko-KR" altLang="en-US" sz="2200" dirty="0" err="1">
                <a:solidFill>
                  <a:srgbClr val="000000"/>
                </a:solidFill>
                <a:latin typeface="Pretendard Regular"/>
                <a:ea typeface="Pretendard Regular"/>
              </a:rPr>
              <a:t>비접촉</a:t>
            </a:r>
            <a:r>
              <a:rPr lang="ko-KR" altLang="en-US" sz="2200" dirty="0">
                <a:solidFill>
                  <a:srgbClr val="000000"/>
                </a:solidFill>
                <a:latin typeface="Pretendard Regular"/>
                <a:ea typeface="Pretendard Regular"/>
              </a:rPr>
              <a:t> 방식으로 차량제어 가능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  <a:p>
            <a:pPr marL="342900" lvl="0" indent="-3429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ea typeface="Pretendard Regular"/>
              </a:rPr>
              <a:t>음성 인식을 통해 손을 사용하지 않고도 주요 기능을 제어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  <a:p>
            <a:pPr lvl="0">
              <a:lnSpc>
                <a:spcPct val="116199"/>
              </a:lnSpc>
            </a:pP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02000" y="6311900"/>
            <a:ext cx="46355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400" dirty="0">
                <a:solidFill>
                  <a:srgbClr val="000000"/>
                </a:solidFill>
                <a:ea typeface="Pretendard Medium"/>
              </a:rPr>
              <a:t>음성 명령 기반 제어</a:t>
            </a:r>
            <a:endParaRPr lang="ko-KR" sz="2400" b="0" i="0" u="none" strike="noStrike" dirty="0">
              <a:solidFill>
                <a:srgbClr val="000000"/>
              </a:solidFill>
              <a:ea typeface="Pretendard Medium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700" y="7340600"/>
            <a:ext cx="14300200" cy="127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8128000" y="7620000"/>
            <a:ext cx="95250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Pretendard Regular"/>
              </a:rPr>
              <a:t>실시간</a:t>
            </a:r>
            <a:r>
              <a:rPr lang="en-US" sz="22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22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Pretendard Regular"/>
              </a:rPr>
              <a:t>수집</a:t>
            </a:r>
            <a:r>
              <a:rPr lang="en-US" sz="22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22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Pretendard Regular"/>
              </a:rPr>
              <a:t>분석</a:t>
            </a: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latin typeface="Pretendard Regular"/>
                <a:ea typeface="Pretendard Regular"/>
              </a:rPr>
              <a:t>음성 명령 수행 후 실시간 피드백 제공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ea typeface="Pretendard Regular"/>
              </a:rPr>
              <a:t>차량 상태 모니터링과 비상상황 감지 기능을 통한 안전성 강화</a:t>
            </a:r>
            <a:r>
              <a:rPr lang="en-US" altLang="ko-KR" sz="2200" dirty="0">
                <a:solidFill>
                  <a:srgbClr val="000000"/>
                </a:solidFill>
                <a:ea typeface="Pretendard Regular"/>
              </a:rPr>
              <a:t>.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302000" y="8001000"/>
            <a:ext cx="46355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400" dirty="0">
                <a:solidFill>
                  <a:srgbClr val="000000"/>
                </a:solidFill>
                <a:ea typeface="Pretendard Medium"/>
              </a:rPr>
              <a:t>실시간 모니터링과 피드백 제공</a:t>
            </a:r>
            <a:endParaRPr lang="ko-KR" sz="2400" b="0" i="0" u="none" strike="noStrike" dirty="0">
              <a:solidFill>
                <a:srgbClr val="000000"/>
              </a:solidFill>
              <a:ea typeface="Pretendard Medium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700" y="9042400"/>
            <a:ext cx="14300200" cy="127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698500" y="1244600"/>
            <a:ext cx="24765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차별성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684A893-6C94-238A-492E-96A81A5DD3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00" y="2293772"/>
            <a:ext cx="189230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784" y="1158039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98500" y="1244600"/>
            <a:ext cx="24765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기대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효과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784" y="2197100"/>
            <a:ext cx="6908800" cy="3187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8800" y="2209800"/>
            <a:ext cx="6908800" cy="3187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505200" y="4165600"/>
            <a:ext cx="2438400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16199"/>
              </a:lnSpc>
            </a:pPr>
            <a:r>
              <a:rPr lang="ko-KR" altLang="en-US" sz="3100" dirty="0">
                <a:solidFill>
                  <a:srgbClr val="0063BA"/>
                </a:solidFill>
                <a:ea typeface="Pretendard SemiBold"/>
              </a:rPr>
              <a:t>시각 장애인의 이동 편의성 증대</a:t>
            </a:r>
            <a:endParaRPr lang="ko-KR" sz="3100" b="0" i="0" u="none" strike="noStrike" dirty="0">
              <a:solidFill>
                <a:srgbClr val="0063BA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036050" y="3289920"/>
            <a:ext cx="6223000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16199"/>
              </a:lnSpc>
            </a:pPr>
            <a:r>
              <a:rPr lang="ko-KR" altLang="en-US" sz="3100" dirty="0">
                <a:solidFill>
                  <a:srgbClr val="0063BA"/>
                </a:solidFill>
                <a:ea typeface="Pretendard SemiBold"/>
              </a:rPr>
              <a:t>안전성 강화</a:t>
            </a:r>
            <a:endParaRPr lang="ko-KR" sz="3100" b="0" i="0" u="none" strike="noStrike" dirty="0">
              <a:solidFill>
                <a:srgbClr val="0063BA"/>
              </a:solidFill>
              <a:ea typeface="Pretendard Semi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700" y="5854700"/>
            <a:ext cx="6908800" cy="3187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8800" y="5854700"/>
            <a:ext cx="6908800" cy="31877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3518848" y="7448550"/>
            <a:ext cx="2133600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16199"/>
              </a:lnSpc>
            </a:pPr>
            <a:r>
              <a:rPr lang="ko-KR" altLang="en-US" sz="3100" dirty="0">
                <a:solidFill>
                  <a:srgbClr val="000000"/>
                </a:solidFill>
                <a:ea typeface="Pretendard SemiBold"/>
              </a:rPr>
              <a:t>사회적 가치 창출</a:t>
            </a:r>
            <a:endParaRPr lang="ko-KR" sz="3100" b="0" i="0" u="none" strike="noStrike" dirty="0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972800" y="7042150"/>
            <a:ext cx="2349500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16199"/>
              </a:lnSpc>
            </a:pPr>
            <a:r>
              <a:rPr lang="ko-KR" altLang="en-US" sz="3100" dirty="0">
                <a:solidFill>
                  <a:srgbClr val="000000"/>
                </a:solidFill>
                <a:ea typeface="Pretendard SemiBold"/>
              </a:rPr>
              <a:t>경제적 효과</a:t>
            </a:r>
            <a:endParaRPr lang="ko-KR" sz="3100" b="0" i="0" u="none" strike="noStrike" dirty="0">
              <a:solidFill>
                <a:srgbClr val="000000"/>
              </a:solidFill>
              <a:ea typeface="Pretendard SemiBold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BC96BD7-F1B3-3516-7FCD-9DBAF5613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2402639"/>
            <a:ext cx="2836435" cy="28364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D3B966C-4BEF-2AAE-6FA1-00E4803928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97000" y="6146800"/>
            <a:ext cx="2603500" cy="2603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0306B84-B2B5-3FA9-E80C-B0A91C25F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79550" y="2571750"/>
            <a:ext cx="2438400" cy="24384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89E2EAB-96E1-A1FD-AB20-5C7B92B41D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9400" y="6170968"/>
            <a:ext cx="2514600" cy="25793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A2D28-6E26-F4E9-9AC4-460FA5CF9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F1648B1-1644-3733-72C5-75E0669C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F978302-5C1C-AA3F-A296-9C28AC69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AF2C128-5EFF-ED1A-5561-7385874EF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605" y="1231900"/>
            <a:ext cx="143002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2101E221-6E7B-D20B-9536-C37ED1869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71A8D15C-2755-09BC-B00E-890BE07880B9}"/>
              </a:ext>
            </a:extLst>
          </p:cNvPr>
          <p:cNvSpPr txBox="1"/>
          <p:nvPr/>
        </p:nvSpPr>
        <p:spPr>
          <a:xfrm>
            <a:off x="342900" y="1244600"/>
            <a:ext cx="2628900" cy="1384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4200" dirty="0">
                <a:solidFill>
                  <a:srgbClr val="0063BA"/>
                </a:solidFill>
                <a:ea typeface="Pretendard Bold"/>
              </a:rPr>
              <a:t>팀원</a:t>
            </a:r>
            <a:endParaRPr lang="en-US" altLang="ko-KR" sz="4200" dirty="0">
              <a:solidFill>
                <a:srgbClr val="0063BA"/>
              </a:solidFill>
              <a:ea typeface="Pretendard Bold"/>
            </a:endParaRPr>
          </a:p>
          <a:p>
            <a:pPr lvl="0" algn="ctr">
              <a:lnSpc>
                <a:spcPct val="99600"/>
              </a:lnSpc>
            </a:pPr>
            <a:r>
              <a:rPr lang="ko-KR" altLang="en-US" sz="4200" b="0" i="0" u="none" strike="noStrike" dirty="0">
                <a:solidFill>
                  <a:srgbClr val="0063BA"/>
                </a:solidFill>
                <a:ea typeface="Pretendard Bold"/>
              </a:rPr>
              <a:t>역할 분배</a:t>
            </a:r>
            <a:endParaRPr lang="ko-KR" sz="4200" b="0" i="0" u="none" strike="noStrike" dirty="0">
              <a:solidFill>
                <a:srgbClr val="0063BA"/>
              </a:solidFill>
              <a:ea typeface="Pretendard Bold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E04581-5EA8-74B6-FF00-EDC015244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616" y="1644650"/>
            <a:ext cx="14014784" cy="7759700"/>
          </a:xfrm>
          <a:prstGeom prst="rect">
            <a:avLst/>
          </a:prstGeom>
        </p:spPr>
      </p:pic>
      <p:pic>
        <p:nvPicPr>
          <p:cNvPr id="1026" name="Picture 2" descr="Flutter 3.24] Flutter란?, Flutter 장점, 단점, Flutter 아키텍처 및 빌드파일 :: 플레이스토어  병아리게임 출시!!!~~ [많은 이용 부탁드립니다!]">
            <a:extLst>
              <a:ext uri="{FF2B5EF4-FFF2-40B4-BE49-F238E27FC236}">
                <a16:creationId xmlns:a16="http://schemas.microsoft.com/office/drawing/2014/main" id="{2FBBEBA1-3971-5873-A450-00B97A87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244600"/>
            <a:ext cx="1391064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C++? - Viking Software A/S">
            <a:extLst>
              <a:ext uri="{FF2B5EF4-FFF2-40B4-BE49-F238E27FC236}">
                <a16:creationId xmlns:a16="http://schemas.microsoft.com/office/drawing/2014/main" id="{77100385-9916-E26D-52CD-C6B8376C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952875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두이노 - 위키백과, 우리 모두의 백과사전">
            <a:extLst>
              <a:ext uri="{FF2B5EF4-FFF2-40B4-BE49-F238E27FC236}">
                <a16:creationId xmlns:a16="http://schemas.microsoft.com/office/drawing/2014/main" id="{9ADE9571-8DDE-3496-DFC0-E42C218A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99" y="6788149"/>
            <a:ext cx="149476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3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342900" y="1244600"/>
            <a:ext cx="2628900" cy="1384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b="0" i="0" u="none" strike="noStrike" kern="1200" cap="none" spc="0" normalizeH="0" baseline="0">
                <a:solidFill>
                  <a:srgbClr val="0063BA"/>
                </a:solidFill>
                <a:ea typeface="Pretendard Bold"/>
              </a:rPr>
              <a:t>시연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36605"/>
              </p:ext>
            </p:extLst>
          </p:nvPr>
        </p:nvGraphicFramePr>
        <p:xfrm>
          <a:off x="3682048" y="2476500"/>
          <a:ext cx="13565504" cy="36104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08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600" spc="0"/>
                        <a:t>명령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600" spc="0"/>
                        <a:t>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08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600" spc="0"/>
                        <a:t>시동 켜 줘</a:t>
                      </a:r>
                      <a:r>
                        <a:rPr lang="en-US" altLang="ko-KR" sz="2600" spc="0"/>
                        <a:t> / </a:t>
                      </a:r>
                      <a:r>
                        <a:rPr lang="ko-KR" altLang="en-US" sz="2600" spc="0"/>
                        <a:t>시동 꺼 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600" spc="0"/>
                        <a:t>시동 </a:t>
                      </a:r>
                      <a:r>
                        <a:rPr lang="en-US" altLang="ko-KR" sz="2600" spc="0"/>
                        <a:t>on / 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08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600" spc="0"/>
                        <a:t>주행 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600" spc="0"/>
                        <a:t>속도 </a:t>
                      </a:r>
                      <a:r>
                        <a:rPr lang="en-US" altLang="ko-KR" sz="2600" spc="0"/>
                        <a:t>40km/h</a:t>
                      </a:r>
                      <a:r>
                        <a:rPr lang="ko-KR" altLang="en-US" sz="2600" spc="0"/>
                        <a:t> 로 주행 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08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600" spc="0" dirty="0"/>
                        <a:t>빨리 </a:t>
                      </a:r>
                      <a:r>
                        <a:rPr lang="en-US" altLang="ko-KR" sz="2600" spc="0" dirty="0"/>
                        <a:t>/</a:t>
                      </a:r>
                      <a:r>
                        <a:rPr lang="ko-KR" altLang="en-US" sz="2600" spc="0" dirty="0"/>
                        <a:t> 천천히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600" spc="0"/>
                        <a:t>10km/h</a:t>
                      </a:r>
                      <a:r>
                        <a:rPr lang="ko-KR" altLang="en-US" sz="2600" spc="0"/>
                        <a:t> 빠르게 </a:t>
                      </a:r>
                      <a:r>
                        <a:rPr lang="en-US" altLang="ko-KR" sz="2600" spc="0"/>
                        <a:t>or</a:t>
                      </a:r>
                      <a:r>
                        <a:rPr lang="ko-KR" altLang="en-US" sz="2600" spc="0"/>
                        <a:t> 느리게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08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600" spc="0"/>
                        <a:t>탑승 </a:t>
                      </a:r>
                      <a:r>
                        <a:rPr lang="en-US" altLang="ko-KR" sz="2600" spc="0"/>
                        <a:t>/</a:t>
                      </a:r>
                      <a:r>
                        <a:rPr lang="ko-KR" altLang="en-US" sz="2600" spc="0"/>
                        <a:t> 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600" spc="0" dirty="0"/>
                        <a:t>스피커 멜로디 재생 </a:t>
                      </a:r>
                      <a:r>
                        <a:rPr lang="en-US" altLang="ko-KR" sz="2600" spc="0" dirty="0"/>
                        <a:t>/</a:t>
                      </a:r>
                      <a:r>
                        <a:rPr lang="ko-KR" altLang="en-US" sz="2600" spc="0" dirty="0"/>
                        <a:t> 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22B1B67-DF82-F34A-91A3-63C0A9414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6510089"/>
            <a:ext cx="3048000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825500"/>
            <a:ext cx="17030700" cy="749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목차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00200" y="3797300"/>
            <a:ext cx="45593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800" b="0" i="0" u="none" strike="noStrike" dirty="0">
                <a:solidFill>
                  <a:srgbClr val="0063BA"/>
                </a:solidFill>
                <a:ea typeface="Pretendard Bold"/>
              </a:rPr>
              <a:t>배경</a:t>
            </a:r>
            <a:r>
              <a:rPr lang="en-US" sz="2800" b="0" i="0" u="none" strike="noStrike" dirty="0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2800" b="0" i="0" u="none" strike="noStrike" dirty="0">
                <a:solidFill>
                  <a:srgbClr val="0063BA"/>
                </a:solidFill>
                <a:ea typeface="Pretendard Bold"/>
              </a:rPr>
              <a:t>및</a:t>
            </a:r>
            <a:r>
              <a:rPr lang="en-US" sz="2800" b="0" i="0" u="none" strike="noStrike" dirty="0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2800" b="0" i="0" u="none" strike="noStrike" dirty="0">
                <a:solidFill>
                  <a:srgbClr val="0063BA"/>
                </a:solidFill>
                <a:ea typeface="Pretendard Bold"/>
              </a:rPr>
              <a:t>필요성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6000" y="3797300"/>
            <a:ext cx="5207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2800" b="0" i="0" u="none" strike="noStrike">
                <a:solidFill>
                  <a:srgbClr val="AACBE9"/>
                </a:solidFill>
                <a:latin typeface="Pretendard Medium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88200" y="3797300"/>
            <a:ext cx="45593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2800" b="0" i="0" u="none" strike="noStrike">
                <a:solidFill>
                  <a:srgbClr val="0063BA"/>
                </a:solidFill>
                <a:ea typeface="Pretendard Bold"/>
              </a:rPr>
              <a:t>제안 </a:t>
            </a:r>
            <a:r>
              <a:rPr lang="ko-KR" sz="2800" b="0" i="0" u="none" strike="noStrike">
                <a:solidFill>
                  <a:srgbClr val="0063BA"/>
                </a:solidFill>
                <a:ea typeface="Pretendard Bold"/>
              </a:rPr>
              <a:t>시스템</a:t>
            </a:r>
            <a:r>
              <a:rPr lang="en-US" sz="28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63BA"/>
                </a:solidFill>
                <a:ea typeface="Pretendard Bold"/>
              </a:rPr>
              <a:t>개요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04000" y="3797300"/>
            <a:ext cx="5207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2800" b="0" i="0" u="none" strike="noStrike">
                <a:solidFill>
                  <a:srgbClr val="AACBE9"/>
                </a:solidFill>
                <a:latin typeface="Pretendard Medium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88900" y="3797300"/>
            <a:ext cx="45593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800" b="0" i="0" u="none" strike="noStrike">
                <a:solidFill>
                  <a:srgbClr val="0063BA"/>
                </a:solidFill>
                <a:ea typeface="Pretendard Bold"/>
              </a:rPr>
              <a:t>핵심</a:t>
            </a:r>
            <a:r>
              <a:rPr lang="en-US" sz="28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63BA"/>
                </a:solidFill>
                <a:ea typeface="Pretendard Bold"/>
              </a:rPr>
              <a:t>기능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04700" y="3797300"/>
            <a:ext cx="5207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2800" b="0" i="0" u="none" strike="noStrike">
                <a:solidFill>
                  <a:srgbClr val="AACBE9"/>
                </a:solidFill>
                <a:latin typeface="Pretendard Medium"/>
              </a:rPr>
              <a:t>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00200" y="5448300"/>
            <a:ext cx="45593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800" b="0" i="0" u="none" strike="noStrike">
                <a:solidFill>
                  <a:srgbClr val="0063BA"/>
                </a:solidFill>
                <a:ea typeface="Pretendard Bold"/>
              </a:rPr>
              <a:t>기술적</a:t>
            </a:r>
            <a:r>
              <a:rPr lang="en-US" sz="28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63BA"/>
                </a:solidFill>
                <a:ea typeface="Pretendard Bold"/>
              </a:rPr>
              <a:t>구현</a:t>
            </a:r>
            <a:r>
              <a:rPr lang="ko-KR" altLang="en-US" sz="2800" b="0" i="0" u="none" strike="noStrike">
                <a:solidFill>
                  <a:srgbClr val="0063BA"/>
                </a:solidFill>
                <a:ea typeface="Pretendard Bold"/>
              </a:rPr>
              <a:t>결과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6000" y="5448300"/>
            <a:ext cx="5207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2800" b="0" i="0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188200" y="5448300"/>
            <a:ext cx="32385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800" b="0" i="0" u="none" strike="noStrike" dirty="0">
                <a:solidFill>
                  <a:srgbClr val="0063BA"/>
                </a:solidFill>
                <a:ea typeface="Pretendard Bold"/>
              </a:rPr>
              <a:t>차별성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4000" y="5448300"/>
            <a:ext cx="5207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2800" b="0" i="0" u="none" strike="noStrike">
                <a:solidFill>
                  <a:srgbClr val="AACBE9"/>
                </a:solidFill>
                <a:latin typeface="Pretendard Medium"/>
              </a:rPr>
              <a:t>05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788900" y="5448300"/>
            <a:ext cx="45593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800" b="0" i="0" u="none" strike="noStrike">
                <a:solidFill>
                  <a:srgbClr val="0063BA"/>
                </a:solidFill>
                <a:ea typeface="Pretendard Bold"/>
              </a:rPr>
              <a:t>기대</a:t>
            </a:r>
            <a:r>
              <a:rPr lang="en-US" sz="28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2800" b="0" i="0" u="none" strike="noStrike">
                <a:solidFill>
                  <a:srgbClr val="0063BA"/>
                </a:solidFill>
                <a:ea typeface="Pretendard Bold"/>
              </a:rPr>
              <a:t>효과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04700" y="5448300"/>
            <a:ext cx="5207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2800" b="0" i="0" u="none" strike="noStrike">
                <a:solidFill>
                  <a:srgbClr val="AACBE9"/>
                </a:solidFill>
                <a:latin typeface="Pretendard Medium"/>
              </a:rPr>
              <a:t>06</a:t>
            </a:r>
          </a:p>
        </p:txBody>
      </p:sp>
      <p:sp>
        <p:nvSpPr>
          <p:cNvPr id="23" name="TextBox 21"/>
          <p:cNvSpPr txBox="1"/>
          <p:nvPr/>
        </p:nvSpPr>
        <p:spPr>
          <a:xfrm>
            <a:off x="1600200" y="7099300"/>
            <a:ext cx="45593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2800" b="0" i="0" u="none" strike="noStrike">
                <a:solidFill>
                  <a:srgbClr val="0063BA"/>
                </a:solidFill>
                <a:ea typeface="Pretendard Bold"/>
              </a:rPr>
              <a:t>팀원 담당 업무 소개</a:t>
            </a:r>
            <a:endParaRPr lang="ko-KR" sz="2800" b="0" i="0" u="none" strike="noStrike">
              <a:solidFill>
                <a:srgbClr val="0063BA"/>
              </a:solidFill>
              <a:ea typeface="Pretendard Bold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016000" y="7099300"/>
            <a:ext cx="5207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2800" b="0" i="0" u="none" strike="noStrike">
                <a:solidFill>
                  <a:srgbClr val="AACBE9"/>
                </a:solidFill>
                <a:latin typeface="Pretendard Medium"/>
              </a:rPr>
              <a:t>07</a:t>
            </a:r>
          </a:p>
        </p:txBody>
      </p:sp>
      <p:sp>
        <p:nvSpPr>
          <p:cNvPr id="27" name="TextBox 21"/>
          <p:cNvSpPr txBox="1"/>
          <p:nvPr/>
        </p:nvSpPr>
        <p:spPr>
          <a:xfrm>
            <a:off x="7188200" y="7099300"/>
            <a:ext cx="45593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2800" b="0" i="0" u="none" strike="noStrike">
                <a:solidFill>
                  <a:srgbClr val="0063BA"/>
                </a:solidFill>
                <a:ea typeface="Pretendard Bold"/>
              </a:rPr>
              <a:t>시연</a:t>
            </a:r>
            <a:r>
              <a:rPr lang="en-US" altLang="ko-KR" sz="2800" b="0" i="0" u="none" strike="noStrike">
                <a:solidFill>
                  <a:srgbClr val="0063BA"/>
                </a:solidFill>
                <a:ea typeface="Pretendard Bold"/>
              </a:rPr>
              <a:t>(</a:t>
            </a:r>
            <a:r>
              <a:rPr lang="ko-KR" altLang="en-US" sz="2800" b="0" i="0" u="none" strike="noStrike">
                <a:solidFill>
                  <a:srgbClr val="0063BA"/>
                </a:solidFill>
                <a:ea typeface="Pretendard Bold"/>
              </a:rPr>
              <a:t>영상 또는 현장 시연</a:t>
            </a:r>
            <a:r>
              <a:rPr lang="en-US" altLang="ko-KR" sz="2800" b="0" i="0" u="none" strike="noStrike">
                <a:solidFill>
                  <a:srgbClr val="0063BA"/>
                </a:solidFill>
                <a:ea typeface="Pretendard Bold"/>
              </a:rPr>
              <a:t>)</a:t>
            </a:r>
            <a:endParaRPr lang="ko-KR" sz="2800" b="0" i="0" u="none" strike="noStrike">
              <a:solidFill>
                <a:srgbClr val="0063BA"/>
              </a:solidFill>
              <a:ea typeface="Pretendard Bold"/>
            </a:endParaRPr>
          </a:p>
        </p:txBody>
      </p:sp>
      <p:sp>
        <p:nvSpPr>
          <p:cNvPr id="28" name="TextBox 22"/>
          <p:cNvSpPr txBox="1"/>
          <p:nvPr/>
        </p:nvSpPr>
        <p:spPr>
          <a:xfrm>
            <a:off x="6604000" y="7099300"/>
            <a:ext cx="5207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2800" b="0" i="0" u="none" strike="noStrike">
                <a:solidFill>
                  <a:srgbClr val="AACBE9"/>
                </a:solidFill>
                <a:latin typeface="Pretendard Medium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8771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DE6FF-CA3B-ED68-5AE8-06C149678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99319E1-BA56-41F7-D8E4-4E20FD3D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5B65D4D-EC73-41C0-449A-1F193A72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DD4C715-2480-B6CB-0A2B-93FFEB937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59A11F7-D186-8223-CD06-10B12B013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6C844014-DECC-06C4-9D57-C74582C80CEB}"/>
              </a:ext>
            </a:extLst>
          </p:cNvPr>
          <p:cNvSpPr txBox="1"/>
          <p:nvPr/>
        </p:nvSpPr>
        <p:spPr>
          <a:xfrm>
            <a:off x="698500" y="1244600"/>
            <a:ext cx="2476500" cy="1384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배경</a:t>
            </a:r>
            <a:r>
              <a:rPr lang="en-US" sz="4200" b="0" i="0" u="none" strike="noStrike" dirty="0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및</a:t>
            </a:r>
            <a:r>
              <a:rPr lang="en-US" sz="4200" b="0" i="0" u="none" strike="noStrike" dirty="0">
                <a:solidFill>
                  <a:srgbClr val="0063BA"/>
                </a:solidFill>
                <a:latin typeface="Pretendard Bold"/>
              </a:rPr>
              <a:t> </a:t>
            </a:r>
          </a:p>
          <a:p>
            <a:pPr lvl="0" algn="l">
              <a:lnSpc>
                <a:spcPct val="99600"/>
              </a:lnSpc>
            </a:pP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필요성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0C70B8-33C7-6431-21DE-769CBE276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0" y="1936750"/>
            <a:ext cx="10717121" cy="29341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06B70F-7331-6BBE-0D15-7356E2D6AF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2300" y="4991100"/>
            <a:ext cx="4343400" cy="4343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D8DA46-9AB5-7130-DFAD-F45C8440D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800" y="5404259"/>
            <a:ext cx="3276600" cy="3276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F83ED15-2349-1EF2-93D1-03EA92B1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2200" y="5251041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2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4BA31-7A8A-2BDB-0A28-ACCF85C8C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E3D1AA55-5964-2B57-FEF7-850C9506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70A0C44-6A51-4595-E766-A0BD35BB3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07F4565-489A-096D-2F4A-5D758567C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98D0F45-8C60-CAAD-4687-D02A37F73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AAC2C039-B3C1-FF77-730B-E085BDB04528}"/>
              </a:ext>
            </a:extLst>
          </p:cNvPr>
          <p:cNvSpPr txBox="1"/>
          <p:nvPr/>
        </p:nvSpPr>
        <p:spPr>
          <a:xfrm>
            <a:off x="698500" y="1244600"/>
            <a:ext cx="2476500" cy="1384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배경</a:t>
            </a:r>
            <a:r>
              <a:rPr lang="en-US" sz="4200" b="0" i="0" u="none" strike="noStrike" dirty="0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및</a:t>
            </a:r>
            <a:r>
              <a:rPr lang="en-US" sz="4200" b="0" i="0" u="none" strike="noStrike" dirty="0">
                <a:solidFill>
                  <a:srgbClr val="0063BA"/>
                </a:solidFill>
                <a:latin typeface="Pretendard Bold"/>
              </a:rPr>
              <a:t> </a:t>
            </a:r>
          </a:p>
          <a:p>
            <a:pPr lvl="0" algn="l">
              <a:lnSpc>
                <a:spcPct val="99600"/>
              </a:lnSpc>
            </a:pP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필요성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AC7036-AED1-ED73-97DE-0BC2ADCBB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6070600"/>
            <a:ext cx="3733800" cy="37338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C0854E-1065-9E8A-B4E1-DB7AC7FA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31877"/>
              </p:ext>
            </p:extLst>
          </p:nvPr>
        </p:nvGraphicFramePr>
        <p:xfrm>
          <a:off x="3048000" y="1079500"/>
          <a:ext cx="14020800" cy="5041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0">
                  <a:extLst>
                    <a:ext uri="{9D8B030D-6E8A-4147-A177-3AD203B41FA5}">
                      <a16:colId xmlns:a16="http://schemas.microsoft.com/office/drawing/2014/main" val="400559838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3567450015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887122837"/>
                    </a:ext>
                  </a:extLst>
                </a:gridCol>
              </a:tblGrid>
              <a:tr h="840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레벨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운전자 개입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32111"/>
                  </a:ext>
                </a:extLst>
              </a:tr>
              <a:tr h="840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Level 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운전 보조 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예</a:t>
                      </a:r>
                      <a:r>
                        <a:rPr lang="en-US" altLang="ko-KR" sz="2000" dirty="0"/>
                        <a:t>: </a:t>
                      </a:r>
                      <a:r>
                        <a:rPr lang="ko-KR" altLang="en-US" sz="2000" dirty="0"/>
                        <a:t>크루즈 컨트롤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필요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4311508"/>
                  </a:ext>
                </a:extLst>
              </a:tr>
              <a:tr h="84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Level 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부분 자율 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 err="1"/>
                        <a:t>조향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+ </a:t>
                      </a:r>
                      <a:r>
                        <a:rPr lang="ko-KR" altLang="en-US" sz="2000" dirty="0" err="1"/>
                        <a:t>가감속</a:t>
                      </a:r>
                      <a:r>
                        <a:rPr lang="ko-KR" altLang="en-US" sz="2000" dirty="0"/>
                        <a:t> 자동화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항상 주시 필요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735349"/>
                  </a:ext>
                </a:extLst>
              </a:tr>
              <a:tr h="84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Level 3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조건부 자율 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일부 상황에서 완전 자동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긴급시</a:t>
                      </a:r>
                      <a:r>
                        <a:rPr lang="ko-KR" altLang="en-US" sz="2400" dirty="0"/>
                        <a:t> 개입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3226999"/>
                  </a:ext>
                </a:extLst>
              </a:tr>
              <a:tr h="84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Level 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고도 자율 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특정 조건에서 완전 자율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필요 없음 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일부 제한 조건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187769"/>
                  </a:ext>
                </a:extLst>
              </a:tr>
              <a:tr h="84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Level 5 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완전 자율 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어떤 상황에서도 인간 불필요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완전 불필요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7739475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63197BE4-E0FC-F4EC-4539-70A8C8825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2600" y="6515100"/>
            <a:ext cx="2990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1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A8943-7768-419A-3587-BEC89D787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4C7B0719-4C94-A9B8-88FD-F025E5BA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AB878F8-856E-2297-90DF-DFDC8A122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3107DE2-7A46-888B-2EE2-36C7C56AA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DE72CE5-8C54-4095-A26A-18C559085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59F66A22-22FC-DA64-9A91-E9DD9110F069}"/>
              </a:ext>
            </a:extLst>
          </p:cNvPr>
          <p:cNvSpPr txBox="1"/>
          <p:nvPr/>
        </p:nvSpPr>
        <p:spPr>
          <a:xfrm>
            <a:off x="698500" y="1244600"/>
            <a:ext cx="2476500" cy="1384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배경</a:t>
            </a:r>
            <a:r>
              <a:rPr lang="en-US" sz="4200" b="0" i="0" u="none" strike="noStrike" dirty="0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및</a:t>
            </a:r>
            <a:r>
              <a:rPr lang="en-US" sz="4200" b="0" i="0" u="none" strike="noStrike" dirty="0">
                <a:solidFill>
                  <a:srgbClr val="0063BA"/>
                </a:solidFill>
                <a:latin typeface="Pretendard Bold"/>
              </a:rPr>
              <a:t> </a:t>
            </a:r>
          </a:p>
          <a:p>
            <a:pPr lvl="0" algn="l">
              <a:lnSpc>
                <a:spcPct val="99600"/>
              </a:lnSpc>
            </a:pP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필요성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11CAAF-E2F1-9E61-5C1D-99B1EF321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60942"/>
              </p:ext>
            </p:extLst>
          </p:nvPr>
        </p:nvGraphicFramePr>
        <p:xfrm>
          <a:off x="3048000" y="1079500"/>
          <a:ext cx="14020800" cy="5041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0">
                  <a:extLst>
                    <a:ext uri="{9D8B030D-6E8A-4147-A177-3AD203B41FA5}">
                      <a16:colId xmlns:a16="http://schemas.microsoft.com/office/drawing/2014/main" val="400559838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3567450015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887122837"/>
                    </a:ext>
                  </a:extLst>
                </a:gridCol>
              </a:tblGrid>
              <a:tr h="840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필요성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현재 구현 가능 여부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32111"/>
                  </a:ext>
                </a:extLst>
              </a:tr>
              <a:tr h="840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긴급 시 자동으로 연락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사고 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필요 기관으로 자동 연락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4311508"/>
                  </a:ext>
                </a:extLst>
              </a:tr>
              <a:tr h="84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운전시 차량 내부 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연료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타이어 공기압 자동 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735349"/>
                  </a:ext>
                </a:extLst>
              </a:tr>
              <a:tr h="84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음성으로 차량 조정 가능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운전 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불필요한 행동 줄일 수 있음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3226999"/>
                  </a:ext>
                </a:extLst>
              </a:tr>
              <a:tr h="84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장애인 차량 탑승 제어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장애인들의 차량 탑승을 원활하게 도움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187769"/>
                  </a:ext>
                </a:extLst>
              </a:tr>
              <a:tr h="84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자율 주행 제어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자율주행의 단계 및 활성화 여부 제어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불가능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773947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4BB173E-A742-8B4B-B7BC-E7E2CBC59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0350" y="6248402"/>
            <a:ext cx="3340100" cy="3340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89975D-726B-5E61-EF47-0E81B9CA6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0" y="6310479"/>
            <a:ext cx="33401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317199"/>
            <a:ext cx="6299200" cy="409432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41900"/>
            <a:ext cx="914400" cy="914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605" y="1231900"/>
            <a:ext cx="143002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6222" y="1720850"/>
            <a:ext cx="6324600" cy="68453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518900" y="2051050"/>
            <a:ext cx="58928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 dirty="0">
                <a:solidFill>
                  <a:srgbClr val="0063BA"/>
                </a:solidFill>
                <a:ea typeface="Pretendard SemiBold"/>
              </a:rPr>
              <a:t>시스템을</a:t>
            </a:r>
            <a:r>
              <a:rPr lang="en-US" sz="3000" b="0" i="0" u="none" strike="noStrike" dirty="0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0" i="0" u="none" strike="noStrike" dirty="0">
                <a:solidFill>
                  <a:srgbClr val="0063BA"/>
                </a:solidFill>
                <a:ea typeface="Pretendard SemiBold"/>
              </a:rPr>
              <a:t>활용한</a:t>
            </a:r>
            <a:r>
              <a:rPr lang="ko-KR" altLang="en-US" sz="3000" dirty="0">
                <a:solidFill>
                  <a:srgbClr val="0063BA"/>
                </a:solidFill>
                <a:ea typeface="Pretendard SemiBold"/>
              </a:rPr>
              <a:t>차량 제어</a:t>
            </a:r>
            <a:endParaRPr lang="ko-KR" sz="3000" b="0" i="0" u="none" strike="noStrike" dirty="0">
              <a:solidFill>
                <a:srgbClr val="0063BA"/>
              </a:solidFill>
              <a:ea typeface="Pretendard SemiBol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26900" y="3009900"/>
            <a:ext cx="48768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700" y="9804400"/>
            <a:ext cx="14300200" cy="127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42900" y="1244600"/>
            <a:ext cx="2628900" cy="1384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제안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 </a:t>
            </a:r>
          </a:p>
          <a:p>
            <a:pPr lvl="0" algn="ctr">
              <a:lnSpc>
                <a:spcPct val="99600"/>
              </a:lnSpc>
            </a:pP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시스템</a:t>
            </a:r>
            <a:r>
              <a:rPr lang="en-US" sz="4200" b="0" i="0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>
                <a:solidFill>
                  <a:srgbClr val="0063BA"/>
                </a:solidFill>
                <a:ea typeface="Pretendard Bold"/>
              </a:rPr>
              <a:t>개요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5588000"/>
            <a:ext cx="6299200" cy="3873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E8798DE-050C-3A59-964A-EC23567089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4871" y="1534615"/>
            <a:ext cx="3778250" cy="37782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A4CDAC1-0303-EFB1-91FF-7D6FEB7856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26900" y="3364363"/>
            <a:ext cx="4876800" cy="48768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7A8768C-B4FD-AABA-F2B8-685C94DF76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7984" y="5846265"/>
            <a:ext cx="33147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9692019"/>
            <a:ext cx="14300200" cy="12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19100" y="918106"/>
            <a:ext cx="24765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핵심</a:t>
            </a:r>
            <a:r>
              <a:rPr lang="en-US" sz="4200" b="0" i="0" u="none" strike="noStrike" dirty="0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기능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88" y="5413847"/>
            <a:ext cx="3988803" cy="3187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-838200" y="5517694"/>
            <a:ext cx="6223000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16199"/>
              </a:lnSpc>
            </a:pPr>
            <a:r>
              <a:rPr lang="ko-KR" altLang="en-US" sz="3100" dirty="0">
                <a:solidFill>
                  <a:srgbClr val="000000"/>
                </a:solidFill>
                <a:ea typeface="Pretendard SemiBold"/>
              </a:rPr>
              <a:t>음성 명령 기능</a:t>
            </a:r>
            <a:endParaRPr lang="ko-KR" sz="3100" b="0" i="0" u="none" strike="noStrike" dirty="0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39332" y="6269141"/>
            <a:ext cx="358385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b="0" i="0" u="none" strike="noStrike" dirty="0">
                <a:solidFill>
                  <a:srgbClr val="000000"/>
                </a:solidFill>
                <a:latin typeface="Pretendard Regular"/>
              </a:rPr>
              <a:t>목적지 설정 및 경로 안내</a:t>
            </a:r>
            <a:endParaRPr lang="en-US" altLang="ko-KR" sz="2200" dirty="0">
              <a:solidFill>
                <a:srgbClr val="000000"/>
              </a:solidFill>
              <a:latin typeface="Pretendard Regular"/>
            </a:endParaRPr>
          </a:p>
          <a:p>
            <a:pPr marL="342900" lvl="0" indent="-3429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ea typeface="Pretendard Regular"/>
              </a:rPr>
              <a:t>차량 제어</a:t>
            </a:r>
            <a:endParaRPr lang="en-US" altLang="ko-KR" sz="2200" dirty="0">
              <a:solidFill>
                <a:srgbClr val="000000"/>
              </a:solidFill>
              <a:ea typeface="Pretendard Regular"/>
            </a:endParaRPr>
          </a:p>
          <a:p>
            <a:pPr marL="342900" lvl="0" indent="-3429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latin typeface="Pretendard Regular"/>
                <a:ea typeface="Pretendard Regular"/>
              </a:rPr>
              <a:t>음성 명령 인식과 수행의 실시간 피드백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</p:txBody>
      </p:sp>
      <p:pic>
        <p:nvPicPr>
          <p:cNvPr id="16" name="Picture 2" descr="음성 명령 - 무료 과학 기술개 아이콘">
            <a:extLst>
              <a:ext uri="{FF2B5EF4-FFF2-40B4-BE49-F238E27FC236}">
                <a16:creationId xmlns:a16="http://schemas.microsoft.com/office/drawing/2014/main" id="{685426BA-E4AD-3373-6FDA-536D4DA93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28" y="3205945"/>
            <a:ext cx="1891646" cy="189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음성 인식 - 무료 과학 기술개 아이콘">
            <a:extLst>
              <a:ext uri="{FF2B5EF4-FFF2-40B4-BE49-F238E27FC236}">
                <a16:creationId xmlns:a16="http://schemas.microsoft.com/office/drawing/2014/main" id="{F05BFEF4-0FD1-A761-84E8-5A019845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75299"/>
            <a:ext cx="1891646" cy="189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>
            <a:extLst>
              <a:ext uri="{FF2B5EF4-FFF2-40B4-BE49-F238E27FC236}">
                <a16:creationId xmlns:a16="http://schemas.microsoft.com/office/drawing/2014/main" id="{B2E83656-18D8-3DBE-8F84-A3BE7121C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373" y="5387779"/>
            <a:ext cx="3988803" cy="3187700"/>
          </a:xfrm>
          <a:prstGeom prst="rect">
            <a:avLst/>
          </a:prstGeom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4C4A509-B8D3-540B-20F8-B69F200C7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058" y="5456341"/>
            <a:ext cx="3988803" cy="3187700"/>
          </a:xfrm>
          <a:prstGeom prst="rect">
            <a:avLst/>
          </a:prstGeom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991F9204-9500-81C2-D7D0-3C18587ED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0710" y="5413847"/>
            <a:ext cx="3988803" cy="3187700"/>
          </a:xfrm>
          <a:prstGeom prst="rect">
            <a:avLst/>
          </a:prstGeom>
        </p:spPr>
      </p:pic>
      <p:pic>
        <p:nvPicPr>
          <p:cNvPr id="21" name="Picture 10" descr="안전 - 무료 보안개 아이콘">
            <a:extLst>
              <a:ext uri="{FF2B5EF4-FFF2-40B4-BE49-F238E27FC236}">
                <a16:creationId xmlns:a16="http://schemas.microsoft.com/office/drawing/2014/main" id="{6143B3CD-3D85-CEE1-E405-56822BFAE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271" y="3075345"/>
            <a:ext cx="2207729" cy="216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8E5568C9-E7CF-017D-34F8-BBD2FDB021C8}"/>
              </a:ext>
            </a:extLst>
          </p:cNvPr>
          <p:cNvSpPr txBox="1"/>
          <p:nvPr/>
        </p:nvSpPr>
        <p:spPr>
          <a:xfrm>
            <a:off x="3639051" y="5578499"/>
            <a:ext cx="6223000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16199"/>
              </a:lnSpc>
            </a:pPr>
            <a:r>
              <a:rPr lang="ko-KR" altLang="en-US" sz="3100" dirty="0">
                <a:solidFill>
                  <a:srgbClr val="000000"/>
                </a:solidFill>
                <a:ea typeface="Pretendard SemiBold"/>
              </a:rPr>
              <a:t>음성 안내 기능</a:t>
            </a:r>
            <a:endParaRPr lang="ko-KR" sz="3100" b="0" i="0" u="none" strike="noStrike" dirty="0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17B37E17-AAD1-81F4-518C-F694FD966ED0}"/>
              </a:ext>
            </a:extLst>
          </p:cNvPr>
          <p:cNvSpPr txBox="1"/>
          <p:nvPr/>
        </p:nvSpPr>
        <p:spPr>
          <a:xfrm>
            <a:off x="8240047" y="5557465"/>
            <a:ext cx="6223000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16199"/>
              </a:lnSpc>
            </a:pPr>
            <a:r>
              <a:rPr lang="ko-KR" altLang="en-US" sz="3100" dirty="0">
                <a:solidFill>
                  <a:srgbClr val="000000"/>
                </a:solidFill>
                <a:ea typeface="Pretendard SemiBold"/>
              </a:rPr>
              <a:t>안전 기능</a:t>
            </a:r>
            <a:endParaRPr lang="ko-KR" sz="3100" b="0" i="0" u="none" strike="noStrike" dirty="0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5EC47D25-7550-543C-5D20-3EF7F8A81CEA}"/>
              </a:ext>
            </a:extLst>
          </p:cNvPr>
          <p:cNvSpPr txBox="1"/>
          <p:nvPr/>
        </p:nvSpPr>
        <p:spPr>
          <a:xfrm>
            <a:off x="12803612" y="5599105"/>
            <a:ext cx="6223000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16199"/>
              </a:lnSpc>
            </a:pPr>
            <a:r>
              <a:rPr lang="en-US" altLang="ko-KR" sz="3100" b="0" i="0" u="none" strike="noStrike" dirty="0">
                <a:solidFill>
                  <a:srgbClr val="000000"/>
                </a:solidFill>
                <a:ea typeface="Pretendard SemiBold"/>
              </a:rPr>
              <a:t>AI </a:t>
            </a:r>
            <a:r>
              <a:rPr lang="ko-KR" altLang="en-US" sz="3100" b="0" i="0" u="none" strike="noStrike" dirty="0">
                <a:solidFill>
                  <a:srgbClr val="000000"/>
                </a:solidFill>
                <a:ea typeface="Pretendard SemiBold"/>
              </a:rPr>
              <a:t>탑재</a:t>
            </a:r>
            <a:endParaRPr lang="ko-KR" sz="3100" b="0" i="0" u="none" strike="noStrike" dirty="0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F16C97A7-91B6-31B7-681F-705859ACCE46}"/>
              </a:ext>
            </a:extLst>
          </p:cNvPr>
          <p:cNvSpPr txBox="1"/>
          <p:nvPr/>
        </p:nvSpPr>
        <p:spPr>
          <a:xfrm>
            <a:off x="5238134" y="6275435"/>
            <a:ext cx="3282047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b="0" i="0" u="none" strike="noStrike" dirty="0">
                <a:solidFill>
                  <a:srgbClr val="000000"/>
                </a:solidFill>
                <a:latin typeface="Pretendard Regular"/>
              </a:rPr>
              <a:t>교통 상황 및 경로 안내</a:t>
            </a:r>
            <a:endParaRPr lang="ko-KR" altLang="en-US" sz="2200" b="0" i="0" u="none" strike="noStrike" dirty="0">
              <a:solidFill>
                <a:srgbClr val="000000"/>
              </a:solidFill>
              <a:ea typeface="Pretendard Regular"/>
            </a:endParaRPr>
          </a:p>
          <a:p>
            <a:pPr marL="342900" lvl="0" indent="-3429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ea typeface="Pretendard Regular"/>
              </a:rPr>
              <a:t>차량 상태 알림 </a:t>
            </a:r>
            <a:r>
              <a:rPr lang="en-US" altLang="ko-KR" sz="2200" dirty="0">
                <a:solidFill>
                  <a:srgbClr val="000000"/>
                </a:solidFill>
                <a:ea typeface="Pretendard Regular"/>
              </a:rPr>
              <a:t>(</a:t>
            </a:r>
            <a:r>
              <a:rPr lang="ko-KR" altLang="en-US" sz="2200" dirty="0">
                <a:solidFill>
                  <a:srgbClr val="000000"/>
                </a:solidFill>
                <a:ea typeface="Pretendard Regular"/>
              </a:rPr>
              <a:t>연료</a:t>
            </a:r>
            <a:r>
              <a:rPr lang="en-US" altLang="ko-KR" sz="2200" dirty="0">
                <a:solidFill>
                  <a:srgbClr val="000000"/>
                </a:solidFill>
                <a:ea typeface="Pretendard Regular"/>
              </a:rPr>
              <a:t>,</a:t>
            </a:r>
            <a:r>
              <a:rPr lang="ko-KR" altLang="en-US" sz="2200" dirty="0">
                <a:solidFill>
                  <a:srgbClr val="000000"/>
                </a:solidFill>
                <a:ea typeface="Pretendard Regular"/>
              </a:rPr>
              <a:t>배터리</a:t>
            </a:r>
            <a:r>
              <a:rPr lang="en-US" altLang="ko-KR" sz="2200" dirty="0">
                <a:solidFill>
                  <a:srgbClr val="000000"/>
                </a:solidFill>
                <a:ea typeface="Pretendard Regular"/>
              </a:rPr>
              <a:t>)</a:t>
            </a:r>
          </a:p>
          <a:p>
            <a:pPr marL="342900" lvl="0" indent="-3429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b="0" i="0" u="none" strike="noStrike" dirty="0">
                <a:solidFill>
                  <a:srgbClr val="000000"/>
                </a:solidFill>
                <a:ea typeface="Pretendard Regular"/>
              </a:rPr>
              <a:t>주변 상황 알림</a:t>
            </a:r>
            <a:r>
              <a:rPr lang="en-US" altLang="ko-KR" sz="2200" b="0" i="0" u="none" strike="noStrike" dirty="0">
                <a:solidFill>
                  <a:srgbClr val="000000"/>
                </a:solidFill>
                <a:ea typeface="Pretendard Regular"/>
              </a:rPr>
              <a:t>(</a:t>
            </a:r>
            <a:r>
              <a:rPr lang="ko-KR" altLang="en-US" sz="2200" b="0" i="0" u="none" strike="noStrike" dirty="0">
                <a:solidFill>
                  <a:srgbClr val="000000"/>
                </a:solidFill>
                <a:ea typeface="Pretendard Regular"/>
              </a:rPr>
              <a:t>장애물</a:t>
            </a:r>
            <a:r>
              <a:rPr lang="en-US" altLang="ko-KR" sz="2200" b="0" i="0" u="none" strike="noStrike" dirty="0">
                <a:solidFill>
                  <a:srgbClr val="000000"/>
                </a:solidFill>
                <a:ea typeface="Pretendard Regular"/>
              </a:rPr>
              <a:t>)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41D43976-F35D-22F8-0006-E82866F2B473}"/>
              </a:ext>
            </a:extLst>
          </p:cNvPr>
          <p:cNvSpPr txBox="1"/>
          <p:nvPr/>
        </p:nvSpPr>
        <p:spPr>
          <a:xfrm>
            <a:off x="9710523" y="6331525"/>
            <a:ext cx="3395877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b="0" i="0" u="none" strike="noStrike" dirty="0">
                <a:solidFill>
                  <a:srgbClr val="000000"/>
                </a:solidFill>
                <a:latin typeface="Pretendard Regular"/>
              </a:rPr>
              <a:t>안전벨트 착용 여부 확인</a:t>
            </a:r>
            <a:endParaRPr lang="en-US" altLang="ko-KR" sz="2200" b="0" i="0" u="none" strike="noStrike" dirty="0">
              <a:solidFill>
                <a:srgbClr val="000000"/>
              </a:solidFill>
              <a:latin typeface="Pretendard Regular"/>
            </a:endParaRPr>
          </a:p>
          <a:p>
            <a:pPr marL="342900" lvl="0" indent="-3429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ea typeface="Pretendard Regular"/>
              </a:rPr>
              <a:t>비상 상황 감지 시 알림 </a:t>
            </a:r>
            <a:endParaRPr lang="en-US" altLang="ko-KR" sz="2200" dirty="0">
              <a:solidFill>
                <a:srgbClr val="000000"/>
              </a:solidFill>
              <a:ea typeface="Pretendard Regular"/>
            </a:endParaRPr>
          </a:p>
          <a:p>
            <a:pPr marL="342900" lvl="0" indent="-3429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ea typeface="Pretendard Regular"/>
              </a:rPr>
              <a:t>사고 발생 시 자동 응급 구조 연락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D6E6CD5D-1F9A-8ED6-A530-3DEA4966DFE1}"/>
              </a:ext>
            </a:extLst>
          </p:cNvPr>
          <p:cNvSpPr txBox="1"/>
          <p:nvPr/>
        </p:nvSpPr>
        <p:spPr>
          <a:xfrm>
            <a:off x="14257656" y="6383193"/>
            <a:ext cx="3282047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en-US" altLang="ko-KR" sz="2200" b="0" i="0" u="none" strike="noStrike" dirty="0">
                <a:solidFill>
                  <a:srgbClr val="000000"/>
                </a:solidFill>
                <a:ea typeface="Pretendard Regular"/>
              </a:rPr>
              <a:t>GPT API</a:t>
            </a:r>
            <a:r>
              <a:rPr lang="ko-KR" altLang="en-US" sz="2200" b="0" i="0" u="none" strike="noStrike" dirty="0">
                <a:solidFill>
                  <a:srgbClr val="000000"/>
                </a:solidFill>
                <a:ea typeface="Pretendard Regular"/>
              </a:rPr>
              <a:t>를 활용해서 </a:t>
            </a:r>
            <a:r>
              <a:rPr lang="en-US" altLang="ko-KR" sz="2200" dirty="0">
                <a:solidFill>
                  <a:srgbClr val="000000"/>
                </a:solidFill>
                <a:ea typeface="Pretendard Regular"/>
              </a:rPr>
              <a:t>AI </a:t>
            </a:r>
            <a:r>
              <a:rPr lang="ko-KR" altLang="en-US" sz="2200" dirty="0">
                <a:solidFill>
                  <a:srgbClr val="000000"/>
                </a:solidFill>
                <a:ea typeface="Pretendard Regular"/>
              </a:rPr>
              <a:t>기능을 탑재</a:t>
            </a:r>
            <a:endParaRPr lang="en-US" altLang="ko-KR" sz="2200" dirty="0">
              <a:solidFill>
                <a:srgbClr val="000000"/>
              </a:solidFill>
              <a:ea typeface="Pretendard Regular"/>
            </a:endParaRPr>
          </a:p>
          <a:p>
            <a:pPr marL="342900" lvl="0" indent="-342900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ea typeface="Pretendard Regular"/>
              </a:rPr>
              <a:t>사용자가 더 원활하게 차량을 조종 가능</a:t>
            </a:r>
            <a:r>
              <a:rPr lang="en-US" altLang="ko-KR" sz="2200" dirty="0">
                <a:solidFill>
                  <a:srgbClr val="000000"/>
                </a:solidFill>
                <a:ea typeface="Pretendard Regular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7FB1D5-AE6E-DEFD-20BA-9319BDD594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38592" y="3112969"/>
            <a:ext cx="2153038" cy="21530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20A7D-1C61-2930-D3D0-8D6E0FDD3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2636EA6-C0DD-58CB-984C-1CC35860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B9E9962-923D-729F-942E-150E02FE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B839F59-9DF8-83D7-9FB3-9C5520FC8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6A2B294-445F-AE50-3E58-A046C60B9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647" y="1425074"/>
            <a:ext cx="14300200" cy="12192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42C1882F-20C2-5D47-E8C3-6B933FDD0466}"/>
              </a:ext>
            </a:extLst>
          </p:cNvPr>
          <p:cNvSpPr txBox="1"/>
          <p:nvPr/>
        </p:nvSpPr>
        <p:spPr>
          <a:xfrm>
            <a:off x="3429000" y="2089818"/>
            <a:ext cx="136525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dirty="0">
                <a:solidFill>
                  <a:srgbClr val="000000"/>
                </a:solidFill>
                <a:latin typeface="Pretendard Regular"/>
              </a:rPr>
              <a:t>Flutter</a:t>
            </a:r>
            <a:r>
              <a:rPr lang="en-US" sz="2200" b="0" i="0" u="none" strike="noStrike" dirty="0">
                <a:solidFill>
                  <a:srgbClr val="000000"/>
                </a:solidFill>
                <a:latin typeface="Pretendard Regular"/>
              </a:rPr>
              <a:t> Speech – to- Text API</a:t>
            </a:r>
            <a:r>
              <a:rPr lang="ko-KR" altLang="en-US" sz="2200" b="0" i="0" u="none" strike="noStrike" dirty="0">
                <a:solidFill>
                  <a:srgbClr val="000000"/>
                </a:solidFill>
                <a:latin typeface="Pretendard Regular"/>
              </a:rPr>
              <a:t>를 사용하여 음성 명령 인식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95A278A-BA7E-4CFA-E6FC-E1B7F1E8A6B3}"/>
              </a:ext>
            </a:extLst>
          </p:cNvPr>
          <p:cNvSpPr txBox="1"/>
          <p:nvPr/>
        </p:nvSpPr>
        <p:spPr>
          <a:xfrm>
            <a:off x="3318711" y="1409365"/>
            <a:ext cx="13677900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16199"/>
              </a:lnSpc>
            </a:pPr>
            <a:r>
              <a:rPr lang="ko-KR" altLang="en-US" sz="3100" b="0" i="0" u="none" strike="noStrike" dirty="0">
                <a:solidFill>
                  <a:srgbClr val="0063BA"/>
                </a:solidFill>
                <a:ea typeface="Pretendard SemiBold"/>
              </a:rPr>
              <a:t>음성 인식 모듈</a:t>
            </a:r>
            <a:endParaRPr lang="ko-KR" sz="3100" b="0" i="0" u="none" strike="noStrike" dirty="0">
              <a:solidFill>
                <a:srgbClr val="0063BA"/>
              </a:solidFill>
              <a:ea typeface="Pretendard SemiBold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97A5080-B037-3D10-9CBF-BC953DA90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795" y="9963318"/>
            <a:ext cx="14300200" cy="127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702D64F5-63E7-8E37-C6A2-3DE11BBCA6E7}"/>
              </a:ext>
            </a:extLst>
          </p:cNvPr>
          <p:cNvSpPr txBox="1"/>
          <p:nvPr/>
        </p:nvSpPr>
        <p:spPr>
          <a:xfrm>
            <a:off x="457200" y="1244600"/>
            <a:ext cx="27305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기술적</a:t>
            </a:r>
            <a:r>
              <a:rPr lang="en-US" sz="4200" b="0" i="0" u="none" strike="noStrike" dirty="0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구현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FD0DD312-27F8-9AE8-8750-B65945988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3075739"/>
            <a:ext cx="14300200" cy="1219200"/>
          </a:xfrm>
          <a:prstGeom prst="rect">
            <a:avLst/>
          </a:prstGeom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72EE4221-D08E-CD30-B486-7705782F1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647" y="4772862"/>
            <a:ext cx="14300200" cy="1219200"/>
          </a:xfrm>
          <a:prstGeom prst="rect">
            <a:avLst/>
          </a:prstGeom>
        </p:spPr>
      </p:pic>
      <p:pic>
        <p:nvPicPr>
          <p:cNvPr id="19" name="Picture 5">
            <a:extLst>
              <a:ext uri="{FF2B5EF4-FFF2-40B4-BE49-F238E27FC236}">
                <a16:creationId xmlns:a16="http://schemas.microsoft.com/office/drawing/2014/main" id="{D182F9C5-112C-474C-5302-9AD253D18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6545932"/>
            <a:ext cx="14300200" cy="1219200"/>
          </a:xfrm>
          <a:prstGeom prst="rect">
            <a:avLst/>
          </a:prstGeom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E9258EFA-20E7-CB9A-E642-1FDC176BC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584" y="8319003"/>
            <a:ext cx="14300200" cy="1509252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0AEA4E3-90A4-E248-0997-6DB0E3324524}"/>
              </a:ext>
            </a:extLst>
          </p:cNvPr>
          <p:cNvSpPr txBox="1"/>
          <p:nvPr/>
        </p:nvSpPr>
        <p:spPr>
          <a:xfrm>
            <a:off x="3403600" y="3082257"/>
            <a:ext cx="13677900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16199"/>
              </a:lnSpc>
            </a:pPr>
            <a:r>
              <a:rPr lang="ko-KR" altLang="en-US" sz="3100" dirty="0">
                <a:solidFill>
                  <a:srgbClr val="0063BA"/>
                </a:solidFill>
                <a:ea typeface="Pretendard SemiBold"/>
              </a:rPr>
              <a:t>차량 제어 모듈</a:t>
            </a:r>
            <a:endParaRPr lang="ko-KR" sz="3100" b="0" i="0" u="none" strike="noStrike" dirty="0">
              <a:solidFill>
                <a:srgbClr val="0063BA"/>
              </a:solidFill>
              <a:ea typeface="Pretendard SemiBold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61928917-B3AD-77EC-787E-28D9D490EE9C}"/>
              </a:ext>
            </a:extLst>
          </p:cNvPr>
          <p:cNvSpPr txBox="1"/>
          <p:nvPr/>
        </p:nvSpPr>
        <p:spPr>
          <a:xfrm>
            <a:off x="3439695" y="3778876"/>
            <a:ext cx="136525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200" dirty="0" err="1">
                <a:solidFill>
                  <a:srgbClr val="000000"/>
                </a:solidFill>
                <a:latin typeface="Pretendard Regular"/>
                <a:ea typeface="Pretendard Regular"/>
              </a:rPr>
              <a:t>아두이노</a:t>
            </a:r>
            <a:r>
              <a:rPr lang="en-US" altLang="ko-KR" sz="2200" dirty="0">
                <a:solidFill>
                  <a:srgbClr val="000000"/>
                </a:solidFill>
                <a:latin typeface="Pretendard Regular"/>
                <a:ea typeface="Pretendard Regular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Pretendard Regular"/>
                <a:ea typeface="Pretendard Regular"/>
              </a:rPr>
              <a:t>통신을 이용해 차량 내부 제어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CC91FF82-E2E2-0234-D5B3-59A55D57DA8B}"/>
              </a:ext>
            </a:extLst>
          </p:cNvPr>
          <p:cNvSpPr txBox="1"/>
          <p:nvPr/>
        </p:nvSpPr>
        <p:spPr>
          <a:xfrm>
            <a:off x="3439695" y="4848809"/>
            <a:ext cx="13677900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16199"/>
              </a:lnSpc>
            </a:pPr>
            <a:r>
              <a:rPr lang="ko-KR" altLang="en-US" sz="3100" b="0" i="0" u="none" strike="noStrike" dirty="0">
                <a:solidFill>
                  <a:srgbClr val="0063BA"/>
                </a:solidFill>
                <a:ea typeface="Pretendard SemiBold"/>
              </a:rPr>
              <a:t>데이터 처리 모듈</a:t>
            </a:r>
            <a:endParaRPr lang="ko-KR" sz="3100" b="0" i="0" u="none" strike="noStrike" dirty="0">
              <a:solidFill>
                <a:srgbClr val="0063BA"/>
              </a:solidFill>
              <a:ea typeface="Pretendard SemiBold"/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7864B48-AC9B-C0F6-2F94-032B7CFDEB88}"/>
              </a:ext>
            </a:extLst>
          </p:cNvPr>
          <p:cNvSpPr txBox="1"/>
          <p:nvPr/>
        </p:nvSpPr>
        <p:spPr>
          <a:xfrm>
            <a:off x="3433011" y="5560759"/>
            <a:ext cx="136525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altLang="ko-KR" sz="2200" b="0" i="0" u="none" strike="noStrike" dirty="0">
                <a:solidFill>
                  <a:srgbClr val="000000"/>
                </a:solidFill>
                <a:latin typeface="Pretendard Regular"/>
                <a:ea typeface="Pretendard Regular"/>
              </a:rPr>
              <a:t>Python </a:t>
            </a:r>
            <a:r>
              <a:rPr lang="ko-KR" altLang="en-US" sz="2200" b="0" i="0" u="none" strike="noStrike" dirty="0">
                <a:solidFill>
                  <a:srgbClr val="000000"/>
                </a:solidFill>
                <a:latin typeface="Pretendard Regular"/>
                <a:ea typeface="Pretendard Regular"/>
              </a:rPr>
              <a:t>기반 서버로 실시간 데이터 수집 및 분석 </a:t>
            </a:r>
            <a:r>
              <a:rPr lang="en-US" altLang="ko-KR" sz="2200" b="0" i="0" u="none" strike="noStrike" dirty="0">
                <a:solidFill>
                  <a:srgbClr val="000000"/>
                </a:solidFill>
                <a:latin typeface="Pretendard Regular"/>
                <a:ea typeface="Pretendard Regular"/>
              </a:rPr>
              <a:t>, </a:t>
            </a:r>
            <a:r>
              <a:rPr lang="en-US" altLang="ko-KR" sz="2200" b="0" i="0" u="none" strike="noStrike" dirty="0" err="1">
                <a:solidFill>
                  <a:srgbClr val="000000"/>
                </a:solidFill>
                <a:latin typeface="Pretendard Regular"/>
                <a:ea typeface="Pretendard Regular"/>
              </a:rPr>
              <a:t>WebSoket</a:t>
            </a:r>
            <a:r>
              <a:rPr lang="ko-KR" altLang="en-US" sz="2200" b="0" i="0" u="none" strike="noStrike" dirty="0">
                <a:solidFill>
                  <a:srgbClr val="000000"/>
                </a:solidFill>
                <a:latin typeface="Pretendard Regular"/>
                <a:ea typeface="Pretendard Regular"/>
              </a:rPr>
              <a:t>을 통한 실시간 데이터 송수신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A6E765A5-CD55-FFDF-9EE6-0F342032645B}"/>
              </a:ext>
            </a:extLst>
          </p:cNvPr>
          <p:cNvSpPr txBox="1"/>
          <p:nvPr/>
        </p:nvSpPr>
        <p:spPr>
          <a:xfrm>
            <a:off x="3403600" y="6596732"/>
            <a:ext cx="13677900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16199"/>
              </a:lnSpc>
            </a:pPr>
            <a:r>
              <a:rPr lang="ko-KR" altLang="en-US" sz="3100" dirty="0">
                <a:solidFill>
                  <a:srgbClr val="0063BA"/>
                </a:solidFill>
                <a:ea typeface="Pretendard SemiBold"/>
              </a:rPr>
              <a:t>임베디드 센서 모듈</a:t>
            </a:r>
            <a:endParaRPr lang="ko-KR" sz="3100" b="0" i="0" u="none" strike="noStrike" dirty="0">
              <a:solidFill>
                <a:srgbClr val="0063BA"/>
              </a:solidFill>
              <a:ea typeface="Pretendard SemiBold"/>
            </a:endParaRP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25CC7232-F21D-CE4A-9494-C024A9E4D83C}"/>
              </a:ext>
            </a:extLst>
          </p:cNvPr>
          <p:cNvSpPr txBox="1"/>
          <p:nvPr/>
        </p:nvSpPr>
        <p:spPr>
          <a:xfrm>
            <a:off x="3465095" y="7330237"/>
            <a:ext cx="136525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200" dirty="0">
                <a:solidFill>
                  <a:srgbClr val="000000"/>
                </a:solidFill>
                <a:latin typeface="Pretendard Regular"/>
                <a:ea typeface="Pretendard Regular"/>
              </a:rPr>
              <a:t>차량 상태 모니터링을 위한 다양한 센서 활용</a:t>
            </a:r>
            <a:r>
              <a:rPr lang="en-US" altLang="ko-KR" sz="2200" dirty="0">
                <a:solidFill>
                  <a:srgbClr val="000000"/>
                </a:solidFill>
                <a:latin typeface="Pretendard Regular"/>
                <a:ea typeface="Pretendard Regular"/>
              </a:rPr>
              <a:t>,  </a:t>
            </a:r>
            <a:r>
              <a:rPr lang="ko-KR" altLang="en-US" sz="2200" dirty="0" err="1">
                <a:solidFill>
                  <a:srgbClr val="000000"/>
                </a:solidFill>
                <a:latin typeface="Pretendard Regular"/>
                <a:ea typeface="Pretendard Regular"/>
              </a:rPr>
              <a:t>아두이노</a:t>
            </a:r>
            <a:r>
              <a:rPr lang="ko-KR" altLang="en-US" sz="2200" dirty="0">
                <a:solidFill>
                  <a:srgbClr val="000000"/>
                </a:solidFill>
                <a:latin typeface="Pretendard Regular"/>
                <a:ea typeface="Pretendard Regular"/>
              </a:rPr>
              <a:t> 센서의 연동으로 실시간 데이터 수집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2261E42B-8B50-68B9-712F-A8DEBC05F0F4}"/>
              </a:ext>
            </a:extLst>
          </p:cNvPr>
          <p:cNvSpPr txBox="1"/>
          <p:nvPr/>
        </p:nvSpPr>
        <p:spPr>
          <a:xfrm>
            <a:off x="3318711" y="8369803"/>
            <a:ext cx="13677900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16199"/>
              </a:lnSpc>
            </a:pPr>
            <a:r>
              <a:rPr lang="ko-KR" altLang="en-US" sz="3100" b="0" i="0" u="none" strike="noStrike" dirty="0">
                <a:solidFill>
                  <a:srgbClr val="0063BA"/>
                </a:solidFill>
                <a:ea typeface="Pretendard SemiBold"/>
              </a:rPr>
              <a:t>백 </a:t>
            </a:r>
            <a:r>
              <a:rPr lang="en-US" altLang="ko-KR" sz="3100" b="0" i="0" u="none" strike="noStrike" dirty="0">
                <a:solidFill>
                  <a:srgbClr val="0063BA"/>
                </a:solidFill>
                <a:ea typeface="Pretendard SemiBold"/>
              </a:rPr>
              <a:t>/ </a:t>
            </a:r>
            <a:r>
              <a:rPr lang="ko-KR" altLang="en-US" sz="3100" b="0" i="0" u="none" strike="noStrike" dirty="0">
                <a:solidFill>
                  <a:srgbClr val="0063BA"/>
                </a:solidFill>
                <a:ea typeface="Pretendard SemiBold"/>
              </a:rPr>
              <a:t>프론트 엔드 모듈</a:t>
            </a:r>
            <a:endParaRPr lang="ko-KR" sz="3100" b="0" i="0" u="none" strike="noStrike" dirty="0">
              <a:solidFill>
                <a:srgbClr val="0063BA"/>
              </a:solidFill>
              <a:ea typeface="Pretendard SemiBold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9D5EEC1C-4F42-82A8-10EB-0C4473EE4FB1}"/>
              </a:ext>
            </a:extLst>
          </p:cNvPr>
          <p:cNvSpPr txBox="1"/>
          <p:nvPr/>
        </p:nvSpPr>
        <p:spPr>
          <a:xfrm>
            <a:off x="3382879" y="8985665"/>
            <a:ext cx="13652500" cy="69515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200" b="0" i="0" u="none" strike="noStrike" dirty="0" err="1">
                <a:solidFill>
                  <a:srgbClr val="000000"/>
                </a:solidFill>
                <a:latin typeface="Pretendard Regular"/>
                <a:ea typeface="Pretendard Regular"/>
              </a:rPr>
              <a:t>백엔드</a:t>
            </a:r>
            <a:r>
              <a:rPr lang="en-US" altLang="ko-KR" sz="2200" b="0" i="0" u="none" strike="noStrike" dirty="0">
                <a:solidFill>
                  <a:srgbClr val="000000"/>
                </a:solidFill>
                <a:latin typeface="Pretendard Regular"/>
                <a:ea typeface="Pretendard Regular"/>
              </a:rPr>
              <a:t>: WebSocket </a:t>
            </a:r>
            <a:r>
              <a:rPr lang="ko-KR" altLang="en-US" sz="2200" b="0" i="0" u="none" strike="noStrike" dirty="0">
                <a:solidFill>
                  <a:srgbClr val="000000"/>
                </a:solidFill>
                <a:latin typeface="Pretendard Regular"/>
                <a:ea typeface="Pretendard Regular"/>
              </a:rPr>
              <a:t>기반 </a:t>
            </a:r>
            <a:r>
              <a:rPr lang="ko-KR" altLang="en-US" sz="2200" dirty="0">
                <a:solidFill>
                  <a:srgbClr val="000000"/>
                </a:solidFill>
                <a:latin typeface="Pretendard Regular"/>
                <a:ea typeface="Pretendard Regular"/>
              </a:rPr>
              <a:t>서버를 통한 프론트와 통신</a:t>
            </a:r>
            <a:endParaRPr lang="en-US" altLang="ko-KR" sz="2200" b="0" i="0" u="none" strike="noStrike" dirty="0">
              <a:solidFill>
                <a:srgbClr val="000000"/>
              </a:solidFill>
              <a:latin typeface="Pretendard Regular"/>
              <a:ea typeface="Pretendard Regular"/>
            </a:endParaRPr>
          </a:p>
          <a:p>
            <a:pPr lvl="0" algn="l">
              <a:lnSpc>
                <a:spcPct val="116199"/>
              </a:lnSpc>
            </a:pPr>
            <a:r>
              <a:rPr lang="ko-KR" altLang="en-US" sz="2200" b="0" i="0" u="none" strike="noStrike" dirty="0">
                <a:solidFill>
                  <a:srgbClr val="000000"/>
                </a:solidFill>
                <a:latin typeface="Pretendard Regular"/>
                <a:ea typeface="Pretendard Regular"/>
              </a:rPr>
              <a:t>프론트 엔드</a:t>
            </a:r>
            <a:r>
              <a:rPr lang="en-US" altLang="ko-KR" sz="2200" b="0" i="0" u="none" strike="noStrike" dirty="0">
                <a:solidFill>
                  <a:srgbClr val="000000"/>
                </a:solidFill>
                <a:latin typeface="Pretendard Regular"/>
                <a:ea typeface="Pretendard Regular"/>
              </a:rPr>
              <a:t>: Flutter </a:t>
            </a:r>
            <a:r>
              <a:rPr lang="ko-KR" altLang="en-US" sz="2200" b="0" i="0" u="none" strike="noStrike" dirty="0">
                <a:solidFill>
                  <a:srgbClr val="000000"/>
                </a:solidFill>
                <a:latin typeface="Pretendard Regular"/>
                <a:ea typeface="Pretendard Regular"/>
              </a:rPr>
              <a:t>기반으로 직관</a:t>
            </a:r>
            <a:r>
              <a:rPr lang="ko-KR" altLang="en-US" sz="2200" dirty="0">
                <a:solidFill>
                  <a:srgbClr val="000000"/>
                </a:solidFill>
                <a:latin typeface="Pretendard Regular"/>
                <a:ea typeface="Pretendard Regular"/>
              </a:rPr>
              <a:t>적인 </a:t>
            </a:r>
            <a:r>
              <a:rPr lang="en-US" altLang="ko-KR" sz="2200" dirty="0">
                <a:solidFill>
                  <a:srgbClr val="000000"/>
                </a:solidFill>
                <a:latin typeface="Pretendard Regular"/>
                <a:ea typeface="Pretendard Regular"/>
              </a:rPr>
              <a:t>UI </a:t>
            </a:r>
            <a:r>
              <a:rPr lang="ko-KR" altLang="en-US" sz="2200" dirty="0">
                <a:solidFill>
                  <a:srgbClr val="000000"/>
                </a:solidFill>
                <a:latin typeface="Pretendard Regular"/>
                <a:ea typeface="Pretendard Regular"/>
              </a:rPr>
              <a:t>제공</a:t>
            </a:r>
            <a:endParaRPr lang="ko-KR" sz="2200" b="0" i="0" u="none" strike="noStrike" dirty="0">
              <a:solidFill>
                <a:srgbClr val="000000"/>
              </a:solidFill>
              <a:ea typeface="Pretendard Regular"/>
            </a:endParaRPr>
          </a:p>
        </p:txBody>
      </p:sp>
      <p:pic>
        <p:nvPicPr>
          <p:cNvPr id="3074" name="Picture 2" descr="Flutter 3.24] Flutter란?, Flutter 장점, 단점, Flutter 아키텍처 및 빌드파일 :: 플레이스토어  병아리게임 출시!!!~~ [많은 이용 부탁드립니다!]">
            <a:extLst>
              <a:ext uri="{FF2B5EF4-FFF2-40B4-BE49-F238E27FC236}">
                <a16:creationId xmlns:a16="http://schemas.microsoft.com/office/drawing/2014/main" id="{6CCFAF22-8DA8-6044-AAC8-39018B70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166" y="1476093"/>
            <a:ext cx="1097129" cy="10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아두이노 - 위키백과, 우리 모두의 백과사전">
            <a:extLst>
              <a:ext uri="{FF2B5EF4-FFF2-40B4-BE49-F238E27FC236}">
                <a16:creationId xmlns:a16="http://schemas.microsoft.com/office/drawing/2014/main" id="{8C8D4333-D7B0-6632-D3FE-942E8460E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342" y="3149301"/>
            <a:ext cx="1634442" cy="110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thon (programming language) - Wikipedia">
            <a:extLst>
              <a:ext uri="{FF2B5EF4-FFF2-40B4-BE49-F238E27FC236}">
                <a16:creationId xmlns:a16="http://schemas.microsoft.com/office/drawing/2014/main" id="{8AD6B775-3651-2EBE-3B4C-76E7ED01C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121" y="4824215"/>
            <a:ext cx="1188058" cy="130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감지기 - 무료 전자개 아이콘">
            <a:extLst>
              <a:ext uri="{FF2B5EF4-FFF2-40B4-BE49-F238E27FC236}">
                <a16:creationId xmlns:a16="http://schemas.microsoft.com/office/drawing/2014/main" id="{DDC911E4-B97E-3CB1-95D8-616C05D6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248" y="664841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eb Socket] ws 모듈을 이용한 웹 채팅방 구현(without socket.io) — 오프로드 탐험기">
            <a:extLst>
              <a:ext uri="{FF2B5EF4-FFF2-40B4-BE49-F238E27FC236}">
                <a16:creationId xmlns:a16="http://schemas.microsoft.com/office/drawing/2014/main" id="{1FB85CD1-A007-007C-C1EF-FAC089483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355" y="8410994"/>
            <a:ext cx="1443824" cy="130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67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47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0"/>
            <a:ext cx="14973300" cy="31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795" y="9963318"/>
            <a:ext cx="143002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31800" y="831850"/>
            <a:ext cx="27305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기술적</a:t>
            </a:r>
            <a:r>
              <a:rPr lang="en-US" sz="4200" b="0" i="0" u="none" strike="noStrike" dirty="0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0" i="0" u="none" strike="noStrike" dirty="0">
                <a:solidFill>
                  <a:srgbClr val="0063BA"/>
                </a:solidFill>
                <a:ea typeface="Pretendard Bold"/>
              </a:rPr>
              <a:t>구현</a:t>
            </a:r>
          </a:p>
        </p:txBody>
      </p:sp>
      <p:pic>
        <p:nvPicPr>
          <p:cNvPr id="32" name="Picture 5">
            <a:extLst>
              <a:ext uri="{FF2B5EF4-FFF2-40B4-BE49-F238E27FC236}">
                <a16:creationId xmlns:a16="http://schemas.microsoft.com/office/drawing/2014/main" id="{91BAB580-7CE9-C33F-53AB-EDCB1B63B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5399" y="1425074"/>
            <a:ext cx="4869447" cy="733256"/>
          </a:xfrm>
          <a:prstGeom prst="rect">
            <a:avLst/>
          </a:prstGeom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id="{95E45033-E5AF-B09D-75BC-19CA039F84FF}"/>
              </a:ext>
            </a:extLst>
          </p:cNvPr>
          <p:cNvSpPr txBox="1"/>
          <p:nvPr/>
        </p:nvSpPr>
        <p:spPr>
          <a:xfrm>
            <a:off x="13030199" y="1409365"/>
            <a:ext cx="3966411" cy="558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16199"/>
              </a:lnSpc>
            </a:pPr>
            <a:r>
              <a:rPr lang="ko-KR" altLang="en-US" sz="3100" dirty="0">
                <a:solidFill>
                  <a:srgbClr val="0063BA"/>
                </a:solidFill>
                <a:ea typeface="Pretendard SemiBold"/>
              </a:rPr>
              <a:t>회원가입 페이지</a:t>
            </a:r>
            <a:endParaRPr lang="ko-KR" sz="3100" b="0" i="0" u="none" strike="noStrike" dirty="0">
              <a:solidFill>
                <a:srgbClr val="0063BA"/>
              </a:solidFill>
              <a:ea typeface="Pretendard SemiBold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C403DB0-5596-B37E-5605-FA3F00DD5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930" y="2470150"/>
            <a:ext cx="3553321" cy="707662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A793AE7-F783-8161-9689-A612E12EF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4360" y="2470421"/>
            <a:ext cx="3543795" cy="70893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4C90FDB-FB07-CFC9-E399-E16166307C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2468716"/>
            <a:ext cx="3286584" cy="70780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DEE0D88-0878-6777-6A33-7E7846001D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07274" y="2468715"/>
            <a:ext cx="3686689" cy="70910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B9F11E-5D23-CEA9-F1DE-FFF518349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78" y="3543300"/>
            <a:ext cx="369129" cy="36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558</Words>
  <Application>Microsoft Office PowerPoint</Application>
  <PresentationFormat>사용자 지정</PresentationFormat>
  <Paragraphs>154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Pretendard Bold</vt:lpstr>
      <vt:lpstr>Pretendard Medium</vt:lpstr>
      <vt:lpstr>Pretendard Regular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Samuel Woo</dc:creator>
  <cp:lastModifiedBy>규진 차</cp:lastModifiedBy>
  <cp:revision>65</cp:revision>
  <dcterms:created xsi:type="dcterms:W3CDTF">2006-08-16T00:00:00Z</dcterms:created>
  <dcterms:modified xsi:type="dcterms:W3CDTF">2025-06-11T08:41:36Z</dcterms:modified>
  <cp:version/>
</cp:coreProperties>
</file>