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98" r:id="rId2"/>
    <p:sldId id="399" r:id="rId3"/>
    <p:sldId id="323" r:id="rId4"/>
    <p:sldId id="324" r:id="rId5"/>
    <p:sldId id="510" r:id="rId6"/>
    <p:sldId id="325" r:id="rId7"/>
    <p:sldId id="504" r:id="rId8"/>
    <p:sldId id="505" r:id="rId9"/>
    <p:sldId id="326" r:id="rId10"/>
    <p:sldId id="327" r:id="rId11"/>
    <p:sldId id="506" r:id="rId12"/>
    <p:sldId id="507" r:id="rId13"/>
    <p:sldId id="511" r:id="rId14"/>
    <p:sldId id="512" r:id="rId15"/>
    <p:sldId id="328" r:id="rId16"/>
    <p:sldId id="513" r:id="rId17"/>
    <p:sldId id="508" r:id="rId18"/>
    <p:sldId id="329" r:id="rId19"/>
    <p:sldId id="427" r:id="rId20"/>
    <p:sldId id="330" r:id="rId21"/>
    <p:sldId id="428" r:id="rId22"/>
    <p:sldId id="331" r:id="rId23"/>
    <p:sldId id="429" r:id="rId24"/>
    <p:sldId id="33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DCD"/>
    <a:srgbClr val="F35F0D"/>
    <a:srgbClr val="E9546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6353" autoAdjust="0"/>
  </p:normalViewPr>
  <p:slideViewPr>
    <p:cSldViewPr snapToGrid="0">
      <p:cViewPr varScale="1">
        <p:scale>
          <a:sx n="62" d="100"/>
          <a:sy n="62" d="100"/>
        </p:scale>
        <p:origin x="9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094A-CF8B-4404-ACD7-3EBE5A1CB9A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55D4-8734-4C66-8D57-F116C3A22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55D4-8734-4C66-8D57-F116C3A223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0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3825"/>
            <a:ext cx="7772400" cy="4430684"/>
          </a:xfrm>
        </p:spPr>
        <p:txBody>
          <a:bodyPr anchor="ctr">
            <a:normAutofit/>
          </a:bodyPr>
          <a:lstStyle>
            <a:lvl1pPr algn="ctr"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6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ECC3-FF5B-1A59-5D3F-E2FD79E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382CD-6365-6550-0B37-A23425F49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E0C84-24AD-516F-FAAE-A3A09CCF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8A4F-59A3-4C87-B382-8DB42E80FEB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830E-25C1-1F25-4E27-6F1F28A5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A8AF5-52E2-C0E1-628B-9436E6D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C5E4-7054-41B3-9FA5-FCD1C023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4641185"/>
          </a:xfrm>
        </p:spPr>
        <p:txBody>
          <a:bodyPr anchor="t">
            <a:normAutofit/>
          </a:bodyPr>
          <a:lstStyle>
            <a:lvl1pPr>
              <a:defRPr sz="28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7185-4237-4BC5-9A7E-97EAD8221F0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3012" y="487110"/>
            <a:ext cx="7886700" cy="440963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 메모리 주소 관리하기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포인터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1745" y="4973781"/>
            <a:ext cx="8608291" cy="1884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8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F120-6D09-997E-CFAA-5510F003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B9277-3EBE-5B98-6019-E90A2D34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(4)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 추가하기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pointerB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kern="100" smtClean="0"/>
              <a:t>pointerA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모르게 </a:t>
            </a:r>
            <a:r>
              <a:rPr lang="en-US" altLang="ko-KR" kern="100" smtClean="0"/>
              <a:t>pointerA</a:t>
            </a:r>
            <a:r>
              <a:rPr lang="ko-KR" altLang="en-US" kern="100" smtClean="0"/>
              <a:t>가 가르키는 곳의 값을 수정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포인터 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개는 같은 주소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즉 하나의 메모리 공간을 가리킬 수 있다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포인터 변수로 주소를 알고 있으면 해당 주소에 가서 저장된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가져올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읽어 올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수도 있고 값을 변경할 수도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있다</a:t>
            </a:r>
            <a:r>
              <a:rPr lang="en-US" altLang="ko-KR" b="0" i="0" u="none" strike="noStrike" kern="100" baseline="0" smtClean="0">
                <a:latin typeface="YDVYMjOStd12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kern="100">
              <a:latin typeface="YDVYMjOStd12"/>
            </a:endParaRPr>
          </a:p>
          <a:p>
            <a:pPr marL="457200" lvl="1" indent="0">
              <a:buNone/>
            </a:pPr>
            <a:r>
              <a:rPr lang="en-US" altLang="ko-KR" u="dotted" kern="100" smtClean="0">
                <a:uFill>
                  <a:solidFill>
                    <a:srgbClr val="0000FF"/>
                  </a:solidFill>
                </a:uFill>
                <a:latin typeface="YDVYMjOStd12"/>
              </a:rPr>
              <a:t>int * pointerA = pointerB;</a:t>
            </a:r>
            <a:endParaRPr lang="en-US" altLang="ko-KR" b="0" i="0" u="dotted" strike="noStrike" kern="100" dirty="0">
              <a:uFill>
                <a:solidFill>
                  <a:srgbClr val="0000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4961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F120-6D09-997E-CFAA-5510F003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B9277-3EBE-5B98-6019-E90A2D34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(4)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 추가하기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동일한 주소를 가리키는 포인터 변수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4790" y="320008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4790" y="3850216"/>
            <a:ext cx="1300707" cy="7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1</a:t>
            </a:r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511094" y="4522205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a</a:t>
            </a:r>
            <a:endParaRPr lang="ko-KR" altLang="en-US" sz="20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29162" y="3626774"/>
            <a:ext cx="1471961" cy="223442"/>
          </a:xfrm>
          <a:prstGeom prst="roundRect">
            <a:avLst>
              <a:gd name="adj" fmla="val 48246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주소</a:t>
            </a:r>
            <a:r>
              <a:rPr lang="en-US" altLang="ko-KR" smtClean="0">
                <a:solidFill>
                  <a:schemeClr val="tx1"/>
                </a:solidFill>
              </a:rPr>
              <a:t>: FF1C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4363" y="3738495"/>
            <a:ext cx="1300707" cy="7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FF1C</a:t>
            </a:r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3534770" y="4387269"/>
            <a:ext cx="108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pointerB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3149976" y="336916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pointerB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ko-KR" smtClean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10" idx="1"/>
          </p:cNvCxnSpPr>
          <p:nvPr/>
        </p:nvCxnSpPr>
        <p:spPr>
          <a:xfrm>
            <a:off x="3464363" y="410704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1"/>
            <a:endCxn id="6" idx="3"/>
          </p:cNvCxnSpPr>
          <p:nvPr/>
        </p:nvCxnSpPr>
        <p:spPr>
          <a:xfrm flipH="1">
            <a:off x="2315497" y="4107049"/>
            <a:ext cx="1148866" cy="1117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64363" y="5382563"/>
            <a:ext cx="1300707" cy="7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FF1C</a:t>
            </a:r>
            <a:endParaRPr lang="ko-KR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3534770" y="6031337"/>
            <a:ext cx="108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pointerA</a:t>
            </a:r>
            <a:endParaRPr lang="ko-KR" altLang="en-US" sz="2000"/>
          </a:p>
        </p:txBody>
      </p:sp>
      <p:sp>
        <p:nvSpPr>
          <p:cNvPr id="19" name="직사각형 18"/>
          <p:cNvSpPr/>
          <p:nvPr/>
        </p:nvSpPr>
        <p:spPr>
          <a:xfrm>
            <a:off x="2882989" y="501320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mtClean="0">
                <a:solidFill>
                  <a:srgbClr val="001080"/>
                </a:solidFill>
                <a:latin typeface="Consolas" panose="020B0609020204030204" pitchFamily="49" charset="0"/>
              </a:rPr>
              <a:t>pointerA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pointerB;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7" idx="1"/>
            <a:endCxn id="6" idx="3"/>
          </p:cNvCxnSpPr>
          <p:nvPr/>
        </p:nvCxnSpPr>
        <p:spPr>
          <a:xfrm flipH="1" flipV="1">
            <a:off x="2315497" y="4218770"/>
            <a:ext cx="1148866" cy="153234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F120-6D09-997E-CFAA-5510F003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B9277-3EBE-5B98-6019-E90A2D34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(4)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 추가하기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포인터 변수는 어떤 변수의 주소를 값으로 가지고 있으며 주소를 이용해 주소에 해당하는 변수의 값을 직접 바꿀 수 있다</a:t>
            </a:r>
            <a:r>
              <a:rPr lang="en-US" altLang="ko-KR" b="0" i="0" u="none" strike="noStrike" kern="100" baseline="0" dirty="0">
                <a:latin typeface="YDVYMjOStd12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포인터 변수도 다른 변수와 마찬가지로 주소가 있다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39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분 퀴즈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108" y="1948289"/>
            <a:ext cx="833693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mtClean="0"/>
              <a:t>다음 중 포인터 변수를 잘 이해하고 있는 친구를 </a:t>
            </a:r>
            <a:r>
              <a:rPr lang="ko-KR" altLang="en-US" sz="2400" u="sng" smtClean="0"/>
              <a:t>모두</a:t>
            </a:r>
            <a:r>
              <a:rPr lang="ko-KR" altLang="en-US" sz="2400" smtClean="0"/>
              <a:t> 고르세요</a:t>
            </a:r>
            <a:endParaRPr lang="en-US" altLang="ko-KR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/>
              <a:t>[</a:t>
            </a:r>
            <a:r>
              <a:rPr lang="ko-KR" altLang="en-US" sz="2400" smtClean="0"/>
              <a:t>보기</a:t>
            </a:r>
            <a:r>
              <a:rPr lang="en-US" altLang="ko-KR" sz="2400" smtClean="0"/>
              <a:t>]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smtClean="0"/>
              <a:t>선영 </a:t>
            </a:r>
            <a:r>
              <a:rPr lang="en-US" altLang="ko-KR" sz="2400" smtClean="0"/>
              <a:t>: </a:t>
            </a:r>
            <a:r>
              <a:rPr lang="ko-KR" altLang="en-US" sz="2400" smtClean="0"/>
              <a:t>포인터 변수는 메모리의 주소값을 저장해</a:t>
            </a:r>
            <a:endParaRPr lang="en-US" altLang="ko-KR" sz="240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smtClean="0"/>
              <a:t>지호 </a:t>
            </a:r>
            <a:r>
              <a:rPr lang="en-US" altLang="ko-KR" sz="2400" smtClean="0"/>
              <a:t>: </a:t>
            </a:r>
            <a:r>
              <a:rPr lang="ko-KR" altLang="en-US" sz="2400" smtClean="0"/>
              <a:t>포인터 변수는 </a:t>
            </a:r>
            <a:r>
              <a:rPr lang="en-US" altLang="ko-KR" sz="2400" smtClean="0"/>
              <a:t>int * p; </a:t>
            </a:r>
            <a:r>
              <a:rPr lang="ko-KR" altLang="en-US" sz="2400" smtClean="0"/>
              <a:t>처럼 </a:t>
            </a:r>
            <a:r>
              <a:rPr lang="en-US" altLang="ko-KR" sz="2400" smtClean="0"/>
              <a:t>*</a:t>
            </a:r>
            <a:r>
              <a:rPr lang="ko-KR" altLang="en-US" sz="2400" smtClean="0"/>
              <a:t>를 이용해 선언하지</a:t>
            </a:r>
            <a:endParaRPr lang="en-US" altLang="ko-KR" sz="240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smtClean="0"/>
              <a:t>준현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변수의 메모리 주소는 변수명 앞에 </a:t>
            </a:r>
            <a:r>
              <a:rPr lang="en-US" altLang="ko-KR" sz="2400" smtClean="0"/>
              <a:t>&amp;</a:t>
            </a:r>
            <a:r>
              <a:rPr lang="ko-KR" altLang="en-US" sz="2400" smtClean="0"/>
              <a:t>를 붙이면 확인할 수 있어</a:t>
            </a:r>
            <a:endParaRPr lang="en-US" altLang="ko-KR" sz="2400"/>
          </a:p>
        </p:txBody>
      </p:sp>
      <p:sp>
        <p:nvSpPr>
          <p:cNvPr id="4" name="타원 3"/>
          <p:cNvSpPr/>
          <p:nvPr/>
        </p:nvSpPr>
        <p:spPr>
          <a:xfrm>
            <a:off x="628650" y="3851564"/>
            <a:ext cx="1015423" cy="6927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28650" y="4544291"/>
            <a:ext cx="1015423" cy="6243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28649" y="5221536"/>
            <a:ext cx="1015423" cy="6927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분 퀴즈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108" y="1870230"/>
            <a:ext cx="833693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400" smtClean="0"/>
              <a:t>다음 코드를 실행했을 때 출력되는 내용을 고르세요</a:t>
            </a:r>
            <a:endParaRPr lang="en-US" altLang="ko-KR" sz="240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240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smtClean="0">
                <a:latin typeface="굴림" panose="020B0600000101010101" pitchFamily="50" charset="-127"/>
                <a:ea typeface="굴림" panose="020B0600000101010101" pitchFamily="50" charset="-127"/>
              </a:rPr>
              <a:t>①10 				②15 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smtClean="0">
                <a:latin typeface="굴림" panose="020B0600000101010101" pitchFamily="50" charset="-127"/>
                <a:ea typeface="굴림" panose="020B0600000101010101" pitchFamily="50" charset="-127"/>
              </a:rPr>
              <a:t>③a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변수의 메모리주소</a:t>
            </a:r>
            <a:r>
              <a:rPr lang="en-US" altLang="ko-KR" sz="2400" smtClean="0">
                <a:latin typeface="굴림" panose="020B0600000101010101" pitchFamily="50" charset="-127"/>
                <a:ea typeface="굴림" panose="020B0600000101010101" pitchFamily="50" charset="-127"/>
              </a:rPr>
              <a:t> 		④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오류발생</a:t>
            </a:r>
            <a:endParaRPr lang="en-US" altLang="ko-KR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13502" y="2845570"/>
            <a:ext cx="5508702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altLang="ko-KR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pt-BR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altLang="ko-KR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pt-BR" altLang="ko-KR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pt-BR" altLang="ko-KR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932795" y="4525818"/>
            <a:ext cx="1015423" cy="60791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9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FECB4-B193-ABA9-3E35-88067D70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포인터로 배열 다루기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5EDF9-3989-A85D-A85D-81A9A66A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배열에 접근하기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포인터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변수와 배열의 관계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E0345B-FD7A-DE57-C2EE-FF58F7BB7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81" t="1" r="1" b="69020"/>
          <a:stretch/>
        </p:blipFill>
        <p:spPr>
          <a:xfrm>
            <a:off x="13795" y="3679198"/>
            <a:ext cx="2705447" cy="70174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80254"/>
              </p:ext>
            </p:extLst>
          </p:nvPr>
        </p:nvGraphicFramePr>
        <p:xfrm>
          <a:off x="2678094" y="4284861"/>
          <a:ext cx="3097530" cy="78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510">
                  <a:extLst>
                    <a:ext uri="{9D8B030D-6E8A-4147-A177-3AD203B41FA5}">
                      <a16:colId xmlns:a16="http://schemas.microsoft.com/office/drawing/2014/main" val="4198959649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4056413316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3155326673"/>
                    </a:ext>
                  </a:extLst>
                </a:gridCol>
              </a:tblGrid>
              <a:tr h="782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</a:t>
                      </a:r>
                      <a:endParaRPr lang="ko-KR" altLang="en-US" sz="1800" dirty="0"/>
                    </a:p>
                  </a:txBody>
                  <a:tcPr marL="91453" marR="91453"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 marL="91453" marR="91453"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</a:t>
                      </a:r>
                      <a:endParaRPr lang="ko-KR" altLang="en-US" sz="1800" dirty="0"/>
                    </a:p>
                  </a:txBody>
                  <a:tcPr marL="91453" marR="91453" marT="45721" marB="45721" anchor="ctr"/>
                </a:tc>
                <a:extLst>
                  <a:ext uri="{0D108BD9-81ED-4DB2-BD59-A6C34878D82A}">
                    <a16:rowId xmlns:a16="http://schemas.microsoft.com/office/drawing/2014/main" val="102015543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19033" y="4414388"/>
            <a:ext cx="1324969" cy="50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936712" y="4740610"/>
            <a:ext cx="689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a</a:t>
            </a:r>
            <a:r>
              <a:rPr lang="en-US" altLang="ko-KR" smtClean="0">
                <a:ea typeface="굴림" panose="020B0600000101010101" pitchFamily="50" charset="-127"/>
              </a:rPr>
              <a:t>rr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38914" y="4125924"/>
            <a:ext cx="564578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100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1944002" y="4667575"/>
            <a:ext cx="734092" cy="85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759057" y="5067460"/>
            <a:ext cx="7986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arr[0]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*arr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638637" y="5067460"/>
            <a:ext cx="10871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arr[1]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*(arr+1)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4851382" y="5092860"/>
            <a:ext cx="10871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arr[2]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*(arr+2)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70536" y="4395232"/>
            <a:ext cx="1324969" cy="50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6643553" y="4714921"/>
            <a:ext cx="7184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mtClean="0">
                <a:ea typeface="굴림" panose="020B0600000101010101" pitchFamily="50" charset="-127"/>
              </a:rPr>
              <a:t>ptr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903671" y="4482631"/>
            <a:ext cx="564578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100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6758316" y="4462509"/>
            <a:ext cx="564578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100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cxnSp>
        <p:nvCxnSpPr>
          <p:cNvPr id="28" name="구부러진 연결선 27"/>
          <p:cNvCxnSpPr>
            <a:stCxn id="26" idx="2"/>
            <a:endCxn id="11" idx="0"/>
          </p:cNvCxnSpPr>
          <p:nvPr/>
        </p:nvCxnSpPr>
        <p:spPr>
          <a:xfrm rot="5400000">
            <a:off x="4981677" y="3008531"/>
            <a:ext cx="235619" cy="3882239"/>
          </a:xfrm>
          <a:prstGeom prst="curvedConnector3">
            <a:avLst>
              <a:gd name="adj1" fmla="val 6542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3693681" y="4133669"/>
            <a:ext cx="564578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104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770987" y="4086841"/>
            <a:ext cx="564578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108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75624" y="3672403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2400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4300" y="3291174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] = { </a:t>
            </a:r>
            <a:r>
              <a:rPr lang="en-US" altLang="ko-KR" sz="24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altLang="ko-KR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FECB4-B193-ABA9-3E35-88067D70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포인터로 배열 다루기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5EDF9-3989-A85D-A85D-81A9A66A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11" y="144648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배열에 접근하기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0766" y="1864415"/>
            <a:ext cx="67687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] = {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arr[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포인터변수 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ptr[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smtClean="0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smtClean="0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 === 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수정후 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=== </a:t>
            </a:r>
            <a:r>
              <a:rPr lang="en-US" altLang="ko-KR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arr[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arr[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*(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포인터변수 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ptr[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포인터변수 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ptr[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*(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>
                <a:solidFill>
                  <a:srgbClr val="00108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FECB4-B193-ABA9-3E35-88067D70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포인터로 배열 다루기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5EDF9-3989-A85D-A85D-81A9A66A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배열에 접근하기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7-7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배열명은 배열 첫 번째 요소의 주소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 주소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나타냄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CCDC8-3DDE-7634-DF0D-8611C21A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098510"/>
            <a:ext cx="5334000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192A1-4BA7-36BC-7FB4-73FA6FB8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포인터로 배열 다루기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D6EA0-0AC3-3B05-A705-AEE9809C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 </a:t>
            </a: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1: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두 변수의 값 교환하기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변수의 값을 교환하는 방법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변수를 전달받아 두 변수의 값을 교환하는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swap()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선언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a, b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선언</a:t>
            </a:r>
            <a:r>
              <a:rPr lang="en-US" altLang="ko-KR" b="0" i="0" u="none" strike="noStrike" kern="100" baseline="0" dirty="0">
                <a:latin typeface="YDVYMjOStd12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초깃값으로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각각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10, 20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뒤에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swap()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정의</a:t>
            </a:r>
            <a:r>
              <a:rPr lang="en-US" altLang="ko-KR" b="0" i="0" u="none" strike="noStrike" kern="100" baseline="0" dirty="0">
                <a:latin typeface="YDVYMjOStd12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temp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선언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함수에서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swap()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호출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8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192A1-4BA7-36BC-7FB4-73FA6FB8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포인터로 배열 다루기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D6EA0-0AC3-3B05-A705-AEE9809C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 </a:t>
            </a: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1: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두 변수의 값 교환하기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값에 의한 호출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(call by value)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함수를 호출하면서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전달값으로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변수를 넘기면 호출한 함수 안에서는 변수 자체가 아닌 전달받은 변수의 값만 복사해서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B55AF-F2B8-7277-3B79-A2A4EC02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3429000"/>
            <a:ext cx="4843462" cy="33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장에서 만드는 프로그램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포인터란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배열 다루기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물고기 키우기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0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4F5D-7138-1A5D-16DC-5204E720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포인터로 배열 다루기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E0992-5468-4191-FCB8-44F46524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2517"/>
            <a:ext cx="7886700" cy="4691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 </a:t>
            </a: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1: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두 변수의 값 교환하기</a:t>
            </a:r>
          </a:p>
          <a:p>
            <a:pPr marL="0" indent="0">
              <a:buNone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변수의 주소를 전달받는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swap_addr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함수를 추가하기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앞에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swap_addr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선언</a:t>
            </a:r>
            <a:r>
              <a:rPr lang="en-US" altLang="ko-KR" b="0" i="0" u="none" strike="noStrike" kern="100" baseline="0" dirty="0">
                <a:latin typeface="YDVYMjOStd12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매개변수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앞에 * 추가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뒤에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swap_addr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정의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temp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변수에는 주소가 아닌 실제 값을 저장</a:t>
            </a:r>
            <a:r>
              <a:rPr lang="en-US" altLang="ko-KR" b="0" i="0" u="none" strike="noStrike" kern="100" baseline="0" dirty="0">
                <a:latin typeface="YDVYMjOStd12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포인터 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담긴 주소의 실제 값을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temp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변수에 저장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변수 앞에 * 추가</a:t>
            </a:r>
            <a:endParaRPr lang="en-US" altLang="ko-KR" b="0" i="0" u="none" strike="noStrike" kern="100" baseline="0" dirty="0">
              <a:latin typeface="YDVYMjOStd12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앞에만 *</a:t>
            </a:r>
            <a:r>
              <a:rPr lang="ko-KR" altLang="en-US" kern="100" dirty="0"/>
              <a:t> 추가</a:t>
            </a:r>
            <a:endParaRPr lang="en-US" altLang="ko-KR" b="0" i="0" u="none" strike="noStrike" kern="100" baseline="0" dirty="0">
              <a:latin typeface="YDVYMjOStd12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앞에 * 추가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앞에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</a:t>
            </a:r>
            <a:endParaRPr lang="en-US" altLang="ko-KR" b="0" i="0" u="none" strike="noStrike" kern="100" baseline="0" dirty="0">
              <a:latin typeface="YDVYMjOStd12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45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0DE4E5-C15D-F6EA-5085-0B517D4C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64" y="3429000"/>
            <a:ext cx="5844086" cy="3281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424F5D-7138-1A5D-16DC-5204E720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포인터로 배열 다루기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E0992-5468-4191-FCB8-44F46524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 </a:t>
            </a: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1: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두 변수의 값 교환하기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참조에 의한 호출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(call by reference)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함수를 호출하면서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전달값으로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변수의 주소를 넘기면 호출한 함수 안에서 변수의 주소를 참조해 값을 사용하거나 수정</a:t>
            </a:r>
            <a:endParaRPr lang="en-US" altLang="ko-KR" b="0" i="0" u="none" strike="noStrike" kern="100" baseline="0" dirty="0">
              <a:latin typeface="YDVYMjOStd12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97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C3468-5EAD-8A42-2223-1BD6C55F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포인터로 배열 다루기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6814A-0E10-FCE9-B0ED-9C336592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2519"/>
            <a:ext cx="78867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 </a:t>
            </a: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2: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배열의 값 바꾸기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앞에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changeArray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선언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매개변수를 포인터 변수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ptr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선언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함수에 크기가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arr2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라는 이름의 배열을 선언하고 값을 넣어 초기화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뒤에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changeArray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선언을 가져와 정의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배열의 세 번째 요소는 인덱스로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이므로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ptr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[2]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표시하고 여기에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넣기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함수에서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changeArray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호출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붙일 필요 없이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arr2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그대로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changeArray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함수에 전달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사용해 배열의 값 출력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7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C3468-5EAD-8A42-2223-1BD6C55F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포인터로 배열 다루기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6814A-0E10-FCE9-B0ED-9C336592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54783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 </a:t>
            </a: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2: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배열의 값 바꾸기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포인터로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배열의 값 바꾸기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8650" y="2872864"/>
            <a:ext cx="8162324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changeArray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"arr[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650" y="5437505"/>
            <a:ext cx="8162324" cy="9233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changeArray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5400000">
            <a:off x="76533" y="4356571"/>
            <a:ext cx="1849356" cy="312517"/>
          </a:xfrm>
          <a:prstGeom prst="bentConnector3">
            <a:avLst>
              <a:gd name="adj1" fmla="val 11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60" y="38885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함수호출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61806"/>
              </p:ext>
            </p:extLst>
          </p:nvPr>
        </p:nvGraphicFramePr>
        <p:xfrm>
          <a:off x="6134582" y="3086901"/>
          <a:ext cx="2525451" cy="4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17">
                  <a:extLst>
                    <a:ext uri="{9D8B030D-6E8A-4147-A177-3AD203B41FA5}">
                      <a16:colId xmlns:a16="http://schemas.microsoft.com/office/drawing/2014/main" val="869365987"/>
                    </a:ext>
                  </a:extLst>
                </a:gridCol>
                <a:gridCol w="841817">
                  <a:extLst>
                    <a:ext uri="{9D8B030D-6E8A-4147-A177-3AD203B41FA5}">
                      <a16:colId xmlns:a16="http://schemas.microsoft.com/office/drawing/2014/main" val="307778201"/>
                    </a:ext>
                  </a:extLst>
                </a:gridCol>
                <a:gridCol w="841817">
                  <a:extLst>
                    <a:ext uri="{9D8B030D-6E8A-4147-A177-3AD203B41FA5}">
                      <a16:colId xmlns:a16="http://schemas.microsoft.com/office/drawing/2014/main" val="43159559"/>
                    </a:ext>
                  </a:extLst>
                </a:gridCol>
              </a:tblGrid>
              <a:tr h="478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46598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127584" y="3117056"/>
            <a:ext cx="648182" cy="417790"/>
          </a:xfrm>
          <a:prstGeom prst="rect">
            <a:avLst/>
          </a:prstGeom>
          <a:solidFill>
            <a:srgbClr val="FFCDCD"/>
          </a:solidFill>
          <a:ln>
            <a:solidFill>
              <a:srgbClr val="FF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FF10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3"/>
            <a:endCxn id="14" idx="1"/>
          </p:cNvCxnSpPr>
          <p:nvPr/>
        </p:nvCxnSpPr>
        <p:spPr>
          <a:xfrm>
            <a:off x="5775766" y="3325951"/>
            <a:ext cx="35881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18615" y="338033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45600" y="2936626"/>
            <a:ext cx="614795" cy="214037"/>
          </a:xfrm>
          <a:prstGeom prst="roundRect">
            <a:avLst>
              <a:gd name="adj" fmla="val 50000"/>
            </a:avLst>
          </a:prstGeom>
          <a:solidFill>
            <a:srgbClr val="FFCDCD"/>
          </a:solidFill>
          <a:ln>
            <a:solidFill>
              <a:srgbClr val="FF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FF10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25823"/>
              </p:ext>
            </p:extLst>
          </p:nvPr>
        </p:nvGraphicFramePr>
        <p:xfrm>
          <a:off x="4997850" y="5652935"/>
          <a:ext cx="7779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16">
                  <a:extLst>
                    <a:ext uri="{9D8B030D-6E8A-4147-A177-3AD203B41FA5}">
                      <a16:colId xmlns:a16="http://schemas.microsoft.com/office/drawing/2014/main" val="3975362106"/>
                    </a:ext>
                  </a:extLst>
                </a:gridCol>
              </a:tblGrid>
              <a:tr h="350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FF10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0018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27523" y="5864793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ptr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204821" y="34034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r>
              <a:rPr lang="en-US" altLang="ko-KR" smtClean="0"/>
              <a:t>rr[0]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22042" y="34034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arr[1]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03269" y="340557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arr[2]</a:t>
            </a:r>
            <a:endParaRPr lang="ko-KR" altLang="en-US"/>
          </a:p>
        </p:txBody>
      </p:sp>
      <p:cxnSp>
        <p:nvCxnSpPr>
          <p:cNvPr id="28" name="구부러진 연결선 27"/>
          <p:cNvCxnSpPr/>
          <p:nvPr/>
        </p:nvCxnSpPr>
        <p:spPr>
          <a:xfrm rot="16200000" flipH="1">
            <a:off x="2420550" y="4230877"/>
            <a:ext cx="1846026" cy="83127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endCxn id="21" idx="0"/>
          </p:cNvCxnSpPr>
          <p:nvPr/>
        </p:nvCxnSpPr>
        <p:spPr>
          <a:xfrm rot="16200000" flipH="1">
            <a:off x="4259139" y="4525266"/>
            <a:ext cx="2250212" cy="512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0"/>
            <a:endCxn id="14" idx="1"/>
          </p:cNvCxnSpPr>
          <p:nvPr/>
        </p:nvCxnSpPr>
        <p:spPr>
          <a:xfrm flipV="1">
            <a:off x="5386808" y="3325951"/>
            <a:ext cx="747774" cy="232698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8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52E3C-E50B-1D58-A500-82FF7AEA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프로젝트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: </a:t>
            </a:r>
            <a:r>
              <a:rPr lang="ko-KR" altLang="en-US" sz="4000" kern="100" smtClean="0"/>
              <a:t>미니 정렬 프로그램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DF637-31B2-6DF6-73FE-18DDEB24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안에 값을 오름차순 정렬하는 프로그램을 작성하시오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080" y="2785751"/>
            <a:ext cx="648182" cy="417790"/>
          </a:xfrm>
          <a:prstGeom prst="rect">
            <a:avLst/>
          </a:prstGeom>
          <a:solidFill>
            <a:srgbClr val="FFCDCD"/>
          </a:solidFill>
          <a:ln>
            <a:solidFill>
              <a:srgbClr val="FF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FF10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1177262" y="2994646"/>
            <a:ext cx="35881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789" y="3123139"/>
            <a:ext cx="62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lotto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47096" y="2605321"/>
            <a:ext cx="614795" cy="214037"/>
          </a:xfrm>
          <a:prstGeom prst="roundRect">
            <a:avLst>
              <a:gd name="adj" fmla="val 50000"/>
            </a:avLst>
          </a:prstGeom>
          <a:solidFill>
            <a:srgbClr val="FFCDCD"/>
          </a:solidFill>
          <a:ln>
            <a:solidFill>
              <a:srgbClr val="FF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FF10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44125"/>
              </p:ext>
            </p:extLst>
          </p:nvPr>
        </p:nvGraphicFramePr>
        <p:xfrm>
          <a:off x="399346" y="5321630"/>
          <a:ext cx="7779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16">
                  <a:extLst>
                    <a:ext uri="{9D8B030D-6E8A-4147-A177-3AD203B41FA5}">
                      <a16:colId xmlns:a16="http://schemas.microsoft.com/office/drawing/2014/main" val="3975362106"/>
                    </a:ext>
                  </a:extLst>
                </a:gridCol>
              </a:tblGrid>
              <a:tr h="350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FF10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0018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9019" y="5533488"/>
            <a:ext cx="62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lotto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54493" y="3398999"/>
            <a:ext cx="96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lotto[0]</a:t>
            </a:r>
            <a:endParaRPr lang="ko-KR" altLang="en-US" sz="2000"/>
          </a:p>
        </p:txBody>
      </p:sp>
      <p:cxnSp>
        <p:nvCxnSpPr>
          <p:cNvPr id="16" name="구부러진 연결선 15"/>
          <p:cNvCxnSpPr>
            <a:endCxn id="11" idx="0"/>
          </p:cNvCxnSpPr>
          <p:nvPr/>
        </p:nvCxnSpPr>
        <p:spPr>
          <a:xfrm rot="16200000" flipH="1">
            <a:off x="-339365" y="4193961"/>
            <a:ext cx="2250212" cy="512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</p:cNvCxnSpPr>
          <p:nvPr/>
        </p:nvCxnSpPr>
        <p:spPr>
          <a:xfrm flipV="1">
            <a:off x="788304" y="2994646"/>
            <a:ext cx="747774" cy="232698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78328"/>
              </p:ext>
            </p:extLst>
          </p:nvPr>
        </p:nvGraphicFramePr>
        <p:xfrm>
          <a:off x="1695732" y="2854230"/>
          <a:ext cx="6096000" cy="57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399006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7924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63349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8173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33363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2572135"/>
                    </a:ext>
                  </a:extLst>
                </a:gridCol>
              </a:tblGrid>
              <a:tr h="574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u="non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0098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721681" y="3398999"/>
            <a:ext cx="96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lotto[1]</a:t>
            </a:r>
            <a:endParaRPr lang="ko-KR" alt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3805924" y="3399872"/>
            <a:ext cx="96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lotto[2]</a:t>
            </a:r>
            <a:endParaRPr lang="ko-KR" alt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4788474" y="3397091"/>
            <a:ext cx="96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lotto[3]</a:t>
            </a:r>
            <a:endParaRPr lang="ko-KR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5814423" y="3428975"/>
            <a:ext cx="96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lotto[4]</a:t>
            </a:r>
            <a:endParaRPr lang="ko-KR" alt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6882924" y="3463847"/>
            <a:ext cx="96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lotto[5]</a:t>
            </a:r>
            <a:endParaRPr lang="ko-KR" altLang="en-US" sz="2000"/>
          </a:p>
        </p:txBody>
      </p:sp>
      <p:cxnSp>
        <p:nvCxnSpPr>
          <p:cNvPr id="26" name="직선 화살표 연결선 25"/>
          <p:cNvCxnSpPr>
            <a:stCxn id="28" idx="0"/>
            <a:endCxn id="13" idx="2"/>
          </p:cNvCxnSpPr>
          <p:nvPr/>
        </p:nvCxnSpPr>
        <p:spPr>
          <a:xfrm flipV="1">
            <a:off x="2238087" y="3799109"/>
            <a:ext cx="0" cy="612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6626" y="4411560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</a:rPr>
              <a:t>i</a:t>
            </a:r>
            <a:r>
              <a:rPr lang="ko-KR" altLang="en-US" sz="2400" smtClean="0">
                <a:solidFill>
                  <a:srgbClr val="FF0000"/>
                </a:solidFill>
              </a:rPr>
              <a:t>는 </a:t>
            </a:r>
            <a:r>
              <a:rPr lang="en-US" altLang="ko-KR" sz="2400" smtClean="0">
                <a:solidFill>
                  <a:srgbClr val="FF0000"/>
                </a:solidFill>
              </a:rPr>
              <a:t>0</a:t>
            </a:r>
            <a:r>
              <a:rPr lang="ko-KR" altLang="en-US" sz="2400" smtClean="0">
                <a:solidFill>
                  <a:srgbClr val="FF0000"/>
                </a:solidFill>
              </a:rPr>
              <a:t>부터 </a:t>
            </a:r>
            <a:r>
              <a:rPr lang="en-US" altLang="ko-KR" sz="2400" smtClean="0">
                <a:solidFill>
                  <a:srgbClr val="FF0000"/>
                </a:solidFill>
              </a:rPr>
              <a:t>4</a:t>
            </a:r>
            <a:r>
              <a:rPr lang="ko-KR" altLang="en-US" sz="2400" smtClean="0">
                <a:solidFill>
                  <a:srgbClr val="FF0000"/>
                </a:solidFill>
              </a:rPr>
              <a:t>까지</a:t>
            </a:r>
            <a:endParaRPr lang="ko-KR" altLang="en-US" sz="240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stCxn id="31" idx="0"/>
          </p:cNvCxnSpPr>
          <p:nvPr/>
        </p:nvCxnSpPr>
        <p:spPr>
          <a:xfrm flipH="1" flipV="1">
            <a:off x="3140686" y="3750930"/>
            <a:ext cx="32734" cy="116088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8146" y="4911813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0000FF"/>
                </a:solidFill>
              </a:rPr>
              <a:t>j</a:t>
            </a:r>
            <a:r>
              <a:rPr lang="ko-KR" altLang="en-US" sz="2400" smtClean="0">
                <a:solidFill>
                  <a:srgbClr val="0000FF"/>
                </a:solidFill>
              </a:rPr>
              <a:t>는 </a:t>
            </a:r>
            <a:r>
              <a:rPr lang="en-US" altLang="ko-KR" sz="2400" smtClean="0">
                <a:solidFill>
                  <a:srgbClr val="0000FF"/>
                </a:solidFill>
              </a:rPr>
              <a:t>i+1</a:t>
            </a:r>
            <a:r>
              <a:rPr lang="ko-KR" altLang="en-US" sz="2400" smtClean="0">
                <a:solidFill>
                  <a:srgbClr val="0000FF"/>
                </a:solidFill>
              </a:rPr>
              <a:t>부터 </a:t>
            </a:r>
            <a:r>
              <a:rPr lang="en-US" altLang="ko-KR" sz="2400" smtClean="0">
                <a:solidFill>
                  <a:srgbClr val="0000FF"/>
                </a:solidFill>
              </a:rPr>
              <a:t>5</a:t>
            </a:r>
            <a:r>
              <a:rPr lang="ko-KR" altLang="en-US" sz="2400" smtClean="0">
                <a:solidFill>
                  <a:srgbClr val="0000FF"/>
                </a:solidFill>
              </a:rPr>
              <a:t>까지</a:t>
            </a:r>
            <a:endParaRPr lang="ko-KR" altLang="en-US" sz="240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8146" y="5615724"/>
            <a:ext cx="28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항상 </a:t>
            </a:r>
            <a:r>
              <a:rPr lang="en-US" altLang="ko-KR" b="1" smtClean="0"/>
              <a:t>lotto[i] &lt;= lotto[j]</a:t>
            </a:r>
            <a:r>
              <a:rPr lang="ko-KR" altLang="en-US" b="1" smtClean="0"/>
              <a:t>도록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01788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0A6BE-9387-9645-EA1F-0F664019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이 장에서 만드는 프로그램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70B44-9FC8-0C05-0F00-2E7FF0FB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생성된 로또번호를 오름차순 정렬하시오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08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4AD05-E5A7-4F23-226A-6B97EA20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포인터란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F3C13-4124-10B5-5B28-9731EFEC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변수와 메모리의 관계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철수 변수 선언 및 초기화 </a:t>
            </a:r>
            <a:r>
              <a:rPr lang="ko-KR" altLang="en-US" b="0" i="0" u="none" strike="noStrike" kern="1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메모리에서 </a:t>
            </a:r>
            <a:r>
              <a:rPr lang="en-US" altLang="ko-KR" kern="100" smtClean="0"/>
              <a:t>0061FF1C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라는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위치에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철수라는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이름의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공간을 할당하고 그 안에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이라는 값을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넣는다</a:t>
            </a:r>
            <a:r>
              <a:rPr lang="en-US" altLang="ko-KR" b="0" i="0" u="none" strike="noStrike" kern="100" baseline="0" smtClean="0">
                <a:latin typeface="YDVYMjOStd12"/>
                <a:ea typeface="나눔스퀘어라운드 Regular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kern="100" smtClean="0"/>
          </a:p>
          <a:p>
            <a:pPr marL="0" indent="0">
              <a:buNone/>
            </a:pPr>
            <a:r>
              <a:rPr lang="ko-KR" altLang="en-US" kern="100" smtClean="0"/>
              <a:t>그림 </a:t>
            </a:r>
            <a:r>
              <a:rPr lang="en-US" altLang="ko-KR" kern="100"/>
              <a:t>7-3 </a:t>
            </a:r>
            <a:r>
              <a:rPr lang="ko-KR" altLang="en-US" kern="100"/>
              <a:t>변수와 메모리의 관계</a:t>
            </a:r>
            <a:endParaRPr lang="ko-KR" altLang="en-US" kern="1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48BB39-D3C1-09B4-38B6-294E84BE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45754"/>
            <a:ext cx="5724525" cy="19799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3002" y="5188612"/>
            <a:ext cx="4033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0912" y="5635709"/>
            <a:ext cx="4033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17904" y="4678319"/>
            <a:ext cx="1823952" cy="348276"/>
          </a:xfrm>
          <a:prstGeom prst="roundRect">
            <a:avLst>
              <a:gd name="adj" fmla="val 48246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0061FF1C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4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4AD05-E5A7-4F23-226A-6B97EA20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F3C13-4124-10B5-5B28-9731EFEC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변수와 메모리의 관계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2829" y="2717805"/>
            <a:ext cx="77383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변수의 주소와 변수값 출력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"a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변수 주소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%p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, a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변수 값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"b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변수 주소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%p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, b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변수 값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"c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변수 주소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%p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, c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변수 값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47339" y="5215197"/>
            <a:ext cx="4048125" cy="1326696"/>
            <a:chOff x="4747339" y="5215197"/>
            <a:chExt cx="4048125" cy="13266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5F5988F-26EE-AF5A-2C4C-AE9F436D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7339" y="5215197"/>
              <a:ext cx="4048125" cy="132669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5439" y="5473733"/>
              <a:ext cx="3816385" cy="998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42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B1D8F-6432-B2CE-CC34-0B9DB808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48180-F97A-AF98-9E64-83BAAD0E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다른 변수의 주소와 값 알아내기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포인터 변수 또는 포인터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*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넣어 선언한 변수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kern="100"/>
              <a:t>p</a:t>
            </a:r>
            <a:r>
              <a:rPr lang="en-US" altLang="ko-KR" kern="100" smtClean="0"/>
              <a:t>ointer </a:t>
            </a:r>
            <a:r>
              <a:rPr lang="ko-KR" altLang="en-US" kern="100" smtClean="0"/>
              <a:t>변수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주소</a:t>
            </a:r>
            <a:r>
              <a:rPr lang="ko-KR" altLang="en-US" kern="100" smtClean="0"/>
              <a:t>값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ko-KR" altLang="en-US" kern="100" smtClean="0"/>
              <a:t>변수의 주소값 할당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kern="100" smtClean="0"/>
              <a:t>Pointer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주소는 </a:t>
            </a:r>
            <a:r>
              <a:rPr lang="en-US" altLang="ko-KR" smtClean="0"/>
              <a:t>0061FF1C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이고 그곳의 값은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C636BC-6893-F777-484F-2F7982EE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3119013"/>
            <a:ext cx="2471738" cy="6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B1D8F-6432-B2CE-CC34-0B9DB808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48180-F97A-AF98-9E64-83BAAD0E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다른 변수의 주소와 값 알아내기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631" y="2490615"/>
            <a:ext cx="905021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변수의 주소와 변수값 출력</a:t>
            </a:r>
            <a:endParaRPr lang="ko-KR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변수 주소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%p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, a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변수 값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"b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변수 주소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%p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, b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변수 값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"c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변수 주소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%p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, c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변수 값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EE0000"/>
                </a:solidFill>
                <a:latin typeface="Consolas" panose="020B0609020204030204" pitchFamily="49" charset="0"/>
              </a:rPr>
              <a:t>\n\n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포인터 변수 선언과 값 출력</a:t>
            </a:r>
            <a:endParaRPr lang="ko-KR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"pointer 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변수가 가르키는 주소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%p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그곳의 값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"pointer 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변수가 가르키는 주소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%p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그곳의 값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"pointer 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변수가 가르키는 주소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%p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그곳의 값 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69473" y="2150646"/>
            <a:ext cx="4048125" cy="1326696"/>
            <a:chOff x="4869473" y="2150646"/>
            <a:chExt cx="4048125" cy="13266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F5988F-26EE-AF5A-2C4C-AE9F436D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9473" y="2150646"/>
              <a:ext cx="4048125" cy="132669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4724" y="2445740"/>
              <a:ext cx="3909646" cy="942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B1D8F-6432-B2CE-CC34-0B9DB808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48180-F97A-AF98-9E64-83BAAD0E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다른 변수의 주소와 값 알아내기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변수와 포인터 변수의 관계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46598" y="3125750"/>
            <a:ext cx="8412907" cy="2880718"/>
            <a:chOff x="446598" y="3125750"/>
            <a:chExt cx="8412907" cy="28807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3FA691-EA2F-A052-6782-D4745F9CA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25" y="3200557"/>
              <a:ext cx="7524750" cy="270970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053227" y="3459119"/>
              <a:ext cx="1823952" cy="348276"/>
            </a:xfrm>
            <a:prstGeom prst="roundRect">
              <a:avLst>
                <a:gd name="adj" fmla="val 48246"/>
              </a:avLst>
            </a:prstGeom>
            <a:solidFill>
              <a:srgbClr val="FF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0061FF1C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819873" y="3927231"/>
              <a:ext cx="1654803" cy="398583"/>
            </a:xfrm>
            <a:prstGeom prst="roundRect">
              <a:avLst>
                <a:gd name="adj" fmla="val 482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0061FF1C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8599" y="3209943"/>
              <a:ext cx="1767459" cy="5974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903" y="4394311"/>
              <a:ext cx="704850" cy="3333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6602" y="4401869"/>
              <a:ext cx="443889" cy="4993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5678" y="4920288"/>
              <a:ext cx="7353300" cy="441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71487" y="4279634"/>
              <a:ext cx="25880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p</a:t>
              </a:r>
              <a:r>
                <a:rPr lang="en-US" altLang="ko-KR" sz="1600" smtClean="0">
                  <a:solidFill>
                    <a:srgbClr val="FF0000"/>
                  </a:solidFill>
                </a:rPr>
                <a:t>ointer</a:t>
              </a:r>
              <a:r>
                <a:rPr lang="ko-KR" altLang="en-US" sz="1600" smtClean="0">
                  <a:solidFill>
                    <a:srgbClr val="FF0000"/>
                  </a:solidFill>
                </a:rPr>
                <a:t>변수에 저장된 주소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598" y="5667914"/>
              <a:ext cx="52733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F35F0D"/>
                  </a:solidFill>
                </a:rPr>
                <a:t>p</a:t>
              </a:r>
              <a:r>
                <a:rPr lang="en-US" altLang="ko-KR" sz="1600" smtClean="0">
                  <a:solidFill>
                    <a:srgbClr val="F35F0D"/>
                  </a:solidFill>
                </a:rPr>
                <a:t>ointer</a:t>
              </a:r>
              <a:r>
                <a:rPr lang="ko-KR" altLang="en-US" sz="1600" smtClean="0">
                  <a:solidFill>
                    <a:srgbClr val="F35F0D"/>
                  </a:solidFill>
                </a:rPr>
                <a:t> 안의 주소에</a:t>
              </a:r>
              <a:r>
                <a:rPr lang="en-US" altLang="ko-KR" sz="1600" smtClean="0">
                  <a:solidFill>
                    <a:srgbClr val="F35F0D"/>
                  </a:solidFill>
                </a:rPr>
                <a:t> </a:t>
              </a:r>
              <a:r>
                <a:rPr lang="ko-KR" altLang="en-US" sz="1600" smtClean="0">
                  <a:solidFill>
                    <a:srgbClr val="F35F0D"/>
                  </a:solidFill>
                </a:rPr>
                <a:t>저장된 값</a:t>
              </a:r>
              <a:r>
                <a:rPr lang="en-US" altLang="ko-KR" sz="1600" smtClean="0">
                  <a:solidFill>
                    <a:srgbClr val="F35F0D"/>
                  </a:solidFill>
                </a:rPr>
                <a:t>(pointer</a:t>
              </a:r>
              <a:r>
                <a:rPr lang="ko-KR" altLang="en-US" sz="1600" smtClean="0">
                  <a:solidFill>
                    <a:srgbClr val="F35F0D"/>
                  </a:solidFill>
                </a:rPr>
                <a:t>가 가르키는 곳의 값</a:t>
              </a:r>
              <a:r>
                <a:rPr lang="en-US" altLang="ko-KR" sz="1600" smtClean="0">
                  <a:solidFill>
                    <a:srgbClr val="F35F0D"/>
                  </a:solidFill>
                </a:rPr>
                <a:t>)</a:t>
              </a:r>
              <a:endParaRPr lang="ko-KR" altLang="en-US" sz="1600">
                <a:solidFill>
                  <a:srgbClr val="F35F0D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34671" y="3125750"/>
              <a:ext cx="1047750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31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5D3E0-1246-9586-0678-BC0F3CFB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포인터란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E582E-4161-5410-86D1-2A48BAE2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</a:t>
            </a:r>
            <a:r>
              <a:rPr lang="ko-KR" altLang="en-US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포인터로 다른 변수의 값 바꾸기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kern="100"/>
              <a:t>p</a:t>
            </a:r>
            <a:r>
              <a:rPr lang="en-US" altLang="ko-KR" kern="100" smtClean="0"/>
              <a:t>o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inter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가르키는 곳의 값에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곱하기</a:t>
            </a:r>
          </a:p>
          <a:p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pointer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곱하기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하고 이를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다시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pointer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포인터 변수는 다른 변수의 주소를 알아낼 수 있고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알아낸 변수의 주소에 찾아가 값도 직접 바꿀 수 있다</a:t>
            </a:r>
            <a:r>
              <a:rPr lang="en-US" altLang="ko-KR" b="0" i="0" u="none" strike="noStrike" kern="100" baseline="0" dirty="0">
                <a:latin typeface="YDVYMjOStd12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47833"/>
            <a:ext cx="7848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DCD"/>
        </a:solidFill>
        <a:ln>
          <a:solidFill>
            <a:srgbClr val="FFCDCD"/>
          </a:solidFill>
        </a:ln>
      </a:spPr>
      <a:bodyPr rtlCol="0" anchor="ctr"/>
      <a:lstStyle>
        <a:defPPr algn="ctr">
          <a:defRPr sz="14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824</Words>
  <Application>Microsoft Office PowerPoint</Application>
  <PresentationFormat>화면 슬라이드 쇼(4:3)</PresentationFormat>
  <Paragraphs>245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7" baseType="lpstr">
      <vt:lpstr>G마켓 산스 TTF Bold</vt:lpstr>
      <vt:lpstr>G마켓 산스 TTF Medium</vt:lpstr>
      <vt:lpstr>YDVYGOStd12</vt:lpstr>
      <vt:lpstr>YDVYMjOStd12</vt:lpstr>
      <vt:lpstr>굴림</vt:lpstr>
      <vt:lpstr>나눔스퀘어라운드 Regular</vt:lpstr>
      <vt:lpstr>맑은 고딕</vt:lpstr>
      <vt:lpstr>Arial</vt:lpstr>
      <vt:lpstr>Calibri</vt:lpstr>
      <vt:lpstr>Calibri Light</vt:lpstr>
      <vt:lpstr>Consolas</vt:lpstr>
      <vt:lpstr>Times New Roman</vt:lpstr>
      <vt:lpstr>Office 테마</vt:lpstr>
      <vt:lpstr>7장 메모리 주소 관리하기 : 포인터</vt:lpstr>
      <vt:lpstr>PowerPoint 프레젠테이션</vt:lpstr>
      <vt:lpstr>1. 이 장에서 만드는 프로그램</vt:lpstr>
      <vt:lpstr>2. 포인터란</vt:lpstr>
      <vt:lpstr>2. 포인터란</vt:lpstr>
      <vt:lpstr>2. 포인터란</vt:lpstr>
      <vt:lpstr>2. 포인터란</vt:lpstr>
      <vt:lpstr>2. 포인터란</vt:lpstr>
      <vt:lpstr>2. 포인터란</vt:lpstr>
      <vt:lpstr>2. 포인터란</vt:lpstr>
      <vt:lpstr>2. 포인터란</vt:lpstr>
      <vt:lpstr>2. 포인터란</vt:lpstr>
      <vt:lpstr>1분 퀴즈</vt:lpstr>
      <vt:lpstr>1분 퀴즈</vt:lpstr>
      <vt:lpstr>3. 포인터로 배열 다루기</vt:lpstr>
      <vt:lpstr>3. 포인터로 배열 다루기</vt:lpstr>
      <vt:lpstr>3. 포인터로 배열 다루기</vt:lpstr>
      <vt:lpstr>3. 포인터로 배열 다루기</vt:lpstr>
      <vt:lpstr>3. 포인터로 배열 다루기</vt:lpstr>
      <vt:lpstr>3. 포인터로 배열 다루기</vt:lpstr>
      <vt:lpstr>3. 포인터로 배열 다루기</vt:lpstr>
      <vt:lpstr>3. 포인터로 배열 다루기</vt:lpstr>
      <vt:lpstr>3. 포인터로 배열 다루기</vt:lpstr>
      <vt:lpstr>4. 프로젝트: 미니 정렬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YI</cp:lastModifiedBy>
  <cp:revision>77</cp:revision>
  <dcterms:created xsi:type="dcterms:W3CDTF">2022-09-21T08:07:38Z</dcterms:created>
  <dcterms:modified xsi:type="dcterms:W3CDTF">2024-05-17T10:51:09Z</dcterms:modified>
</cp:coreProperties>
</file>