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9" r:id="rId2"/>
    <p:sldId id="258" r:id="rId3"/>
    <p:sldId id="260" r:id="rId4"/>
    <p:sldId id="295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5952"/>
  </p:normalViewPr>
  <p:slideViewPr>
    <p:cSldViewPr snapToGrid="0" snapToObjects="1">
      <p:cViewPr varScale="1">
        <p:scale>
          <a:sx n="88" d="100"/>
          <a:sy n="88" d="100"/>
        </p:scale>
        <p:origin x="1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E2D08-E942-034B-BC5E-0073D7B3B8D9}" type="datetimeFigureOut">
              <a:rPr lang="de-DE" smtClean="0"/>
              <a:t>14.10.19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0D81F-AC1F-3A4B-AC8D-43A67ACD87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591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de-DE" dirty="0"/>
              <a:t>어떤 결론을 낼 수 있나</a:t>
            </a:r>
            <a:r>
              <a:rPr lang="de-DE" altLang="ko-KR" dirty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de-DE" dirty="0"/>
              <a:t>일부 데이터의 경우 성능의 향상</a:t>
            </a:r>
            <a:r>
              <a:rPr lang="de-DE" altLang="ko-KR" dirty="0"/>
              <a:t>.</a:t>
            </a:r>
            <a:r>
              <a:rPr lang="ko-KR" altLang="de-DE" dirty="0"/>
              <a:t> 하지만 다른 데이터는 성능의 하락</a:t>
            </a:r>
            <a:r>
              <a:rPr lang="de-DE" altLang="ko-KR" dirty="0"/>
              <a:t>.</a:t>
            </a:r>
            <a:r>
              <a:rPr lang="ko-KR" altLang="de-DE" dirty="0"/>
              <a:t> 차원의 저주 </a:t>
            </a:r>
            <a:r>
              <a:rPr lang="de-DE" altLang="ko-KR" dirty="0"/>
              <a:t>(</a:t>
            </a:r>
            <a:r>
              <a:rPr lang="en-US" altLang="ko-KR" dirty="0"/>
              <a:t>overfitting,</a:t>
            </a:r>
            <a:r>
              <a:rPr lang="de-DE" altLang="ko-KR" dirty="0"/>
              <a:t> </a:t>
            </a:r>
            <a:r>
              <a:rPr lang="ko-KR" altLang="de-DE" dirty="0"/>
              <a:t>관련 정보 찾아서 </a:t>
            </a:r>
            <a:r>
              <a:rPr lang="ko-KR" altLang="de-DE" dirty="0" err="1"/>
              <a:t>썰풀기</a:t>
            </a:r>
            <a:r>
              <a:rPr lang="de-DE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de-DE" dirty="0" err="1"/>
              <a:t>컴퓨테이션</a:t>
            </a:r>
            <a:r>
              <a:rPr lang="ko-KR" altLang="de-DE" dirty="0"/>
              <a:t> 타임의 증가 </a:t>
            </a:r>
            <a:r>
              <a:rPr lang="de-DE" altLang="ko-KR" dirty="0"/>
              <a:t>(</a:t>
            </a:r>
            <a:r>
              <a:rPr lang="de-DE" altLang="ko-KR" dirty="0" err="1"/>
              <a:t>training</a:t>
            </a:r>
            <a:r>
              <a:rPr lang="de-DE" altLang="ko-KR" dirty="0"/>
              <a:t> + </a:t>
            </a:r>
            <a:r>
              <a:rPr lang="de-DE" altLang="ko-KR" dirty="0" err="1"/>
              <a:t>predicting</a:t>
            </a:r>
            <a:r>
              <a:rPr lang="de-DE" altLang="ko-KR" dirty="0"/>
              <a:t>)</a:t>
            </a:r>
            <a:r>
              <a:rPr lang="ko-KR" altLang="de-DE" dirty="0"/>
              <a:t>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de-DE" dirty="0"/>
              <a:t>하지만 특수한 경우 예측 성능이 좋지 않음 </a:t>
            </a:r>
            <a:r>
              <a:rPr lang="de-DE" altLang="ko-KR" dirty="0"/>
              <a:t>((</a:t>
            </a:r>
            <a:r>
              <a:rPr lang="ko-KR" altLang="de-DE" dirty="0"/>
              <a:t>예를 들어</a:t>
            </a:r>
            <a:r>
              <a:rPr lang="de-DE" altLang="ko-KR" dirty="0"/>
              <a:t>,</a:t>
            </a:r>
            <a:r>
              <a:rPr lang="ko-KR" altLang="de-DE" dirty="0"/>
              <a:t> </a:t>
            </a:r>
            <a:r>
              <a:rPr lang="en-US" altLang="ko-KR" dirty="0"/>
              <a:t>HD state</a:t>
            </a:r>
            <a:r>
              <a:rPr lang="ko-KR" altLang="de-DE" dirty="0"/>
              <a:t>의 </a:t>
            </a:r>
            <a:r>
              <a:rPr lang="en-US" altLang="ko-KR" dirty="0"/>
              <a:t>performance</a:t>
            </a:r>
            <a:r>
              <a:rPr lang="ko-KR" altLang="de-DE" dirty="0"/>
              <a:t> 값은 </a:t>
            </a:r>
            <a:r>
              <a:rPr lang="en-US" altLang="ko-KR" dirty="0"/>
              <a:t>variance</a:t>
            </a:r>
            <a:r>
              <a:rPr lang="ko-KR" altLang="de-DE" dirty="0"/>
              <a:t>가 매우 큼</a:t>
            </a:r>
            <a:r>
              <a:rPr lang="de-DE" altLang="ko-KR" dirty="0"/>
              <a:t>.</a:t>
            </a:r>
            <a:r>
              <a:rPr lang="ko-KR" altLang="de-DE" dirty="0"/>
              <a:t> </a:t>
            </a:r>
            <a:r>
              <a:rPr lang="en-US" altLang="ko-KR" dirty="0"/>
              <a:t>Horizon</a:t>
            </a:r>
            <a:r>
              <a:rPr lang="ko-KR" altLang="de-DE" dirty="0"/>
              <a:t>이 쪼개지면 트레이닝 데이터가 줄어들고 따라서 효과적으로 다루지 못함</a:t>
            </a:r>
            <a:r>
              <a:rPr lang="de-DE" altLang="ko-KR" dirty="0"/>
              <a:t>)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ko-KR" altLang="de-DE" dirty="0"/>
              <a:t>기반의 기법들이 꾸준히 좋은 성능을 보임</a:t>
            </a:r>
            <a:endParaRPr lang="de-DE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0D81F-AC1F-3A4B-AC8D-43A67ACD87F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404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0726-16EC-0944-AC15-010C2A44E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31C16-2CD2-C94E-9BE9-585AED763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3C708-F977-7C48-8895-FF7C8E599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014A-866D-8B43-B9BD-2467D9AD3699}" type="datetimeFigureOut">
              <a:rPr lang="de-DE" smtClean="0"/>
              <a:t>14.10.19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C096E-A9F1-2A46-B49B-02799D777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FEFB2-2326-B648-B44A-0F28D82D8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7410-F5A4-B744-8259-5892ADF8A7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97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3DE59-1C8E-DC46-833C-70564676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745D6-C9DA-4640-B062-A7C985659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AB9B8-FCDE-D449-B2E2-795AD17B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014A-866D-8B43-B9BD-2467D9AD3699}" type="datetimeFigureOut">
              <a:rPr lang="de-DE" smtClean="0"/>
              <a:t>14.10.19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C85B6-1821-0146-99DB-83317D650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D9FDB-37DE-8144-81EC-FDC10152D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7410-F5A4-B744-8259-5892ADF8A7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957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54D73A-35FC-D149-8350-A48D986A0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175B3-F346-ED47-A308-DAF3110A3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EFA1C-6346-EF4F-8862-B6DC31ECB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014A-866D-8B43-B9BD-2467D9AD3699}" type="datetimeFigureOut">
              <a:rPr lang="de-DE" smtClean="0"/>
              <a:t>14.10.19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B6EB1-7A74-1F46-8E47-28D447A9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6CC0A-6B7B-5E47-A72D-95309F045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7410-F5A4-B744-8259-5892ADF8A7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1587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78E17-C3B6-B24B-8C41-96AB7453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5C4DC-BEAF-9F4D-8C9F-7D4B08D3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E50B7-019F-7F43-89E3-7E8F735B6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014A-866D-8B43-B9BD-2467D9AD3699}" type="datetimeFigureOut">
              <a:rPr lang="de-DE" smtClean="0"/>
              <a:t>14.10.19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D8C79-8C20-BC43-9768-907ACACE9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18F36-D0C8-2642-A500-6BDE4DEE3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7410-F5A4-B744-8259-5892ADF8A7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2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0ACBB-07ED-B247-8CF1-5B5CE505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F713F-C73A-7246-9476-A3A9C256E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42237-8A60-8E44-AE75-A95223A0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014A-866D-8B43-B9BD-2467D9AD3699}" type="datetimeFigureOut">
              <a:rPr lang="de-DE" smtClean="0"/>
              <a:t>14.10.19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1FC18-B6DE-6647-BD75-34DE6ED4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020CE-C6BB-A94A-9657-87206F85A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7410-F5A4-B744-8259-5892ADF8A7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66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9562A-F20F-5345-8FEB-3EB09B7B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2826D-D825-5A4B-B9EE-FD57FDC1E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A16E3-0050-394D-AF15-E4227EB33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7CA00-BD86-DC4B-BEBE-9C29B766D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014A-866D-8B43-B9BD-2467D9AD3699}" type="datetimeFigureOut">
              <a:rPr lang="de-DE" smtClean="0"/>
              <a:t>14.10.19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921CE-B5A3-8D41-A1F8-12AB4FA13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B2C7F-A45A-8645-96C0-FEE718DF1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7410-F5A4-B744-8259-5892ADF8A7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524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056A2-61C1-FC4E-9CE5-4C7534E54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A79D9-FB97-634D-8BCC-FB40C960D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7E8CC-24FC-EB44-8DCD-B488D7FC6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D740D-BCCA-1A45-825A-C09704C05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FABA3-E6C3-7842-AC1B-FC084FFEC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FE3A6B-EFBA-0647-8492-3CE43D00C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014A-866D-8B43-B9BD-2467D9AD3699}" type="datetimeFigureOut">
              <a:rPr lang="de-DE" smtClean="0"/>
              <a:t>14.10.19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509A19-7C83-7A4D-8E25-0BE94B7BA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F4034E-E4F4-2C42-A272-AB50844F1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7410-F5A4-B744-8259-5892ADF8A7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97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2949-9B81-BA47-A653-CBFF75C2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E25669-DB6C-934E-9328-B83081681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014A-866D-8B43-B9BD-2467D9AD3699}" type="datetimeFigureOut">
              <a:rPr lang="de-DE" smtClean="0"/>
              <a:t>14.10.19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4F0F8-E2C7-E445-BAF1-C953BE496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79086-3315-FB41-BAFE-D85F8F13C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7410-F5A4-B744-8259-5892ADF8A7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362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E2F9D0-DEAC-C245-93DD-DB2A35F8C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014A-866D-8B43-B9BD-2467D9AD3699}" type="datetimeFigureOut">
              <a:rPr lang="de-DE" smtClean="0"/>
              <a:t>14.10.19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D3E1C-EC93-B94E-9DF6-E16EF391D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D8FC4-A267-C34D-9309-1CA1BC853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7410-F5A4-B744-8259-5892ADF8A7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69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4ADA-36B3-2E4F-9C73-8847C921B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AE60F-D9C3-2B49-B242-C3FCA5584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EEC78-584C-144A-8B70-145415C36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8E6CE-44E4-164B-985C-E3307B2B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014A-866D-8B43-B9BD-2467D9AD3699}" type="datetimeFigureOut">
              <a:rPr lang="de-DE" smtClean="0"/>
              <a:t>14.10.19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E5499-C468-4948-8D86-7BF0727E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7FA1F-95BE-2248-AB16-529F9C6CE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7410-F5A4-B744-8259-5892ADF8A7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53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BC3B7-2470-9146-AF38-D2E0F1E82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BFC68-B1E4-8544-9B1D-0167B01CC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95559-9459-6241-95F1-7ECA8C634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40F66-908B-374A-878E-9F38CEC5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014A-866D-8B43-B9BD-2467D9AD3699}" type="datetimeFigureOut">
              <a:rPr lang="de-DE" smtClean="0"/>
              <a:t>14.10.19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6706A-984F-A34E-AB49-D314D17F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4196F-CD75-8C4B-A74B-07E5CDFF8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7410-F5A4-B744-8259-5892ADF8A7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502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BE4AE7-7456-6146-A435-1353D5EBC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35F88-C795-7348-802C-889A3AFEB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D8ACD-E488-5C41-B70D-1E34E5A6B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B014A-866D-8B43-B9BD-2467D9AD3699}" type="datetimeFigureOut">
              <a:rPr lang="de-DE" smtClean="0"/>
              <a:t>14.10.19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0F4A2-C912-214B-8B17-7AC1A0284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C10ED-7FBB-E84F-8F8F-AB01CE3EB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E7410-F5A4-B744-8259-5892ADF8A7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9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A42CA6-BFC8-2540-8651-CE77F8F9C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084766"/>
              </p:ext>
            </p:extLst>
          </p:nvPr>
        </p:nvGraphicFramePr>
        <p:xfrm>
          <a:off x="457269" y="1358900"/>
          <a:ext cx="11062438" cy="38736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318">
                  <a:extLst>
                    <a:ext uri="{9D8B030D-6E8A-4147-A177-3AD203B41FA5}">
                      <a16:colId xmlns:a16="http://schemas.microsoft.com/office/drawing/2014/main" val="506515586"/>
                    </a:ext>
                  </a:extLst>
                </a:gridCol>
                <a:gridCol w="806768">
                  <a:extLst>
                    <a:ext uri="{9D8B030D-6E8A-4147-A177-3AD203B41FA5}">
                      <a16:colId xmlns:a16="http://schemas.microsoft.com/office/drawing/2014/main" val="2356670614"/>
                    </a:ext>
                  </a:extLst>
                </a:gridCol>
                <a:gridCol w="769946">
                  <a:extLst>
                    <a:ext uri="{9D8B030D-6E8A-4147-A177-3AD203B41FA5}">
                      <a16:colId xmlns:a16="http://schemas.microsoft.com/office/drawing/2014/main" val="4289211481"/>
                    </a:ext>
                  </a:extLst>
                </a:gridCol>
                <a:gridCol w="769946">
                  <a:extLst>
                    <a:ext uri="{9D8B030D-6E8A-4147-A177-3AD203B41FA5}">
                      <a16:colId xmlns:a16="http://schemas.microsoft.com/office/drawing/2014/main" val="588166275"/>
                    </a:ext>
                  </a:extLst>
                </a:gridCol>
                <a:gridCol w="769946">
                  <a:extLst>
                    <a:ext uri="{9D8B030D-6E8A-4147-A177-3AD203B41FA5}">
                      <a16:colId xmlns:a16="http://schemas.microsoft.com/office/drawing/2014/main" val="3650063352"/>
                    </a:ext>
                  </a:extLst>
                </a:gridCol>
                <a:gridCol w="769946">
                  <a:extLst>
                    <a:ext uri="{9D8B030D-6E8A-4147-A177-3AD203B41FA5}">
                      <a16:colId xmlns:a16="http://schemas.microsoft.com/office/drawing/2014/main" val="2662762243"/>
                    </a:ext>
                  </a:extLst>
                </a:gridCol>
                <a:gridCol w="769946">
                  <a:extLst>
                    <a:ext uri="{9D8B030D-6E8A-4147-A177-3AD203B41FA5}">
                      <a16:colId xmlns:a16="http://schemas.microsoft.com/office/drawing/2014/main" val="1335845824"/>
                    </a:ext>
                  </a:extLst>
                </a:gridCol>
                <a:gridCol w="769946">
                  <a:extLst>
                    <a:ext uri="{9D8B030D-6E8A-4147-A177-3AD203B41FA5}">
                      <a16:colId xmlns:a16="http://schemas.microsoft.com/office/drawing/2014/main" val="3990213166"/>
                    </a:ext>
                  </a:extLst>
                </a:gridCol>
                <a:gridCol w="769946">
                  <a:extLst>
                    <a:ext uri="{9D8B030D-6E8A-4147-A177-3AD203B41FA5}">
                      <a16:colId xmlns:a16="http://schemas.microsoft.com/office/drawing/2014/main" val="4281407868"/>
                    </a:ext>
                  </a:extLst>
                </a:gridCol>
                <a:gridCol w="769946">
                  <a:extLst>
                    <a:ext uri="{9D8B030D-6E8A-4147-A177-3AD203B41FA5}">
                      <a16:colId xmlns:a16="http://schemas.microsoft.com/office/drawing/2014/main" val="1882341046"/>
                    </a:ext>
                  </a:extLst>
                </a:gridCol>
                <a:gridCol w="769946">
                  <a:extLst>
                    <a:ext uri="{9D8B030D-6E8A-4147-A177-3AD203B41FA5}">
                      <a16:colId xmlns:a16="http://schemas.microsoft.com/office/drawing/2014/main" val="3657635182"/>
                    </a:ext>
                  </a:extLst>
                </a:gridCol>
                <a:gridCol w="769946">
                  <a:extLst>
                    <a:ext uri="{9D8B030D-6E8A-4147-A177-3AD203B41FA5}">
                      <a16:colId xmlns:a16="http://schemas.microsoft.com/office/drawing/2014/main" val="2187029927"/>
                    </a:ext>
                  </a:extLst>
                </a:gridCol>
                <a:gridCol w="769946">
                  <a:extLst>
                    <a:ext uri="{9D8B030D-6E8A-4147-A177-3AD203B41FA5}">
                      <a16:colId xmlns:a16="http://schemas.microsoft.com/office/drawing/2014/main" val="2111756917"/>
                    </a:ext>
                  </a:extLst>
                </a:gridCol>
                <a:gridCol w="769946">
                  <a:extLst>
                    <a:ext uri="{9D8B030D-6E8A-4147-A177-3AD203B41FA5}">
                      <a16:colId xmlns:a16="http://schemas.microsoft.com/office/drawing/2014/main" val="2564015628"/>
                    </a:ext>
                  </a:extLst>
                </a:gridCol>
              </a:tblGrid>
              <a:tr h="407751">
                <a:tc rowSpan="3" gridSpan="2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600" kern="1200" dirty="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State </a:t>
                      </a:r>
                      <a:r>
                        <a:rPr lang="de-DE" sz="1600" kern="1200" dirty="0" err="1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Prediction</a:t>
                      </a:r>
                      <a:endParaRPr lang="de-DE" sz="1600" kern="1200" dirty="0">
                        <a:solidFill>
                          <a:schemeClr val="dk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600" kern="1200" dirty="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Transition </a:t>
                      </a:r>
                      <a:r>
                        <a:rPr lang="de-DE" sz="1600" kern="1200" dirty="0" err="1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Prediction</a:t>
                      </a:r>
                      <a:endParaRPr lang="de-DE" sz="1600" kern="1200" dirty="0">
                        <a:solidFill>
                          <a:schemeClr val="dk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501031"/>
                  </a:ext>
                </a:extLst>
              </a:tr>
              <a:tr h="315080">
                <a:tc gridSpan="2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100" i="1" kern="1200" dirty="0" err="1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horizon</a:t>
                      </a:r>
                      <a:r>
                        <a:rPr lang="de-DE" sz="1100" i="1" kern="1200" dirty="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100" i="1" kern="1200" dirty="0" err="1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horizon</a:t>
                      </a:r>
                      <a:r>
                        <a:rPr lang="de-DE" sz="1100" i="1" kern="1200" dirty="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100" i="1" kern="120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horizon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100" i="1" kern="1200" dirty="0" err="1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horizon</a:t>
                      </a:r>
                      <a:r>
                        <a:rPr lang="de-DE" sz="1100" i="1" kern="1200" dirty="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100" i="1" kern="1200" dirty="0" err="1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horizon</a:t>
                      </a:r>
                      <a:r>
                        <a:rPr lang="de-DE" sz="1100" i="1" kern="1200" dirty="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100" i="1" kern="1200" dirty="0" err="1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horizon</a:t>
                      </a:r>
                      <a:r>
                        <a:rPr lang="de-DE" sz="1100" i="1" kern="1200" dirty="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69478"/>
                  </a:ext>
                </a:extLst>
              </a:tr>
              <a:tr h="315080">
                <a:tc gridSpan="2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100" kern="1200" dirty="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MAE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100" kern="1200" dirty="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MAPE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100" kern="120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MAE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100" kern="120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MAPE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100" kern="120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MAE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100" kern="120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MAPE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100" kern="120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MAE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100" kern="120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MAPE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100" kern="120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MAE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100" kern="120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MAPE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100" kern="120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MAE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100" kern="120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MAPE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703884"/>
                  </a:ext>
                </a:extLst>
              </a:tr>
              <a:tr h="315080">
                <a:tc row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100" b="1" kern="1200" dirty="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Statistical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de-DE" sz="1100" b="1" kern="1200" dirty="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Approach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100" kern="120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LR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1.03±0.18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1.2±0.38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0.29±0.05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0.84±0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0.14±0.03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0.95±0.07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0.45±0.06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0.75±0.02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0.27±0.06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0.81±0.07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0.18±0.04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2.93±4.18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4438428"/>
                  </a:ext>
                </a:extLst>
              </a:tr>
              <a:tr h="31508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100" kern="120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0.86±0.22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0.7±0.01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0.25±0.06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0.81±0.01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0.11±0.02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0.87±0.01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0.39±0.06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0.65±0.01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0.2±0.03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0.71±0.01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0.12±0.02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0.78±0.01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402710"/>
                  </a:ext>
                </a:extLst>
              </a:tr>
              <a:tr h="31508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100" kern="120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SVR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0.53±0.09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0.59±0.01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0.2±0.03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0.8±0.01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0.11±0.01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0.85±0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0.3±0.03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0.63±0.01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0.21±0.02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0.68±0.01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0.19±0.01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0.68±0.01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836429"/>
                  </a:ext>
                </a:extLst>
              </a:tr>
              <a:tr h="315080">
                <a:tc row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100" b="1" kern="1200" dirty="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Search-</a:t>
                      </a:r>
                      <a:r>
                        <a:rPr lang="de-DE" sz="1100" b="1" kern="1200" dirty="0" err="1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based</a:t>
                      </a:r>
                      <a:endParaRPr lang="de-DE" sz="1100" b="1" kern="1200" dirty="0">
                        <a:solidFill>
                          <a:schemeClr val="dk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100" kern="120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Euclidean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0.69±0.12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0.77±0.05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0.2±0.06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0.8±0.05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0.08±0.02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0.83±0.04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0.3±0.07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0.79±0.04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0.16±0.04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0.82±0.05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0.1±0.02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0.83±0.05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888934"/>
                  </a:ext>
                </a:extLst>
              </a:tr>
              <a:tr h="31508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100" kern="120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chebyshev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0.67±0.12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0.78±0.05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0.2±0.03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0.8±0.05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0.08±0.02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0.84±0.06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0.29±0.06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0.79±0.05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0.15±0.04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0.81±0.05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0.09±0.02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0.83±0.04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2239841"/>
                  </a:ext>
                </a:extLst>
              </a:tr>
              <a:tr h="31508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100" kern="120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cosine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0.44±0.1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0.93±0.15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0.13±0.05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0.93±0.13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0.05±0.01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0.94±0.13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0.2±0.05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0.93±0.14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0.1±0.02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0.94±0.12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0.06±0.01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0.94±0.12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145693"/>
                  </a:ext>
                </a:extLst>
              </a:tr>
              <a:tr h="315080">
                <a:tc row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100" b="1" kern="1200" dirty="0" err="1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Deep</a:t>
                      </a:r>
                      <a:endParaRPr lang="de-DE" sz="1100" b="1" kern="1200" dirty="0">
                        <a:solidFill>
                          <a:schemeClr val="dk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de-DE" sz="1100" b="1" kern="1200" dirty="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Learning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100" kern="120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CNN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0.44±0.1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0.55±0.02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0.14±0.03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0.74±0.2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0.06±0.03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0.85±0.3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0.19±0.03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0.65±0.1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0.11±0.02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0.98±0.35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0.06±0.01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0.91±0.11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189644"/>
                  </a:ext>
                </a:extLst>
              </a:tr>
              <a:tr h="31508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100" kern="120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LSTM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0.45±0.1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0.87±0.45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0.15±0.03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0.95±0.20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0.11±0.07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0.96±0.15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0.21±0.03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0.9±0.18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0.14±0.06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0.96±0.15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0.11±0.05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0.92±0.20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5330"/>
                  </a:ext>
                </a:extLst>
              </a:tr>
              <a:tr h="31508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100" kern="120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LRCN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0.44±0.09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0.51±0.04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0.13±0.04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0.66±0.05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0.05±0.01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0.83±0.02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0.19±0.04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0.61±0.03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0.1±0.02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0.82±0.02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0.06±0.01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0.85±0.14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8223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37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D10685-6E38-7244-96E7-A97C5DC92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947874"/>
              </p:ext>
            </p:extLst>
          </p:nvPr>
        </p:nvGraphicFramePr>
        <p:xfrm>
          <a:off x="677773" y="1738531"/>
          <a:ext cx="10836454" cy="404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318">
                  <a:extLst>
                    <a:ext uri="{9D8B030D-6E8A-4147-A177-3AD203B41FA5}">
                      <a16:colId xmlns:a16="http://schemas.microsoft.com/office/drawing/2014/main" val="431286938"/>
                    </a:ext>
                  </a:extLst>
                </a:gridCol>
                <a:gridCol w="806768">
                  <a:extLst>
                    <a:ext uri="{9D8B030D-6E8A-4147-A177-3AD203B41FA5}">
                      <a16:colId xmlns:a16="http://schemas.microsoft.com/office/drawing/2014/main" val="3483207547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01655120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235790446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90878156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765261277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23135155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57000215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25954477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05029621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26449322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11678833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36735031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647085210"/>
                    </a:ext>
                  </a:extLst>
                </a:gridCol>
              </a:tblGrid>
              <a:tr h="425925">
                <a:tc rowSpan="3" gridSpan="2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de-DE" sz="1600" b="0" u="none" strike="noStrike" dirty="0">
                          <a:effectLst/>
                          <a:latin typeface="Times" pitchFamily="2" charset="0"/>
                        </a:rPr>
                        <a:t>State </a:t>
                      </a:r>
                      <a:r>
                        <a:rPr lang="de-DE" sz="1600" b="0" u="none" strike="noStrike" dirty="0" err="1">
                          <a:effectLst/>
                          <a:latin typeface="Times" pitchFamily="2" charset="0"/>
                        </a:rPr>
                        <a:t>Prediction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de-DE" sz="1600" b="0" u="none" strike="noStrike" dirty="0">
                          <a:effectLst/>
                          <a:latin typeface="Times" pitchFamily="2" charset="0"/>
                        </a:rPr>
                        <a:t>Transition </a:t>
                      </a:r>
                      <a:r>
                        <a:rPr lang="de-DE" sz="1600" b="0" u="none" strike="noStrike" dirty="0" err="1">
                          <a:effectLst/>
                          <a:latin typeface="Times" pitchFamily="2" charset="0"/>
                        </a:rPr>
                        <a:t>Prediction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104458"/>
                  </a:ext>
                </a:extLst>
              </a:tr>
              <a:tr h="329124">
                <a:tc gridSpan="2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1100" b="0" i="1" u="none" strike="noStrike" dirty="0" err="1">
                          <a:effectLst/>
                          <a:latin typeface="Times" pitchFamily="2" charset="0"/>
                        </a:rPr>
                        <a:t>horizon</a:t>
                      </a:r>
                      <a:r>
                        <a:rPr lang="de-DE" sz="1100" b="0" i="1" u="none" strike="noStrike" dirty="0">
                          <a:effectLst/>
                          <a:latin typeface="Times" pitchFamily="2" charset="0"/>
                        </a:rPr>
                        <a:t> 1</a:t>
                      </a:r>
                      <a:endParaRPr lang="de-DE" sz="1100" b="0" i="1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1100" b="0" i="1" u="none" strike="noStrike" dirty="0" err="1">
                          <a:effectLst/>
                          <a:latin typeface="Times" pitchFamily="2" charset="0"/>
                        </a:rPr>
                        <a:t>horizon</a:t>
                      </a:r>
                      <a:r>
                        <a:rPr lang="de-DE" sz="1100" b="0" i="1" u="none" strike="noStrike" dirty="0">
                          <a:effectLst/>
                          <a:latin typeface="Times" pitchFamily="2" charset="0"/>
                        </a:rPr>
                        <a:t> 2</a:t>
                      </a:r>
                      <a:endParaRPr lang="de-DE" sz="1100" b="0" i="1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1100" b="0" i="1" u="none" strike="noStrike" dirty="0" err="1">
                          <a:effectLst/>
                          <a:latin typeface="Times" pitchFamily="2" charset="0"/>
                        </a:rPr>
                        <a:t>horizon</a:t>
                      </a:r>
                      <a:r>
                        <a:rPr lang="de-DE" sz="1100" b="0" i="1" u="none" strike="noStrike" dirty="0">
                          <a:effectLst/>
                          <a:latin typeface="Times" pitchFamily="2" charset="0"/>
                        </a:rPr>
                        <a:t> 3</a:t>
                      </a:r>
                      <a:endParaRPr lang="de-DE" sz="1100" b="0" i="1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1100" b="0" i="1" u="none" strike="noStrike" dirty="0" err="1">
                          <a:effectLst/>
                          <a:latin typeface="Times" pitchFamily="2" charset="0"/>
                        </a:rPr>
                        <a:t>horizon</a:t>
                      </a:r>
                      <a:r>
                        <a:rPr lang="de-DE" sz="1100" b="0" i="1" u="none" strike="noStrike" dirty="0">
                          <a:effectLst/>
                          <a:latin typeface="Times" pitchFamily="2" charset="0"/>
                        </a:rPr>
                        <a:t> 1</a:t>
                      </a:r>
                      <a:endParaRPr lang="de-DE" sz="1100" b="0" i="1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1100" b="0" i="1" u="none" strike="noStrike" dirty="0" err="1">
                          <a:effectLst/>
                          <a:latin typeface="Times" pitchFamily="2" charset="0"/>
                        </a:rPr>
                        <a:t>horizon</a:t>
                      </a:r>
                      <a:r>
                        <a:rPr lang="de-DE" sz="1100" b="0" i="1" u="none" strike="noStrike" dirty="0">
                          <a:effectLst/>
                          <a:latin typeface="Times" pitchFamily="2" charset="0"/>
                        </a:rPr>
                        <a:t> 2</a:t>
                      </a:r>
                      <a:endParaRPr lang="de-DE" sz="1100" b="0" i="1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1100" b="0" i="1" u="none" strike="noStrike" dirty="0" err="1">
                          <a:effectLst/>
                          <a:latin typeface="Times" pitchFamily="2" charset="0"/>
                        </a:rPr>
                        <a:t>horizon</a:t>
                      </a:r>
                      <a:r>
                        <a:rPr lang="de-DE" sz="1100" b="0" i="1" u="none" strike="noStrike" dirty="0">
                          <a:effectLst/>
                          <a:latin typeface="Times" pitchFamily="2" charset="0"/>
                        </a:rPr>
                        <a:t> 3</a:t>
                      </a:r>
                      <a:endParaRPr lang="de-DE" sz="1100" b="0" i="1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992243"/>
                  </a:ext>
                </a:extLst>
              </a:tr>
              <a:tr h="329124">
                <a:tc gridSpan="2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u="none" strike="noStrike">
                          <a:effectLst/>
                          <a:latin typeface="Times" pitchFamily="2" charset="0"/>
                        </a:rPr>
                        <a:t>MAE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u="none" strike="noStrike" dirty="0">
                          <a:effectLst/>
                          <a:latin typeface="Times" pitchFamily="2" charset="0"/>
                        </a:rPr>
                        <a:t>MAPE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u="none" strike="noStrike" dirty="0">
                          <a:effectLst/>
                          <a:latin typeface="Times" pitchFamily="2" charset="0"/>
                        </a:rPr>
                        <a:t>MAE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u="none" strike="noStrike" dirty="0">
                          <a:effectLst/>
                          <a:latin typeface="Times" pitchFamily="2" charset="0"/>
                        </a:rPr>
                        <a:t>MAPE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u="none" strike="noStrike" dirty="0">
                          <a:effectLst/>
                          <a:latin typeface="Times" pitchFamily="2" charset="0"/>
                        </a:rPr>
                        <a:t>MAE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u="none" strike="noStrike" dirty="0">
                          <a:effectLst/>
                          <a:latin typeface="Times" pitchFamily="2" charset="0"/>
                        </a:rPr>
                        <a:t>MAPE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u="none" strike="noStrike" dirty="0">
                          <a:effectLst/>
                          <a:latin typeface="Times" pitchFamily="2" charset="0"/>
                        </a:rPr>
                        <a:t>MAE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u="none" strike="noStrike" dirty="0">
                          <a:effectLst/>
                          <a:latin typeface="Times" pitchFamily="2" charset="0"/>
                        </a:rPr>
                        <a:t>MAPE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u="none" strike="noStrike" dirty="0">
                          <a:effectLst/>
                          <a:latin typeface="Times" pitchFamily="2" charset="0"/>
                        </a:rPr>
                        <a:t>MAE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u="none" strike="noStrike" dirty="0">
                          <a:effectLst/>
                          <a:latin typeface="Times" pitchFamily="2" charset="0"/>
                        </a:rPr>
                        <a:t>MAPE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u="none" strike="noStrike" dirty="0">
                          <a:effectLst/>
                          <a:latin typeface="Times" pitchFamily="2" charset="0"/>
                        </a:rPr>
                        <a:t>MAE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u="none" strike="noStrike" dirty="0">
                          <a:effectLst/>
                          <a:latin typeface="Times" pitchFamily="2" charset="0"/>
                        </a:rPr>
                        <a:t>MAPE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982933"/>
                  </a:ext>
                </a:extLst>
              </a:tr>
              <a:tr h="32912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DE" sz="1100" b="1" u="none" strike="noStrike" dirty="0">
                          <a:effectLst/>
                          <a:latin typeface="Times" pitchFamily="2" charset="0"/>
                        </a:rPr>
                        <a:t>Statistical</a:t>
                      </a:r>
                    </a:p>
                    <a:p>
                      <a:pPr algn="ctr" fontAlgn="ctr"/>
                      <a:r>
                        <a:rPr lang="de-DE" sz="1100" b="1" u="none" strike="noStrike" dirty="0">
                          <a:effectLst/>
                          <a:latin typeface="Times" pitchFamily="2" charset="0"/>
                        </a:rPr>
                        <a:t>Approach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i="1" u="none" strike="noStrike" dirty="0">
                          <a:effectLst/>
                          <a:latin typeface="Times" pitchFamily="2" charset="0"/>
                        </a:rPr>
                        <a:t>LR</a:t>
                      </a:r>
                      <a:endParaRPr lang="de-DE" sz="1100" b="0" i="1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2.48±0.09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0.60±0.01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3.42±0.09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  <a:latin typeface="Times" pitchFamily="2" charset="0"/>
                        </a:rPr>
                        <a:t>0.73±0.01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3.27±0.10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  <a:latin typeface="Times" pitchFamily="2" charset="0"/>
                        </a:rPr>
                        <a:t>0.79±0.06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  <a:latin typeface="Times" pitchFamily="2" charset="0"/>
                        </a:rPr>
                        <a:t>3.37±0.12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  <a:latin typeface="Times" pitchFamily="2" charset="0"/>
                        </a:rPr>
                        <a:t>1.31±0.05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  <a:latin typeface="Times" pitchFamily="2" charset="0"/>
                        </a:rPr>
                        <a:t>1.14±0.02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  <a:latin typeface="Times" pitchFamily="2" charset="0"/>
                        </a:rPr>
                        <a:t>0.91±0.01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  <a:latin typeface="Times" pitchFamily="2" charset="0"/>
                        </a:rPr>
                        <a:t>1.01±0.02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0.93±0.01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636727"/>
                  </a:ext>
                </a:extLst>
              </a:tr>
              <a:tr h="32912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i="1" u="none" strike="noStrike">
                          <a:effectLst/>
                          <a:latin typeface="Times" pitchFamily="2" charset="0"/>
                        </a:rPr>
                        <a:t>RF</a:t>
                      </a:r>
                      <a:endParaRPr lang="de-DE" sz="1100" b="0" i="1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  <a:latin typeface="Times" pitchFamily="2" charset="0"/>
                        </a:rPr>
                        <a:t>2.46±0.08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0.60±0.01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3.39±0.12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0.72±0.01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3.23±0.12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  <a:latin typeface="Times" pitchFamily="2" charset="0"/>
                        </a:rPr>
                        <a:t>0.75±0.01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  <a:latin typeface="Times" pitchFamily="2" charset="0"/>
                        </a:rPr>
                        <a:t>3.33±0.10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  <a:latin typeface="Times" pitchFamily="2" charset="0"/>
                        </a:rPr>
                        <a:t>1.31±0.05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  <a:latin typeface="Times" pitchFamily="2" charset="0"/>
                        </a:rPr>
                        <a:t>1.13±0.02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  <a:latin typeface="Times" pitchFamily="2" charset="0"/>
                        </a:rPr>
                        <a:t>0.91±0.01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1.01±0.03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0.92±0.00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167250"/>
                  </a:ext>
                </a:extLst>
              </a:tr>
              <a:tr h="32912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i="1" u="none" strike="noStrike">
                          <a:effectLst/>
                          <a:latin typeface="Times" pitchFamily="2" charset="0"/>
                        </a:rPr>
                        <a:t>SVR</a:t>
                      </a:r>
                      <a:endParaRPr lang="de-DE" sz="1100" b="0" i="1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2.20±0.03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0.60±0.01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2.9±0.08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0.73±0.01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  <a:latin typeface="Times" pitchFamily="2" charset="0"/>
                        </a:rPr>
                        <a:t>2.57±0.09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0.78±0.01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  <a:latin typeface="Times" pitchFamily="2" charset="0"/>
                        </a:rPr>
                        <a:t>3.13±0.06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  <a:latin typeface="Times" pitchFamily="2" charset="0"/>
                        </a:rPr>
                        <a:t>1.31±0.05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  <a:latin typeface="Times" pitchFamily="2" charset="0"/>
                        </a:rPr>
                        <a:t>1.02±0.02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0.91±0.00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0.86±0.02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0.93±0.00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573929"/>
                  </a:ext>
                </a:extLst>
              </a:tr>
              <a:tr h="32912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DE" sz="1100" b="1" u="none" strike="noStrike">
                          <a:effectLst/>
                          <a:latin typeface="Times" pitchFamily="2" charset="0"/>
                        </a:rPr>
                        <a:t>Search-based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i="1" u="none" strike="noStrike" dirty="0" err="1">
                          <a:effectLst/>
                          <a:latin typeface="Times" pitchFamily="2" charset="0"/>
                        </a:rPr>
                        <a:t>Euclidean</a:t>
                      </a:r>
                      <a:endParaRPr lang="de-DE" sz="1100" b="0" i="1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  <a:latin typeface="Times" pitchFamily="2" charset="0"/>
                        </a:rPr>
                        <a:t>1.39±0.05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0.38±0.01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1.68±0.07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1" u="none" strike="noStrike" dirty="0">
                          <a:effectLst/>
                          <a:latin typeface="Times" pitchFamily="2" charset="0"/>
                        </a:rPr>
                        <a:t>0.42±0.01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1.60±0.11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0.43±0.02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1" u="none" strike="noStrike" dirty="0">
                          <a:effectLst/>
                          <a:latin typeface="Times" pitchFamily="2" charset="0"/>
                        </a:rPr>
                        <a:t>0.79±0.05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1" u="none" strike="noStrike" dirty="0">
                          <a:effectLst/>
                          <a:latin typeface="Times" pitchFamily="2" charset="0"/>
                        </a:rPr>
                        <a:t>0.21±0.01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0.28±0.02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0.29±0.02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0.29±0.02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0.31±0.01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971618"/>
                  </a:ext>
                </a:extLst>
              </a:tr>
              <a:tr h="32912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i="1" u="none" strike="noStrike" dirty="0" err="1">
                          <a:effectLst/>
                          <a:latin typeface="Times" pitchFamily="2" charset="0"/>
                        </a:rPr>
                        <a:t>Chebyshev</a:t>
                      </a:r>
                      <a:endParaRPr lang="de-DE" sz="1100" b="0" i="1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  <a:latin typeface="Times" pitchFamily="2" charset="0"/>
                        </a:rPr>
                        <a:t>1.37±0.05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  <a:latin typeface="Times" pitchFamily="2" charset="0"/>
                        </a:rPr>
                        <a:t>0.38±0.01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1.72±0.07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0.43±0.01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1.69±0.09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0.45±0.01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0.81±0.05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  <a:latin typeface="Times" pitchFamily="2" charset="0"/>
                        </a:rPr>
                        <a:t>0.22±0.01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0.29±0.01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0.31±0.02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0.30±0.02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0.33±0.01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3959169"/>
                  </a:ext>
                </a:extLst>
              </a:tr>
              <a:tr h="32912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i="1" u="none" strike="noStrike" dirty="0" err="1">
                          <a:effectLst/>
                          <a:latin typeface="Times" pitchFamily="2" charset="0"/>
                        </a:rPr>
                        <a:t>Cosine</a:t>
                      </a:r>
                      <a:endParaRPr lang="de-DE" sz="1100" b="0" i="1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  <a:latin typeface="Times" pitchFamily="2" charset="0"/>
                        </a:rPr>
                        <a:t>1.47±0.05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0.39±0.02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1.73±0.06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0.44±0.00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1.64±0.07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1" u="none" strike="noStrike" dirty="0">
                          <a:effectLst/>
                          <a:latin typeface="Times" pitchFamily="2" charset="0"/>
                        </a:rPr>
                        <a:t>0.43±0.01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0.82±0.05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  <a:latin typeface="Times" pitchFamily="2" charset="0"/>
                        </a:rPr>
                        <a:t>0.22±0.01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0.29±0.02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1" u="none" strike="noStrike" dirty="0">
                          <a:effectLst/>
                          <a:latin typeface="Times" pitchFamily="2" charset="0"/>
                        </a:rPr>
                        <a:t>0.29±0.01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0.29±0.02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1" u="none" strike="noStrike" dirty="0">
                          <a:effectLst/>
                          <a:latin typeface="Times" pitchFamily="2" charset="0"/>
                        </a:rPr>
                        <a:t>0.31±0.01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383328"/>
                  </a:ext>
                </a:extLst>
              </a:tr>
              <a:tr h="32912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DE" sz="1100" b="1" u="none" strike="noStrike" dirty="0" err="1">
                          <a:effectLst/>
                          <a:latin typeface="Times" pitchFamily="2" charset="0"/>
                        </a:rPr>
                        <a:t>Deep</a:t>
                      </a:r>
                      <a:endParaRPr lang="de-DE" sz="1100" b="1" u="none" strike="noStrike" dirty="0">
                        <a:effectLst/>
                        <a:latin typeface="Times" pitchFamily="2" charset="0"/>
                      </a:endParaRPr>
                    </a:p>
                    <a:p>
                      <a:pPr algn="ctr" fontAlgn="ctr"/>
                      <a:r>
                        <a:rPr lang="de-DE" sz="1100" b="1" u="none" strike="noStrike" dirty="0">
                          <a:effectLst/>
                          <a:latin typeface="Times" pitchFamily="2" charset="0"/>
                        </a:rPr>
                        <a:t>Learning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i="1" u="none" strike="noStrike" dirty="0">
                          <a:effectLst/>
                          <a:latin typeface="Times" pitchFamily="2" charset="0"/>
                        </a:rPr>
                        <a:t>CNN</a:t>
                      </a:r>
                      <a:endParaRPr lang="de-DE" sz="1100" b="0" i="1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1.21±0.05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1" u="none" strike="noStrike" dirty="0">
                          <a:effectLst/>
                          <a:latin typeface="Times" pitchFamily="2" charset="0"/>
                        </a:rPr>
                        <a:t>0.37±0.01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1.65±0.08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1.14±1.26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1.62±0.09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0.58±0.04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1.21±0.03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0.34±0.04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0.25±0.01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0.48±0.07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0.26±0.00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0.43±0.02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409140"/>
                  </a:ext>
                </a:extLst>
              </a:tr>
              <a:tr h="32912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i="1" u="none" strike="noStrike" dirty="0">
                          <a:effectLst/>
                          <a:latin typeface="Times" pitchFamily="2" charset="0"/>
                        </a:rPr>
                        <a:t>LSTM</a:t>
                      </a:r>
                      <a:endParaRPr lang="de-DE" sz="1100" b="0" i="1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1" u="none" strike="noStrike" dirty="0">
                          <a:effectLst/>
                          <a:latin typeface="Times" pitchFamily="2" charset="0"/>
                        </a:rPr>
                        <a:t>1.11±0.05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0.45±0.19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1" u="none" strike="noStrike" dirty="0">
                          <a:effectLst/>
                          <a:latin typeface="Times" pitchFamily="2" charset="0"/>
                        </a:rPr>
                        <a:t>1.4±0.05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0.58±0.12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1" u="none" strike="noStrike" dirty="0">
                          <a:effectLst/>
                          <a:latin typeface="Times" pitchFamily="2" charset="0"/>
                        </a:rPr>
                        <a:t>1.36±0.05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0.59±0.04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0.88±0.04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0.29±0.02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1" u="none" strike="noStrike" dirty="0">
                          <a:effectLst/>
                          <a:latin typeface="Times" pitchFamily="2" charset="0"/>
                        </a:rPr>
                        <a:t>0.21±0.01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0.94±0.86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1" u="none" strike="noStrike" dirty="0">
                          <a:effectLst/>
                          <a:latin typeface="Times" pitchFamily="2" charset="0"/>
                        </a:rPr>
                        <a:t>0.22±0.02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0.52±0.22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750337"/>
                  </a:ext>
                </a:extLst>
              </a:tr>
              <a:tr h="32912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i="1" u="none" strike="noStrike" dirty="0">
                          <a:effectLst/>
                          <a:latin typeface="Times" pitchFamily="2" charset="0"/>
                        </a:rPr>
                        <a:t>LRCN</a:t>
                      </a:r>
                      <a:endParaRPr lang="de-DE" sz="1100" b="0" i="1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  <a:latin typeface="Times" pitchFamily="2" charset="0"/>
                        </a:rPr>
                        <a:t>1.31±0.05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  <a:latin typeface="Times" pitchFamily="2" charset="0"/>
                        </a:rPr>
                        <a:t>0.43±0.02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1.76±0.07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0.53±0.02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  <a:latin typeface="Times" pitchFamily="2" charset="0"/>
                        </a:rPr>
                        <a:t>1.78±0.08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0.67±0.06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1.47±0.06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0.44±0.03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0.30±0.01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0.48±0.04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0.31±0.05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0.47±0.06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405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27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2567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74F5E5E-27CA-A14F-9983-D77482ABB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50" y="812800"/>
            <a:ext cx="9588500" cy="3479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0DE93C-DA7F-D54C-948A-B7EE41B9AE3F}"/>
              </a:ext>
            </a:extLst>
          </p:cNvPr>
          <p:cNvSpPr txBox="1"/>
          <p:nvPr/>
        </p:nvSpPr>
        <p:spPr>
          <a:xfrm>
            <a:off x="2641600" y="4432300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Times" pitchFamily="2" charset="0"/>
              </a:rPr>
              <a:t>(a) </a:t>
            </a:r>
            <a:r>
              <a:rPr lang="de-DE" sz="1400" dirty="0" err="1">
                <a:latin typeface="Times" pitchFamily="2" charset="0"/>
              </a:rPr>
              <a:t>Effect</a:t>
            </a:r>
            <a:r>
              <a:rPr lang="de-DE" sz="1400" dirty="0">
                <a:latin typeface="Times" pitchFamily="2" charset="0"/>
              </a:rPr>
              <a:t> </a:t>
            </a:r>
            <a:r>
              <a:rPr lang="de-DE" sz="1400" dirty="0" err="1">
                <a:latin typeface="Times" pitchFamily="2" charset="0"/>
              </a:rPr>
              <a:t>of</a:t>
            </a:r>
            <a:r>
              <a:rPr lang="de-DE" sz="1400" dirty="0">
                <a:latin typeface="Times" pitchFamily="2" charset="0"/>
              </a:rPr>
              <a:t> </a:t>
            </a:r>
            <a:r>
              <a:rPr lang="de-DE" sz="1400" dirty="0" err="1">
                <a:latin typeface="Times" pitchFamily="2" charset="0"/>
              </a:rPr>
              <a:t>horizon</a:t>
            </a:r>
            <a:r>
              <a:rPr lang="de-DE" sz="1400" dirty="0">
                <a:latin typeface="Times" pitchFamily="2" charset="0"/>
              </a:rPr>
              <a:t> </a:t>
            </a:r>
            <a:r>
              <a:rPr lang="de-DE" sz="1400" dirty="0" err="1">
                <a:latin typeface="Times" pitchFamily="2" charset="0"/>
              </a:rPr>
              <a:t>to</a:t>
            </a:r>
            <a:r>
              <a:rPr lang="de-DE" sz="1400" dirty="0">
                <a:latin typeface="Times" pitchFamily="2" charset="0"/>
              </a:rPr>
              <a:t> MAE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6E66BD-429C-174F-B374-CBC9DB97AE5D}"/>
              </a:ext>
            </a:extLst>
          </p:cNvPr>
          <p:cNvSpPr txBox="1"/>
          <p:nvPr/>
        </p:nvSpPr>
        <p:spPr>
          <a:xfrm>
            <a:off x="6654800" y="4432300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Times" pitchFamily="2" charset="0"/>
              </a:rPr>
              <a:t>(b) </a:t>
            </a:r>
            <a:r>
              <a:rPr lang="de-DE" sz="1400" dirty="0" err="1">
                <a:latin typeface="Times" pitchFamily="2" charset="0"/>
              </a:rPr>
              <a:t>Effect</a:t>
            </a:r>
            <a:r>
              <a:rPr lang="de-DE" sz="1400" dirty="0">
                <a:latin typeface="Times" pitchFamily="2" charset="0"/>
              </a:rPr>
              <a:t> </a:t>
            </a:r>
            <a:r>
              <a:rPr lang="de-DE" sz="1400" dirty="0" err="1">
                <a:latin typeface="Times" pitchFamily="2" charset="0"/>
              </a:rPr>
              <a:t>of</a:t>
            </a:r>
            <a:r>
              <a:rPr lang="de-DE" sz="1400" dirty="0">
                <a:latin typeface="Times" pitchFamily="2" charset="0"/>
              </a:rPr>
              <a:t> </a:t>
            </a:r>
            <a:r>
              <a:rPr lang="de-DE" sz="1400" dirty="0" err="1">
                <a:latin typeface="Times" pitchFamily="2" charset="0"/>
              </a:rPr>
              <a:t>horizon</a:t>
            </a:r>
            <a:r>
              <a:rPr lang="de-DE" sz="1400" dirty="0">
                <a:latin typeface="Times" pitchFamily="2" charset="0"/>
              </a:rPr>
              <a:t> </a:t>
            </a:r>
            <a:r>
              <a:rPr lang="de-DE" sz="1400" dirty="0" err="1">
                <a:latin typeface="Times" pitchFamily="2" charset="0"/>
              </a:rPr>
              <a:t>to</a:t>
            </a:r>
            <a:r>
              <a:rPr lang="de-DE" sz="1400" dirty="0">
                <a:latin typeface="Times" pitchFamily="2" charset="0"/>
              </a:rPr>
              <a:t> </a:t>
            </a:r>
            <a:r>
              <a:rPr lang="de-DE" sz="1400" dirty="0" err="1">
                <a:latin typeface="Times" pitchFamily="2" charset="0"/>
              </a:rPr>
              <a:t>computation</a:t>
            </a:r>
            <a:r>
              <a:rPr lang="de-DE" sz="1400" dirty="0">
                <a:latin typeface="Times" pitchFamily="2" charset="0"/>
              </a:rPr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362430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394</Words>
  <Application>Microsoft Macintosh PowerPoint</Application>
  <PresentationFormat>Widescreen</PresentationFormat>
  <Paragraphs>292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박규남</dc:creator>
  <cp:lastModifiedBy>박규남</cp:lastModifiedBy>
  <cp:revision>15</cp:revision>
  <dcterms:created xsi:type="dcterms:W3CDTF">2019-10-12T07:05:11Z</dcterms:created>
  <dcterms:modified xsi:type="dcterms:W3CDTF">2019-10-14T20:41:25Z</dcterms:modified>
</cp:coreProperties>
</file>