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i do" initials="id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8168"/>
    <p:restoredTop sz="96740"/>
  </p:normalViewPr>
  <p:slideViewPr>
    <p:cSldViewPr snapToGrid="0">
      <p:cViewPr>
        <p:scale>
          <a:sx n="120" d="100"/>
          <a:sy n="120" d="100"/>
        </p:scale>
        <p:origin x="528" y="108"/>
      </p:cViewPr>
      <p:guideLst>
        <p:guide orient="horz" pos="2154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dnavien.co.kr/company/brand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</a:rPr>
              <a:t>NAVIEN</a:t>
            </a:r>
            <a:r>
              <a:rPr lang="en-US" altLang="ko-KR" sz="4800" dirty="0"/>
              <a:t> HOUSE</a:t>
            </a:r>
            <a:r>
              <a:rPr lang="ko-KR" altLang="en-US" sz="4800" dirty="0"/>
              <a:t>사이트 제작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Project 001</a:t>
            </a:r>
          </a:p>
          <a:p>
            <a:pPr lvl="0">
              <a:spcBef>
                <a:spcPct val="30000"/>
              </a:spcBef>
              <a:defRPr lang="ko-KR" altLang="en-US"/>
            </a:pPr>
            <a:r>
              <a:rPr lang="en-US" altLang="ko-KR"/>
              <a:t>000</a:t>
            </a:r>
            <a:r>
              <a:rPr lang="ko-KR" altLang="en-US"/>
              <a:t> 웹사이트 조사 </a:t>
            </a:r>
            <a:r>
              <a:rPr lang="en-US" altLang="ko-KR"/>
              <a:t>/ </a:t>
            </a:r>
            <a:r>
              <a:rPr lang="ko-KR" altLang="en-US"/>
              <a:t>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/>
              <a:buChar char="•"/>
              <a:defRPr lang="ko-KR" altLang="en-US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NAVIEN</a:t>
            </a:r>
            <a:r>
              <a:rPr lang="ko-KR" altLang="en-US" sz="1800" dirty="0"/>
              <a:t> </a:t>
            </a:r>
            <a:r>
              <a:rPr lang="en-US" altLang="ko-KR" sz="1800" dirty="0"/>
              <a:t>HOUSE</a:t>
            </a:r>
            <a:endParaRPr lang="ko-KR" altLang="en-US" sz="1800" dirty="0"/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:https://www.navienhouse.com</a:t>
            </a:r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2021</a:t>
            </a:r>
            <a:r>
              <a:rPr lang="ko-KR" altLang="en-US" sz="1800" dirty="0"/>
              <a:t>년 09월 05일</a:t>
            </a:r>
            <a:r>
              <a:rPr lang="en-US" altLang="ko-KR" sz="1800" dirty="0"/>
              <a:t> </a:t>
            </a:r>
          </a:p>
          <a:p>
            <a:pPr marL="342891" indent="-342891">
              <a:spcBef>
                <a:spcPct val="46000"/>
              </a:spcBef>
              <a:buFont typeface="Arial"/>
              <a:buChar char="•"/>
              <a:defRPr lang="ko-KR" altLang="en-US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조 규완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페르소나를 통한 방향성 선정 최종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13253"/>
              </p:ext>
            </p:extLst>
          </p:nvPr>
        </p:nvGraphicFramePr>
        <p:xfrm>
          <a:off x="1260094" y="2109109"/>
          <a:ext cx="9491991" cy="4163568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1" kern="0" spc="5" dirty="0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결론 </a:t>
                      </a:r>
                      <a:r>
                        <a:rPr lang="en-US" altLang="ko-KR" sz="1500" b="1" kern="0" spc="5" dirty="0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두 참여자의 공통적인 것은 제품의 내부적인 효과와 외부적인 효과를 정보로 보고 싶어 한다는 것이다.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제품의 성능 뿐만 아니라 예상되는 효과, 환경에 미치는 효과까지 자세하게 보고 싶어한다.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그리고 이러한 것을 웹페이지에 녹여 낸다면 굳이 고객센터로의 연락보다는 웹페이지를 통하여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정보를 알 수 있게 될 것이다.</a:t>
                      </a:r>
                      <a:endParaRPr lang="en-US" altLang="ko-KR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그리고 여러사람들에게 홍보효과를 얻어 기업의 인지도를 상승 시킬 수 있을 것이다</a:t>
                      </a:r>
                      <a:r>
                        <a:rPr lang="en-US" altLang="ko-KR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500" b="0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또한 효과를 낼 수 있는 것이, 자신이 이 제품을 구매함으로써, 환경문제에 무언가 도움을 주고 있다는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효과를 나타낼 수 있을 것이다. </a:t>
                      </a: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10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5275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C47D88-1627-4C90-AA3F-6E5583479B85}"/>
              </a:ext>
            </a:extLst>
          </p:cNvPr>
          <p:cNvSpPr txBox="1"/>
          <p:nvPr/>
        </p:nvSpPr>
        <p:spPr>
          <a:xfrm>
            <a:off x="6935765" y="35163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보일러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8C47-3028-44A4-9912-8374D03521E8}"/>
              </a:ext>
            </a:extLst>
          </p:cNvPr>
          <p:cNvSpPr txBox="1"/>
          <p:nvPr/>
        </p:nvSpPr>
        <p:spPr>
          <a:xfrm>
            <a:off x="6830208" y="3008538"/>
            <a:ext cx="872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온수매트</a:t>
            </a:r>
            <a:endParaRPr lang="en-US" altLang="ko-KR" sz="12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B38DE-E3FF-4FDF-AD63-1F950D7EC00C}"/>
              </a:ext>
            </a:extLst>
          </p:cNvPr>
          <p:cNvSpPr txBox="1"/>
          <p:nvPr/>
        </p:nvSpPr>
        <p:spPr>
          <a:xfrm>
            <a:off x="7775825" y="2378421"/>
            <a:ext cx="685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환기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청정시스템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5132A-DDC0-4784-8119-4EFA589CB319}"/>
              </a:ext>
            </a:extLst>
          </p:cNvPr>
          <p:cNvSpPr txBox="1"/>
          <p:nvPr/>
        </p:nvSpPr>
        <p:spPr>
          <a:xfrm>
            <a:off x="6740817" y="3306664"/>
            <a:ext cx="880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홈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1E9BA-DBDE-4609-9A8A-06D0000AE12C}"/>
              </a:ext>
            </a:extLst>
          </p:cNvPr>
          <p:cNvSpPr txBox="1"/>
          <p:nvPr/>
        </p:nvSpPr>
        <p:spPr>
          <a:xfrm>
            <a:off x="1449893" y="5225478"/>
            <a:ext cx="1124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나비엔라이브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D2A8D-41CD-4F5E-B0E2-8E1101D73769}"/>
              </a:ext>
            </a:extLst>
          </p:cNvPr>
          <p:cNvSpPr txBox="1"/>
          <p:nvPr/>
        </p:nvSpPr>
        <p:spPr>
          <a:xfrm>
            <a:off x="6704194" y="229491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B5338-50E2-4097-B79E-E1F054415750}"/>
              </a:ext>
            </a:extLst>
          </p:cNvPr>
          <p:cNvSpPr txBox="1"/>
          <p:nvPr/>
        </p:nvSpPr>
        <p:spPr>
          <a:xfrm>
            <a:off x="6877432" y="1946335"/>
            <a:ext cx="93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꿀 팁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D6B98-0906-4DDD-80E0-A5B8FBB3FB13}"/>
              </a:ext>
            </a:extLst>
          </p:cNvPr>
          <p:cNvSpPr txBox="1"/>
          <p:nvPr/>
        </p:nvSpPr>
        <p:spPr>
          <a:xfrm>
            <a:off x="7389882" y="28478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897A2-1C90-48F7-AB10-06484AFF81C1}"/>
              </a:ext>
            </a:extLst>
          </p:cNvPr>
          <p:cNvSpPr txBox="1"/>
          <p:nvPr/>
        </p:nvSpPr>
        <p:spPr>
          <a:xfrm>
            <a:off x="7312521" y="257191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친환경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A4EAF-456F-4348-9666-0B015BA5211B}"/>
              </a:ext>
            </a:extLst>
          </p:cNvPr>
          <p:cNvSpPr txBox="1"/>
          <p:nvPr/>
        </p:nvSpPr>
        <p:spPr>
          <a:xfrm>
            <a:off x="7465184" y="3285536"/>
            <a:ext cx="68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글로벌시장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CAA03-56ED-45E9-9587-88158F03B16D}"/>
              </a:ext>
            </a:extLst>
          </p:cNvPr>
          <p:cNvSpPr txBox="1"/>
          <p:nvPr/>
        </p:nvSpPr>
        <p:spPr>
          <a:xfrm>
            <a:off x="6495447" y="27540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A/S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0A897-0DF6-4409-ABE4-A1C0B5D886FB}"/>
              </a:ext>
            </a:extLst>
          </p:cNvPr>
          <p:cNvSpPr txBox="1"/>
          <p:nvPr/>
        </p:nvSpPr>
        <p:spPr>
          <a:xfrm>
            <a:off x="3261526" y="49003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난방</a:t>
            </a:r>
            <a:endParaRPr lang="en-US" altLang="ko-KR" sz="1200" kern="0" dirty="0">
              <a:solidFill>
                <a:srgbClr val="C752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6BE593-8CEF-480D-8069-19D15C5A0C35}"/>
              </a:ext>
            </a:extLst>
          </p:cNvPr>
          <p:cNvSpPr txBox="1"/>
          <p:nvPr/>
        </p:nvSpPr>
        <p:spPr>
          <a:xfrm>
            <a:off x="3012885" y="401894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콘덴싱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133EF-3CF9-4208-B9B0-57E86F3D1843}"/>
              </a:ext>
            </a:extLst>
          </p:cNvPr>
          <p:cNvSpPr txBox="1"/>
          <p:nvPr/>
        </p:nvSpPr>
        <p:spPr>
          <a:xfrm>
            <a:off x="2143457" y="40316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나비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ED964E-C400-4AAF-B8F6-F993151E6504}"/>
              </a:ext>
            </a:extLst>
          </p:cNvPr>
          <p:cNvSpPr txBox="1"/>
          <p:nvPr/>
        </p:nvSpPr>
        <p:spPr>
          <a:xfrm>
            <a:off x="2125239" y="46175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F998E-153E-4E68-BA09-2AA3483FBD91}"/>
              </a:ext>
            </a:extLst>
          </p:cNvPr>
          <p:cNvSpPr txBox="1"/>
          <p:nvPr/>
        </p:nvSpPr>
        <p:spPr>
          <a:xfrm>
            <a:off x="6133323" y="334366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8AFBA6-0128-452B-B375-95804F833873}"/>
              </a:ext>
            </a:extLst>
          </p:cNvPr>
          <p:cNvSpPr txBox="1"/>
          <p:nvPr/>
        </p:nvSpPr>
        <p:spPr>
          <a:xfrm>
            <a:off x="2575838" y="36296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CE983-588D-44CD-BA7D-CA460839CA20}"/>
              </a:ext>
            </a:extLst>
          </p:cNvPr>
          <p:cNvSpPr txBox="1"/>
          <p:nvPr/>
        </p:nvSpPr>
        <p:spPr>
          <a:xfrm>
            <a:off x="2461269" y="2892520"/>
            <a:ext cx="68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스마트게이트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1C50C2-C190-4242-9CD9-59B8B203CF55}"/>
              </a:ext>
            </a:extLst>
          </p:cNvPr>
          <p:cNvSpPr txBox="1"/>
          <p:nvPr/>
        </p:nvSpPr>
        <p:spPr>
          <a:xfrm>
            <a:off x="3490494" y="318169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F83D1-F68A-4DB9-8464-22DEB2BE2A1E}"/>
              </a:ext>
            </a:extLst>
          </p:cNvPr>
          <p:cNvSpPr txBox="1"/>
          <p:nvPr/>
        </p:nvSpPr>
        <p:spPr>
          <a:xfrm>
            <a:off x="1603632" y="311746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러시아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783D7-E001-4489-AB1B-334FEA0891CF}"/>
              </a:ext>
            </a:extLst>
          </p:cNvPr>
          <p:cNvSpPr txBox="1"/>
          <p:nvPr/>
        </p:nvSpPr>
        <p:spPr>
          <a:xfrm>
            <a:off x="1462433" y="384974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93" y="1157083"/>
            <a:ext cx="9745991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AC01237-C5BF-45C0-A426-AEF42016FB19}"/>
              </a:ext>
            </a:extLst>
          </p:cNvPr>
          <p:cNvSpPr/>
          <p:nvPr/>
        </p:nvSpPr>
        <p:spPr>
          <a:xfrm rot="18690573">
            <a:off x="1986050" y="2226368"/>
            <a:ext cx="1837678" cy="428264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9B21C81-438B-4D55-B2E3-84A886788D47}"/>
              </a:ext>
            </a:extLst>
          </p:cNvPr>
          <p:cNvSpPr/>
          <p:nvPr/>
        </p:nvSpPr>
        <p:spPr>
          <a:xfrm rot="15990741">
            <a:off x="3656670" y="3620476"/>
            <a:ext cx="369304" cy="19400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DE7572-DC95-40E0-A06C-0356ADE75AA7}"/>
              </a:ext>
            </a:extLst>
          </p:cNvPr>
          <p:cNvSpPr/>
          <p:nvPr/>
        </p:nvSpPr>
        <p:spPr>
          <a:xfrm rot="19743052">
            <a:off x="1577382" y="2422880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B6E45F-B411-456A-9972-D03D37C9F302}"/>
              </a:ext>
            </a:extLst>
          </p:cNvPr>
          <p:cNvSpPr/>
          <p:nvPr/>
        </p:nvSpPr>
        <p:spPr>
          <a:xfrm rot="19743052">
            <a:off x="6706261" y="2322231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03-2 </a:t>
            </a:r>
            <a:r>
              <a:rPr lang="ko-KR" altLang="en-US"/>
              <a:t>자료 매트리스 분석</a:t>
            </a:r>
            <a:endParaRPr lang="ko-KR" altLang="en-US"/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이미지 공간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형용사</a:t>
            </a:r>
            <a:endParaRPr lang="ko-KR" altLang="en-US"/>
          </a:p>
        </p:txBody>
      </p:sp>
      <p:sp>
        <p:nvSpPr>
          <p:cNvPr id="29" name="슬라이드 번호 개체 틀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13</a:t>
            </a:fld>
            <a:endParaRPr lang="ko-KR" altLang="en-US" sz="1100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627121" y="1490783"/>
          <a:ext cx="4777508" cy="4911689"/>
        </p:xfrm>
        <a:graphic>
          <a:graphicData uri="http://schemas.openxmlformats.org/drawingml/2006/table">
            <a:tbl>
              <a:tblGrid>
                <a:gridCol w="4777508"/>
              </a:tblGrid>
              <a:tr h="418175">
                <a:tc>
                  <a:txBody>
                    <a:bodyPr vert="horz" lIns="64771" tIns="17907" rIns="64771" bIns="17907" anchor="ctr" anchorCtr="0"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1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매트리스 분석에 따른 방향 정리</a:t>
                      </a:r>
                      <a:endParaRPr lang="ko-KR" altLang="en-US" sz="1500" b="1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0320">
                <a:tc>
                  <a:txBody>
                    <a:bodyPr vert="horz" lIns="64771" tIns="17907" rIns="64771" bIns="17907" anchor="t" anchorCtr="0"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 판매 뿐만 아니라 홍보효과 및 사회공헌사업의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효과로 다익형 페이지를 재구축하려고 한다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기존사이트의 핵심 키워드는 정적이며 딱딱한 부분이 대부분 이었으나 새로운 홍보효과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친환경적인 정보 및 인지도 향상을 위하여 부드러우며 동적인 페이지를 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구축  할 것이다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제품판매를 위한 사이트는 그대로 유지하되 제품기능 대한 효과정보를 추가할 것이다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또 한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자사가 진행하는 친환경 사업효과 참여 및 친환경 효과 및 소개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정보제공 사이트는 맑고 포근하며 친환경적인 내츄럴한 이미지를 얻기 위해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녹색계열의 색을 사용하기로 하였다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제품 소개하는 페이지는 과하지 않은 우아함의 감각적이며 여유 있는 느낌의 색채를 사용하기 로 함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 rot="19743052">
            <a:off x="1577382" y="2422880"/>
            <a:ext cx="1903247" cy="1459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4.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제작 방향 정리</a:t>
            </a:r>
            <a:endParaRPr lang="ko-KR" altLang="en-US"/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>
          <a:xfrm>
            <a:off x="1458686" y="1707308"/>
            <a:ext cx="9491991" cy="101318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기업분석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(SWOT, 3C)</a:t>
            </a:r>
            <a:endParaRPr lang="en-US" altLang="ko-KR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spcBef>
                <a:spcPct val="52000"/>
              </a:spcBef>
              <a:defRPr lang="ko-KR" altLang="en-US"/>
            </a:pPr>
            <a:r>
              <a:rPr lang="ko-KR" altLang="en-US"/>
              <a:t>페르소나 분석</a:t>
            </a:r>
            <a:endParaRPr lang="ko-KR" altLang="en-US"/>
          </a:p>
          <a:p>
            <a:pPr lvl="0">
              <a:spcBef>
                <a:spcPct val="52000"/>
              </a:spcBef>
              <a:defRPr lang="ko-KR" altLang="en-US"/>
            </a:pPr>
            <a:r>
              <a:rPr lang="ko-KR" altLang="en-US"/>
              <a:t>매트리스분석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523999" y="2763600"/>
          <a:ext cx="9491991" cy="3938778"/>
        </p:xfrm>
        <a:graphic>
          <a:graphicData uri="http://schemas.openxmlformats.org/drawingml/2006/table">
            <a:tbl>
              <a:tblGrid>
                <a:gridCol w="9491991"/>
              </a:tblGrid>
              <a:tr h="287717">
                <a:tc>
                  <a:txBody>
                    <a:bodyPr vert="horz" lIns="64771" tIns="17907" rIns="64771" bIns="17907" anchor="ctr" anchorCtr="0"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500" b="1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정리</a:t>
                      </a:r>
                      <a:endParaRPr lang="ko-KR" altLang="en-US" sz="1500" b="1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63053">
                <a:tc>
                  <a:txBody>
                    <a:bodyPr vert="horz" lIns="64771" tIns="17907" rIns="64771" bIns="17907" anchor="t" anchorCtr="0"/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핵심요소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285750" indent="-28575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원하는 정보를 찾기 편하고 기존의 제품 구매 페이지를 유지하되 제품사용에 대한 효과정보를 입력할 것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285750" indent="-28575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필요한 제품을 자세한 정보를 볼 수 있도록 처리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285750" indent="-28575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친환경에 대한 홍보 자료 카테고리 생성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방향성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285750" indent="-28575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새로운 정보제공을 위한 선택형 페이지로 구성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285750" indent="-28575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주요 컨셉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자연적인 느낌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고객의 선택에 의한 정보를 강조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여유로움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제작 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COLOR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주요 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Color: Green, mint, Gray</a:t>
                      </a: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배색 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Color: 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친환경 관련 페이지는 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Green,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black</a:t>
                      </a: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제품 관련 페이지는 기존의 민트색 계열</a:t>
                      </a:r>
                      <a: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, white</a:t>
                      </a:r>
                      <a:br>
                        <a:rPr lang="en-US" altLang="ko-KR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</a:br>
                      <a:endParaRPr lang="en-US" altLang="ko-KR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  <a:p>
                      <a:pPr marL="0" indent="0" algn="l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0" kern="0" spc="5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endParaRPr lang="ko-KR" altLang="en-US" sz="1500" b="0" kern="0" spc="5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14</a:t>
            </a:fld>
            <a:endParaRPr lang="ko-KR" altLang="en-US" sz="11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04-1 </a:t>
            </a:r>
            <a:r>
              <a:rPr lang="ko-KR" altLang="en-US"/>
              <a:t>조사 분석 내용 최종 정리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/>
          <p:nvPr/>
        </p:nvPicPr>
        <p:blipFill rotWithShape="1">
          <a:blip r:embed="rId2"/>
          <a:srcRect l="39730" t="580" r="36090" b="-580"/>
          <a:stretch>
            <a:fillRect/>
          </a:stretch>
        </p:blipFill>
        <p:spPr>
          <a:xfrm>
            <a:off x="3878036" y="2004582"/>
            <a:ext cx="3315552" cy="41775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전체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1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Information Architecture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사이트 구성에 따른 전체 페이지 정보구조 설계 </a:t>
            </a:r>
            <a:r>
              <a:rPr lang="en-US" altLang="ko-KR"/>
              <a:t>( 20</a:t>
            </a:r>
            <a:r>
              <a:rPr lang="ko-KR" altLang="en-US"/>
              <a:t>페이지 이상 구성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이미지 배치</a:t>
            </a:r>
            <a:endParaRPr lang="ko-KR" altLang="en-US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15</a:t>
            </a:fld>
            <a:endParaRPr lang="ko-KR" altLang="en-US" sz="1100"/>
          </a:p>
        </p:txBody>
      </p:sp>
      <p:sp>
        <p:nvSpPr>
          <p:cNvPr id="18" name="화살표: 오른쪽 5"/>
          <p:cNvSpPr/>
          <p:nvPr/>
        </p:nvSpPr>
        <p:spPr>
          <a:xfrm rot="5400000">
            <a:off x="10364107" y="5497737"/>
            <a:ext cx="495300" cy="70485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875" y="2015549"/>
            <a:ext cx="10084232" cy="409690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1199" y="2087561"/>
            <a:ext cx="4120701" cy="40837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메인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2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메인페이지 구조화 처리 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페이지 구성에 따른 레이아웃 구성을 위한 구조 정리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내용 구성요소 배치</a:t>
            </a:r>
            <a:endParaRPr lang="ko-KR" altLang="en-US"/>
          </a:p>
        </p:txBody>
      </p:sp>
      <p:sp>
        <p:nvSpPr>
          <p:cNvPr id="9" name="텍스트 개체 틀 7"/>
          <p:cNvSpPr txBox="1"/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페이지명 </a:t>
            </a:r>
            <a:r>
              <a:rPr lang="en-US" altLang="ko-KR"/>
              <a:t>: </a:t>
            </a:r>
            <a:r>
              <a:rPr lang="ko-KR" altLang="en-US"/>
              <a:t>메인페이지</a:t>
            </a:r>
            <a:endParaRPr lang="ko-KR" altLang="en-US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17</a:t>
            </a:fld>
            <a:endParaRPr lang="en-US" altLang="en-US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5.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웹페이지 구조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서브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페이지 구성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-3)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0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5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-</a:t>
            </a:r>
            <a:r>
              <a:rPr lang="en-US" altLang="ko-KR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2</a:t>
            </a:r>
            <a:r>
              <a:rPr lang="ko-KR" altLang="en-US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메인페이지 구조화 처리 </a:t>
            </a:r>
            <a:endParaRPr lang="ko-KR" altLang="en-US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페이지 구성에 따른 레이아웃 구성을 위한 구조 정리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텍스트 개체 틀 7"/>
          <p:cNvSpPr txBox="1"/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en-US" altLang="ko-KR"/>
              <a:t>git-mind</a:t>
            </a:r>
            <a:r>
              <a:rPr lang="ko-KR" altLang="en-US"/>
              <a:t> 활용 내용 구성요소 배치</a:t>
            </a:r>
            <a:endParaRPr lang="ko-KR" altLang="en-US"/>
          </a:p>
        </p:txBody>
      </p:sp>
      <p:sp>
        <p:nvSpPr>
          <p:cNvPr id="7" name="텍스트 개체 틀 7"/>
          <p:cNvSpPr txBox="1"/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페이지 명 </a:t>
            </a:r>
            <a:r>
              <a:rPr lang="en-US" altLang="ko-KR"/>
              <a:t>: </a:t>
            </a:r>
            <a:r>
              <a:rPr lang="ko-KR" altLang="en-US"/>
              <a:t> </a:t>
            </a:r>
            <a:r>
              <a:rPr lang="en-US" altLang="ko-KR"/>
              <a:t>NO CARBON</a:t>
            </a:r>
            <a:endParaRPr lang="en-US" altLang="ko-KR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18</a:t>
            </a:fld>
            <a:endParaRPr lang="en-US" altLang="en-US" sz="11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8613" y="2454274"/>
            <a:ext cx="6424304" cy="360838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001</a:t>
            </a:r>
            <a:b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</a:b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000 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사이트 분석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 lang="ko-KR"/>
            </a:pPr>
            <a:r>
              <a:rPr lang="ko-KR" altLang="en-US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능력단위</a:t>
            </a: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UIUX</a:t>
            </a:r>
            <a:r>
              <a:rPr lang="ko-KR" altLang="en-US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요구분석</a:t>
            </a:r>
            <a:endParaRPr lang="ko-KR" altLang="en-US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  <a:p>
            <a:pPr marL="0" indent="0" algn="r">
              <a:spcBef>
                <a:spcPct val="46000"/>
              </a:spcBef>
              <a:buNone/>
              <a:defRPr lang="ko-KR"/>
            </a:pPr>
            <a:r>
              <a:rPr lang="ko-KR" altLang="en-US" sz="1800" b="1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제출</a:t>
            </a: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조  규완</a:t>
            </a:r>
            <a:endParaRPr lang="en-US" altLang="ko-KR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  <a:p>
            <a:pPr marL="0" indent="0" algn="r">
              <a:spcBef>
                <a:spcPct val="46000"/>
              </a:spcBef>
              <a:buNone/>
              <a:defRPr lang="ko-KR"/>
            </a:pPr>
            <a:r>
              <a:rPr lang="en-US" altLang="ko-KR" sz="1800">
                <a:solidFill>
                  <a:prstClr val="white">
                    <a:lumMod val="50000"/>
                  </a:prstClr>
                </a:solidFill>
                <a:latin typeface="맑은 고딕"/>
                <a:ea typeface="맑은 고딕"/>
              </a:rPr>
              <a:t> </a:t>
            </a:r>
            <a:endParaRPr lang="en-US" altLang="ko-KR" sz="1800">
              <a:solidFill>
                <a:prstClr val="white">
                  <a:lumMod val="50000"/>
                </a:prst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1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선정</a:t>
            </a: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프로젝트 과제 개발자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/>
              </a:rPr>
              <a:t>000</a:t>
            </a:r>
          </a:p>
          <a:p>
            <a:pPr lvl="0">
              <a:spcBef>
                <a:spcPct val="52000"/>
              </a:spcBef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내용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사이트 선정 및 기본 내용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095830" y="2538250"/>
            <a:ext cx="9684201" cy="3480879"/>
            <a:chOff x="1095830" y="2538250"/>
            <a:chExt cx="9684201" cy="3480879"/>
          </a:xfrm>
        </p:grpSpPr>
        <p:sp>
          <p:nvSpPr>
            <p:cNvPr id="30" name="직선 연결선 29"/>
            <p:cNvSpPr/>
            <p:nvPr/>
          </p:nvSpPr>
          <p:spPr>
            <a:xfrm>
              <a:off x="1095830" y="2538250"/>
              <a:ext cx="9684201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1095830" y="2538250"/>
              <a:ext cx="1936840" cy="348087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1095830" y="2538250"/>
              <a:ext cx="1936840" cy="348087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2000" b="1" kern="1200"/>
                <a:t>개요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77933" y="2585330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3177933" y="2585330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사이트명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나비엔 하우스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</a:p>
          </p:txBody>
        </p:sp>
        <p:sp>
          <p:nvSpPr>
            <p:cNvPr id="35" name="직선 연결선 34"/>
            <p:cNvSpPr/>
            <p:nvPr/>
          </p:nvSpPr>
          <p:spPr>
            <a:xfrm>
              <a:off x="3032670" y="322388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직사각형 35"/>
            <p:cNvSpPr/>
            <p:nvPr/>
          </p:nvSpPr>
          <p:spPr>
            <a:xfrm>
              <a:off x="3177933" y="3270969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3177933" y="3270969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웹페이지 주소</a:t>
              </a:r>
              <a:r>
                <a:rPr lang="ko-KR" altLang="en-US" sz="11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https://www.navienhouse.com </a:t>
              </a:r>
            </a:p>
          </p:txBody>
        </p:sp>
        <p:sp>
          <p:nvSpPr>
            <p:cNvPr id="38" name="직선 연결선 37"/>
            <p:cNvSpPr/>
            <p:nvPr/>
          </p:nvSpPr>
          <p:spPr>
            <a:xfrm>
              <a:off x="3032670" y="3909528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3177933" y="3956608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3177933" y="3956608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주요 서비스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품목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스마트 홈 시스템, 보일러, 공기청정 시스템 판매 및 정보제공</a:t>
              </a:r>
            </a:p>
          </p:txBody>
        </p:sp>
        <p:sp>
          <p:nvSpPr>
            <p:cNvPr id="41" name="직선 연결선 40"/>
            <p:cNvSpPr/>
            <p:nvPr/>
          </p:nvSpPr>
          <p:spPr>
            <a:xfrm>
              <a:off x="3032670" y="4595167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직사각형 41"/>
            <p:cNvSpPr/>
            <p:nvPr/>
          </p:nvSpPr>
          <p:spPr>
            <a:xfrm>
              <a:off x="3177933" y="4642247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3" name="TextBox 42"/>
            <p:cNvSpPr txBox="1"/>
            <p:nvPr/>
          </p:nvSpPr>
          <p:spPr>
            <a:xfrm>
              <a:off x="3177933" y="4642247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서비스 대상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 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타깃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스마트 홈 시스템에 관심이 있고, 탄소중립에 관심이 있는 사람</a:t>
              </a:r>
            </a:p>
          </p:txBody>
        </p:sp>
        <p:sp>
          <p:nvSpPr>
            <p:cNvPr id="44" name="직선 연결선 43"/>
            <p:cNvSpPr/>
            <p:nvPr/>
          </p:nvSpPr>
          <p:spPr>
            <a:xfrm>
              <a:off x="3032670" y="5280806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직사각형 44"/>
            <p:cNvSpPr/>
            <p:nvPr/>
          </p:nvSpPr>
          <p:spPr>
            <a:xfrm>
              <a:off x="3177933" y="5327886"/>
              <a:ext cx="7602097" cy="638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6" name="TextBox 45"/>
            <p:cNvSpPr txBox="1"/>
            <p:nvPr/>
          </p:nvSpPr>
          <p:spPr>
            <a:xfrm>
              <a:off x="3177933" y="5327886"/>
              <a:ext cx="7602097" cy="6385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로고 사용 규정 유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/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무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유 (내용이 다소 부족)</a:t>
              </a: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나비엔 가이드: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hlinkClick r:id="rId2"/>
                </a:rPr>
                <a:t>https://www.kdnavien.co.kr/company/brand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47" name="직선 연결선 46"/>
            <p:cNvSpPr/>
            <p:nvPr/>
          </p:nvSpPr>
          <p:spPr>
            <a:xfrm>
              <a:off x="3032670" y="5966445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2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2</a:t>
            </a:fld>
            <a:endParaRPr lang="ko-KR" altLang="en-US" sz="1100"/>
          </a:p>
        </p:txBody>
      </p:sp>
    </p:spTree>
  </p:cSld>
  <p:clrMapOvr>
    <a:masterClrMapping/>
  </p:clrMapOvr>
  <p:transition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1</a:t>
            </a: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선정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13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내용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웹페이지 구성 기초 요구 사항</a:t>
            </a: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19" name="그룹 18"/>
          <p:cNvGrpSpPr/>
          <p:nvPr/>
        </p:nvGrpSpPr>
        <p:grpSpPr>
          <a:xfrm rot="0">
            <a:off x="1095830" y="2109109"/>
            <a:ext cx="9684201" cy="3910020"/>
            <a:chOff x="1095830" y="2109109"/>
            <a:chExt cx="9684201" cy="3910020"/>
          </a:xfrm>
        </p:grpSpPr>
        <p:sp>
          <p:nvSpPr>
            <p:cNvPr id="20" name="직선 연결선 19"/>
            <p:cNvSpPr/>
            <p:nvPr/>
          </p:nvSpPr>
          <p:spPr>
            <a:xfrm>
              <a:off x="1095830" y="2109109"/>
              <a:ext cx="9684201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95830" y="2109109"/>
              <a:ext cx="1936840" cy="39100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5830" y="2109109"/>
              <a:ext cx="1936840" cy="39100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2000" b="1" kern="1200"/>
                <a:t>요구사항</a:t>
              </a:r>
              <a:endParaRPr lang="ko-KR" altLang="en-US" sz="2000" b="1" kern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77933" y="2153306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77933" y="2153306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사이트 변경 사유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과거 보일러 제품 위주의 사이트에서 현재기업의 나아가야할 방향을 생각해 보면 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전체 디자인 뿐만 아니라, 다양한 정보가 추가 되어야 하기 때문.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</a:t>
              </a:r>
              <a:endParaRPr lang="en-US" altLang="ko-KR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25" name="직선 연결선 24"/>
            <p:cNvSpPr/>
            <p:nvPr/>
          </p:nvSpPr>
          <p:spPr>
            <a:xfrm>
              <a:off x="3032670" y="275276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wrap="square"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77933" y="2796967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77933" y="2796967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기대하는 결과</a:t>
              </a:r>
              <a:r>
                <a:rPr lang="ko-KR" altLang="en-US" sz="11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새로운 사이트 구축을 통해 다양한 정보를 소비자 들이 알 수 있고, 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더 나은 웹페이지 구축으로 글로벌 시장진출의 효과를 얻을 수 있다.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28" name="직선 연결선 27"/>
            <p:cNvSpPr/>
            <p:nvPr/>
          </p:nvSpPr>
          <p:spPr>
            <a:xfrm>
              <a:off x="3032670" y="3396429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wrap="square"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77933" y="3440627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77933" y="3440627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요구 디바이스 환경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1280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px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기준 그이상의 화면의 크기를 가지는 기기 + 반응형 웹페이지 구성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31" name="직선 연결선 30"/>
            <p:cNvSpPr/>
            <p:nvPr/>
          </p:nvSpPr>
          <p:spPr>
            <a:xfrm>
              <a:off x="3032670" y="4040090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wrap="square"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77933" y="4084288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77933" y="4084288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사용 색상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흰색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주황색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남색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, 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하늘색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34" name="직선 연결선 33"/>
            <p:cNvSpPr/>
            <p:nvPr/>
          </p:nvSpPr>
          <p:spPr>
            <a:xfrm>
              <a:off x="3032670" y="4683750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wrap="square"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77933" y="4727948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77933" y="4727948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디자인 컨셉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동적이며 부드러운 느낌, 친환경적인 사이트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37" name="직선 연결선 36"/>
            <p:cNvSpPr/>
            <p:nvPr/>
          </p:nvSpPr>
          <p:spPr>
            <a:xfrm>
              <a:off x="3032670" y="5327411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wrap="square"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77933" y="5371609"/>
              <a:ext cx="7602097" cy="599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7933" y="5371609"/>
              <a:ext cx="7602097" cy="59946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1910" tIns="41910" rIns="41910" bIns="41910" anchor="t" anchorCtr="0">
              <a:noAutofit/>
            </a:bodyPr>
            <a:lstStyle/>
            <a:p>
              <a:pPr marL="0" lvl="0" indent="0" algn="l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주요 사이트 키워드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(1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차</a:t>
              </a:r>
              <a:r>
                <a:rPr lang="en-US" altLang="ko-KR" sz="1100" b="1" kern="1200">
                  <a:solidFill>
                    <a:srgbClr val="2ab9c7"/>
                  </a:solidFill>
                  <a:latin typeface="+mn-lt"/>
                </a:rPr>
                <a:t>)</a:t>
              </a:r>
              <a:r>
                <a:rPr lang="ko-KR" altLang="en-US" sz="1100" b="1" kern="1200">
                  <a:solidFill>
                    <a:srgbClr val="2ab9c7"/>
                  </a:solidFill>
                  <a:latin typeface="+mn-lt"/>
                </a:rPr>
                <a:t> </a:t>
              </a:r>
              <a:r>
                <a:rPr lang="en-US" altLang="ko-KR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:</a:t>
              </a:r>
              <a:r>
                <a:rPr lang="ko-KR" altLang="en-US" sz="1100" b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 보일러 판매 사이트.</a:t>
              </a:r>
              <a:endParaRPr lang="ko-KR" altLang="en-US" sz="1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sp>
          <p:nvSpPr>
            <p:cNvPr id="40" name="직선 연결선 39"/>
            <p:cNvSpPr/>
            <p:nvPr/>
          </p:nvSpPr>
          <p:spPr>
            <a:xfrm>
              <a:off x="3032670" y="5971071"/>
              <a:ext cx="7747360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wrap="square"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ko-KR" altLang="en-US" sz="1100"/>
              <a:pPr lvl="0">
                <a:defRPr lang="ko-KR" altLang="en-US"/>
              </a:pPr>
              <a:t>3</a:t>
            </a:fld>
            <a:endParaRPr lang="ko-KR" altLang="en-US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소비자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세분화 된 시장의진출은 적절하다.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관련 제품의 시장 진출은 매우 성공 적이나, 정보의 미흡, 홍보의 미흡으로 글로벌 시장에서의 인지도가 낮다.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성장이 매우 높다.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보일러 시장은 2026년 까지 34조원의 시장으로 성장 해 나갈 것으로 유추된다.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스마트 홈 시스템은 수요가 증가함에 따라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Cash Cow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의 위치를 얻을 수 있을 것으로 보인다.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시장별 잠재 수요는 어느정도인가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러시아와 중국의 탈탄소를 기준으로 콘덴싱 보일러의 난방시스템을 변경하고 있고,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탄소중립과 같은 환경운동이 전세계적으로 시작 되고 있기에 잠재수요는 헤아릴 수 없다.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4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경쟁사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경쟁해볼만한 상대들이라고 생각된다.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글로벌 경쟁사는 미국의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AOsmith,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일본의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Rinnai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이들 기업의 기술력보다는 자사의 기술력이 더 인정받고 있기때문에 이길 수 있다고 보여진다.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자금력이 있는 회사는 기술력을 가지고 있는 중소기업과의 합병이나 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MOU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통하여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진입을 할 수 있을 것으로 보인다.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예를 들어 롯데그룹의 상황을 보면 기술력을 매입하여 콘덴싱보일러 및 친환경 시장에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진입하려고 하는 행보를 보이고 있다.    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5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02-2 </a:t>
            </a:r>
            <a:r>
              <a:rPr lang="ko-KR" altLang="en-US"/>
              <a:t>웹사이트 세부 분석</a:t>
            </a:r>
          </a:p>
        </p:txBody>
      </p:sp>
      <p:sp>
        <p:nvSpPr>
          <p:cNvPr id="8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마케팅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3C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자사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200" b="1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기업목표와 일치한다.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자신들의 서비스와 기술력으로 대기오염의 발생을 줄이고자 하고있으며 고객들에게 쾌적한 사회환경 및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지구환경에 도움이 되고 하고있다.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완벽하다고는 할 수 없지만 어느 정도의 인프라는 보유하고 있다.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하지만 34조원의 가치를 가질 수 있는 시장에서 더욱적 공격적인 인프라 확장을 해야 한다.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정확하고 필요한 정보, 목적과 용도에 맞는 홈페이지를 재구축하고, 판매보다는 서비스제공와 동시에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정보를 제공하는 새로운 정보들을 취합하여 제공한다면 시너지 효과를 낼 수 있다고 보여진다.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6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2.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과제 분석</a:t>
            </a:r>
            <a:endParaRPr lang="ko-KR" altLang="en-US" b="1">
              <a:solidFill>
                <a:srgbClr val="2ab9c7"/>
              </a:solidFill>
              <a:latin typeface="맑은 고딕"/>
              <a:ea typeface="맑은 고딕"/>
            </a:endParaRPr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02-1 </a:t>
            </a:r>
            <a:r>
              <a:rPr lang="ko-KR" altLang="en-US"/>
              <a:t>웹사이트 세부 분석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경영전략 수립 분석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SWOT (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강점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약점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기회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위협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)</a:t>
            </a:r>
            <a:endParaRPr lang="en-US" altLang="ko-KR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lvl="0">
              <a:spcBef>
                <a:spcPct val="52000"/>
              </a:spcBef>
              <a:defRPr lang="ko-KR" altLang="en-US"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endParaRPr lang="ko-KR" altLang="en-US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/>
                <a:gridCol w="4320071"/>
                <a:gridCol w="4320071"/>
              </a:tblGrid>
              <a:tr h="3421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긍정요인</a:t>
                      </a:r>
                      <a:endParaRPr lang="ko-KR" altLang="en-US" sz="12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부정 요인</a:t>
                      </a:r>
                      <a:endParaRPr lang="ko-KR" altLang="en-US" sz="12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5553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내부요인</a:t>
                      </a:r>
                      <a:endParaRPr lang="ko-KR" altLang="en-US" sz="12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기술력이 우수하고, 내수시장의 점유율은 1위라서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내수시장은 이러한 상태를 유지하며, 글로벌 시장의 진출에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조금더 힘을 낼 수 있을 것이다.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기술력을 알릴 수 있는 홍보가 부족하다.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 인지도와 광고간의 커뮤니케이션이 부족하다.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</a:tr>
              <a:tr h="165553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/>
                        <a:t>외부요인</a:t>
                      </a:r>
                      <a:endParaRPr lang="ko-KR" altLang="en-US" sz="12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글로벌 시장의 진출과 동시에 탄소중립의 세계적인 호응은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러시아와 중국에 진출한 나비엔의 기술력에는 호재이다.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2026년까지 34조원의 시장으로 예상되는 시장의 진출은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5년이라는 단기간에 엄청난 수익을 낼 수 있을것이다.  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미국의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AOsmith 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일본의 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Rinnai</a:t>
                      </a: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 점유율은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이미 크게 위협적이고, 자금력이 우수한 국내기업들의 글로벌 시장 진출은 나비엔에게는 커다란 위협이 될 수 있다.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rgbClr val="2ab9c7"/>
                </a:solidFill>
              </a:rPr>
              <a:t>주요 핵심사항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기술력과 브랜드 인지도,홍보,고객들과의 커뮤니케이션을 적극적으로 할 수 있도록 한다.  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7</a:t>
            </a:fld>
            <a:endParaRPr lang="en-US" altLang="en-US" sz="1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 방향성 정리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A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타입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798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인물 </a:t>
                      </a:r>
                      <a:r>
                        <a:rPr 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lang="en-US" sz="1200" b="1" kern="0" spc="5">
                        <a:solidFill>
                          <a:srgbClr val="2AB9C7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홈페이지에 판매 목적 뿐 만 아니라 친환경에 관한 다양한 정보를 원하고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스마트시스템의 효과를 정보로 원함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5" dirty="0">
                        <a:solidFill>
                          <a:srgbClr val="191919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오동준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국적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소프트웨어 개발자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취미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</a:rPr>
                        <a:t>통계학공부 , 요리 , 주식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49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거주지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서울 용산구 남영동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수입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연봉 70,000,000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71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라이프스타일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주중에는 출장이 많은 편, 주말에는 집에서 취미생활을 즐김</a:t>
                      </a:r>
                      <a:r>
                        <a:rPr lang="en-US" altLang="ko-KR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최근 탄소중립에 관심이 많음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16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특징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및 스토리 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화가 많음, 주말에 나가기 보다는 집에 있는 경우가 많음, 편안함을 좋아함, 탄소중립에 관심이 많음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오래된 아파트에 혼자 거주하는 1인가구이다.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집을 자주 비우는 탓에 스마트 홈시스템을 이용하려고 한다. 그리고 노후 된 보일러 교체를 하려고 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번거롭지 않게 두 서비스를 제공하는 </a:t>
                      </a:r>
                      <a:r>
                        <a:rPr lang="ko-KR" altLang="en-US" sz="1100" b="1" kern="0" spc="-82" dirty="0" err="1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나비엔을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통하여 시공을 의뢰 하려고 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 err="1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나비엔의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홈페이지에 나와있는 정보 보다는 더욱 많은 정보를 원한다.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굳이 고객센터에 전화해서 알아보는 그러한 번거로운 일은 하기 싫어한다.    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8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rgbClr val="2AB9C7"/>
                </a:solidFill>
                <a:latin typeface="맑은 고딕"/>
                <a:ea typeface="맑은 고딕"/>
              </a:rPr>
              <a:t>3.</a:t>
            </a:r>
            <a:r>
              <a:rPr lang="ko-KR" altLang="en-US" b="1">
                <a:solidFill>
                  <a:srgbClr val="2AB9C7"/>
                </a:solidFill>
                <a:latin typeface="맑은 고딕"/>
                <a:ea typeface="맑은 고딕"/>
              </a:rPr>
              <a:t> 프로젝트 분석 내용 방향성 선정</a:t>
            </a:r>
            <a:endParaRPr lang="ko-KR" altLang="en-US"/>
          </a:p>
        </p:txBody>
      </p:sp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03-1 </a:t>
            </a:r>
            <a:r>
              <a:rPr lang="ko-KR" altLang="en-US"/>
              <a:t>분석 자료 정리</a:t>
            </a:r>
          </a:p>
        </p:txBody>
      </p:sp>
      <p:sp>
        <p:nvSpPr>
          <p:cNvPr id="13" name="텍스트 개체 틀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페르소나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개발 방향성 정리 </a:t>
            </a:r>
            <a:r>
              <a:rPr lang="en-US" altLang="ko-KR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B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/>
              </a:rPr>
              <a:t>타입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3000" b="1">
                <a:solidFill>
                  <a:prstClr val="white"/>
                </a:solidFill>
                <a:latin typeface="맑은 고딕"/>
                <a:ea typeface="맑은 고딕"/>
              </a:rPr>
              <a:t>02</a:t>
            </a:r>
            <a:endParaRPr lang="ko-KR" altLang="en-US" sz="30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30707"/>
              </p:ext>
            </p:extLst>
          </p:nvPr>
        </p:nvGraphicFramePr>
        <p:xfrm>
          <a:off x="1260094" y="2109109"/>
          <a:ext cx="9490519" cy="3972496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인물 </a:t>
                      </a:r>
                      <a:r>
                        <a:rPr lang="en-US" sz="1200" b="1" kern="0" spc="5">
                          <a:solidFill>
                            <a:srgbClr val="2AB9C7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lang="en-US" sz="1200" b="1" kern="0" spc="5">
                        <a:solidFill>
                          <a:srgbClr val="2AB9C7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요구사항 요약</a:t>
                      </a:r>
                      <a:r>
                        <a:rPr lang="en-US" altLang="ko-KR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5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 보일러 및 다양한 제품과 그러한 환경적인 효과를 정보로 보기 원한다.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Yuri zhirkov</a:t>
                      </a:r>
                    </a:p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(유리 지르코프)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나이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국적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rgbClr val="191919"/>
                          </a:solidFill>
                          <a:latin typeface="맑은 고딕"/>
                        </a:rPr>
                        <a:t>러시아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축구선수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취미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rgbClr val="191919"/>
                          </a:solidFill>
                          <a:latin typeface="맑은 고딕"/>
                        </a:rPr>
                        <a:t>영화감상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49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거주지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러시아 상트페테르부르크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800" b="1" kern="0" spc="5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수입</a:t>
                      </a:r>
                      <a:endParaRPr lang="ko-KR" altLang="en-US" sz="1100" kern="0" spc="5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연봉 78억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71" dirty="0">
                          <a:solidFill>
                            <a:srgbClr val="191919"/>
                          </a:solidFill>
                          <a:latin typeface="맑은 고딕"/>
                          <a:ea typeface="맑은 고딕"/>
                        </a:rPr>
                        <a:t>라이프스타일</a:t>
                      </a:r>
                      <a:endParaRPr lang="ko-KR" altLang="en-US" sz="1100" kern="0" spc="5" dirty="0">
                        <a:solidFill>
                          <a:srgbClr val="191919"/>
                        </a:solidFill>
                        <a:latin typeface="맑은 고딕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kern="0" spc="5" dirty="0">
                          <a:solidFill>
                            <a:schemeClr val="tx1"/>
                          </a:solidFill>
                          <a:latin typeface="맑은 고딕"/>
                        </a:rPr>
                        <a:t>주말에 리그경기 때문에 집에 머무는 경우가 적다.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16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특징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및 스토리 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 축구이외에는 영화만 봄, 환경문제에 관심이 많음.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환경에 관심이 많고 추운 나라에 살고 있는 영향으로 난방시설에 관심이 많고, 환경에도 관심이 많아 친환경적인 제품을 원하고 있다.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그러한 정보를 제공하고 있는 웹페이지에 들어가서 정보를 보고 싶어한다.</a:t>
                      </a: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주중에 집에 머무는 시간이 많아 여러 브랜드를 보고 있으나 마땅히 맘에 드는 것이 없어 보인다. </a:t>
                      </a:r>
                      <a:endParaRPr lang="en-US" altLang="ko-KR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하나의 사이트에서 제품과 정보 그리고 친환경적인 요소를 볼 수 정보를  보고싶어 한다</a:t>
                      </a:r>
                      <a:r>
                        <a:rPr lang="en-US" altLang="ko-KR" sz="1100" b="1" kern="0" spc="-82" dirty="0">
                          <a:solidFill>
                            <a:srgbClr val="4C4C4C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b="1" kern="0" spc="-82" dirty="0">
                        <a:solidFill>
                          <a:srgbClr val="4C4C4C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18EBCF5-7C0D-4452-BD99-4798E1600F69}" type="slidenum">
              <a:rPr lang="en-US" altLang="en-US" sz="1100"/>
              <a:pPr lvl="0">
                <a:defRPr lang="ko-KR" altLang="en-US"/>
              </a:pPr>
              <a:t>9</a:t>
            </a:fld>
            <a:endParaRPr lang="en-US" altLang="en-US" sz="1100"/>
          </a:p>
        </p:txBody>
      </p:sp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1539</ep:Words>
  <ep:PresentationFormat>와이드스크린</ep:PresentationFormat>
  <ep:Paragraphs>299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디자인 사용자 지정</vt:lpstr>
      <vt:lpstr>5. 웹페이지 구조 (전체 페이지 구성)</vt:lpstr>
      <vt:lpstr>5. 웹페이지 구조 (메인 페이지 구성)</vt:lpstr>
      <vt:lpstr>1. 프로젝트 과제 선정</vt:lpstr>
      <vt:lpstr>프로젝트 001 000 사이트 분석</vt:lpstr>
      <vt:lpstr>슬라이드 5</vt:lpstr>
      <vt:lpstr>슬라이드 6</vt:lpstr>
      <vt:lpstr>2. 프로젝트 과제 분석</vt:lpstr>
      <vt:lpstr>슬라이드 8</vt:lpstr>
      <vt:lpstr>슬라이드 9</vt:lpstr>
      <vt:lpstr>슬라이드 10</vt:lpstr>
      <vt:lpstr>슬라이드 11</vt:lpstr>
      <vt:lpstr>슬라이드 12</vt:lpstr>
      <vt:lpstr>3. 프로젝트 분석 내용 방향성 선정</vt:lpstr>
      <vt:lpstr>4. 프로젝트 제작 방향 정리</vt:lpstr>
      <vt:lpstr>5. 웹페이지 구조 (전체 페이지 구성)</vt:lpstr>
      <vt:lpstr>슬라이드 16</vt:lpstr>
      <vt:lpstr>5. 웹페이지 구조 (메인 페이지 구성)</vt:lpstr>
      <vt:lpstr>5. 웹페이지 구조 (서브 페이지 구성-3)</vt:lpstr>
      <vt:lpstr>프로젝트 001 000 사이트 분석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2021-04-03T06:27:39.000</dcterms:created>
  <dc:creator>jangfamily</dc:creator>
  <cp:lastModifiedBy>조규완</cp:lastModifiedBy>
  <dcterms:modified xsi:type="dcterms:W3CDTF">2021-09-10T14:52:39.576</dcterms:modified>
  <cp:revision>129</cp:revision>
  <dc:title>PowerPoint 프레젠테이션</dc:title>
</cp:coreProperties>
</file>